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docProps/custom.xml" ContentType="application/vnd.openxmlformats-officedocument.custom-properties+xml"/>
  <Override PartName="/ppt/embeddings/oleObject4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258" r:id="rId52"/>
    <p:sldId id="264" r:id="rId5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8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hyperlink" Target="../../../../../../WINDOWS/Temporary%20Internet%20Files/&#31616;&#21333;&#26426;&#26800;/&#28369;&#36718;&#32452;&#27573;&#25968;&#30340;&#21028;&#26029;&#26041;&#27861;.SWF" TargetMode="External"/><Relationship Id="rId4" Type="http://schemas.openxmlformats.org/officeDocument/2006/relationships/audio" Target="../media/audio5.wav"/><Relationship Id="rId9" Type="http://schemas.openxmlformats.org/officeDocument/2006/relationships/hyperlink" Target="../../../../../../WINDOWS/Temporary%20Internet%20Files/&#31616;&#21333;&#26426;&#26800;/&#28369;&#36718;&#32452;&#30340;&#27010;&#24565;&#19982;&#35745;&#31639;.SW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2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audio" Target="../media/audio8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9.wav"/><Relationship Id="rId7" Type="http://schemas.openxmlformats.org/officeDocument/2006/relationships/audio" Target="../media/audio9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0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7d55964c64443fad0963d597e1909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85" y="-635"/>
            <a:ext cx="12206605" cy="70872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635" y="543560"/>
            <a:ext cx="9144000" cy="1492885"/>
          </a:xfr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8000"/>
              <a:t>第十一章  机械与功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635" y="2670175"/>
            <a:ext cx="9144000" cy="1517015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endParaRPr lang="zh-CN" altLang="en-US" sz="5400"/>
          </a:p>
          <a:p>
            <a:r>
              <a:rPr lang="zh-CN" altLang="en-US" sz="5400"/>
              <a:t>第二节   滑  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/>
          <p:nvPr/>
        </p:nvSpPr>
        <p:spPr>
          <a:xfrm>
            <a:off x="468313" y="1127125"/>
            <a:ext cx="7775575" cy="1584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下列各图中利用了动滑轮的是（        ）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2339975" y="1773238"/>
            <a:ext cx="5429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x-none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x-none" sz="800">
                <a:latin typeface="Arial" panose="020B0604020202020204" pitchFamily="34" charset="0"/>
              </a:rPr>
              <a:t> </a:t>
            </a:r>
            <a:endParaRPr lang="en-US" altLang="x-none">
              <a:latin typeface="Arial" panose="020B0604020202020204" pitchFamily="34" charset="0"/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 cstate="print">
            <a:lum bright="-38000" contrast="70000"/>
          </a:blip>
          <a:stretch>
            <a:fillRect/>
          </a:stretch>
        </p:blipFill>
        <p:spPr>
          <a:xfrm>
            <a:off x="755650" y="2492375"/>
            <a:ext cx="7459663" cy="2624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 descr="sp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3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组合 19459"/>
          <p:cNvGrpSpPr/>
          <p:nvPr/>
        </p:nvGrpSpPr>
        <p:grpSpPr>
          <a:xfrm>
            <a:off x="6300788" y="1628775"/>
            <a:ext cx="2447925" cy="4175125"/>
            <a:chOff x="0" y="0"/>
            <a:chExt cx="1542" cy="2222"/>
          </a:xfrm>
        </p:grpSpPr>
        <p:sp>
          <p:nvSpPr>
            <p:cNvPr id="19461" name="云形标注 19460"/>
            <p:cNvSpPr/>
            <p:nvPr/>
          </p:nvSpPr>
          <p:spPr>
            <a:xfrm>
              <a:off x="0" y="0"/>
              <a:ext cx="1361" cy="545"/>
            </a:xfrm>
            <a:prstGeom prst="cloudCallout">
              <a:avLst>
                <a:gd name="adj1" fmla="val -66093"/>
                <a:gd name="adj2" fmla="val 94222"/>
              </a:avLst>
            </a:prstGeom>
            <a:solidFill>
              <a:srgbClr val="66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b"/>
            <a:lstStyle/>
            <a:p>
              <a:pPr algn="ctr"/>
              <a:r>
                <a:rPr lang="zh-CN" altLang="en-US" sz="3600" dirty="0">
                  <a:latin typeface="Arial" panose="020B0604020202020204" pitchFamily="34" charset="0"/>
                  <a:ea typeface="华文行楷" panose="02010800040101010101" pitchFamily="2" charset="-122"/>
                </a:rPr>
                <a:t>思考</a:t>
              </a:r>
            </a:p>
          </p:txBody>
        </p:sp>
        <p:pic>
          <p:nvPicPr>
            <p:cNvPr id="19462" name="图片 19461" descr="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26"/>
              <a:ext cx="1542" cy="14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3" name="文本框 19462"/>
          <p:cNvSpPr txBox="1"/>
          <p:nvPr/>
        </p:nvSpPr>
        <p:spPr>
          <a:xfrm>
            <a:off x="468313" y="765175"/>
            <a:ext cx="82073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这两种方案有什么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共同点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和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区别</a:t>
            </a:r>
          </a:p>
        </p:txBody>
      </p:sp>
      <p:sp>
        <p:nvSpPr>
          <p:cNvPr id="19464" name="左右箭头 19463"/>
          <p:cNvSpPr/>
          <p:nvPr/>
        </p:nvSpPr>
        <p:spPr>
          <a:xfrm>
            <a:off x="2268538" y="3141663"/>
            <a:ext cx="4464050" cy="1368425"/>
          </a:xfrm>
          <a:prstGeom prst="leftRightArrow">
            <a:avLst>
              <a:gd name="adj1" fmla="val 50000"/>
              <a:gd name="adj2" fmla="val 65243"/>
            </a:avLst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共同点   </a:t>
            </a:r>
            <a:r>
              <a:rPr lang="zh-CN" altLang="en-US" dirty="0">
                <a:latin typeface="Arial" panose="020B0604020202020204" pitchFamily="34" charset="0"/>
              </a:rPr>
              <a:t>           	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区别</a:t>
            </a:r>
            <a:r>
              <a:rPr lang="zh-CN" altLang="en-US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9465" name="上箭头 19464"/>
          <p:cNvSpPr/>
          <p:nvPr/>
        </p:nvSpPr>
        <p:spPr>
          <a:xfrm>
            <a:off x="0" y="1628775"/>
            <a:ext cx="2987675" cy="4895850"/>
          </a:xfrm>
          <a:prstGeom prst="upArrow">
            <a:avLst>
              <a:gd name="adj1" fmla="val 50000"/>
              <a:gd name="adj2" fmla="val 40967"/>
            </a:avLst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/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都使物体向上运动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文本框 20483"/>
          <p:cNvSpPr txBox="1"/>
          <p:nvPr/>
        </p:nvSpPr>
        <p:spPr>
          <a:xfrm>
            <a:off x="2268538" y="404813"/>
            <a:ext cx="59055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通过实验科学探究</a:t>
            </a:r>
          </a:p>
        </p:txBody>
      </p:sp>
      <p:sp>
        <p:nvSpPr>
          <p:cNvPr id="20485" name="矩形 20484"/>
          <p:cNvSpPr/>
          <p:nvPr/>
        </p:nvSpPr>
        <p:spPr>
          <a:xfrm>
            <a:off x="395288" y="1268413"/>
            <a:ext cx="853281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66"/>
                </a:solidFill>
                <a:latin typeface="宋体" panose="02010600030101010101" pitchFamily="2" charset="-122"/>
              </a:rPr>
              <a:t>提出问题：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研究使用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定，动滑轮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将物体竖直向上提升过程中，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用力大小、方向</a:t>
            </a:r>
            <a:r>
              <a:rPr lang="zh-CN" altLang="en-US" sz="3200" b="1" dirty="0">
                <a:solidFill>
                  <a:srgbClr val="66FFFF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移动距离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与</a:t>
            </a:r>
            <a:r>
              <a:rPr lang="zh-CN" altLang="en-US" sz="3200" b="1" dirty="0">
                <a:solidFill>
                  <a:srgbClr val="0033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物重、物体上</a:t>
            </a:r>
            <a:r>
              <a:rPr lang="zh-CN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升距离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之间的关系。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611188" y="2924175"/>
            <a:ext cx="741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宋体" panose="02010600030101010101" pitchFamily="2" charset="-122"/>
              </a:rPr>
              <a:t>猜想与假设</a:t>
            </a:r>
          </a:p>
        </p:txBody>
      </p:sp>
      <p:sp>
        <p:nvSpPr>
          <p:cNvPr id="20487" name="文本框 20486"/>
          <p:cNvSpPr txBox="1"/>
          <p:nvPr/>
        </p:nvSpPr>
        <p:spPr>
          <a:xfrm>
            <a:off x="539750" y="4365625"/>
            <a:ext cx="50403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宋体" panose="02010600030101010101" pitchFamily="2" charset="-122"/>
              </a:rPr>
              <a:t>制定计划设计实验</a:t>
            </a:r>
          </a:p>
        </p:txBody>
      </p:sp>
      <p:sp>
        <p:nvSpPr>
          <p:cNvPr id="20488" name="文本框 20487"/>
          <p:cNvSpPr txBox="1"/>
          <p:nvPr/>
        </p:nvSpPr>
        <p:spPr>
          <a:xfrm>
            <a:off x="1116013" y="5157788"/>
            <a:ext cx="802798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弹簧测力计测量物重和力的大小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尺子测量力移动的距离和物体移动的距离</a:t>
            </a:r>
          </a:p>
        </p:txBody>
      </p:sp>
      <p:sp>
        <p:nvSpPr>
          <p:cNvPr id="20490" name="文本框 20489"/>
          <p:cNvSpPr txBox="1"/>
          <p:nvPr/>
        </p:nvSpPr>
        <p:spPr>
          <a:xfrm>
            <a:off x="684213" y="3644900"/>
            <a:ext cx="21605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实验器材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3" name="文本框 21542"/>
          <p:cNvSpPr txBox="1"/>
          <p:nvPr/>
        </p:nvSpPr>
        <p:spPr>
          <a:xfrm>
            <a:off x="755650" y="5229225"/>
            <a:ext cx="7272338" cy="14319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实验结论：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定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滑轮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不省力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不省距离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，但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能改变力的方向</a:t>
            </a: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21544" name="云形标注 21543"/>
          <p:cNvSpPr/>
          <p:nvPr/>
        </p:nvSpPr>
        <p:spPr>
          <a:xfrm>
            <a:off x="0" y="0"/>
            <a:ext cx="8426450" cy="6092825"/>
          </a:xfrm>
          <a:prstGeom prst="cloudCallout">
            <a:avLst>
              <a:gd name="adj1" fmla="val -39000"/>
              <a:gd name="adj2" fmla="val 59014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定滑轮</a:t>
            </a:r>
          </a:p>
          <a:p>
            <a:pPr algn="ctr"/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拉</a:t>
            </a:r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=G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</a:p>
          <a:p>
            <a:pPr algn="ctr"/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S=h</a:t>
            </a:r>
          </a:p>
        </p:txBody>
      </p:sp>
      <p:sp>
        <p:nvSpPr>
          <p:cNvPr id="21545" name="流程图: 顺序访问存储器 21544"/>
          <p:cNvSpPr/>
          <p:nvPr/>
        </p:nvSpPr>
        <p:spPr>
          <a:xfrm rot="20282758">
            <a:off x="1008063" y="2735263"/>
            <a:ext cx="1727200" cy="1871662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绳子端移</a:t>
            </a:r>
          </a:p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动的距离</a:t>
            </a:r>
          </a:p>
        </p:txBody>
      </p:sp>
      <p:sp>
        <p:nvSpPr>
          <p:cNvPr id="21546" name="流程图: 顺序访问存储器 21545"/>
          <p:cNvSpPr/>
          <p:nvPr/>
        </p:nvSpPr>
        <p:spPr>
          <a:xfrm rot="8205844">
            <a:off x="5148263" y="3141663"/>
            <a:ext cx="1943100" cy="2122487"/>
          </a:xfrm>
          <a:prstGeom prst="flowChartMagneticTap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47" name="文本框 21546"/>
          <p:cNvSpPr txBox="1"/>
          <p:nvPr/>
        </p:nvSpPr>
        <p:spPr>
          <a:xfrm>
            <a:off x="5580063" y="3789363"/>
            <a:ext cx="16573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物体上升的距离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 build="allAtOnce"/>
      <p:bldP spid="21544" grpId="0" bldLvl="0" animBg="1"/>
      <p:bldP spid="21545" grpId="0" bldLvl="0" animBg="1"/>
      <p:bldP spid="21546" grpId="0" bldLvl="0" animBg="1"/>
      <p:bldP spid="215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2530"/>
          <p:cNvSpPr/>
          <p:nvPr/>
        </p:nvSpPr>
        <p:spPr>
          <a:xfrm>
            <a:off x="1908175" y="908050"/>
            <a:ext cx="5759450" cy="533400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使用动滑轮提升物体</a:t>
            </a:r>
            <a:r>
              <a:rPr lang="zh-CN" altLang="en-US" sz="3200" b="1" dirty="0">
                <a:latin typeface="Times New Roman" panose="02020603050405020304" pitchFamily="18" charset="0"/>
                <a:ea typeface="华文彩云" panose="0201080004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隶书" panose="02010509060101010101" pitchFamily="1" charset="-122"/>
              </a:rPr>
              <a:t>（匀速）</a:t>
            </a:r>
          </a:p>
        </p:txBody>
      </p:sp>
      <p:sp>
        <p:nvSpPr>
          <p:cNvPr id="22532" name="文本框 22531"/>
          <p:cNvSpPr txBox="1"/>
          <p:nvPr/>
        </p:nvSpPr>
        <p:spPr>
          <a:xfrm>
            <a:off x="215900" y="173038"/>
            <a:ext cx="37798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2533" name="表格 22532"/>
          <p:cNvGraphicFramePr/>
          <p:nvPr/>
        </p:nvGraphicFramePr>
        <p:xfrm>
          <a:off x="395288" y="1700213"/>
          <a:ext cx="8467725" cy="3489516"/>
        </p:xfrm>
        <a:graphic>
          <a:graphicData uri="http://schemas.openxmlformats.org/drawingml/2006/table">
            <a:tbl>
              <a:tblPr/>
              <a:tblGrid>
                <a:gridCol w="1439863"/>
                <a:gridCol w="1152525"/>
                <a:gridCol w="1216025"/>
                <a:gridCol w="1831975"/>
                <a:gridCol w="2827337"/>
              </a:tblGrid>
              <a:tr h="676275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物重</a:t>
                      </a:r>
                      <a:endParaRPr lang="zh-CN" altLang="en-US" b="1" i="1">
                        <a:solidFill>
                          <a:srgbClr val="000000"/>
                        </a:solidFill>
                      </a:endParaRPr>
                    </a:p>
                  </a:txBody>
                  <a:tcPr marL="90000" marR="90000" marT="46800" marB="46800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</a:rPr>
                        <a:t>拉力</a:t>
                      </a:r>
                      <a:r>
                        <a:rPr lang="en-US" altLang="x-none" b="1" i="1">
                          <a:solidFill>
                            <a:srgbClr val="000000"/>
                          </a:solidFill>
                        </a:rPr>
                        <a:t>F</a:t>
                      </a:r>
                      <a:endParaRPr lang="en-US" altLang="x-none" b="1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</a:rPr>
                        <a:t>物体上升距离</a:t>
                      </a:r>
                      <a:r>
                        <a:rPr lang="en-US" altLang="x-none" b="1" i="1">
                          <a:solidFill>
                            <a:srgbClr val="000000"/>
                          </a:solidFill>
                        </a:rPr>
                        <a:t>h</a:t>
                      </a:r>
                      <a:endParaRPr lang="en-US" altLang="x-none" b="1"/>
                    </a:p>
                    <a:p>
                      <a:pPr marL="0" lvl="0" indent="0">
                        <a:buNone/>
                      </a:pPr>
                      <a:r>
                        <a:rPr lang="en-US" altLang="x-none" b="1"/>
                        <a:t>  </a:t>
                      </a:r>
                      <a:r>
                        <a:rPr lang="zh-CN" altLang="en-US" b="1" dirty="0"/>
                        <a:t>（</a:t>
                      </a:r>
                      <a:r>
                        <a:rPr lang="en-US" altLang="x-none" b="1"/>
                        <a:t>cm</a:t>
                      </a:r>
                      <a:r>
                        <a:rPr lang="en-US" altLang="x-none" b="1">
                          <a:latin typeface="宋体" panose="02010600030101010101" pitchFamily="2" charset="-122"/>
                        </a:rPr>
                        <a:t>)</a:t>
                      </a: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solidFill>
                            <a:srgbClr val="000000"/>
                          </a:solidFill>
                        </a:rPr>
                        <a:t>绳端（拉力作用点）移动距离</a:t>
                      </a:r>
                      <a:r>
                        <a:rPr lang="en-US" altLang="x-none" b="1" i="1">
                          <a:solidFill>
                            <a:srgbClr val="000000"/>
                          </a:solidFill>
                        </a:rPr>
                        <a:t>s</a:t>
                      </a:r>
                      <a:endParaRPr lang="en-US" altLang="x-none" b="1"/>
                    </a:p>
                    <a:p>
                      <a:pPr marL="0" lvl="0" indent="0">
                        <a:buNone/>
                      </a:pPr>
                      <a:r>
                        <a:rPr lang="en-US" altLang="x-none" b="1"/>
                        <a:t>           </a:t>
                      </a:r>
                      <a:r>
                        <a:rPr lang="en-US" altLang="x-none" b="1">
                          <a:latin typeface="宋体" panose="02010600030101010101" pitchFamily="2" charset="-122"/>
                        </a:rPr>
                        <a:t>(</a:t>
                      </a:r>
                      <a:r>
                        <a:rPr lang="en-US" altLang="x-none" b="1"/>
                        <a:t>cm</a:t>
                      </a:r>
                      <a:r>
                        <a:rPr lang="en-US" altLang="x-none" b="1">
                          <a:latin typeface="宋体" panose="02010600030101010101" pitchFamily="2" charset="-122"/>
                        </a:rPr>
                        <a:t>)</a:t>
                      </a: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大小</a:t>
                      </a:r>
                      <a:endParaRPr lang="zh-CN" altLang="en-US" b="1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</a:rPr>
                        <a:t>方向</a:t>
                      </a: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7" name="文本框 22566"/>
          <p:cNvSpPr txBox="1"/>
          <p:nvPr/>
        </p:nvSpPr>
        <p:spPr>
          <a:xfrm>
            <a:off x="431800" y="5300663"/>
            <a:ext cx="8712200" cy="13112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实验结论</a:t>
            </a:r>
            <a:r>
              <a:rPr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滑轮可以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省一半力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，但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费一倍距离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CN" altLang="en-US" sz="4000" b="1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不能改变力的方向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</a:p>
        </p:txBody>
      </p:sp>
      <p:graphicFrame>
        <p:nvGraphicFramePr>
          <p:cNvPr id="22568" name="对象 22567"/>
          <p:cNvGraphicFramePr>
            <a:graphicFrameLocks/>
          </p:cNvGraphicFramePr>
          <p:nvPr/>
        </p:nvGraphicFramePr>
        <p:xfrm>
          <a:off x="539750" y="2565400"/>
          <a:ext cx="1287463" cy="438150"/>
        </p:xfrm>
        <a:graphic>
          <a:graphicData uri="http://schemas.openxmlformats.org/presentationml/2006/ole">
            <p:oleObj spid="_x0000_s22529" r:id="rId3" imgW="711509" imgH="241405" progId="">
              <p:embed/>
            </p:oleObj>
          </a:graphicData>
        </a:graphic>
      </p:graphicFrame>
      <p:sp>
        <p:nvSpPr>
          <p:cNvPr id="22569" name="文本框 22568"/>
          <p:cNvSpPr txBox="1"/>
          <p:nvPr/>
        </p:nvSpPr>
        <p:spPr>
          <a:xfrm>
            <a:off x="395288" y="260350"/>
            <a:ext cx="37798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经行实验收集数据</a:t>
            </a:r>
          </a:p>
        </p:txBody>
      </p:sp>
      <p:sp>
        <p:nvSpPr>
          <p:cNvPr id="22570" name="云形标注 22569"/>
          <p:cNvSpPr/>
          <p:nvPr/>
        </p:nvSpPr>
        <p:spPr>
          <a:xfrm>
            <a:off x="323850" y="404813"/>
            <a:ext cx="8426450" cy="6092825"/>
          </a:xfrm>
          <a:prstGeom prst="cloudCallout">
            <a:avLst>
              <a:gd name="adj1" fmla="val -45403"/>
              <a:gd name="adj2" fmla="val 50417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动滑轮</a:t>
            </a:r>
          </a:p>
          <a:p>
            <a:pPr algn="ctr"/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拉</a:t>
            </a:r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zh-CN" sz="8000" b="1">
                <a:latin typeface="黑体" panose="02010609060101010101" pitchFamily="2" charset="-122"/>
                <a:ea typeface="黑体" panose="02010609060101010101" pitchFamily="2" charset="-122"/>
              </a:rPr>
              <a:t>(1/2)</a:t>
            </a:r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</a:p>
          <a:p>
            <a:pPr algn="ctr"/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S=2h</a:t>
            </a:r>
          </a:p>
        </p:txBody>
      </p:sp>
      <p:sp>
        <p:nvSpPr>
          <p:cNvPr id="22571" name="流程图: 顺序访问存储器 22570"/>
          <p:cNvSpPr/>
          <p:nvPr/>
        </p:nvSpPr>
        <p:spPr>
          <a:xfrm rot="20323542">
            <a:off x="900113" y="3429000"/>
            <a:ext cx="1727200" cy="1871663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绳子端移</a:t>
            </a:r>
          </a:p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动的距离</a:t>
            </a:r>
          </a:p>
        </p:txBody>
      </p:sp>
      <p:sp>
        <p:nvSpPr>
          <p:cNvPr id="22572" name="流程图: 顺序访问存储器 22571"/>
          <p:cNvSpPr/>
          <p:nvPr/>
        </p:nvSpPr>
        <p:spPr>
          <a:xfrm rot="8246951">
            <a:off x="5724525" y="3502025"/>
            <a:ext cx="1943100" cy="2122488"/>
          </a:xfrm>
          <a:prstGeom prst="flowChartMagneticTap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73" name="文本框 22572"/>
          <p:cNvSpPr txBox="1"/>
          <p:nvPr/>
        </p:nvSpPr>
        <p:spPr>
          <a:xfrm>
            <a:off x="5867400" y="4149725"/>
            <a:ext cx="16573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物体上升的距离</a:t>
            </a:r>
          </a:p>
        </p:txBody>
      </p:sp>
      <p:sp>
        <p:nvSpPr>
          <p:cNvPr id="22574" name="圆角矩形标注 22573"/>
          <p:cNvSpPr/>
          <p:nvPr/>
        </p:nvSpPr>
        <p:spPr>
          <a:xfrm>
            <a:off x="6156325" y="1196975"/>
            <a:ext cx="2808288" cy="16557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忽略动滑轮的重力和绳子与动滑轮，定滑轮之间的摩擦力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0" grpId="0" bldLvl="0" animBg="1"/>
      <p:bldP spid="22571" grpId="0" bldLvl="0" animBg="1"/>
      <p:bldP spid="22572" grpId="0" bldLvl="0" animBg="1"/>
      <p:bldP spid="22573" grpId="0"/>
      <p:bldP spid="2257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云形标注 23553"/>
          <p:cNvSpPr/>
          <p:nvPr/>
        </p:nvSpPr>
        <p:spPr>
          <a:xfrm>
            <a:off x="0" y="404813"/>
            <a:ext cx="8426450" cy="6092825"/>
          </a:xfrm>
          <a:prstGeom prst="cloudCallout">
            <a:avLst>
              <a:gd name="adj1" fmla="val -45403"/>
              <a:gd name="adj2" fmla="val 50417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8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动滑轮</a:t>
            </a:r>
          </a:p>
          <a:p>
            <a:pPr algn="ctr"/>
            <a:r>
              <a:rPr lang="en-US" altLang="x-none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拉</a:t>
            </a:r>
            <a:r>
              <a:rPr lang="en-US" altLang="x-none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=1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／</a:t>
            </a:r>
            <a:r>
              <a:rPr lang="en-US" altLang="x-none" sz="36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（</a:t>
            </a:r>
            <a:r>
              <a:rPr lang="en-US" altLang="x-none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  <a:r>
              <a:rPr lang="en-US" altLang="x-none" sz="36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+G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动滑轮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  <a:p>
            <a:pPr algn="ctr"/>
            <a:r>
              <a:rPr lang="en-US" altLang="x-none" sz="8000" b="1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S=2h</a:t>
            </a:r>
          </a:p>
        </p:txBody>
      </p:sp>
      <p:sp>
        <p:nvSpPr>
          <p:cNvPr id="23555" name="流程图: 顺序访问存储器 23554"/>
          <p:cNvSpPr/>
          <p:nvPr/>
        </p:nvSpPr>
        <p:spPr>
          <a:xfrm rot="19458779">
            <a:off x="900113" y="3068638"/>
            <a:ext cx="1727200" cy="1871662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绳子端移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动的距离</a:t>
            </a:r>
          </a:p>
        </p:txBody>
      </p:sp>
      <p:sp>
        <p:nvSpPr>
          <p:cNvPr id="23556" name="流程图: 顺序访问存储器 23555"/>
          <p:cNvSpPr/>
          <p:nvPr/>
        </p:nvSpPr>
        <p:spPr>
          <a:xfrm rot="8246951">
            <a:off x="5508625" y="2924175"/>
            <a:ext cx="1943100" cy="2122488"/>
          </a:xfrm>
          <a:prstGeom prst="flowChartMagneticTape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5651500" y="3429000"/>
            <a:ext cx="16573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物体上升的距离</a:t>
            </a:r>
          </a:p>
        </p:txBody>
      </p:sp>
      <p:sp>
        <p:nvSpPr>
          <p:cNvPr id="23558" name="圆角矩形标注 23557"/>
          <p:cNvSpPr/>
          <p:nvPr/>
        </p:nvSpPr>
        <p:spPr>
          <a:xfrm>
            <a:off x="5795963" y="692150"/>
            <a:ext cx="2808287" cy="16557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忽略绳子与动滑轮，定滑轮之间的摩擦力，考虑动滑轮的重力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/>
      <p:bldP spid="23555" grpId="0" bldLvl="0" animBg="1"/>
      <p:bldP spid="23556" grpId="0" bldLvl="0" animBg="1"/>
      <p:bldP spid="23557" grpId="0"/>
      <p:bldP spid="2355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4577"/>
          <p:cNvSpPr txBox="1"/>
          <p:nvPr/>
        </p:nvSpPr>
        <p:spPr>
          <a:xfrm>
            <a:off x="539750" y="476250"/>
            <a:ext cx="39608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实验结论</a:t>
            </a:r>
          </a:p>
        </p:txBody>
      </p:sp>
      <p:sp>
        <p:nvSpPr>
          <p:cNvPr id="24579" name="文本框 24578"/>
          <p:cNvSpPr txBox="1"/>
          <p:nvPr/>
        </p:nvSpPr>
        <p:spPr>
          <a:xfrm>
            <a:off x="755650" y="1341438"/>
            <a:ext cx="7632700" cy="1798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，使用定滑轮不省力，不省距离，但可以改变力的方向</a:t>
            </a:r>
          </a:p>
          <a:p>
            <a:pPr>
              <a:spcBef>
                <a:spcPct val="50000"/>
              </a:spcBef>
            </a:pP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拉</a:t>
            </a: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=G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物    </a:t>
            </a: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绳</a:t>
            </a: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=h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</a:p>
        </p:txBody>
      </p:sp>
      <p:sp>
        <p:nvSpPr>
          <p:cNvPr id="24580" name="文本框 24579"/>
          <p:cNvSpPr txBox="1"/>
          <p:nvPr/>
        </p:nvSpPr>
        <p:spPr>
          <a:xfrm>
            <a:off x="611188" y="3429000"/>
            <a:ext cx="7273925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，使用动滑轮可以省一半的力，但浪费一倍的距离，不可以改变力的方向</a:t>
            </a:r>
          </a:p>
          <a:p>
            <a:pPr>
              <a:spcBef>
                <a:spcPct val="50000"/>
              </a:spcBef>
            </a:pPr>
            <a:r>
              <a:rPr lang="en-US" altLang="x-none" sz="3200" b="1">
                <a:latin typeface="Arial" panose="020B0604020202020204" pitchFamily="34" charset="0"/>
              </a:rPr>
              <a:t>F=     G</a:t>
            </a:r>
            <a:r>
              <a:rPr lang="zh-CN" altLang="en-US" sz="3200" b="1" dirty="0">
                <a:latin typeface="Arial" panose="020B0604020202020204" pitchFamily="34" charset="0"/>
              </a:rPr>
              <a:t>物  </a:t>
            </a:r>
            <a:r>
              <a:rPr lang="en-US" altLang="x-none" sz="3200" b="1">
                <a:latin typeface="Arial" panose="020B0604020202020204" pitchFamily="34" charset="0"/>
              </a:rPr>
              <a:t>F=    </a:t>
            </a:r>
            <a:r>
              <a:rPr lang="zh-CN" altLang="en-US" sz="3200" b="1" dirty="0">
                <a:latin typeface="Arial" panose="020B0604020202020204" pitchFamily="34" charset="0"/>
              </a:rPr>
              <a:t>（</a:t>
            </a:r>
            <a:r>
              <a:rPr lang="en-US" altLang="x-none" sz="3200" b="1">
                <a:latin typeface="Arial" panose="020B0604020202020204" pitchFamily="34" charset="0"/>
              </a:rPr>
              <a:t>G</a:t>
            </a:r>
            <a:r>
              <a:rPr lang="zh-CN" altLang="en-US" sz="3200" b="1" dirty="0">
                <a:latin typeface="Arial" panose="020B0604020202020204" pitchFamily="34" charset="0"/>
              </a:rPr>
              <a:t>物</a:t>
            </a:r>
            <a:r>
              <a:rPr lang="en-US" altLang="x-none" sz="3200" b="1">
                <a:latin typeface="Arial" panose="020B0604020202020204" pitchFamily="34" charset="0"/>
              </a:rPr>
              <a:t>+G</a:t>
            </a:r>
            <a:r>
              <a:rPr lang="zh-CN" altLang="en-US" sz="3200" b="1" dirty="0">
                <a:latin typeface="Arial" panose="020B0604020202020204" pitchFamily="34" charset="0"/>
              </a:rPr>
              <a:t>动 ）  </a:t>
            </a:r>
            <a:r>
              <a:rPr lang="en-US" altLang="x-none" sz="3200" b="1">
                <a:latin typeface="Arial" panose="020B0604020202020204" pitchFamily="34" charset="0"/>
              </a:rPr>
              <a:t>S=2h</a:t>
            </a:r>
          </a:p>
        </p:txBody>
      </p:sp>
      <p:grpSp>
        <p:nvGrpSpPr>
          <p:cNvPr id="24581" name="组合 24580"/>
          <p:cNvGrpSpPr>
            <a:grpSpLocks noChangeAspect="1"/>
          </p:cNvGrpSpPr>
          <p:nvPr/>
        </p:nvGrpSpPr>
        <p:grpSpPr>
          <a:xfrm>
            <a:off x="1187450" y="4221163"/>
            <a:ext cx="2808288" cy="1439862"/>
            <a:chOff x="0" y="0"/>
            <a:chExt cx="1769" cy="907"/>
          </a:xfrm>
        </p:grpSpPr>
        <p:graphicFrame>
          <p:nvGraphicFramePr>
            <p:cNvPr id="24582" name="对象 24581"/>
            <p:cNvGraphicFramePr>
              <a:graphicFrameLocks/>
            </p:cNvGraphicFramePr>
            <p:nvPr/>
          </p:nvGraphicFramePr>
          <p:xfrm>
            <a:off x="0" y="0"/>
            <a:ext cx="408" cy="907"/>
          </p:xfrm>
          <a:graphic>
            <a:graphicData uri="http://schemas.openxmlformats.org/presentationml/2006/ole">
              <p:oleObj spid="_x0000_s27650" r:id="rId3" imgW="152532" imgH="394042" progId="">
                <p:embed/>
              </p:oleObj>
            </a:graphicData>
          </a:graphic>
        </p:graphicFrame>
        <p:graphicFrame>
          <p:nvGraphicFramePr>
            <p:cNvPr id="24583" name="对象 24582"/>
            <p:cNvGraphicFramePr>
              <a:graphicFrameLocks/>
            </p:cNvGraphicFramePr>
            <p:nvPr/>
          </p:nvGraphicFramePr>
          <p:xfrm>
            <a:off x="1361" y="0"/>
            <a:ext cx="408" cy="907"/>
          </p:xfrm>
          <a:graphic>
            <a:graphicData uri="http://schemas.openxmlformats.org/presentationml/2006/ole">
              <p:oleObj spid="_x0000_s27649" r:id="rId4" imgW="152532" imgH="394042" progId="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5601"/>
          <p:cNvSpPr/>
          <p:nvPr/>
        </p:nvSpPr>
        <p:spPr>
          <a:xfrm>
            <a:off x="1370013" y="1133475"/>
            <a:ext cx="1968500" cy="727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endParaRPr lang="zh-CN" altLang="en-US" sz="4000" b="1" dirty="0"/>
          </a:p>
        </p:txBody>
      </p:sp>
      <p:sp>
        <p:nvSpPr>
          <p:cNvPr id="25603" name="矩形 25602"/>
          <p:cNvSpPr/>
          <p:nvPr/>
        </p:nvSpPr>
        <p:spPr>
          <a:xfrm>
            <a:off x="1800225" y="3014663"/>
            <a:ext cx="323850" cy="558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en-US" altLang="x-none" sz="40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5604" name="文本框 25603"/>
          <p:cNvSpPr txBox="1"/>
          <p:nvPr/>
        </p:nvSpPr>
        <p:spPr>
          <a:xfrm>
            <a:off x="1584325" y="2330450"/>
            <a:ext cx="684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r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2124075" y="2349500"/>
            <a:ext cx="684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r</a:t>
            </a:r>
          </a:p>
        </p:txBody>
      </p:sp>
      <p:grpSp>
        <p:nvGrpSpPr>
          <p:cNvPr id="25606" name="组合 25605"/>
          <p:cNvGrpSpPr/>
          <p:nvPr/>
        </p:nvGrpSpPr>
        <p:grpSpPr>
          <a:xfrm>
            <a:off x="1403350" y="2492375"/>
            <a:ext cx="1223963" cy="541338"/>
            <a:chOff x="0" y="0"/>
            <a:chExt cx="771" cy="341"/>
          </a:xfrm>
        </p:grpSpPr>
        <p:sp>
          <p:nvSpPr>
            <p:cNvPr id="25607" name="新月形 25606"/>
            <p:cNvSpPr/>
            <p:nvPr/>
          </p:nvSpPr>
          <p:spPr>
            <a:xfrm rot="5400000">
              <a:off x="215" y="-215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08" name="矩形 25607"/>
            <p:cNvSpPr/>
            <p:nvPr/>
          </p:nvSpPr>
          <p:spPr>
            <a:xfrm>
              <a:off x="46" y="182"/>
              <a:ext cx="680" cy="136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9" name="直接连接符 25608"/>
          <p:cNvSpPr/>
          <p:nvPr/>
        </p:nvSpPr>
        <p:spPr>
          <a:xfrm>
            <a:off x="2017713" y="1654175"/>
            <a:ext cx="0" cy="1333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10" name="直接连接符 25609"/>
          <p:cNvSpPr/>
          <p:nvPr/>
        </p:nvSpPr>
        <p:spPr>
          <a:xfrm>
            <a:off x="1441450" y="3022600"/>
            <a:ext cx="0" cy="2232025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11" name="直接连接符 25610"/>
          <p:cNvSpPr/>
          <p:nvPr/>
        </p:nvSpPr>
        <p:spPr>
          <a:xfrm>
            <a:off x="2627313" y="3068638"/>
            <a:ext cx="0" cy="1331912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5612" name="矩形 25611"/>
          <p:cNvSpPr/>
          <p:nvPr/>
        </p:nvSpPr>
        <p:spPr>
          <a:xfrm>
            <a:off x="2197100" y="898525"/>
            <a:ext cx="1968500" cy="727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endParaRPr lang="zh-CN" altLang="en-US" sz="4000" b="1" dirty="0"/>
          </a:p>
        </p:txBody>
      </p:sp>
      <p:sp>
        <p:nvSpPr>
          <p:cNvPr id="25613" name="文本框 25612"/>
          <p:cNvSpPr txBox="1"/>
          <p:nvPr/>
        </p:nvSpPr>
        <p:spPr>
          <a:xfrm>
            <a:off x="2665413" y="395922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latin typeface="Arial" panose="020B0604020202020204" pitchFamily="34" charset="0"/>
                <a:ea typeface="隶书" panose="02010509060101010101" pitchFamily="1" charset="-122"/>
              </a:rPr>
              <a:t>F</a:t>
            </a:r>
          </a:p>
        </p:txBody>
      </p:sp>
      <p:sp>
        <p:nvSpPr>
          <p:cNvPr id="25614" name="直接连接符 25613"/>
          <p:cNvSpPr/>
          <p:nvPr/>
        </p:nvSpPr>
        <p:spPr>
          <a:xfrm>
            <a:off x="1044575" y="1654175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15" name="直接连接符 25614"/>
          <p:cNvSpPr/>
          <p:nvPr/>
        </p:nvSpPr>
        <p:spPr>
          <a:xfrm>
            <a:off x="1979613" y="1701800"/>
            <a:ext cx="0" cy="1333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16" name="直接连接符 25615"/>
          <p:cNvSpPr/>
          <p:nvPr/>
        </p:nvSpPr>
        <p:spPr>
          <a:xfrm>
            <a:off x="1441450" y="3022600"/>
            <a:ext cx="0" cy="2232025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5617" name="组合 25616"/>
          <p:cNvGrpSpPr/>
          <p:nvPr/>
        </p:nvGrpSpPr>
        <p:grpSpPr>
          <a:xfrm>
            <a:off x="1404938" y="2997200"/>
            <a:ext cx="1223962" cy="649288"/>
            <a:chOff x="0" y="0"/>
            <a:chExt cx="771" cy="409"/>
          </a:xfrm>
        </p:grpSpPr>
        <p:sp>
          <p:nvSpPr>
            <p:cNvPr id="25618" name="新月形 25617"/>
            <p:cNvSpPr/>
            <p:nvPr/>
          </p:nvSpPr>
          <p:spPr>
            <a:xfrm rot="-5400000" flipV="1">
              <a:off x="215" y="-149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矩形 25618"/>
            <p:cNvSpPr/>
            <p:nvPr/>
          </p:nvSpPr>
          <p:spPr>
            <a:xfrm>
              <a:off x="46" y="0"/>
              <a:ext cx="680" cy="227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20" name="组合 25619"/>
          <p:cNvGrpSpPr/>
          <p:nvPr/>
        </p:nvGrpSpPr>
        <p:grpSpPr>
          <a:xfrm>
            <a:off x="1404938" y="2951163"/>
            <a:ext cx="1225550" cy="144462"/>
            <a:chOff x="0" y="0"/>
            <a:chExt cx="772" cy="91"/>
          </a:xfrm>
        </p:grpSpPr>
        <p:sp>
          <p:nvSpPr>
            <p:cNvPr id="25621" name="矩形 25620"/>
            <p:cNvSpPr/>
            <p:nvPr/>
          </p:nvSpPr>
          <p:spPr>
            <a:xfrm>
              <a:off x="0" y="0"/>
              <a:ext cx="772" cy="91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椭圆 25621"/>
            <p:cNvSpPr/>
            <p:nvPr/>
          </p:nvSpPr>
          <p:spPr>
            <a:xfrm>
              <a:off x="340" y="0"/>
              <a:ext cx="91" cy="9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23" name="文本框 25622"/>
          <p:cNvSpPr txBox="1"/>
          <p:nvPr/>
        </p:nvSpPr>
        <p:spPr>
          <a:xfrm>
            <a:off x="2700338" y="3933825"/>
            <a:ext cx="9366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latin typeface="Arial" panose="020B0604020202020204" pitchFamily="34" charset="0"/>
                <a:ea typeface="隶书" panose="02010509060101010101" pitchFamily="1" charset="-122"/>
              </a:rPr>
              <a:t>F</a:t>
            </a:r>
          </a:p>
        </p:txBody>
      </p:sp>
      <p:sp>
        <p:nvSpPr>
          <p:cNvPr id="25624" name="直接连接符 25623"/>
          <p:cNvSpPr/>
          <p:nvPr/>
        </p:nvSpPr>
        <p:spPr>
          <a:xfrm>
            <a:off x="1044575" y="1654175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25" name="矩形 25624"/>
          <p:cNvSpPr/>
          <p:nvPr/>
        </p:nvSpPr>
        <p:spPr>
          <a:xfrm>
            <a:off x="1404938" y="2951163"/>
            <a:ext cx="1225550" cy="144462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6" name="椭圆 25625"/>
          <p:cNvSpPr/>
          <p:nvPr/>
        </p:nvSpPr>
        <p:spPr>
          <a:xfrm>
            <a:off x="1944688" y="2951163"/>
            <a:ext cx="144462" cy="14446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5627" name="组合 25626"/>
          <p:cNvGrpSpPr/>
          <p:nvPr/>
        </p:nvGrpSpPr>
        <p:grpSpPr>
          <a:xfrm>
            <a:off x="1619250" y="1773238"/>
            <a:ext cx="720725" cy="2376487"/>
            <a:chOff x="0" y="0"/>
            <a:chExt cx="454" cy="1497"/>
          </a:xfrm>
        </p:grpSpPr>
        <p:grpSp>
          <p:nvGrpSpPr>
            <p:cNvPr id="25628" name="组合 25627"/>
            <p:cNvGrpSpPr/>
            <p:nvPr/>
          </p:nvGrpSpPr>
          <p:grpSpPr>
            <a:xfrm>
              <a:off x="0" y="0"/>
              <a:ext cx="454" cy="1497"/>
              <a:chOff x="0" y="0"/>
              <a:chExt cx="454" cy="1497"/>
            </a:xfrm>
          </p:grpSpPr>
          <p:grpSp>
            <p:nvGrpSpPr>
              <p:cNvPr id="25629" name="组合 25628"/>
              <p:cNvGrpSpPr/>
              <p:nvPr/>
            </p:nvGrpSpPr>
            <p:grpSpPr>
              <a:xfrm>
                <a:off x="0" y="0"/>
                <a:ext cx="318" cy="295"/>
                <a:chOff x="0" y="0"/>
                <a:chExt cx="318" cy="295"/>
              </a:xfrm>
            </p:grpSpPr>
            <p:sp>
              <p:nvSpPr>
                <p:cNvPr id="25630" name="椭圆 25629"/>
                <p:cNvSpPr/>
                <p:nvPr/>
              </p:nvSpPr>
              <p:spPr>
                <a:xfrm>
                  <a:off x="114" y="0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1" name="直接连接符 25630"/>
                <p:cNvSpPr/>
                <p:nvPr/>
              </p:nvSpPr>
              <p:spPr>
                <a:xfrm>
                  <a:off x="227" y="204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5632" name="矩形 25631"/>
                <p:cNvSpPr/>
                <p:nvPr/>
              </p:nvSpPr>
              <p:spPr>
                <a:xfrm>
                  <a:off x="0" y="91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633" name="组合 25632"/>
              <p:cNvGrpSpPr/>
              <p:nvPr/>
            </p:nvGrpSpPr>
            <p:grpSpPr>
              <a:xfrm>
                <a:off x="137" y="1202"/>
                <a:ext cx="317" cy="295"/>
                <a:chOff x="0" y="0"/>
                <a:chExt cx="317" cy="295"/>
              </a:xfrm>
            </p:grpSpPr>
            <p:sp>
              <p:nvSpPr>
                <p:cNvPr id="25634" name="椭圆 25633"/>
                <p:cNvSpPr/>
                <p:nvPr/>
              </p:nvSpPr>
              <p:spPr>
                <a:xfrm>
                  <a:off x="0" y="91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5635" name="直接连接符 25634"/>
                <p:cNvSpPr/>
                <p:nvPr/>
              </p:nvSpPr>
              <p:spPr>
                <a:xfrm>
                  <a:off x="91" y="0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5636" name="矩形 25635"/>
                <p:cNvSpPr/>
                <p:nvPr/>
              </p:nvSpPr>
              <p:spPr>
                <a:xfrm>
                  <a:off x="113" y="68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5637" name="矩形 25636"/>
            <p:cNvSpPr/>
            <p:nvPr/>
          </p:nvSpPr>
          <p:spPr>
            <a:xfrm>
              <a:off x="159" y="295"/>
              <a:ext cx="159" cy="908"/>
            </a:xfrm>
            <a:prstGeom prst="rect">
              <a:avLst/>
            </a:prstGeom>
            <a:solidFill>
              <a:srgbClr val="808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椭圆 25637"/>
            <p:cNvSpPr/>
            <p:nvPr/>
          </p:nvSpPr>
          <p:spPr>
            <a:xfrm>
              <a:off x="205" y="726"/>
              <a:ext cx="90" cy="90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639" name="组合 25638"/>
          <p:cNvGrpSpPr/>
          <p:nvPr/>
        </p:nvGrpSpPr>
        <p:grpSpPr>
          <a:xfrm>
            <a:off x="1079500" y="5211763"/>
            <a:ext cx="863600" cy="701675"/>
            <a:chOff x="0" y="0"/>
            <a:chExt cx="544" cy="442"/>
          </a:xfrm>
        </p:grpSpPr>
        <p:sp>
          <p:nvSpPr>
            <p:cNvPr id="25640" name="矩形 25639"/>
            <p:cNvSpPr/>
            <p:nvPr/>
          </p:nvSpPr>
          <p:spPr>
            <a:xfrm>
              <a:off x="0" y="11"/>
              <a:ext cx="431" cy="43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文本框 25640"/>
            <p:cNvSpPr txBox="1"/>
            <p:nvPr/>
          </p:nvSpPr>
          <p:spPr>
            <a:xfrm>
              <a:off x="22" y="0"/>
              <a:ext cx="52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000" b="1">
                  <a:latin typeface="Arial" panose="020B0604020202020204" pitchFamily="34" charset="0"/>
                  <a:ea typeface="隶书" panose="02010509060101010101" pitchFamily="1" charset="-122"/>
                </a:rPr>
                <a:t>G</a:t>
              </a:r>
            </a:p>
          </p:txBody>
        </p:sp>
      </p:grpSp>
      <p:sp>
        <p:nvSpPr>
          <p:cNvPr id="25642" name="AutoShape 102"/>
          <p:cNvSpPr/>
          <p:nvPr/>
        </p:nvSpPr>
        <p:spPr>
          <a:xfrm rot="5400000">
            <a:off x="1655763" y="2600325"/>
            <a:ext cx="73025" cy="576263"/>
          </a:xfrm>
          <a:prstGeom prst="leftBrace">
            <a:avLst>
              <a:gd name="adj1" fmla="val 79899"/>
              <a:gd name="adj2" fmla="val 50000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0"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43" name="Line 98"/>
          <p:cNvSpPr/>
          <p:nvPr/>
        </p:nvSpPr>
        <p:spPr>
          <a:xfrm flipH="1" flipV="1">
            <a:off x="1331913" y="2997200"/>
            <a:ext cx="647700" cy="0"/>
          </a:xfrm>
          <a:prstGeom prst="line">
            <a:avLst/>
          </a:prstGeom>
          <a:ln w="3175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5644" name="组合 25643"/>
          <p:cNvGrpSpPr/>
          <p:nvPr/>
        </p:nvGrpSpPr>
        <p:grpSpPr>
          <a:xfrm>
            <a:off x="1476375" y="3070225"/>
            <a:ext cx="144463" cy="142875"/>
            <a:chOff x="0" y="0"/>
            <a:chExt cx="192" cy="192"/>
          </a:xfrm>
        </p:grpSpPr>
        <p:sp>
          <p:nvSpPr>
            <p:cNvPr id="25645" name="Line 144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46" name="Line 145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47" name="AutoShape 105"/>
          <p:cNvSpPr/>
          <p:nvPr/>
        </p:nvSpPr>
        <p:spPr>
          <a:xfrm rot="5400000">
            <a:off x="2230438" y="2601913"/>
            <a:ext cx="215900" cy="574675"/>
          </a:xfrm>
          <a:prstGeom prst="leftBrace">
            <a:avLst>
              <a:gd name="adj1" fmla="val 23783"/>
              <a:gd name="adj2" fmla="val 50296"/>
            </a:avLst>
          </a:prstGeom>
          <a:noFill/>
          <a:ln w="317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0"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48" name="Line 99"/>
          <p:cNvSpPr/>
          <p:nvPr/>
        </p:nvSpPr>
        <p:spPr>
          <a:xfrm flipH="1">
            <a:off x="2124075" y="2997200"/>
            <a:ext cx="504825" cy="6350"/>
          </a:xfrm>
          <a:prstGeom prst="line">
            <a:avLst/>
          </a:prstGeom>
          <a:ln w="28575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5649" name="组合 25648"/>
          <p:cNvGrpSpPr/>
          <p:nvPr/>
        </p:nvGrpSpPr>
        <p:grpSpPr>
          <a:xfrm rot="5471082">
            <a:off x="2411413" y="3068638"/>
            <a:ext cx="142875" cy="142875"/>
            <a:chOff x="0" y="0"/>
            <a:chExt cx="192" cy="192"/>
          </a:xfrm>
        </p:grpSpPr>
        <p:sp>
          <p:nvSpPr>
            <p:cNvPr id="25650" name="Line 141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51" name="Line 142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652" name="文本框 25651"/>
          <p:cNvSpPr txBox="1"/>
          <p:nvPr/>
        </p:nvSpPr>
        <p:spPr>
          <a:xfrm>
            <a:off x="3851275" y="2420938"/>
            <a:ext cx="4537075" cy="3021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定滑轮实质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是一个</a:t>
            </a:r>
            <a:r>
              <a:rPr lang="zh-CN" altLang="en-US" sz="4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等臂</a:t>
            </a:r>
            <a:r>
              <a:rPr lang="zh-CN" altLang="en-US" sz="4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杠杆</a:t>
            </a:r>
          </a:p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 </a:t>
            </a:r>
            <a:r>
              <a:rPr lang="en-US" altLang="x-none" sz="4800" b="1" i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l</a:t>
            </a:r>
            <a:r>
              <a:rPr lang="en-US" altLang="x-none" sz="4800" b="1" baseline="-250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x-none" sz="48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x-none" sz="4800" b="1" i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l</a:t>
            </a:r>
            <a:r>
              <a:rPr lang="en-US" altLang="x-none" sz="4800" b="1" baseline="-2500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 </a:t>
            </a:r>
            <a:r>
              <a:rPr lang="zh-CN" altLang="en-US" sz="48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25653" name="文本框 25652"/>
          <p:cNvSpPr txBox="1"/>
          <p:nvPr/>
        </p:nvSpPr>
        <p:spPr>
          <a:xfrm>
            <a:off x="468313" y="476250"/>
            <a:ext cx="867568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使用定滑轮为什么不省力？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42" grpId="0" bldLvl="0" animBg="1"/>
      <p:bldP spid="25647" grpId="0" bldLvl="0" animBg="1"/>
      <p:bldP spid="25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椭圆 26625"/>
          <p:cNvSpPr/>
          <p:nvPr/>
        </p:nvSpPr>
        <p:spPr>
          <a:xfrm>
            <a:off x="3132138" y="2420938"/>
            <a:ext cx="2376487" cy="2520950"/>
          </a:xfrm>
          <a:prstGeom prst="ellipse">
            <a:avLst/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7" name="矩形 26626" descr="褐色大理石"/>
          <p:cNvSpPr/>
          <p:nvPr/>
        </p:nvSpPr>
        <p:spPr>
          <a:xfrm>
            <a:off x="1619250" y="333375"/>
            <a:ext cx="1512888" cy="6524625"/>
          </a:xfrm>
          <a:prstGeom prst="rect">
            <a:avLst/>
          </a:prstGeom>
          <a:blipFill rotWithShape="1">
            <a:blip r:embed="rId2" cstate="print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8" name="椭圆 26627"/>
          <p:cNvSpPr/>
          <p:nvPr/>
        </p:nvSpPr>
        <p:spPr>
          <a:xfrm>
            <a:off x="2916238" y="3500438"/>
            <a:ext cx="504825" cy="5762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任意多边形 26628"/>
          <p:cNvSpPr/>
          <p:nvPr/>
        </p:nvSpPr>
        <p:spPr>
          <a:xfrm rot="754043">
            <a:off x="5148263" y="2276475"/>
            <a:ext cx="1106487" cy="2159000"/>
          </a:xfrm>
          <a:custGeom>
            <a:avLst/>
            <a:gdLst>
              <a:gd name="txL" fmla="*/ 0 w 20769"/>
              <a:gd name="txT" fmla="*/ 0 h 21600"/>
              <a:gd name="txR" fmla="*/ 20769 w 20769"/>
              <a:gd name="txB" fmla="*/ 21600 h 21600"/>
            </a:gdLst>
            <a:ahLst/>
            <a:cxnLst>
              <a:cxn ang="270">
                <a:pos x="0" y="0"/>
              </a:cxn>
              <a:cxn ang="0">
                <a:pos x="20768" y="15665"/>
              </a:cxn>
              <a:cxn ang="90">
                <a:pos x="0" y="21600"/>
              </a:cxn>
            </a:cxnLst>
            <a:rect l="txL" t="txT" r="txR" b="txB"/>
            <a:pathLst>
              <a:path w="20769" h="21600" fill="none">
                <a:moveTo>
                  <a:pt x="0" y="0"/>
                </a:moveTo>
                <a:arcTo wR="21600" hR="21600" stAng="-5400000" swAng="4443079"/>
              </a:path>
              <a:path w="20769" h="21600" stroke="0">
                <a:moveTo>
                  <a:pt x="0" y="0"/>
                </a:moveTo>
                <a:arcTo wR="21600" hR="21600" stAng="-5400000" swAng="4443079"/>
                <a:lnTo>
                  <a:pt x="0" y="21600"/>
                </a:lnTo>
                <a:close/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直接连接符 26629"/>
          <p:cNvSpPr/>
          <p:nvPr/>
        </p:nvSpPr>
        <p:spPr>
          <a:xfrm flipH="1" flipV="1">
            <a:off x="5219700" y="2133600"/>
            <a:ext cx="287338" cy="730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1" name="文本框 26630"/>
          <p:cNvSpPr txBox="1"/>
          <p:nvPr/>
        </p:nvSpPr>
        <p:spPr>
          <a:xfrm>
            <a:off x="4067175" y="549275"/>
            <a:ext cx="439261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寻找支点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7649"/>
          <p:cNvSpPr txBox="1"/>
          <p:nvPr/>
        </p:nvSpPr>
        <p:spPr>
          <a:xfrm>
            <a:off x="1833563" y="3438525"/>
            <a:ext cx="7937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2r</a:t>
            </a:r>
          </a:p>
        </p:txBody>
      </p:sp>
      <p:sp>
        <p:nvSpPr>
          <p:cNvPr id="27651" name="文本框 27650"/>
          <p:cNvSpPr txBox="1"/>
          <p:nvPr/>
        </p:nvSpPr>
        <p:spPr>
          <a:xfrm>
            <a:off x="1619250" y="4149725"/>
            <a:ext cx="6842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r</a:t>
            </a:r>
          </a:p>
        </p:txBody>
      </p:sp>
      <p:sp>
        <p:nvSpPr>
          <p:cNvPr id="27652" name="直接连接符 27651"/>
          <p:cNvSpPr/>
          <p:nvPr/>
        </p:nvSpPr>
        <p:spPr>
          <a:xfrm>
            <a:off x="2195513" y="4221163"/>
            <a:ext cx="0" cy="10795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3" name="直接连接符 27652"/>
          <p:cNvSpPr/>
          <p:nvPr/>
        </p:nvSpPr>
        <p:spPr>
          <a:xfrm>
            <a:off x="2771775" y="2781300"/>
            <a:ext cx="0" cy="1439863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7654" name="直接连接符 27653"/>
          <p:cNvSpPr/>
          <p:nvPr/>
        </p:nvSpPr>
        <p:spPr>
          <a:xfrm>
            <a:off x="1549400" y="1663700"/>
            <a:ext cx="0" cy="2520950"/>
          </a:xfrm>
          <a:prstGeom prst="line">
            <a:avLst/>
          </a:prstGeom>
          <a:ln w="5715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5" name="文本框 27654"/>
          <p:cNvSpPr txBox="1"/>
          <p:nvPr/>
        </p:nvSpPr>
        <p:spPr>
          <a:xfrm>
            <a:off x="2916238" y="2636838"/>
            <a:ext cx="6842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latin typeface="Arial" panose="020B0604020202020204" pitchFamily="34" charset="0"/>
                <a:ea typeface="隶书" panose="02010509060101010101" pitchFamily="1" charset="-122"/>
              </a:rPr>
              <a:t>F</a:t>
            </a:r>
          </a:p>
        </p:txBody>
      </p:sp>
      <p:sp>
        <p:nvSpPr>
          <p:cNvPr id="27656" name="直接连接符 27655"/>
          <p:cNvSpPr/>
          <p:nvPr/>
        </p:nvSpPr>
        <p:spPr>
          <a:xfrm>
            <a:off x="828675" y="1663700"/>
            <a:ext cx="230505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657" name="组合 27656"/>
          <p:cNvGrpSpPr/>
          <p:nvPr/>
        </p:nvGrpSpPr>
        <p:grpSpPr>
          <a:xfrm>
            <a:off x="1547813" y="3573463"/>
            <a:ext cx="1223962" cy="541337"/>
            <a:chOff x="0" y="0"/>
            <a:chExt cx="771" cy="341"/>
          </a:xfrm>
        </p:grpSpPr>
        <p:sp>
          <p:nvSpPr>
            <p:cNvPr id="27658" name="新月形 27657"/>
            <p:cNvSpPr/>
            <p:nvPr/>
          </p:nvSpPr>
          <p:spPr>
            <a:xfrm rot="5400000">
              <a:off x="215" y="-215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矩形 27658"/>
            <p:cNvSpPr/>
            <p:nvPr/>
          </p:nvSpPr>
          <p:spPr>
            <a:xfrm>
              <a:off x="46" y="182"/>
              <a:ext cx="680" cy="136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60" name="组合 27659"/>
          <p:cNvGrpSpPr/>
          <p:nvPr/>
        </p:nvGrpSpPr>
        <p:grpSpPr>
          <a:xfrm>
            <a:off x="1547813" y="4076700"/>
            <a:ext cx="1223962" cy="649288"/>
            <a:chOff x="0" y="0"/>
            <a:chExt cx="771" cy="409"/>
          </a:xfrm>
        </p:grpSpPr>
        <p:sp>
          <p:nvSpPr>
            <p:cNvPr id="27661" name="新月形 27660"/>
            <p:cNvSpPr/>
            <p:nvPr/>
          </p:nvSpPr>
          <p:spPr>
            <a:xfrm rot="-5400000" flipV="1">
              <a:off x="215" y="-149"/>
              <a:ext cx="341" cy="771"/>
            </a:xfrm>
            <a:prstGeom prst="moon">
              <a:avLst>
                <a:gd name="adj" fmla="val 50000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矩形 27661"/>
            <p:cNvSpPr/>
            <p:nvPr/>
          </p:nvSpPr>
          <p:spPr>
            <a:xfrm>
              <a:off x="46" y="0"/>
              <a:ext cx="680" cy="227"/>
            </a:xfrm>
            <a:prstGeom prst="rect">
              <a:avLst/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63" name="矩形 27662"/>
          <p:cNvSpPr/>
          <p:nvPr/>
        </p:nvSpPr>
        <p:spPr>
          <a:xfrm>
            <a:off x="1547813" y="4076700"/>
            <a:ext cx="1225550" cy="144463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rgbClr val="C0C0C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64" name="组合 27663"/>
          <p:cNvGrpSpPr/>
          <p:nvPr/>
        </p:nvGrpSpPr>
        <p:grpSpPr>
          <a:xfrm>
            <a:off x="1797050" y="2924175"/>
            <a:ext cx="720725" cy="2376488"/>
            <a:chOff x="0" y="0"/>
            <a:chExt cx="454" cy="1497"/>
          </a:xfrm>
        </p:grpSpPr>
        <p:grpSp>
          <p:nvGrpSpPr>
            <p:cNvPr id="27665" name="组合 27664"/>
            <p:cNvGrpSpPr/>
            <p:nvPr/>
          </p:nvGrpSpPr>
          <p:grpSpPr>
            <a:xfrm>
              <a:off x="0" y="0"/>
              <a:ext cx="454" cy="1497"/>
              <a:chOff x="0" y="0"/>
              <a:chExt cx="454" cy="1497"/>
            </a:xfrm>
          </p:grpSpPr>
          <p:grpSp>
            <p:nvGrpSpPr>
              <p:cNvPr id="27666" name="组合 27665"/>
              <p:cNvGrpSpPr/>
              <p:nvPr/>
            </p:nvGrpSpPr>
            <p:grpSpPr>
              <a:xfrm>
                <a:off x="0" y="0"/>
                <a:ext cx="318" cy="295"/>
                <a:chOff x="0" y="0"/>
                <a:chExt cx="318" cy="295"/>
              </a:xfrm>
            </p:grpSpPr>
            <p:sp>
              <p:nvSpPr>
                <p:cNvPr id="27667" name="椭圆 27666"/>
                <p:cNvSpPr/>
                <p:nvPr/>
              </p:nvSpPr>
              <p:spPr>
                <a:xfrm>
                  <a:off x="114" y="0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8" name="直接连接符 27667"/>
                <p:cNvSpPr/>
                <p:nvPr/>
              </p:nvSpPr>
              <p:spPr>
                <a:xfrm>
                  <a:off x="227" y="204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669" name="矩形 27668"/>
                <p:cNvSpPr/>
                <p:nvPr/>
              </p:nvSpPr>
              <p:spPr>
                <a:xfrm>
                  <a:off x="0" y="91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670" name="组合 27669"/>
              <p:cNvGrpSpPr/>
              <p:nvPr/>
            </p:nvGrpSpPr>
            <p:grpSpPr>
              <a:xfrm>
                <a:off x="137" y="1202"/>
                <a:ext cx="317" cy="295"/>
                <a:chOff x="0" y="0"/>
                <a:chExt cx="317" cy="295"/>
              </a:xfrm>
            </p:grpSpPr>
            <p:sp>
              <p:nvSpPr>
                <p:cNvPr id="27671" name="椭圆 27670"/>
                <p:cNvSpPr/>
                <p:nvPr/>
              </p:nvSpPr>
              <p:spPr>
                <a:xfrm>
                  <a:off x="0" y="91"/>
                  <a:ext cx="204" cy="204"/>
                </a:xfrm>
                <a:prstGeom prst="ellipse">
                  <a:avLst/>
                </a:prstGeom>
                <a:noFill/>
                <a:ln w="444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2" name="直接连接符 27671"/>
                <p:cNvSpPr/>
                <p:nvPr/>
              </p:nvSpPr>
              <p:spPr>
                <a:xfrm>
                  <a:off x="91" y="0"/>
                  <a:ext cx="0" cy="91"/>
                </a:xfrm>
                <a:prstGeom prst="line">
                  <a:avLst/>
                </a:prstGeom>
                <a:ln w="57150" cap="flat" cmpd="sng">
                  <a:solidFill>
                    <a:srgbClr val="C0C0C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7673" name="矩形 27672"/>
                <p:cNvSpPr/>
                <p:nvPr/>
              </p:nvSpPr>
              <p:spPr>
                <a:xfrm>
                  <a:off x="113" y="68"/>
                  <a:ext cx="204" cy="13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674" name="矩形 27673"/>
            <p:cNvSpPr/>
            <p:nvPr/>
          </p:nvSpPr>
          <p:spPr>
            <a:xfrm>
              <a:off x="159" y="295"/>
              <a:ext cx="159" cy="908"/>
            </a:xfrm>
            <a:prstGeom prst="rect">
              <a:avLst/>
            </a:prstGeom>
            <a:solidFill>
              <a:srgbClr val="808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椭圆 27674"/>
            <p:cNvSpPr/>
            <p:nvPr/>
          </p:nvSpPr>
          <p:spPr>
            <a:xfrm>
              <a:off x="205" y="726"/>
              <a:ext cx="90" cy="90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6" name="椭圆 27675"/>
          <p:cNvSpPr/>
          <p:nvPr/>
        </p:nvSpPr>
        <p:spPr>
          <a:xfrm>
            <a:off x="1512888" y="4076700"/>
            <a:ext cx="144462" cy="144463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77" name="组合 27676"/>
          <p:cNvGrpSpPr/>
          <p:nvPr/>
        </p:nvGrpSpPr>
        <p:grpSpPr>
          <a:xfrm>
            <a:off x="1874838" y="5229225"/>
            <a:ext cx="865187" cy="900113"/>
            <a:chOff x="0" y="0"/>
            <a:chExt cx="545" cy="567"/>
          </a:xfrm>
        </p:grpSpPr>
        <p:grpSp>
          <p:nvGrpSpPr>
            <p:cNvPr id="27678" name="组合 27677"/>
            <p:cNvGrpSpPr/>
            <p:nvPr/>
          </p:nvGrpSpPr>
          <p:grpSpPr>
            <a:xfrm>
              <a:off x="0" y="0"/>
              <a:ext cx="431" cy="567"/>
              <a:chOff x="0" y="0"/>
              <a:chExt cx="431" cy="567"/>
            </a:xfrm>
          </p:grpSpPr>
          <p:sp>
            <p:nvSpPr>
              <p:cNvPr id="27679" name="矩形 27678"/>
              <p:cNvSpPr/>
              <p:nvPr/>
            </p:nvSpPr>
            <p:spPr>
              <a:xfrm>
                <a:off x="0" y="136"/>
                <a:ext cx="431" cy="431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0" name="直接连接符 27679"/>
              <p:cNvSpPr/>
              <p:nvPr/>
            </p:nvSpPr>
            <p:spPr>
              <a:xfrm>
                <a:off x="204" y="0"/>
                <a:ext cx="0" cy="136"/>
              </a:xfrm>
              <a:prstGeom prst="line">
                <a:avLst/>
              </a:prstGeom>
              <a:ln w="762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7681" name="文本框 27680"/>
            <p:cNvSpPr txBox="1"/>
            <p:nvPr/>
          </p:nvSpPr>
          <p:spPr>
            <a:xfrm>
              <a:off x="23" y="114"/>
              <a:ext cx="52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000" b="1">
                  <a:latin typeface="Arial" panose="020B0604020202020204" pitchFamily="34" charset="0"/>
                  <a:ea typeface="隶书" panose="02010509060101010101" pitchFamily="1" charset="-122"/>
                </a:rPr>
                <a:t>G</a:t>
              </a:r>
            </a:p>
          </p:txBody>
        </p:sp>
      </p:grpSp>
      <p:sp>
        <p:nvSpPr>
          <p:cNvPr id="27682" name="矩形 27681"/>
          <p:cNvSpPr/>
          <p:nvPr/>
        </p:nvSpPr>
        <p:spPr>
          <a:xfrm>
            <a:off x="1116013" y="3860800"/>
            <a:ext cx="503237" cy="6477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en-US" altLang="x-none" sz="28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7683" name="文本框 27682"/>
          <p:cNvSpPr txBox="1"/>
          <p:nvPr/>
        </p:nvSpPr>
        <p:spPr>
          <a:xfrm>
            <a:off x="360363" y="1044575"/>
            <a:ext cx="36004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84" name="Line 22"/>
          <p:cNvSpPr/>
          <p:nvPr/>
        </p:nvSpPr>
        <p:spPr>
          <a:xfrm>
            <a:off x="1619250" y="4149725"/>
            <a:ext cx="1223963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</p:sp>
      <p:grpSp>
        <p:nvGrpSpPr>
          <p:cNvPr id="27685" name="组合 27684"/>
          <p:cNvGrpSpPr/>
          <p:nvPr/>
        </p:nvGrpSpPr>
        <p:grpSpPr>
          <a:xfrm>
            <a:off x="1476375" y="3500438"/>
            <a:ext cx="1593850" cy="592137"/>
            <a:chOff x="0" y="0"/>
            <a:chExt cx="432" cy="292"/>
          </a:xfrm>
        </p:grpSpPr>
        <p:sp>
          <p:nvSpPr>
            <p:cNvPr id="27686" name="Text Box 51"/>
            <p:cNvSpPr txBox="1"/>
            <p:nvPr/>
          </p:nvSpPr>
          <p:spPr>
            <a:xfrm>
              <a:off x="0" y="0"/>
              <a:ext cx="432" cy="1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7687" name="AutoShape 52"/>
            <p:cNvSpPr/>
            <p:nvPr/>
          </p:nvSpPr>
          <p:spPr>
            <a:xfrm rot="5400000">
              <a:off x="131" y="76"/>
              <a:ext cx="96" cy="336"/>
            </a:xfrm>
            <a:prstGeom prst="leftBrace">
              <a:avLst>
                <a:gd name="adj1" fmla="val 29166"/>
                <a:gd name="adj2" fmla="val 50000"/>
              </a:avLst>
            </a:prstGeom>
            <a:noFill/>
            <a:ln w="317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rot="0" wrap="none" anchor="ctr"/>
            <a:lstStyle/>
            <a:p>
              <a:pPr eaLnBrk="0" hangingPunct="0"/>
              <a:endParaRPr lang="zh-CN" altLang="en-US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7688" name="Line 23"/>
          <p:cNvSpPr/>
          <p:nvPr/>
        </p:nvSpPr>
        <p:spPr>
          <a:xfrm>
            <a:off x="1619250" y="4149725"/>
            <a:ext cx="638175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7689" name="AutoShape 55"/>
          <p:cNvSpPr/>
          <p:nvPr/>
        </p:nvSpPr>
        <p:spPr>
          <a:xfrm rot="16200000">
            <a:off x="1746250" y="4021138"/>
            <a:ext cx="239713" cy="638175"/>
          </a:xfrm>
          <a:prstGeom prst="leftBrace">
            <a:avLst>
              <a:gd name="adj1" fmla="val 22247"/>
              <a:gd name="adj2" fmla="val 50296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eaLnBrk="0" hangingPunct="0"/>
            <a:endParaRPr lang="zh-CN" altLang="en-US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27690" name="组合 27689"/>
          <p:cNvGrpSpPr/>
          <p:nvPr/>
        </p:nvGrpSpPr>
        <p:grpSpPr>
          <a:xfrm flipH="1">
            <a:off x="2124075" y="4221163"/>
            <a:ext cx="69850" cy="71437"/>
            <a:chOff x="0" y="0"/>
            <a:chExt cx="192" cy="192"/>
          </a:xfrm>
        </p:grpSpPr>
        <p:sp>
          <p:nvSpPr>
            <p:cNvPr id="27691" name="Line 144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92" name="Line 145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7693" name="组合 27692"/>
          <p:cNvGrpSpPr/>
          <p:nvPr/>
        </p:nvGrpSpPr>
        <p:grpSpPr>
          <a:xfrm rot="5471082" flipH="1">
            <a:off x="2630488" y="4000500"/>
            <a:ext cx="139700" cy="147638"/>
            <a:chOff x="0" y="0"/>
            <a:chExt cx="192" cy="192"/>
          </a:xfrm>
        </p:grpSpPr>
        <p:sp>
          <p:nvSpPr>
            <p:cNvPr id="27694" name="Line 141"/>
            <p:cNvSpPr/>
            <p:nvPr/>
          </p:nvSpPr>
          <p:spPr>
            <a:xfrm>
              <a:off x="192" y="0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95" name="Line 142"/>
            <p:cNvSpPr/>
            <p:nvPr/>
          </p:nvSpPr>
          <p:spPr>
            <a:xfrm flipH="1">
              <a:off x="0" y="19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696" name="矩形 27695"/>
          <p:cNvSpPr/>
          <p:nvPr/>
        </p:nvSpPr>
        <p:spPr>
          <a:xfrm>
            <a:off x="3492500" y="2276475"/>
            <a:ext cx="4968875" cy="2513013"/>
          </a:xfrm>
          <a:prstGeom prst="rect">
            <a:avLst/>
          </a:prstGeom>
          <a:noFill/>
          <a:ln w="9525">
            <a:noFill/>
          </a:ln>
        </p:spPr>
        <p:txBody>
          <a:bodyPr bIns="0">
            <a:spAutoFit/>
          </a:bodyPr>
          <a:lstStyle/>
          <a:p>
            <a:r>
              <a:rPr lang="zh-CN" altLang="en-US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动滑轮实质：</a:t>
            </a:r>
          </a:p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</a:t>
            </a:r>
            <a:r>
              <a:rPr lang="zh-CN" altLang="en-US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力臂是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阻</a:t>
            </a:r>
            <a:r>
              <a:rPr lang="zh-CN" altLang="en-US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力臂</a:t>
            </a:r>
            <a:r>
              <a:rPr lang="en-US" altLang="x-none" sz="5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倍</a:t>
            </a:r>
            <a:r>
              <a:rPr lang="zh-CN" altLang="en-US" sz="5400" b="1" dirty="0">
                <a:latin typeface="黑体" panose="02010609060101010101" pitchFamily="2" charset="-122"/>
                <a:ea typeface="黑体" panose="02010609060101010101" pitchFamily="2" charset="-122"/>
              </a:rPr>
              <a:t>的杠杆</a:t>
            </a:r>
          </a:p>
        </p:txBody>
      </p:sp>
      <p:sp>
        <p:nvSpPr>
          <p:cNvPr id="27697" name="文本框 27696"/>
          <p:cNvSpPr txBox="1"/>
          <p:nvPr/>
        </p:nvSpPr>
        <p:spPr>
          <a:xfrm>
            <a:off x="468313" y="333375"/>
            <a:ext cx="835183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Arial" panose="020B0604020202020204" pitchFamily="34" charset="0"/>
              </a:rPr>
              <a:t>使用动滑轮为什么可以省力？</a:t>
            </a:r>
          </a:p>
        </p:txBody>
      </p:sp>
      <p:sp>
        <p:nvSpPr>
          <p:cNvPr id="27698" name="椭圆 27697"/>
          <p:cNvSpPr/>
          <p:nvPr/>
        </p:nvSpPr>
        <p:spPr>
          <a:xfrm>
            <a:off x="1331913" y="3933825"/>
            <a:ext cx="360362" cy="503238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82" grpId="0"/>
      <p:bldP spid="27689" grpId="0" bldLvl="0" animBg="1"/>
      <p:bldP spid="276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10242"/>
          <p:cNvSpPr>
            <a:spLocks noGrp="1"/>
          </p:cNvSpPr>
          <p:nvPr/>
        </p:nvSpPr>
        <p:spPr>
          <a:xfrm>
            <a:off x="1450658" y="42100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>
                <a:ea typeface="黑体" panose="02010609060101010101" pitchFamily="2" charset="-122"/>
              </a:rPr>
              <a:t>庄严的一刻</a:t>
            </a:r>
          </a:p>
        </p:txBody>
      </p:sp>
      <p:pic>
        <p:nvPicPr>
          <p:cNvPr id="10242" name="图片 10241" descr="12a3ac4bd95f58c483025c04"/>
          <p:cNvPicPr>
            <a:picLocks noChangeAspect="1"/>
          </p:cNvPicPr>
          <p:nvPr/>
        </p:nvPicPr>
        <p:blipFill>
          <a:blip r:embed="rId2" cstate="print"/>
          <a:srcRect b="6308"/>
          <a:stretch>
            <a:fillRect/>
          </a:stretch>
        </p:blipFill>
        <p:spPr>
          <a:xfrm>
            <a:off x="-3810" y="1423670"/>
            <a:ext cx="12176125" cy="5398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占位符 28673"/>
          <p:cNvSpPr>
            <a:spLocks noGrp="1"/>
          </p:cNvSpPr>
          <p:nvPr>
            <p:ph type="body" idx="1"/>
          </p:nvPr>
        </p:nvSpPr>
        <p:spPr>
          <a:xfrm>
            <a:off x="1042988" y="4789488"/>
            <a:ext cx="3598862" cy="2068512"/>
          </a:xfrm>
        </p:spPr>
        <p:txBody>
          <a:bodyPr/>
          <a:lstStyle/>
          <a:p>
            <a:r>
              <a:rPr lang="zh-CN" altLang="en-US" b="1">
                <a:solidFill>
                  <a:srgbClr val="3333FF"/>
                </a:solidFill>
              </a:rPr>
              <a:t>不能省力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可以改变力的方向</a:t>
            </a:r>
          </a:p>
          <a:p>
            <a:endParaRPr lang="zh-CN" altLang="en-US" b="1">
              <a:solidFill>
                <a:srgbClr val="3333FF"/>
              </a:solidFill>
            </a:endParaRPr>
          </a:p>
        </p:txBody>
      </p:sp>
      <p:grpSp>
        <p:nvGrpSpPr>
          <p:cNvPr id="28675" name="组合 28674"/>
          <p:cNvGrpSpPr>
            <a:grpSpLocks noChangeAspect="1"/>
          </p:cNvGrpSpPr>
          <p:nvPr/>
        </p:nvGrpSpPr>
        <p:grpSpPr>
          <a:xfrm>
            <a:off x="1619250" y="0"/>
            <a:ext cx="5505450" cy="3790950"/>
            <a:chOff x="0" y="0"/>
            <a:chExt cx="5505061" cy="3791306"/>
          </a:xfrm>
        </p:grpSpPr>
        <p:pic>
          <p:nvPicPr>
            <p:cNvPr id="28676" name="图片 11" descr="30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0462" y="0"/>
              <a:ext cx="2004599" cy="37913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7" name="图片 12" descr="30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970155" cy="365284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78" name="组合 28677"/>
          <p:cNvGrpSpPr/>
          <p:nvPr/>
        </p:nvGrpSpPr>
        <p:grpSpPr>
          <a:xfrm>
            <a:off x="4572000" y="4868863"/>
            <a:ext cx="4248150" cy="1081087"/>
            <a:chOff x="0" y="0"/>
            <a:chExt cx="2676" cy="681"/>
          </a:xfrm>
        </p:grpSpPr>
        <p:sp>
          <p:nvSpPr>
            <p:cNvPr id="28679" name="矩形 28678"/>
            <p:cNvSpPr/>
            <p:nvPr/>
          </p:nvSpPr>
          <p:spPr>
            <a:xfrm>
              <a:off x="409" y="0"/>
              <a:ext cx="2267" cy="68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zh-CN" altLang="en-US" b="1">
                  <a:solidFill>
                    <a:srgbClr val="FF0000"/>
                  </a:solidFill>
                </a:rPr>
                <a:t>可以省力</a:t>
              </a:r>
            </a:p>
            <a:p>
              <a:pPr lvl="0"/>
              <a:r>
                <a:rPr lang="zh-CN" altLang="en-US" b="1">
                  <a:solidFill>
                    <a:srgbClr val="3333FF"/>
                  </a:solidFill>
                </a:rPr>
                <a:t>不能改变力的方向</a:t>
              </a:r>
            </a:p>
          </p:txBody>
        </p:sp>
        <p:sp>
          <p:nvSpPr>
            <p:cNvPr id="28680" name="直接连接符 28679"/>
            <p:cNvSpPr/>
            <p:nvPr/>
          </p:nvSpPr>
          <p:spPr>
            <a:xfrm flipV="1">
              <a:off x="0" y="227"/>
              <a:ext cx="454" cy="2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681" name="文本框 28680"/>
          <p:cNvSpPr txBox="1"/>
          <p:nvPr/>
        </p:nvSpPr>
        <p:spPr>
          <a:xfrm>
            <a:off x="1763713" y="4076700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定滑轮</a:t>
            </a:r>
          </a:p>
        </p:txBody>
      </p:sp>
      <p:sp>
        <p:nvSpPr>
          <p:cNvPr id="28682" name="文本框 28681"/>
          <p:cNvSpPr txBox="1"/>
          <p:nvPr/>
        </p:nvSpPr>
        <p:spPr>
          <a:xfrm>
            <a:off x="5292725" y="4076700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动滑轮</a:t>
            </a:r>
          </a:p>
        </p:txBody>
      </p:sp>
      <p:grpSp>
        <p:nvGrpSpPr>
          <p:cNvPr id="28683" name="组合 28682"/>
          <p:cNvGrpSpPr/>
          <p:nvPr/>
        </p:nvGrpSpPr>
        <p:grpSpPr>
          <a:xfrm>
            <a:off x="179388" y="0"/>
            <a:ext cx="8569325" cy="4221163"/>
            <a:chOff x="0" y="0"/>
            <a:chExt cx="5375" cy="3578"/>
          </a:xfrm>
        </p:grpSpPr>
        <p:pic>
          <p:nvPicPr>
            <p:cNvPr id="28684" name="图片 28683" descr="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4" y="136"/>
              <a:ext cx="2631" cy="34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5" name="云形标注 28684"/>
            <p:cNvSpPr/>
            <p:nvPr/>
          </p:nvSpPr>
          <p:spPr>
            <a:xfrm>
              <a:off x="0" y="0"/>
              <a:ext cx="2246" cy="2042"/>
            </a:xfrm>
            <a:prstGeom prst="cloudCallout">
              <a:avLst>
                <a:gd name="adj1" fmla="val 80454"/>
                <a:gd name="adj2" fmla="val 34037"/>
              </a:avLst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b"/>
            <a:lstStyle/>
            <a:p>
              <a:pPr algn="ctr"/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2" charset="-122"/>
                </a:rPr>
                <a:t>如何</a:t>
              </a:r>
              <a:r>
                <a:rPr lang="zh-CN" altLang="en-US" sz="3200" b="1" dirty="0">
                  <a:solidFill>
                    <a:srgbClr val="FFFF00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既省力又能改变力的方向</a:t>
              </a:r>
            </a:p>
          </p:txBody>
        </p:sp>
      </p:grpSp>
      <p:grpSp>
        <p:nvGrpSpPr>
          <p:cNvPr id="28686" name="组合 28685"/>
          <p:cNvGrpSpPr/>
          <p:nvPr/>
        </p:nvGrpSpPr>
        <p:grpSpPr>
          <a:xfrm>
            <a:off x="539750" y="1341438"/>
            <a:ext cx="8281988" cy="5191125"/>
            <a:chOff x="0" y="0"/>
            <a:chExt cx="5217" cy="3270"/>
          </a:xfrm>
        </p:grpSpPr>
        <p:sp>
          <p:nvSpPr>
            <p:cNvPr id="28687" name="云形标注 28686"/>
            <p:cNvSpPr/>
            <p:nvPr/>
          </p:nvSpPr>
          <p:spPr>
            <a:xfrm>
              <a:off x="2314" y="0"/>
              <a:ext cx="2903" cy="1814"/>
            </a:xfrm>
            <a:prstGeom prst="cloudCallout">
              <a:avLst>
                <a:gd name="adj1" fmla="val -65296"/>
                <a:gd name="adj2" fmla="val 3153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90000" tIns="46800" rIns="90000" bIns="46800" anchor="b"/>
            <a:lstStyle/>
            <a:p>
              <a:pPr algn="ctr"/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2" charset="-122"/>
                </a:rPr>
                <a:t>把定滑轮和动滑轮一起来用，不就行了吗？</a:t>
              </a:r>
            </a:p>
          </p:txBody>
        </p:sp>
        <p:pic>
          <p:nvPicPr>
            <p:cNvPr id="28688" name="图片 28687" descr="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62"/>
              <a:ext cx="2041" cy="240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/>
          <p:nvPr/>
        </p:nvSpPr>
        <p:spPr>
          <a:xfrm>
            <a:off x="304800" y="381000"/>
            <a:ext cx="8382000" cy="1085850"/>
          </a:xfrm>
          <a:prstGeom prst="rect">
            <a:avLst/>
          </a:prstGeom>
          <a:noFill/>
          <a:ln w="190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定滑轮虽然能改变力的方向，使我们工作方便，但不能省力；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</a:rPr>
              <a:t>　</a:t>
            </a:r>
          </a:p>
        </p:txBody>
      </p:sp>
      <p:sp>
        <p:nvSpPr>
          <p:cNvPr id="29699" name="Rectangle 3"/>
          <p:cNvSpPr/>
          <p:nvPr/>
        </p:nvSpPr>
        <p:spPr>
          <a:xfrm>
            <a:off x="323850" y="3860800"/>
            <a:ext cx="8280400" cy="1930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3200" dirty="0">
                <a:solidFill>
                  <a:srgbClr val="000000"/>
                </a:solidFill>
                <a:latin typeface="宋体" panose="02010600030101010101" pitchFamily="2" charset="-122"/>
              </a:rPr>
              <a:t>　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于是人们就把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定滑轮和动滑轮组合起来使用</a:t>
            </a: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，把它们各自的优点结合起来，这样就组成了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滑轮组．</a:t>
            </a:r>
          </a:p>
        </p:txBody>
      </p:sp>
      <p:sp>
        <p:nvSpPr>
          <p:cNvPr id="29700" name="Rectangle 4"/>
          <p:cNvSpPr/>
          <p:nvPr/>
        </p:nvSpPr>
        <p:spPr>
          <a:xfrm>
            <a:off x="323850" y="1989138"/>
            <a:ext cx="8370888" cy="1085850"/>
          </a:xfrm>
          <a:prstGeom prst="rect">
            <a:avLst/>
          </a:prstGeom>
          <a:noFill/>
          <a:ln w="1905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</a:rPr>
              <a:t>而动滑轮虽然能省一半力，但不能改变力的方向，使用时经常感觉不便．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ldLvl="0" animBg="1"/>
      <p:bldP spid="2970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/>
          <p:nvPr/>
        </p:nvSpPr>
        <p:spPr>
          <a:xfrm>
            <a:off x="323850" y="1268413"/>
            <a:ext cx="5294313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</a:rPr>
              <a:t>       由一个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4400" b="1" dirty="0">
                <a:latin typeface="Times New Roman" panose="02020603050405020304" pitchFamily="18" charset="0"/>
              </a:rPr>
              <a:t>滑轮和一个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4400" b="1" dirty="0">
                <a:latin typeface="Times New Roman" panose="02020603050405020304" pitchFamily="18" charset="0"/>
              </a:rPr>
              <a:t>滑轮绕成滑轮组有几种绕法</a:t>
            </a:r>
            <a:r>
              <a:rPr lang="en-US" altLang="x-none" sz="4400" b="1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30723" name="组合 30722"/>
          <p:cNvGrpSpPr/>
          <p:nvPr/>
        </p:nvGrpSpPr>
        <p:grpSpPr>
          <a:xfrm>
            <a:off x="5580063" y="1052513"/>
            <a:ext cx="1371600" cy="4662487"/>
            <a:chOff x="0" y="0"/>
            <a:chExt cx="864" cy="2937"/>
          </a:xfrm>
        </p:grpSpPr>
        <p:grpSp>
          <p:nvGrpSpPr>
            <p:cNvPr id="30724" name="组合 30723"/>
            <p:cNvGrpSpPr/>
            <p:nvPr/>
          </p:nvGrpSpPr>
          <p:grpSpPr>
            <a:xfrm>
              <a:off x="0" y="0"/>
              <a:ext cx="706" cy="2937"/>
              <a:chOff x="0" y="0"/>
              <a:chExt cx="706" cy="2937"/>
            </a:xfrm>
          </p:grpSpPr>
          <p:grpSp>
            <p:nvGrpSpPr>
              <p:cNvPr id="30725" name="组合 30724"/>
              <p:cNvGrpSpPr/>
              <p:nvPr/>
            </p:nvGrpSpPr>
            <p:grpSpPr>
              <a:xfrm>
                <a:off x="192" y="1440"/>
                <a:ext cx="340" cy="794"/>
                <a:chOff x="0" y="0"/>
                <a:chExt cx="340" cy="794"/>
              </a:xfrm>
            </p:grpSpPr>
            <p:grpSp>
              <p:nvGrpSpPr>
                <p:cNvPr id="30726" name="组合 30725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0727" name="组合 30726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0728" name="Oval 18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29" name="Oval 19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730" name="Oval 20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31" name="AutoShape 21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732" name="组合 30731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0733" name="Oval 23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34" name="Freeform 24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735" name="组合 30734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0736" name="Oval 2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37" name="Freeform 27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738" name="组合 30737"/>
              <p:cNvGrpSpPr/>
              <p:nvPr/>
            </p:nvGrpSpPr>
            <p:grpSpPr>
              <a:xfrm>
                <a:off x="192" y="306"/>
                <a:ext cx="340" cy="794"/>
                <a:chOff x="0" y="0"/>
                <a:chExt cx="340" cy="794"/>
              </a:xfrm>
            </p:grpSpPr>
            <p:grpSp>
              <p:nvGrpSpPr>
                <p:cNvPr id="30739" name="组合 30738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0740" name="组合 30739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0741" name="Oval 31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0742" name="Oval 32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dirty="0">
                        <a:latin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0743" name="Oval 33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44" name="AutoShape 34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745" name="组合 30744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0746" name="Oval 3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47" name="Freeform 37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0748" name="组合 30747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0749" name="Oval 39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30750" name="Freeform 40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>
                      <a:gd name="txL" fmla="*/ 0 w 148"/>
                      <a:gd name="txT" fmla="*/ 0 h 274"/>
                      <a:gd name="txR" fmla="*/ 148 w 148"/>
                      <a:gd name="txB" fmla="*/ 274 h 274"/>
                    </a:gdLst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txL" t="txT" r="txR" b="tx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751" name="组合 30750"/>
              <p:cNvGrpSpPr/>
              <p:nvPr/>
            </p:nvGrpSpPr>
            <p:grpSpPr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30752" name="组合 30751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30753" name="Line 43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4" name="Line 44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5" name="Line 45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6" name="Line 46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57" name="Line 47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0758" name="Line 48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0759" name="组合 30758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30760" name="Line 50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1" name="Line 51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2" name="Line 52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3" name="Line 53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0764" name="Line 54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0765" name="Line 55"/>
              <p:cNvSpPr/>
              <p:nvPr/>
            </p:nvSpPr>
            <p:spPr>
              <a:xfrm>
                <a:off x="348" y="48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0766" name="组合 30765"/>
              <p:cNvGrpSpPr/>
              <p:nvPr/>
            </p:nvGrpSpPr>
            <p:grpSpPr>
              <a:xfrm>
                <a:off x="270" y="2217"/>
                <a:ext cx="192" cy="720"/>
                <a:chOff x="0" y="0"/>
                <a:chExt cx="192" cy="720"/>
              </a:xfrm>
            </p:grpSpPr>
            <p:sp>
              <p:nvSpPr>
                <p:cNvPr id="30767" name="Rectangle 57"/>
                <p:cNvSpPr/>
                <p:nvPr/>
              </p:nvSpPr>
              <p:spPr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8" name="Rectangle 58"/>
                <p:cNvSpPr/>
                <p:nvPr/>
              </p:nvSpPr>
              <p:spPr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69" name="Rectangle 59"/>
                <p:cNvSpPr/>
                <p:nvPr/>
              </p:nvSpPr>
              <p:spPr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70" name="Line 60"/>
                <p:cNvSpPr/>
                <p:nvPr/>
              </p:nvSpPr>
              <p:spPr>
                <a:xfrm>
                  <a:off x="87" y="24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71" name="Line 61"/>
                <p:cNvSpPr/>
                <p:nvPr/>
              </p:nvSpPr>
              <p:spPr>
                <a:xfrm>
                  <a:off x="87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0772" name="Line 62"/>
                <p:cNvSpPr/>
                <p:nvPr/>
              </p:nvSpPr>
              <p:spPr>
                <a:xfrm>
                  <a:off x="87" y="48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0773" name="Text Box 63"/>
            <p:cNvSpPr txBox="1"/>
            <p:nvPr/>
          </p:nvSpPr>
          <p:spPr>
            <a:xfrm>
              <a:off x="528" y="2448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pic>
        <p:nvPicPr>
          <p:cNvPr id="30774" name="Picture 114" descr="gif00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650" y="549275"/>
            <a:ext cx="931863" cy="931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5" name="Text Box 4"/>
          <p:cNvSpPr txBox="1"/>
          <p:nvPr/>
        </p:nvSpPr>
        <p:spPr>
          <a:xfrm>
            <a:off x="250825" y="260350"/>
            <a:ext cx="43195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ea typeface="华文彩云" panose="02010800040101010101" pitchFamily="2" charset="-122"/>
              </a:rPr>
              <a:t>小组讨论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钟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9697" name="ShockwaveFlash1" r:id="rId2" imgW="1828571" imgH="1828571"/>
    </p:controls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直接连接符 32769"/>
          <p:cNvSpPr/>
          <p:nvPr/>
        </p:nvSpPr>
        <p:spPr>
          <a:xfrm>
            <a:off x="1219200" y="2424113"/>
            <a:ext cx="304800" cy="1143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1" name="直接连接符 32770"/>
          <p:cNvSpPr/>
          <p:nvPr/>
        </p:nvSpPr>
        <p:spPr>
          <a:xfrm flipV="1">
            <a:off x="990600" y="1752600"/>
            <a:ext cx="0" cy="1905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2" name="直接连接符 32771"/>
          <p:cNvSpPr/>
          <p:nvPr/>
        </p:nvSpPr>
        <p:spPr>
          <a:xfrm>
            <a:off x="4267200" y="1676400"/>
            <a:ext cx="0" cy="1447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3" name="直接连接符 32772"/>
          <p:cNvSpPr/>
          <p:nvPr/>
        </p:nvSpPr>
        <p:spPr>
          <a:xfrm>
            <a:off x="3733800" y="762000"/>
            <a:ext cx="0" cy="23622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4" name="直接连接符 32773"/>
          <p:cNvSpPr/>
          <p:nvPr/>
        </p:nvSpPr>
        <p:spPr>
          <a:xfrm>
            <a:off x="6629400" y="1752600"/>
            <a:ext cx="0" cy="1828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5" name="直接连接符 32774"/>
          <p:cNvSpPr/>
          <p:nvPr/>
        </p:nvSpPr>
        <p:spPr>
          <a:xfrm flipV="1">
            <a:off x="6934200" y="1828800"/>
            <a:ext cx="228600" cy="1143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6" name="文本框 32775"/>
          <p:cNvSpPr txBox="1"/>
          <p:nvPr/>
        </p:nvSpPr>
        <p:spPr>
          <a:xfrm>
            <a:off x="152400" y="762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</a:p>
        </p:txBody>
      </p:sp>
      <p:sp>
        <p:nvSpPr>
          <p:cNvPr id="32777" name="文本框 32776"/>
          <p:cNvSpPr txBox="1"/>
          <p:nvPr/>
        </p:nvSpPr>
        <p:spPr>
          <a:xfrm>
            <a:off x="2209800" y="57150"/>
            <a:ext cx="6477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由一个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3200" b="1" dirty="0">
                <a:latin typeface="Times New Roman" panose="02020603050405020304" pitchFamily="18" charset="0"/>
              </a:rPr>
              <a:t>滑轮和一个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3200" b="1" dirty="0">
                <a:latin typeface="Times New Roman" panose="02020603050405020304" pitchFamily="18" charset="0"/>
              </a:rPr>
              <a:t>滑轮组成。</a:t>
            </a:r>
          </a:p>
        </p:txBody>
      </p:sp>
      <p:grpSp>
        <p:nvGrpSpPr>
          <p:cNvPr id="32778" name="组合 32777"/>
          <p:cNvGrpSpPr/>
          <p:nvPr/>
        </p:nvGrpSpPr>
        <p:grpSpPr>
          <a:xfrm>
            <a:off x="4814888" y="1676400"/>
            <a:ext cx="595312" cy="1447800"/>
            <a:chOff x="0" y="0"/>
            <a:chExt cx="375" cy="912"/>
          </a:xfrm>
        </p:grpSpPr>
        <p:sp>
          <p:nvSpPr>
            <p:cNvPr id="32779" name="直接连接符 32778"/>
            <p:cNvSpPr/>
            <p:nvPr/>
          </p:nvSpPr>
          <p:spPr>
            <a:xfrm>
              <a:off x="0" y="0"/>
              <a:ext cx="0" cy="81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2780" name="文本框 32779"/>
            <p:cNvSpPr txBox="1"/>
            <p:nvPr/>
          </p:nvSpPr>
          <p:spPr>
            <a:xfrm>
              <a:off x="39" y="62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2781" name="组合 32780"/>
          <p:cNvGrpSpPr/>
          <p:nvPr/>
        </p:nvGrpSpPr>
        <p:grpSpPr>
          <a:xfrm>
            <a:off x="7129463" y="2514600"/>
            <a:ext cx="642937" cy="1219200"/>
            <a:chOff x="0" y="0"/>
            <a:chExt cx="405" cy="768"/>
          </a:xfrm>
        </p:grpSpPr>
        <p:sp>
          <p:nvSpPr>
            <p:cNvPr id="32782" name="直接连接符 32781"/>
            <p:cNvSpPr/>
            <p:nvPr/>
          </p:nvSpPr>
          <p:spPr>
            <a:xfrm flipV="1">
              <a:off x="0" y="48"/>
              <a:ext cx="144" cy="72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2783" name="文本框 32782"/>
            <p:cNvSpPr txBox="1"/>
            <p:nvPr/>
          </p:nvSpPr>
          <p:spPr>
            <a:xfrm>
              <a:off x="165" y="0"/>
              <a:ext cx="2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2784" name="组合 32783"/>
          <p:cNvGrpSpPr/>
          <p:nvPr/>
        </p:nvGrpSpPr>
        <p:grpSpPr>
          <a:xfrm>
            <a:off x="1524000" y="1752600"/>
            <a:ext cx="838200" cy="1905000"/>
            <a:chOff x="0" y="0"/>
            <a:chExt cx="528" cy="1200"/>
          </a:xfrm>
        </p:grpSpPr>
        <p:sp>
          <p:nvSpPr>
            <p:cNvPr id="32785" name="直接连接符 32784"/>
            <p:cNvSpPr/>
            <p:nvPr/>
          </p:nvSpPr>
          <p:spPr>
            <a:xfrm>
              <a:off x="0" y="0"/>
              <a:ext cx="288" cy="110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2786" name="文本框 32785"/>
            <p:cNvSpPr txBox="1"/>
            <p:nvPr/>
          </p:nvSpPr>
          <p:spPr>
            <a:xfrm>
              <a:off x="336" y="912"/>
              <a:ext cx="1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32787" name="组合 32786"/>
          <p:cNvGrpSpPr/>
          <p:nvPr/>
        </p:nvGrpSpPr>
        <p:grpSpPr>
          <a:xfrm>
            <a:off x="685800" y="685800"/>
            <a:ext cx="1371600" cy="4662488"/>
            <a:chOff x="0" y="0"/>
            <a:chExt cx="864" cy="2937"/>
          </a:xfrm>
        </p:grpSpPr>
        <p:grpSp>
          <p:nvGrpSpPr>
            <p:cNvPr id="32788" name="组合 32787"/>
            <p:cNvGrpSpPr/>
            <p:nvPr/>
          </p:nvGrpSpPr>
          <p:grpSpPr>
            <a:xfrm>
              <a:off x="0" y="0"/>
              <a:ext cx="706" cy="2937"/>
              <a:chOff x="0" y="0"/>
              <a:chExt cx="706" cy="2937"/>
            </a:xfrm>
          </p:grpSpPr>
          <p:grpSp>
            <p:nvGrpSpPr>
              <p:cNvPr id="32789" name="组合 32788"/>
              <p:cNvGrpSpPr/>
              <p:nvPr/>
            </p:nvGrpSpPr>
            <p:grpSpPr>
              <a:xfrm>
                <a:off x="192" y="1440"/>
                <a:ext cx="340" cy="794"/>
                <a:chOff x="0" y="0"/>
                <a:chExt cx="340" cy="794"/>
              </a:xfrm>
            </p:grpSpPr>
            <p:grpSp>
              <p:nvGrpSpPr>
                <p:cNvPr id="32790" name="组合 32789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2791" name="组合 32790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2792" name="椭圆 32791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793" name="椭圆 32792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2794" name="椭圆 32793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95" name="菱形 32794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796" name="组合 32795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2797" name="椭圆 3279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798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799" name="组合 32798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2800" name="椭圆 32799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1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2802" name="组合 32801"/>
              <p:cNvGrpSpPr/>
              <p:nvPr/>
            </p:nvGrpSpPr>
            <p:grpSpPr>
              <a:xfrm>
                <a:off x="192" y="306"/>
                <a:ext cx="340" cy="794"/>
                <a:chOff x="0" y="0"/>
                <a:chExt cx="340" cy="794"/>
              </a:xfrm>
            </p:grpSpPr>
            <p:grpSp>
              <p:nvGrpSpPr>
                <p:cNvPr id="32803" name="组合 32802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32804" name="组合 32803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32805" name="椭圆 32804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806" name="椭圆 32805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2807" name="椭圆 32806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08" name="菱形 32807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809" name="组合 32808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32810" name="椭圆 32809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11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812" name="组合 32811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32813" name="椭圆 32812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14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2815" name="组合 32814"/>
              <p:cNvGrpSpPr/>
              <p:nvPr/>
            </p:nvGrpSpPr>
            <p:grpSpPr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32816" name="组合 32815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32817" name="直接连接符 32816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18" name="直接连接符 32817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19" name="直接连接符 32818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0" name="直接连接符 32819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1" name="直接连接符 32820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32822" name="直接连接符 32821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32823" name="组合 32822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32824" name="直接连接符 32823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5" name="直接连接符 32824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6" name="直接连接符 32825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7" name="直接连接符 32826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2828" name="直接连接符 32827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32829" name="直接连接符 32828"/>
              <p:cNvSpPr/>
              <p:nvPr/>
            </p:nvSpPr>
            <p:spPr>
              <a:xfrm>
                <a:off x="348" y="48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2830" name="组合 32829"/>
              <p:cNvGrpSpPr/>
              <p:nvPr/>
            </p:nvGrpSpPr>
            <p:grpSpPr>
              <a:xfrm>
                <a:off x="270" y="2217"/>
                <a:ext cx="192" cy="720"/>
                <a:chOff x="0" y="0"/>
                <a:chExt cx="192" cy="720"/>
              </a:xfrm>
            </p:grpSpPr>
            <p:sp>
              <p:nvSpPr>
                <p:cNvPr id="32831" name="矩形 32830"/>
                <p:cNvSpPr/>
                <p:nvPr/>
              </p:nvSpPr>
              <p:spPr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2" name="矩形 32831"/>
                <p:cNvSpPr/>
                <p:nvPr/>
              </p:nvSpPr>
              <p:spPr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3" name="矩形 32832"/>
                <p:cNvSpPr/>
                <p:nvPr/>
              </p:nvSpPr>
              <p:spPr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4" name="直接连接符 32833"/>
                <p:cNvSpPr/>
                <p:nvPr/>
              </p:nvSpPr>
              <p:spPr>
                <a:xfrm>
                  <a:off x="87" y="24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35" name="直接连接符 32834"/>
                <p:cNvSpPr/>
                <p:nvPr/>
              </p:nvSpPr>
              <p:spPr>
                <a:xfrm>
                  <a:off x="87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36" name="直接连接符 32835"/>
                <p:cNvSpPr/>
                <p:nvPr/>
              </p:nvSpPr>
              <p:spPr>
                <a:xfrm>
                  <a:off x="87" y="48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2837" name="文本框 32836"/>
            <p:cNvSpPr txBox="1"/>
            <p:nvPr/>
          </p:nvSpPr>
          <p:spPr>
            <a:xfrm>
              <a:off x="528" y="2448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32838" name="组合 32837"/>
          <p:cNvGrpSpPr/>
          <p:nvPr/>
        </p:nvGrpSpPr>
        <p:grpSpPr>
          <a:xfrm>
            <a:off x="3581400" y="685800"/>
            <a:ext cx="1225550" cy="4162425"/>
            <a:chOff x="0" y="0"/>
            <a:chExt cx="772" cy="2622"/>
          </a:xfrm>
        </p:grpSpPr>
        <p:grpSp>
          <p:nvGrpSpPr>
            <p:cNvPr id="32839" name="组合 32838"/>
            <p:cNvGrpSpPr/>
            <p:nvPr/>
          </p:nvGrpSpPr>
          <p:grpSpPr>
            <a:xfrm>
              <a:off x="432" y="240"/>
              <a:ext cx="340" cy="794"/>
              <a:chOff x="0" y="0"/>
              <a:chExt cx="340" cy="794"/>
            </a:xfrm>
          </p:grpSpPr>
          <p:grpSp>
            <p:nvGrpSpPr>
              <p:cNvPr id="32840" name="组合 32839"/>
              <p:cNvGrpSpPr/>
              <p:nvPr/>
            </p:nvGrpSpPr>
            <p:grpSpPr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2841" name="组合 32840"/>
                <p:cNvGrpSpPr/>
                <p:nvPr/>
              </p:nvGrpSpPr>
              <p:grpSpPr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2842" name="椭圆 32841"/>
                  <p:cNvSpPr/>
                  <p:nvPr/>
                </p:nvSpPr>
                <p:spPr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43" name="椭圆 32842"/>
                  <p:cNvSpPr/>
                  <p:nvPr/>
                </p:nvSpPr>
                <p:spPr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844" name="椭圆 32843"/>
                <p:cNvSpPr/>
                <p:nvPr/>
              </p:nvSpPr>
              <p:spPr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45" name="菱形 32844"/>
                <p:cNvSpPr/>
                <p:nvPr/>
              </p:nvSpPr>
              <p:spPr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46" name="组合 32845"/>
              <p:cNvGrpSpPr/>
              <p:nvPr/>
            </p:nvGrpSpPr>
            <p:grpSpPr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2847" name="椭圆 32846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48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49" name="组合 32848"/>
              <p:cNvGrpSpPr/>
              <p:nvPr/>
            </p:nvGrpSpPr>
            <p:grpSpPr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2850" name="椭圆 32849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51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852" name="组合 32851"/>
            <p:cNvGrpSpPr/>
            <p:nvPr/>
          </p:nvGrpSpPr>
          <p:grpSpPr>
            <a:xfrm>
              <a:off x="96" y="1104"/>
              <a:ext cx="340" cy="794"/>
              <a:chOff x="0" y="0"/>
              <a:chExt cx="340" cy="794"/>
            </a:xfrm>
          </p:grpSpPr>
          <p:grpSp>
            <p:nvGrpSpPr>
              <p:cNvPr id="32853" name="组合 32852"/>
              <p:cNvGrpSpPr/>
              <p:nvPr/>
            </p:nvGrpSpPr>
            <p:grpSpPr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2854" name="组合 32853"/>
                <p:cNvGrpSpPr/>
                <p:nvPr/>
              </p:nvGrpSpPr>
              <p:grpSpPr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2855" name="椭圆 32854"/>
                  <p:cNvSpPr/>
                  <p:nvPr/>
                </p:nvSpPr>
                <p:spPr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56" name="椭圆 32855"/>
                  <p:cNvSpPr/>
                  <p:nvPr/>
                </p:nvSpPr>
                <p:spPr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857" name="椭圆 32856"/>
                <p:cNvSpPr/>
                <p:nvPr/>
              </p:nvSpPr>
              <p:spPr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58" name="菱形 32857"/>
                <p:cNvSpPr/>
                <p:nvPr/>
              </p:nvSpPr>
              <p:spPr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59" name="组合 32858"/>
              <p:cNvGrpSpPr/>
              <p:nvPr/>
            </p:nvGrpSpPr>
            <p:grpSpPr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2860" name="椭圆 32859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61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62" name="组合 32861"/>
              <p:cNvGrpSpPr/>
              <p:nvPr/>
            </p:nvGrpSpPr>
            <p:grpSpPr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2863" name="椭圆 32862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64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865" name="组合 32864"/>
            <p:cNvGrpSpPr/>
            <p:nvPr/>
          </p:nvGrpSpPr>
          <p:grpSpPr>
            <a:xfrm flipV="1">
              <a:off x="0" y="0"/>
              <a:ext cx="706" cy="49"/>
              <a:chOff x="0" y="0"/>
              <a:chExt cx="1764" cy="123"/>
            </a:xfrm>
          </p:grpSpPr>
          <p:grpSp>
            <p:nvGrpSpPr>
              <p:cNvPr id="32866" name="组合 32865"/>
              <p:cNvGrpSpPr/>
              <p:nvPr/>
            </p:nvGrpSpPr>
            <p:grpSpPr>
              <a:xfrm>
                <a:off x="0" y="3"/>
                <a:ext cx="864" cy="120"/>
                <a:chOff x="0" y="0"/>
                <a:chExt cx="864" cy="120"/>
              </a:xfrm>
            </p:grpSpPr>
            <p:sp>
              <p:nvSpPr>
                <p:cNvPr id="32867" name="直接连接符 32866"/>
                <p:cNvSpPr/>
                <p:nvPr/>
              </p:nvSpPr>
              <p:spPr>
                <a:xfrm flipH="1">
                  <a:off x="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68" name="直接连接符 32867"/>
                <p:cNvSpPr/>
                <p:nvPr/>
              </p:nvSpPr>
              <p:spPr>
                <a:xfrm flipH="1">
                  <a:off x="18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69" name="直接连接符 32868"/>
                <p:cNvSpPr/>
                <p:nvPr/>
              </p:nvSpPr>
              <p:spPr>
                <a:xfrm flipH="1">
                  <a:off x="36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0" name="直接连接符 32869"/>
                <p:cNvSpPr/>
                <p:nvPr/>
              </p:nvSpPr>
              <p:spPr>
                <a:xfrm flipH="1">
                  <a:off x="54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1" name="直接连接符 32870"/>
                <p:cNvSpPr/>
                <p:nvPr/>
              </p:nvSpPr>
              <p:spPr>
                <a:xfrm flipH="1">
                  <a:off x="684" y="7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2872" name="直接连接符 32871"/>
              <p:cNvSpPr/>
              <p:nvPr/>
            </p:nvSpPr>
            <p:spPr>
              <a:xfrm>
                <a:off x="165" y="0"/>
                <a:ext cx="15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2873" name="组合 32872"/>
              <p:cNvGrpSpPr/>
              <p:nvPr/>
            </p:nvGrpSpPr>
            <p:grpSpPr>
              <a:xfrm>
                <a:off x="900" y="3"/>
                <a:ext cx="864" cy="120"/>
                <a:chOff x="0" y="0"/>
                <a:chExt cx="864" cy="120"/>
              </a:xfrm>
            </p:grpSpPr>
            <p:sp>
              <p:nvSpPr>
                <p:cNvPr id="32874" name="直接连接符 32873"/>
                <p:cNvSpPr/>
                <p:nvPr/>
              </p:nvSpPr>
              <p:spPr>
                <a:xfrm flipH="1">
                  <a:off x="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5" name="直接连接符 32874"/>
                <p:cNvSpPr/>
                <p:nvPr/>
              </p:nvSpPr>
              <p:spPr>
                <a:xfrm flipH="1">
                  <a:off x="18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6" name="直接连接符 32875"/>
                <p:cNvSpPr/>
                <p:nvPr/>
              </p:nvSpPr>
              <p:spPr>
                <a:xfrm flipH="1">
                  <a:off x="36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7" name="直接连接符 32876"/>
                <p:cNvSpPr/>
                <p:nvPr/>
              </p:nvSpPr>
              <p:spPr>
                <a:xfrm flipH="1">
                  <a:off x="54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878" name="直接连接符 32877"/>
                <p:cNvSpPr/>
                <p:nvPr/>
              </p:nvSpPr>
              <p:spPr>
                <a:xfrm flipH="1">
                  <a:off x="684" y="7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2879" name="直接连接符 32878"/>
            <p:cNvSpPr/>
            <p:nvPr/>
          </p:nvSpPr>
          <p:spPr>
            <a:xfrm>
              <a:off x="576" y="4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2880" name="组合 32879"/>
            <p:cNvGrpSpPr/>
            <p:nvPr/>
          </p:nvGrpSpPr>
          <p:grpSpPr>
            <a:xfrm>
              <a:off x="171" y="1902"/>
              <a:ext cx="192" cy="720"/>
              <a:chOff x="0" y="0"/>
              <a:chExt cx="192" cy="720"/>
            </a:xfrm>
          </p:grpSpPr>
          <p:sp>
            <p:nvSpPr>
              <p:cNvPr id="32881" name="矩形 32880"/>
              <p:cNvSpPr/>
              <p:nvPr/>
            </p:nvSpPr>
            <p:spPr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2" name="矩形 32881"/>
              <p:cNvSpPr/>
              <p:nvPr/>
            </p:nvSpPr>
            <p:spPr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3" name="矩形 32882"/>
              <p:cNvSpPr/>
              <p:nvPr/>
            </p:nvSpPr>
            <p:spPr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4" name="直接连接符 32883"/>
              <p:cNvSpPr/>
              <p:nvPr/>
            </p:nvSpPr>
            <p:spPr>
              <a:xfrm>
                <a:off x="87" y="24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85" name="直接连接符 32884"/>
              <p:cNvSpPr/>
              <p:nvPr/>
            </p:nvSpPr>
            <p:spPr>
              <a:xfrm>
                <a:off x="87" y="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886" name="直接连接符 32885"/>
              <p:cNvSpPr/>
              <p:nvPr/>
            </p:nvSpPr>
            <p:spPr>
              <a:xfrm>
                <a:off x="87" y="48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2887" name="文本框 32886"/>
            <p:cNvSpPr txBox="1"/>
            <p:nvPr/>
          </p:nvSpPr>
          <p:spPr>
            <a:xfrm>
              <a:off x="384" y="216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32888" name="组合 32887"/>
          <p:cNvGrpSpPr/>
          <p:nvPr/>
        </p:nvGrpSpPr>
        <p:grpSpPr>
          <a:xfrm>
            <a:off x="6248400" y="685800"/>
            <a:ext cx="1371600" cy="4648200"/>
            <a:chOff x="0" y="0"/>
            <a:chExt cx="864" cy="2928"/>
          </a:xfrm>
        </p:grpSpPr>
        <p:grpSp>
          <p:nvGrpSpPr>
            <p:cNvPr id="32889" name="组合 32888"/>
            <p:cNvGrpSpPr/>
            <p:nvPr/>
          </p:nvGrpSpPr>
          <p:grpSpPr>
            <a:xfrm>
              <a:off x="240" y="288"/>
              <a:ext cx="340" cy="794"/>
              <a:chOff x="0" y="0"/>
              <a:chExt cx="340" cy="794"/>
            </a:xfrm>
          </p:grpSpPr>
          <p:grpSp>
            <p:nvGrpSpPr>
              <p:cNvPr id="32890" name="组合 32889"/>
              <p:cNvGrpSpPr/>
              <p:nvPr/>
            </p:nvGrpSpPr>
            <p:grpSpPr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2891" name="组合 32890"/>
                <p:cNvGrpSpPr/>
                <p:nvPr/>
              </p:nvGrpSpPr>
              <p:grpSpPr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2892" name="椭圆 32891"/>
                  <p:cNvSpPr/>
                  <p:nvPr/>
                </p:nvSpPr>
                <p:spPr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93" name="椭圆 32892"/>
                  <p:cNvSpPr/>
                  <p:nvPr/>
                </p:nvSpPr>
                <p:spPr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894" name="椭圆 32893"/>
                <p:cNvSpPr/>
                <p:nvPr/>
              </p:nvSpPr>
              <p:spPr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95" name="菱形 32894"/>
                <p:cNvSpPr/>
                <p:nvPr/>
              </p:nvSpPr>
              <p:spPr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96" name="组合 32895"/>
              <p:cNvGrpSpPr/>
              <p:nvPr/>
            </p:nvGrpSpPr>
            <p:grpSpPr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2897" name="椭圆 32896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98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99" name="组合 32898"/>
              <p:cNvGrpSpPr/>
              <p:nvPr/>
            </p:nvGrpSpPr>
            <p:grpSpPr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2900" name="椭圆 32899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01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902" name="组合 32901"/>
            <p:cNvGrpSpPr/>
            <p:nvPr/>
          </p:nvGrpSpPr>
          <p:grpSpPr>
            <a:xfrm>
              <a:off x="240" y="1414"/>
              <a:ext cx="340" cy="794"/>
              <a:chOff x="0" y="0"/>
              <a:chExt cx="340" cy="794"/>
            </a:xfrm>
          </p:grpSpPr>
          <p:grpSp>
            <p:nvGrpSpPr>
              <p:cNvPr id="32903" name="组合 32902"/>
              <p:cNvGrpSpPr/>
              <p:nvPr/>
            </p:nvGrpSpPr>
            <p:grpSpPr>
              <a:xfrm>
                <a:off x="0" y="231"/>
                <a:ext cx="340" cy="340"/>
                <a:chOff x="0" y="0"/>
                <a:chExt cx="680" cy="681"/>
              </a:xfrm>
            </p:grpSpPr>
            <p:grpSp>
              <p:nvGrpSpPr>
                <p:cNvPr id="32904" name="组合 32903"/>
                <p:cNvGrpSpPr/>
                <p:nvPr/>
              </p:nvGrpSpPr>
              <p:grpSpPr>
                <a:xfrm>
                  <a:off x="0" y="0"/>
                  <a:ext cx="680" cy="680"/>
                  <a:chOff x="0" y="0"/>
                  <a:chExt cx="680" cy="680"/>
                </a:xfrm>
              </p:grpSpPr>
              <p:sp>
                <p:nvSpPr>
                  <p:cNvPr id="32905" name="椭圆 32904"/>
                  <p:cNvSpPr/>
                  <p:nvPr/>
                </p:nvSpPr>
                <p:spPr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06" name="椭圆 32905"/>
                  <p:cNvSpPr/>
                  <p:nvPr/>
                </p:nvSpPr>
                <p:spPr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907" name="椭圆 32906"/>
                <p:cNvSpPr/>
                <p:nvPr/>
              </p:nvSpPr>
              <p:spPr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08" name="菱形 32907"/>
                <p:cNvSpPr/>
                <p:nvPr/>
              </p:nvSpPr>
              <p:spPr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909" name="组合 32908"/>
              <p:cNvGrpSpPr/>
              <p:nvPr/>
            </p:nvGrpSpPr>
            <p:grpSpPr>
              <a:xfrm>
                <a:off x="114" y="567"/>
                <a:ext cx="102" cy="227"/>
                <a:chOff x="0" y="0"/>
                <a:chExt cx="148" cy="320"/>
              </a:xfrm>
            </p:grpSpPr>
            <p:sp>
              <p:nvSpPr>
                <p:cNvPr id="32910" name="椭圆 32909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11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912" name="组合 32911"/>
              <p:cNvGrpSpPr/>
              <p:nvPr/>
            </p:nvGrpSpPr>
            <p:grpSpPr>
              <a:xfrm flipH="1" flipV="1">
                <a:off x="105" y="0"/>
                <a:ext cx="102" cy="227"/>
                <a:chOff x="0" y="0"/>
                <a:chExt cx="148" cy="320"/>
              </a:xfrm>
            </p:grpSpPr>
            <p:sp>
              <p:nvSpPr>
                <p:cNvPr id="32913" name="椭圆 32912"/>
                <p:cNvSpPr/>
                <p:nvPr/>
              </p:nvSpPr>
              <p:spPr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914" name="未知"/>
                <p:cNvSpPr/>
                <p:nvPr/>
              </p:nvSpPr>
              <p:spPr>
                <a:xfrm>
                  <a:off x="0" y="46"/>
                  <a:ext cx="148" cy="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915" name="组合 32914"/>
            <p:cNvGrpSpPr/>
            <p:nvPr/>
          </p:nvGrpSpPr>
          <p:grpSpPr>
            <a:xfrm flipV="1">
              <a:off x="0" y="0"/>
              <a:ext cx="706" cy="49"/>
              <a:chOff x="0" y="0"/>
              <a:chExt cx="1764" cy="123"/>
            </a:xfrm>
          </p:grpSpPr>
          <p:grpSp>
            <p:nvGrpSpPr>
              <p:cNvPr id="32916" name="组合 32915"/>
              <p:cNvGrpSpPr/>
              <p:nvPr/>
            </p:nvGrpSpPr>
            <p:grpSpPr>
              <a:xfrm>
                <a:off x="0" y="3"/>
                <a:ext cx="864" cy="120"/>
                <a:chOff x="0" y="0"/>
                <a:chExt cx="864" cy="120"/>
              </a:xfrm>
            </p:grpSpPr>
            <p:sp>
              <p:nvSpPr>
                <p:cNvPr id="32917" name="直接连接符 32916"/>
                <p:cNvSpPr/>
                <p:nvPr/>
              </p:nvSpPr>
              <p:spPr>
                <a:xfrm flipH="1">
                  <a:off x="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18" name="直接连接符 32917"/>
                <p:cNvSpPr/>
                <p:nvPr/>
              </p:nvSpPr>
              <p:spPr>
                <a:xfrm flipH="1">
                  <a:off x="18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19" name="直接连接符 32918"/>
                <p:cNvSpPr/>
                <p:nvPr/>
              </p:nvSpPr>
              <p:spPr>
                <a:xfrm flipH="1">
                  <a:off x="36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0" name="直接连接符 32919"/>
                <p:cNvSpPr/>
                <p:nvPr/>
              </p:nvSpPr>
              <p:spPr>
                <a:xfrm flipH="1">
                  <a:off x="54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1" name="直接连接符 32920"/>
                <p:cNvSpPr/>
                <p:nvPr/>
              </p:nvSpPr>
              <p:spPr>
                <a:xfrm flipH="1">
                  <a:off x="684" y="7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32922" name="直接连接符 32921"/>
              <p:cNvSpPr/>
              <p:nvPr/>
            </p:nvSpPr>
            <p:spPr>
              <a:xfrm>
                <a:off x="165" y="0"/>
                <a:ext cx="15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32923" name="组合 32922"/>
              <p:cNvGrpSpPr/>
              <p:nvPr/>
            </p:nvGrpSpPr>
            <p:grpSpPr>
              <a:xfrm>
                <a:off x="900" y="3"/>
                <a:ext cx="864" cy="120"/>
                <a:chOff x="0" y="0"/>
                <a:chExt cx="864" cy="120"/>
              </a:xfrm>
            </p:grpSpPr>
            <p:sp>
              <p:nvSpPr>
                <p:cNvPr id="32924" name="直接连接符 32923"/>
                <p:cNvSpPr/>
                <p:nvPr/>
              </p:nvSpPr>
              <p:spPr>
                <a:xfrm flipH="1">
                  <a:off x="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5" name="直接连接符 32924"/>
                <p:cNvSpPr/>
                <p:nvPr/>
              </p:nvSpPr>
              <p:spPr>
                <a:xfrm flipH="1">
                  <a:off x="18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6" name="直接连接符 32925"/>
                <p:cNvSpPr/>
                <p:nvPr/>
              </p:nvSpPr>
              <p:spPr>
                <a:xfrm flipH="1">
                  <a:off x="36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7" name="直接连接符 32926"/>
                <p:cNvSpPr/>
                <p:nvPr/>
              </p:nvSpPr>
              <p:spPr>
                <a:xfrm flipH="1">
                  <a:off x="540" y="0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32928" name="直接连接符 32927"/>
                <p:cNvSpPr/>
                <p:nvPr/>
              </p:nvSpPr>
              <p:spPr>
                <a:xfrm flipH="1">
                  <a:off x="684" y="7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32929" name="直接连接符 32928"/>
            <p:cNvSpPr/>
            <p:nvPr/>
          </p:nvSpPr>
          <p:spPr>
            <a:xfrm>
              <a:off x="384" y="48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2930" name="组合 32929"/>
            <p:cNvGrpSpPr/>
            <p:nvPr/>
          </p:nvGrpSpPr>
          <p:grpSpPr>
            <a:xfrm>
              <a:off x="315" y="2208"/>
              <a:ext cx="192" cy="720"/>
              <a:chOff x="0" y="0"/>
              <a:chExt cx="192" cy="720"/>
            </a:xfrm>
          </p:grpSpPr>
          <p:sp>
            <p:nvSpPr>
              <p:cNvPr id="32931" name="矩形 32930"/>
              <p:cNvSpPr/>
              <p:nvPr/>
            </p:nvSpPr>
            <p:spPr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2" name="矩形 32931"/>
              <p:cNvSpPr/>
              <p:nvPr/>
            </p:nvSpPr>
            <p:spPr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3" name="矩形 32932"/>
              <p:cNvSpPr/>
              <p:nvPr/>
            </p:nvSpPr>
            <p:spPr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4" name="直接连接符 32933"/>
              <p:cNvSpPr/>
              <p:nvPr/>
            </p:nvSpPr>
            <p:spPr>
              <a:xfrm>
                <a:off x="87" y="24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35" name="直接连接符 32934"/>
              <p:cNvSpPr/>
              <p:nvPr/>
            </p:nvSpPr>
            <p:spPr>
              <a:xfrm>
                <a:off x="87" y="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36" name="直接连接符 32935"/>
              <p:cNvSpPr/>
              <p:nvPr/>
            </p:nvSpPr>
            <p:spPr>
              <a:xfrm>
                <a:off x="87" y="48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2937" name="文本框 32936"/>
            <p:cNvSpPr txBox="1"/>
            <p:nvPr/>
          </p:nvSpPr>
          <p:spPr>
            <a:xfrm>
              <a:off x="576" y="2448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32938" name="文本框 32937"/>
          <p:cNvSpPr txBox="1"/>
          <p:nvPr/>
        </p:nvSpPr>
        <p:spPr>
          <a:xfrm>
            <a:off x="228600" y="5410200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实验结果：</a:t>
            </a:r>
          </a:p>
        </p:txBody>
      </p:sp>
      <p:grpSp>
        <p:nvGrpSpPr>
          <p:cNvPr id="32939" name="组合 32938"/>
          <p:cNvGrpSpPr/>
          <p:nvPr/>
        </p:nvGrpSpPr>
        <p:grpSpPr>
          <a:xfrm>
            <a:off x="685800" y="5791200"/>
            <a:ext cx="2209800" cy="762000"/>
            <a:chOff x="0" y="0"/>
            <a:chExt cx="1392" cy="480"/>
          </a:xfrm>
        </p:grpSpPr>
        <p:grpSp>
          <p:nvGrpSpPr>
            <p:cNvPr id="32940" name="组合 32939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32941" name="直接连接符 32940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42" name="文本框 32941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943" name="文本框 32942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2944" name="文本框 32943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32945" name="文本框 32944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32946" name="组合 32945"/>
          <p:cNvGrpSpPr/>
          <p:nvPr/>
        </p:nvGrpSpPr>
        <p:grpSpPr>
          <a:xfrm>
            <a:off x="6096000" y="5791200"/>
            <a:ext cx="2209800" cy="762000"/>
            <a:chOff x="0" y="0"/>
            <a:chExt cx="1392" cy="480"/>
          </a:xfrm>
        </p:grpSpPr>
        <p:grpSp>
          <p:nvGrpSpPr>
            <p:cNvPr id="32947" name="组合 32946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32948" name="直接连接符 32947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49" name="文本框 32948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950" name="文本框 32949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32951" name="文本框 32950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32952" name="文本框 32951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32953" name="组合 32952"/>
          <p:cNvGrpSpPr/>
          <p:nvPr/>
        </p:nvGrpSpPr>
        <p:grpSpPr>
          <a:xfrm>
            <a:off x="3276600" y="5791200"/>
            <a:ext cx="2209800" cy="762000"/>
            <a:chOff x="0" y="0"/>
            <a:chExt cx="1392" cy="480"/>
          </a:xfrm>
        </p:grpSpPr>
        <p:grpSp>
          <p:nvGrpSpPr>
            <p:cNvPr id="32954" name="组合 32953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32955" name="直接连接符 32954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956" name="文本框 32955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2957" name="文本框 32956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2958" name="文本框 32957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32959" name="文本框 32958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32960" name="文本框 32959"/>
          <p:cNvSpPr txBox="1"/>
          <p:nvPr/>
        </p:nvSpPr>
        <p:spPr>
          <a:xfrm>
            <a:off x="1752600" y="5424488"/>
            <a:ext cx="7315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拉力</a:t>
            </a:r>
            <a:r>
              <a:rPr lang="en-US" altLang="x-none" sz="28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的大小</a:t>
            </a:r>
            <a:r>
              <a:rPr lang="zh-CN" altLang="en-US" sz="2800" b="1" dirty="0">
                <a:latin typeface="Times New Roman" panose="02020603050405020304" pitchFamily="18" charset="0"/>
              </a:rPr>
              <a:t>与</a:t>
            </a:r>
            <a:r>
              <a:rPr lang="zh-CN" altLang="en-US"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2800" b="1" dirty="0">
                <a:latin typeface="Times New Roman" panose="02020603050405020304" pitchFamily="18" charset="0"/>
              </a:rPr>
              <a:t>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800" b="1" dirty="0">
                <a:latin typeface="Times New Roman" panose="02020603050405020304" pitchFamily="18" charset="0"/>
              </a:rPr>
              <a:t>的绳子股数</a:t>
            </a:r>
            <a:r>
              <a:rPr lang="en-US" altLang="x-none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有关。</a:t>
            </a:r>
          </a:p>
        </p:txBody>
      </p:sp>
      <p:sp>
        <p:nvSpPr>
          <p:cNvPr id="32961" name="文本框 32960"/>
          <p:cNvSpPr txBox="1"/>
          <p:nvPr/>
        </p:nvSpPr>
        <p:spPr>
          <a:xfrm>
            <a:off x="914400" y="64008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x-none" sz="2400" b="1">
                <a:latin typeface="Times New Roman" panose="02020603050405020304" pitchFamily="18" charset="0"/>
              </a:rPr>
              <a:t>=</a:t>
            </a:r>
            <a:r>
              <a:rPr lang="en-US" altLang="x-none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962" name="文本框 32961"/>
          <p:cNvSpPr txBox="1"/>
          <p:nvPr/>
        </p:nvSpPr>
        <p:spPr>
          <a:xfrm>
            <a:off x="3581400" y="6400800"/>
            <a:ext cx="83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x-none" sz="2400" b="1">
                <a:latin typeface="Times New Roman" panose="02020603050405020304" pitchFamily="18" charset="0"/>
              </a:rPr>
              <a:t>=</a:t>
            </a:r>
            <a:r>
              <a:rPr lang="en-US" altLang="x-none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963" name="文本框 32962"/>
          <p:cNvSpPr txBox="1"/>
          <p:nvPr/>
        </p:nvSpPr>
        <p:spPr>
          <a:xfrm>
            <a:off x="6400800" y="64008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x-none" sz="2400" b="1">
                <a:latin typeface="Times New Roman" panose="02020603050405020304" pitchFamily="18" charset="0"/>
              </a:rPr>
              <a:t>=</a:t>
            </a:r>
            <a:r>
              <a:rPr lang="en-US" altLang="x-none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964" name="直接连接符 32963"/>
          <p:cNvSpPr/>
          <p:nvPr/>
        </p:nvSpPr>
        <p:spPr>
          <a:xfrm>
            <a:off x="838200" y="3124200"/>
            <a:ext cx="762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965" name="直接连接符 32964"/>
          <p:cNvSpPr/>
          <p:nvPr/>
        </p:nvSpPr>
        <p:spPr>
          <a:xfrm>
            <a:off x="3400425" y="2557463"/>
            <a:ext cx="1219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966" name="直接连接符 32965"/>
          <p:cNvSpPr/>
          <p:nvPr/>
        </p:nvSpPr>
        <p:spPr>
          <a:xfrm>
            <a:off x="6400800" y="2900363"/>
            <a:ext cx="1066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967" name="动作按钮: 自定义 32966">
            <a:hlinkClick r:id="rId9" action="ppaction://hlinkfile"/>
          </p:cNvPr>
          <p:cNvSpPr/>
          <p:nvPr/>
        </p:nvSpPr>
        <p:spPr>
          <a:xfrm>
            <a:off x="228600" y="1066800"/>
            <a:ext cx="609600" cy="685800"/>
          </a:xfrm>
          <a:prstGeom prst="actionButtonBlan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968" name="动作按钮: 自定义 32967">
            <a:hlinkClick r:id="rId10" action="ppaction://hlinkfile"/>
          </p:cNvPr>
          <p:cNvSpPr/>
          <p:nvPr/>
        </p:nvSpPr>
        <p:spPr>
          <a:xfrm>
            <a:off x="7924800" y="4724400"/>
            <a:ext cx="609600" cy="685800"/>
          </a:xfrm>
          <a:prstGeom prst="actionButtonBlan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2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32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32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9" dur="500"/>
                                        <p:tgtEl>
                                          <p:spTgt spid="32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  <p:bldP spid="32938" grpId="0"/>
      <p:bldP spid="32960" grpId="0"/>
      <p:bldP spid="32961" grpId="0"/>
      <p:bldP spid="32962" grpId="0"/>
      <p:bldP spid="32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框 33794"/>
          <p:cNvSpPr txBox="1"/>
          <p:nvPr/>
        </p:nvSpPr>
        <p:spPr>
          <a:xfrm>
            <a:off x="215900" y="173038"/>
            <a:ext cx="37798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3830" name="文本框 33829"/>
          <p:cNvSpPr txBox="1"/>
          <p:nvPr/>
        </p:nvSpPr>
        <p:spPr>
          <a:xfrm>
            <a:off x="395288" y="5546725"/>
            <a:ext cx="8064500" cy="13112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实验结论</a:t>
            </a:r>
            <a:r>
              <a:rPr lang="zh-CN" altLang="en-US" sz="2800" b="1" dirty="0">
                <a:latin typeface="Times New Roman" panose="02020603050405020304" pitchFamily="18" charset="0"/>
              </a:rPr>
              <a:t>：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滑轮组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可以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省力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，但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费</a:t>
            </a:r>
            <a:r>
              <a:rPr lang="en-US" altLang="x-none" sz="4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倍距离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3845" name="云形标注 33844"/>
          <p:cNvSpPr/>
          <p:nvPr/>
        </p:nvSpPr>
        <p:spPr>
          <a:xfrm>
            <a:off x="0" y="188913"/>
            <a:ext cx="8426450" cy="6092825"/>
          </a:xfrm>
          <a:prstGeom prst="cloudCallout">
            <a:avLst>
              <a:gd name="adj1" fmla="val -39847"/>
              <a:gd name="adj2" fmla="val 18500"/>
            </a:avLst>
          </a:prstGeom>
          <a:gradFill rotWithShape="1">
            <a:gsLst>
              <a:gs pos="0">
                <a:srgbClr val="A603AB">
                  <a:alpha val="100000"/>
                </a:srgbClr>
              </a:gs>
              <a:gs pos="21001">
                <a:srgbClr val="0819FB">
                  <a:alpha val="100000"/>
                </a:srgbClr>
              </a:gs>
              <a:gs pos="35001">
                <a:srgbClr val="1A8D48">
                  <a:alpha val="100000"/>
                </a:srgbClr>
              </a:gs>
              <a:gs pos="52000">
                <a:srgbClr val="FFFF00">
                  <a:alpha val="100000"/>
                </a:srgbClr>
              </a:gs>
              <a:gs pos="73000">
                <a:srgbClr val="EE3F17">
                  <a:alpha val="100000"/>
                </a:srgbClr>
              </a:gs>
              <a:gs pos="88000">
                <a:srgbClr val="E81766">
                  <a:alpha val="100000"/>
                </a:srgbClr>
              </a:gs>
              <a:gs pos="100000">
                <a:srgbClr val="A603AB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8000" b="1" dirty="0">
                <a:latin typeface="黑体" panose="02010609060101010101" pitchFamily="2" charset="-122"/>
                <a:ea typeface="黑体" panose="02010609060101010101" pitchFamily="2" charset="-122"/>
              </a:rPr>
              <a:t>滑轮组</a:t>
            </a:r>
          </a:p>
          <a:p>
            <a:pPr algn="ctr"/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拉</a:t>
            </a:r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zh-CN" sz="8000" b="1">
                <a:latin typeface="黑体" panose="02010609060101010101" pitchFamily="2" charset="-122"/>
                <a:ea typeface="黑体" panose="02010609060101010101" pitchFamily="2" charset="-122"/>
              </a:rPr>
              <a:t>(1/n)</a:t>
            </a:r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物</a:t>
            </a:r>
          </a:p>
          <a:p>
            <a:pPr algn="ctr"/>
            <a:r>
              <a:rPr lang="en-US" altLang="x-none" sz="8000" b="1">
                <a:latin typeface="黑体" panose="02010609060101010101" pitchFamily="2" charset="-122"/>
                <a:ea typeface="黑体" panose="02010609060101010101" pitchFamily="2" charset="-122"/>
              </a:rPr>
              <a:t>S=</a:t>
            </a:r>
            <a:r>
              <a:rPr lang="en-US" altLang="zh-CN" sz="8000" b="1" err="1">
                <a:latin typeface="黑体" panose="02010609060101010101" pitchFamily="2" charset="-122"/>
                <a:ea typeface="黑体" panose="02010609060101010101" pitchFamily="2" charset="-122"/>
              </a:rPr>
              <a:t>nh</a:t>
            </a:r>
            <a:endParaRPr lang="en-US" altLang="x-none" sz="8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3846" name="流程图: 顺序访问存储器 33845"/>
          <p:cNvSpPr/>
          <p:nvPr/>
        </p:nvSpPr>
        <p:spPr>
          <a:xfrm rot="20323542">
            <a:off x="827088" y="3357563"/>
            <a:ext cx="1727200" cy="1871662"/>
          </a:xfrm>
          <a:prstGeom prst="flowChartMagneticTape">
            <a:avLst/>
          </a:prstGeom>
          <a:solidFill>
            <a:srgbClr val="C6B4EA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绳子端移</a:t>
            </a:r>
          </a:p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动的距离</a:t>
            </a:r>
          </a:p>
        </p:txBody>
      </p:sp>
      <p:grpSp>
        <p:nvGrpSpPr>
          <p:cNvPr id="33847" name="组合 33846"/>
          <p:cNvGrpSpPr/>
          <p:nvPr/>
        </p:nvGrpSpPr>
        <p:grpSpPr>
          <a:xfrm>
            <a:off x="5651500" y="3500438"/>
            <a:ext cx="1943100" cy="2122487"/>
            <a:chOff x="0" y="0"/>
            <a:chExt cx="1224" cy="1337"/>
          </a:xfrm>
        </p:grpSpPr>
        <p:sp>
          <p:nvSpPr>
            <p:cNvPr id="33848" name="流程图: 顺序访问存储器 33847"/>
            <p:cNvSpPr/>
            <p:nvPr/>
          </p:nvSpPr>
          <p:spPr>
            <a:xfrm rot="8246951">
              <a:off x="0" y="0"/>
              <a:ext cx="1224" cy="1337"/>
            </a:xfrm>
            <a:prstGeom prst="flowChartMagneticTape">
              <a:avLst/>
            </a:prstGeom>
            <a:solidFill>
              <a:srgbClr val="C0C0C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3849" name="文本框 33848"/>
            <p:cNvSpPr txBox="1"/>
            <p:nvPr/>
          </p:nvSpPr>
          <p:spPr>
            <a:xfrm>
              <a:off x="91" y="318"/>
              <a:ext cx="1044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2" charset="-122"/>
                </a:rPr>
                <a:t>物体上升的距离</a:t>
              </a:r>
            </a:p>
          </p:txBody>
        </p:sp>
      </p:grpSp>
      <p:sp>
        <p:nvSpPr>
          <p:cNvPr id="33850" name="流程图: 摘录 33849"/>
          <p:cNvSpPr/>
          <p:nvPr/>
        </p:nvSpPr>
        <p:spPr>
          <a:xfrm>
            <a:off x="2484438" y="4652963"/>
            <a:ext cx="3529012" cy="2016125"/>
          </a:xfrm>
          <a:prstGeom prst="flowChartExtra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与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动滑轮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相连的绳子段数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0" grpId="0"/>
      <p:bldP spid="33845" grpId="0" bldLvl="0" animBg="1"/>
      <p:bldP spid="33846" grpId="0" bldLvl="0" animBg="1"/>
      <p:bldP spid="3385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椭圆 34817"/>
          <p:cNvSpPr/>
          <p:nvPr/>
        </p:nvSpPr>
        <p:spPr>
          <a:xfrm>
            <a:off x="1692275" y="765175"/>
            <a:ext cx="1081088" cy="1079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椭圆 34818"/>
          <p:cNvSpPr/>
          <p:nvPr/>
        </p:nvSpPr>
        <p:spPr>
          <a:xfrm>
            <a:off x="1547813" y="4868863"/>
            <a:ext cx="1223962" cy="10080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34819"/>
          <p:cNvSpPr/>
          <p:nvPr/>
        </p:nvSpPr>
        <p:spPr>
          <a:xfrm flipV="1">
            <a:off x="2124075" y="1341438"/>
            <a:ext cx="647700" cy="35274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1" name="直接连接符 34820"/>
          <p:cNvSpPr/>
          <p:nvPr/>
        </p:nvSpPr>
        <p:spPr>
          <a:xfrm flipH="1">
            <a:off x="1547813" y="1268413"/>
            <a:ext cx="144462" cy="41052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2" name="直接连接符 34821"/>
          <p:cNvSpPr/>
          <p:nvPr/>
        </p:nvSpPr>
        <p:spPr>
          <a:xfrm flipV="1">
            <a:off x="2771775" y="1844675"/>
            <a:ext cx="287338" cy="34559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34823" name="直接连接符 34822"/>
          <p:cNvSpPr/>
          <p:nvPr/>
        </p:nvSpPr>
        <p:spPr>
          <a:xfrm>
            <a:off x="971550" y="3357563"/>
            <a:ext cx="2879725" cy="0"/>
          </a:xfrm>
          <a:prstGeom prst="line">
            <a:avLst/>
          </a:prstGeom>
          <a:ln w="38100" cap="flat" cmpd="dbl">
            <a:solidFill>
              <a:srgbClr val="800000"/>
            </a:solidFill>
            <a:prstDash val="dashDot"/>
            <a:headEnd type="none" w="med" len="med"/>
            <a:tailEnd type="none" w="med" len="med"/>
          </a:ln>
        </p:spPr>
      </p:sp>
      <p:sp>
        <p:nvSpPr>
          <p:cNvPr id="34824" name="左大括号 34823"/>
          <p:cNvSpPr/>
          <p:nvPr/>
        </p:nvSpPr>
        <p:spPr>
          <a:xfrm>
            <a:off x="1187450" y="3429000"/>
            <a:ext cx="288925" cy="2016125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文本框 34824"/>
          <p:cNvSpPr txBox="1"/>
          <p:nvPr/>
        </p:nvSpPr>
        <p:spPr>
          <a:xfrm>
            <a:off x="611188" y="4076700"/>
            <a:ext cx="9350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34826" name="椭圆 34825"/>
          <p:cNvSpPr/>
          <p:nvPr/>
        </p:nvSpPr>
        <p:spPr>
          <a:xfrm>
            <a:off x="6227763" y="836613"/>
            <a:ext cx="1008062" cy="10080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7" name="椭圆 34826"/>
          <p:cNvSpPr/>
          <p:nvPr/>
        </p:nvSpPr>
        <p:spPr>
          <a:xfrm>
            <a:off x="6227763" y="3284538"/>
            <a:ext cx="1081087" cy="863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8" name="直接连接符 34827"/>
          <p:cNvSpPr/>
          <p:nvPr/>
        </p:nvSpPr>
        <p:spPr>
          <a:xfrm flipV="1">
            <a:off x="6804025" y="1341438"/>
            <a:ext cx="431800" cy="19431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9" name="直接连接符 34828"/>
          <p:cNvSpPr/>
          <p:nvPr/>
        </p:nvSpPr>
        <p:spPr>
          <a:xfrm>
            <a:off x="6227763" y="1341438"/>
            <a:ext cx="0" cy="23034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0" name="直接连接符 34829"/>
          <p:cNvSpPr/>
          <p:nvPr/>
        </p:nvSpPr>
        <p:spPr>
          <a:xfrm flipV="1">
            <a:off x="7308850" y="2133600"/>
            <a:ext cx="287338" cy="15827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34831" name="直接连接符 34830"/>
          <p:cNvSpPr/>
          <p:nvPr/>
        </p:nvSpPr>
        <p:spPr>
          <a:xfrm flipV="1">
            <a:off x="7596188" y="1268413"/>
            <a:ext cx="144462" cy="865187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2" name="直接连接符 34831"/>
          <p:cNvSpPr/>
          <p:nvPr/>
        </p:nvSpPr>
        <p:spPr>
          <a:xfrm flipV="1">
            <a:off x="7740650" y="476250"/>
            <a:ext cx="144463" cy="720725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直接连接符 34832"/>
          <p:cNvSpPr/>
          <p:nvPr/>
        </p:nvSpPr>
        <p:spPr>
          <a:xfrm flipV="1">
            <a:off x="7885113" y="0"/>
            <a:ext cx="142875" cy="4762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4" name="文本框 34833"/>
          <p:cNvSpPr txBox="1"/>
          <p:nvPr/>
        </p:nvSpPr>
        <p:spPr>
          <a:xfrm>
            <a:off x="3132138" y="3860800"/>
            <a:ext cx="5400675" cy="277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物体升高</a:t>
            </a:r>
            <a:r>
              <a:rPr lang="en-US" altLang="x-none" sz="4400" b="1"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相当于绳子少了</a:t>
            </a:r>
            <a:r>
              <a:rPr lang="en-US" altLang="x-none" sz="4400" b="1">
                <a:latin typeface="黑体" panose="02010609060101010101" pitchFamily="2" charset="-122"/>
                <a:ea typeface="黑体" panose="02010609060101010101" pitchFamily="2" charset="-122"/>
              </a:rPr>
              <a:t>3h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，则绳子端在相等的时间移动的距离为</a:t>
            </a:r>
            <a:r>
              <a:rPr lang="en-US" altLang="x-none" sz="4400" b="1">
                <a:latin typeface="黑体" panose="02010609060101010101" pitchFamily="2" charset="-122"/>
                <a:ea typeface="黑体" panose="02010609060101010101" pitchFamily="2" charset="-122"/>
              </a:rPr>
              <a:t>3h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8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48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5841"/>
          <p:cNvSpPr txBox="1"/>
          <p:nvPr/>
        </p:nvSpPr>
        <p:spPr>
          <a:xfrm>
            <a:off x="395288" y="404813"/>
            <a:ext cx="36004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2" charset="-122"/>
              </a:rPr>
              <a:t>实验结论</a:t>
            </a:r>
          </a:p>
        </p:txBody>
      </p:sp>
      <p:sp>
        <p:nvSpPr>
          <p:cNvPr id="35843" name="文本框 35842"/>
          <p:cNvSpPr txBox="1"/>
          <p:nvPr/>
        </p:nvSpPr>
        <p:spPr>
          <a:xfrm>
            <a:off x="395288" y="1125538"/>
            <a:ext cx="820896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滑轮组中拉力的大小和</a:t>
            </a:r>
            <a:r>
              <a:rPr lang="zh-CN" altLang="en-US" sz="3200" b="1" dirty="0">
                <a:solidFill>
                  <a:srgbClr val="FF505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承担物体重力的绳子段数</a:t>
            </a:r>
            <a:r>
              <a:rPr lang="en-US" altLang="zh-CN" sz="3200" b="1">
                <a:solidFill>
                  <a:srgbClr val="FF505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（即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与动滑轮相连的绳子段数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）有关</a:t>
            </a:r>
          </a:p>
        </p:txBody>
      </p:sp>
      <p:sp>
        <p:nvSpPr>
          <p:cNvPr id="35844" name="文本框 35843"/>
          <p:cNvSpPr txBox="1"/>
          <p:nvPr/>
        </p:nvSpPr>
        <p:spPr>
          <a:xfrm>
            <a:off x="395288" y="2492375"/>
            <a:ext cx="73437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在</a:t>
            </a:r>
            <a:r>
              <a:rPr lang="zh-CN" altLang="en-US" sz="3200" b="1" dirty="0">
                <a:solidFill>
                  <a:srgbClr val="FF505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不考虑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绳子与滑轮组的摩擦力，动滑轮重力的情况下</a:t>
            </a:r>
          </a:p>
        </p:txBody>
      </p:sp>
      <p:sp>
        <p:nvSpPr>
          <p:cNvPr id="35845" name="文本框 35844"/>
          <p:cNvSpPr txBox="1"/>
          <p:nvPr/>
        </p:nvSpPr>
        <p:spPr>
          <a:xfrm>
            <a:off x="395288" y="4149725"/>
            <a:ext cx="82804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在不考虑绳子与滑轮组摩擦力，而</a:t>
            </a:r>
            <a:r>
              <a:rPr lang="zh-CN" altLang="en-US" sz="3600" b="1" dirty="0">
                <a:solidFill>
                  <a:srgbClr val="FF505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考虑</a:t>
            </a: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2" charset="-122"/>
              </a:rPr>
              <a:t>动滑轮重力的情况下</a:t>
            </a:r>
          </a:p>
        </p:txBody>
      </p:sp>
      <p:sp>
        <p:nvSpPr>
          <p:cNvPr id="35846" name="文本框 35845"/>
          <p:cNvSpPr txBox="1"/>
          <p:nvPr/>
        </p:nvSpPr>
        <p:spPr>
          <a:xfrm>
            <a:off x="5435600" y="3284538"/>
            <a:ext cx="29527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5847" name="对象 35846"/>
          <p:cNvGraphicFramePr>
            <a:graphicFrameLocks/>
          </p:cNvGraphicFramePr>
          <p:nvPr/>
        </p:nvGraphicFramePr>
        <p:xfrm>
          <a:off x="755650" y="5445125"/>
          <a:ext cx="3744913" cy="1169988"/>
        </p:xfrm>
        <a:graphic>
          <a:graphicData uri="http://schemas.openxmlformats.org/presentationml/2006/ole">
            <p:oleObj spid="_x0000_s36866" r:id="rId3" imgW="812800" imgH="254000" progId="">
              <p:embed/>
            </p:oleObj>
          </a:graphicData>
        </a:graphic>
      </p:graphicFrame>
      <p:sp>
        <p:nvSpPr>
          <p:cNvPr id="35848" name="文本框 35847"/>
          <p:cNvSpPr txBox="1"/>
          <p:nvPr/>
        </p:nvSpPr>
        <p:spPr>
          <a:xfrm>
            <a:off x="5364163" y="3068638"/>
            <a:ext cx="28082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5849" name="对象 35848"/>
          <p:cNvGraphicFramePr>
            <a:graphicFrameLocks/>
          </p:cNvGraphicFramePr>
          <p:nvPr/>
        </p:nvGraphicFramePr>
        <p:xfrm>
          <a:off x="3708400" y="2997200"/>
          <a:ext cx="2157413" cy="958850"/>
        </p:xfrm>
        <a:graphic>
          <a:graphicData uri="http://schemas.openxmlformats.org/presentationml/2006/ole">
            <p:oleObj spid="_x0000_s36865" r:id="rId4" imgW="571500" imgH="254000" progId="">
              <p:embed/>
            </p:oleObj>
          </a:graphicData>
        </a:graphic>
      </p:graphicFrame>
      <p:sp>
        <p:nvSpPr>
          <p:cNvPr id="35850" name="文本框 35849"/>
          <p:cNvSpPr txBox="1"/>
          <p:nvPr/>
        </p:nvSpPr>
        <p:spPr>
          <a:xfrm>
            <a:off x="6156325" y="3213100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latin typeface="Arial" panose="020B0604020202020204" pitchFamily="34" charset="0"/>
              </a:rPr>
              <a:t>S=</a:t>
            </a:r>
            <a:r>
              <a:rPr lang="en-US" altLang="x-none" sz="3600" b="1" err="1">
                <a:latin typeface="Arial" panose="020B0604020202020204" pitchFamily="34" charset="0"/>
              </a:rPr>
              <a:t>nh</a:t>
            </a:r>
            <a:endParaRPr lang="en-US" altLang="x-none" sz="3600" b="1">
              <a:latin typeface="Arial" panose="020B0604020202020204" pitchFamily="34" charset="0"/>
            </a:endParaRPr>
          </a:p>
        </p:txBody>
      </p:sp>
      <p:sp>
        <p:nvSpPr>
          <p:cNvPr id="35851" name="文本框 35850"/>
          <p:cNvSpPr txBox="1"/>
          <p:nvPr/>
        </p:nvSpPr>
        <p:spPr>
          <a:xfrm>
            <a:off x="5219700" y="5734050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latin typeface="Arial" panose="020B0604020202020204" pitchFamily="34" charset="0"/>
              </a:rPr>
              <a:t>S=</a:t>
            </a:r>
            <a:r>
              <a:rPr lang="en-US" altLang="x-none" sz="3600" b="1" err="1">
                <a:latin typeface="Arial" panose="020B0604020202020204" pitchFamily="34" charset="0"/>
              </a:rPr>
              <a:t>nh</a:t>
            </a:r>
            <a:endParaRPr lang="en-US" altLang="x-none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6865"/>
          <p:cNvSpPr/>
          <p:nvPr/>
        </p:nvSpPr>
        <p:spPr>
          <a:xfrm>
            <a:off x="2714625" y="3162300"/>
            <a:ext cx="3343275" cy="933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67" name="标题 3686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>
                <a:ea typeface="黑体" panose="02010609060101010101" pitchFamily="2" charset="-122"/>
              </a:rPr>
              <a:t>滑轮组</a:t>
            </a:r>
          </a:p>
        </p:txBody>
      </p:sp>
      <p:sp>
        <p:nvSpPr>
          <p:cNvPr id="36868" name="Text Box 18"/>
          <p:cNvSpPr txBox="1"/>
          <p:nvPr/>
        </p:nvSpPr>
        <p:spPr>
          <a:xfrm>
            <a:off x="468313" y="1125538"/>
            <a:ext cx="83232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滑轮组的特点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6869" name="文本框 36868"/>
          <p:cNvSpPr txBox="1"/>
          <p:nvPr/>
        </p:nvSpPr>
        <p:spPr>
          <a:xfrm>
            <a:off x="468313" y="2066925"/>
            <a:ext cx="82073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在不计摩擦时，所用动力是物体和动滑轮总重的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分之一，动力通过的距离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s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是阻力通过距离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倍</a:t>
            </a:r>
          </a:p>
        </p:txBody>
      </p:sp>
      <p:sp>
        <p:nvSpPr>
          <p:cNvPr id="36870" name="文本框 36869"/>
          <p:cNvSpPr txBox="1"/>
          <p:nvPr/>
        </p:nvSpPr>
        <p:spPr>
          <a:xfrm>
            <a:off x="2544763" y="3457575"/>
            <a:ext cx="8556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x-none" sz="2400">
                <a:latin typeface="Arial" panose="020B0604020202020204" pitchFamily="34" charset="0"/>
                <a:ea typeface="黑体" panose="02010609060101010101" pitchFamily="2" charset="-122"/>
              </a:rPr>
              <a:t>F</a:t>
            </a:r>
          </a:p>
        </p:txBody>
      </p:sp>
      <p:sp>
        <p:nvSpPr>
          <p:cNvPr id="36871" name="文本框 36870"/>
          <p:cNvSpPr txBox="1"/>
          <p:nvPr/>
        </p:nvSpPr>
        <p:spPr>
          <a:xfrm>
            <a:off x="3459163" y="3276600"/>
            <a:ext cx="2551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>
                <a:latin typeface="Arial" panose="020B0604020202020204" pitchFamily="34" charset="0"/>
                <a:ea typeface="黑体" panose="02010609060101010101" pitchFamily="2" charset="-122"/>
              </a:rPr>
              <a:t>G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2" charset="-122"/>
              </a:rPr>
              <a:t>物</a:t>
            </a:r>
            <a:r>
              <a:rPr lang="en-US" altLang="x-none" sz="2400">
                <a:latin typeface="Arial" panose="020B0604020202020204" pitchFamily="34" charset="0"/>
                <a:ea typeface="黑体" panose="02010609060101010101" pitchFamily="2" charset="-122"/>
              </a:rPr>
              <a:t>+G</a:t>
            </a:r>
            <a:r>
              <a:rPr lang="zh-CN" altLang="en-US" sz="1600" dirty="0">
                <a:latin typeface="Arial" panose="020B0604020202020204" pitchFamily="34" charset="0"/>
                <a:ea typeface="黑体" panose="02010609060101010101" pitchFamily="2" charset="-122"/>
              </a:rPr>
              <a:t>动</a:t>
            </a:r>
          </a:p>
        </p:txBody>
      </p:sp>
      <p:sp>
        <p:nvSpPr>
          <p:cNvPr id="36872" name="文本框 36871"/>
          <p:cNvSpPr txBox="1"/>
          <p:nvPr/>
        </p:nvSpPr>
        <p:spPr>
          <a:xfrm>
            <a:off x="3430588" y="3609975"/>
            <a:ext cx="25511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400">
                <a:latin typeface="Arial" panose="020B0604020202020204" pitchFamily="34" charset="0"/>
                <a:ea typeface="黑体" panose="02010609060101010101" pitchFamily="2" charset="-122"/>
              </a:rPr>
              <a:t>n</a:t>
            </a:r>
            <a:endParaRPr lang="en-US" altLang="x-none" sz="160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36873" name="组合 36872"/>
          <p:cNvGrpSpPr/>
          <p:nvPr/>
        </p:nvGrpSpPr>
        <p:grpSpPr>
          <a:xfrm>
            <a:off x="3438525" y="3629025"/>
            <a:ext cx="2181225" cy="95250"/>
            <a:chOff x="0" y="0"/>
            <a:chExt cx="1374" cy="60"/>
          </a:xfrm>
        </p:grpSpPr>
        <p:sp>
          <p:nvSpPr>
            <p:cNvPr id="36874" name="直接连接符 36873"/>
            <p:cNvSpPr/>
            <p:nvPr/>
          </p:nvSpPr>
          <p:spPr>
            <a:xfrm>
              <a:off x="270" y="30"/>
              <a:ext cx="1104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75" name="直接连接符 36874"/>
            <p:cNvSpPr/>
            <p:nvPr/>
          </p:nvSpPr>
          <p:spPr>
            <a:xfrm>
              <a:off x="0" y="0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76" name="直接连接符 36875"/>
            <p:cNvSpPr/>
            <p:nvPr/>
          </p:nvSpPr>
          <p:spPr>
            <a:xfrm>
              <a:off x="0" y="60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6877" name="文本框 36876"/>
          <p:cNvSpPr txBox="1"/>
          <p:nvPr/>
        </p:nvSpPr>
        <p:spPr>
          <a:xfrm>
            <a:off x="468313" y="5476875"/>
            <a:ext cx="82073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绳子根数（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）：与动滑轮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直接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接触的绳子根数</a:t>
            </a:r>
          </a:p>
        </p:txBody>
      </p:sp>
      <p:sp>
        <p:nvSpPr>
          <p:cNvPr id="36878" name="矩形 36877"/>
          <p:cNvSpPr/>
          <p:nvPr/>
        </p:nvSpPr>
        <p:spPr>
          <a:xfrm>
            <a:off x="2695575" y="4324350"/>
            <a:ext cx="3343275" cy="9334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6879" name="组合 36878"/>
          <p:cNvGrpSpPr/>
          <p:nvPr/>
        </p:nvGrpSpPr>
        <p:grpSpPr>
          <a:xfrm>
            <a:off x="3173413" y="4581525"/>
            <a:ext cx="1998662" cy="476250"/>
            <a:chOff x="0" y="0"/>
            <a:chExt cx="1259" cy="300"/>
          </a:xfrm>
        </p:grpSpPr>
        <p:sp>
          <p:nvSpPr>
            <p:cNvPr id="36880" name="文本框 36879"/>
            <p:cNvSpPr txBox="1"/>
            <p:nvPr/>
          </p:nvSpPr>
          <p:spPr>
            <a:xfrm>
              <a:off x="0" y="12"/>
              <a:ext cx="53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x-none" sz="2400">
                  <a:latin typeface="Arial" panose="020B0604020202020204" pitchFamily="34" charset="0"/>
                  <a:ea typeface="黑体" panose="02010609060101010101" pitchFamily="2" charset="-122"/>
                </a:rPr>
                <a:t>s</a:t>
              </a:r>
            </a:p>
          </p:txBody>
        </p:sp>
        <p:sp>
          <p:nvSpPr>
            <p:cNvPr id="36881" name="文本框 36880"/>
            <p:cNvSpPr txBox="1"/>
            <p:nvPr/>
          </p:nvSpPr>
          <p:spPr>
            <a:xfrm>
              <a:off x="630" y="0"/>
              <a:ext cx="62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 err="1">
                  <a:latin typeface="Arial" panose="020B0604020202020204" pitchFamily="34" charset="0"/>
                  <a:ea typeface="黑体" panose="02010609060101010101" pitchFamily="2" charset="-122"/>
                </a:rPr>
                <a:t>nh</a:t>
              </a:r>
              <a:endParaRPr lang="en-US" altLang="x-none" sz="1600">
                <a:latin typeface="Arial" panose="020B0604020202020204" pitchFamily="34" charset="0"/>
                <a:ea typeface="黑体" panose="02010609060101010101" pitchFamily="2" charset="-122"/>
              </a:endParaRPr>
            </a:p>
          </p:txBody>
        </p:sp>
        <p:sp>
          <p:nvSpPr>
            <p:cNvPr id="36882" name="直接连接符 36881"/>
            <p:cNvSpPr/>
            <p:nvPr/>
          </p:nvSpPr>
          <p:spPr>
            <a:xfrm>
              <a:off x="557" y="138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83" name="直接连接符 36882"/>
            <p:cNvSpPr/>
            <p:nvPr/>
          </p:nvSpPr>
          <p:spPr>
            <a:xfrm>
              <a:off x="557" y="198"/>
              <a:ext cx="204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  <p:bldP spid="368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/>
          <p:nvPr/>
        </p:nvSpPr>
        <p:spPr>
          <a:xfrm>
            <a:off x="1752600" y="6858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7891" name="Text Box 3"/>
          <p:cNvSpPr txBox="1"/>
          <p:nvPr/>
        </p:nvSpPr>
        <p:spPr>
          <a:xfrm>
            <a:off x="1258888" y="1700213"/>
            <a:ext cx="5715000" cy="3354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x-none" sz="4000" b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en-US" altLang="x-none" sz="3200" b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. </a:t>
            </a: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如图所示，物重</a:t>
            </a:r>
            <a:r>
              <a:rPr lang="en-US" altLang="x-none" sz="4000" b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100N</a:t>
            </a: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，不计摩擦、绳重及动滑轮重，求拉力</a:t>
            </a:r>
            <a:r>
              <a:rPr lang="en-US" altLang="x-none" sz="4000" b="1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的大小。</a:t>
            </a:r>
          </a:p>
          <a:p>
            <a:pPr>
              <a:spcBef>
                <a:spcPct val="50000"/>
              </a:spcBef>
            </a:pP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7892" name="Picture 4" descr="2"/>
          <p:cNvPicPr>
            <a:picLocks noChangeAspect="1"/>
          </p:cNvPicPr>
          <p:nvPr/>
        </p:nvPicPr>
        <p:blipFill>
          <a:blip r:embed="rId2" cstate="print"/>
          <a:srcRect l="14635" t="5148" r="12195" b="17624"/>
          <a:stretch>
            <a:fillRect/>
          </a:stretch>
        </p:blipFill>
        <p:spPr>
          <a:xfrm>
            <a:off x="7019925" y="1628775"/>
            <a:ext cx="1649413" cy="428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Text Box 5"/>
          <p:cNvSpPr txBox="1"/>
          <p:nvPr/>
        </p:nvSpPr>
        <p:spPr>
          <a:xfrm>
            <a:off x="1547813" y="260350"/>
            <a:ext cx="55451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华文彩云" panose="02010800040101010101" pitchFamily="2" charset="-122"/>
              </a:rPr>
              <a:t>例题反馈：</a:t>
            </a:r>
          </a:p>
        </p:txBody>
      </p:sp>
      <p:sp>
        <p:nvSpPr>
          <p:cNvPr id="37894" name="Text Box 6"/>
          <p:cNvSpPr txBox="1"/>
          <p:nvPr/>
        </p:nvSpPr>
        <p:spPr>
          <a:xfrm>
            <a:off x="2268538" y="4484688"/>
            <a:ext cx="4081462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解：</a:t>
            </a:r>
            <a:r>
              <a:rPr lang="en-US" altLang="x-none" sz="4400" b="1">
                <a:latin typeface="Times New Roman" panose="02020603050405020304" pitchFamily="18" charset="0"/>
                <a:ea typeface="黑体" panose="02010609060101010101" pitchFamily="2" charset="-122"/>
              </a:rPr>
              <a:t>F= — =50N</a:t>
            </a:r>
          </a:p>
        </p:txBody>
      </p:sp>
      <p:sp>
        <p:nvSpPr>
          <p:cNvPr id="37895" name="Text Box 7"/>
          <p:cNvSpPr txBox="1"/>
          <p:nvPr/>
        </p:nvSpPr>
        <p:spPr>
          <a:xfrm>
            <a:off x="4356100" y="4365625"/>
            <a:ext cx="5651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Arial" panose="020B0604020202020204" pitchFamily="34" charset="0"/>
              </a:rPr>
              <a:t>G2</a:t>
            </a:r>
          </a:p>
        </p:txBody>
      </p:sp>
      <p:pic>
        <p:nvPicPr>
          <p:cNvPr id="37896" name="Picture 8" descr="sp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3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 descr="圖3-25特寫定滑輪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5652" t="12379" r="12976" b="12996"/>
          <a:stretch>
            <a:fillRect/>
          </a:stretch>
        </p:blipFill>
        <p:spPr>
          <a:xfrm>
            <a:off x="24765" y="0"/>
            <a:ext cx="12142470" cy="6858000"/>
          </a:xfrm>
          <a:prstGeom prst="rect">
            <a:avLst/>
          </a:prstGeom>
          <a:noFill/>
          <a:ln w="50800" cap="flat" cmpd="sng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7" name="任意多边形 11266"/>
          <p:cNvSpPr/>
          <p:nvPr/>
        </p:nvSpPr>
        <p:spPr>
          <a:xfrm>
            <a:off x="1524000" y="0"/>
            <a:ext cx="4500563" cy="5400675"/>
          </a:xfrm>
          <a:custGeom>
            <a:avLst/>
            <a:gdLst>
              <a:gd name="txL" fmla="*/ 0 w 21600"/>
              <a:gd name="txT" fmla="*/ 8310 h 21600"/>
              <a:gd name="txR" fmla="*/ 6110 w 21600"/>
              <a:gd name="txB" fmla="*/ 21600 h 21600"/>
            </a:gdLst>
            <a:ahLst/>
            <a:cxnLst>
              <a:cxn ang="270">
                <a:pos x="9250" y="0"/>
              </a:cxn>
              <a:cxn ang="90">
                <a:pos x="3055" y="21600"/>
              </a:cxn>
              <a:cxn ang="90">
                <a:pos x="9725" y="8310"/>
              </a:cxn>
              <a:cxn ang="90">
                <a:pos x="15662" y="14285"/>
              </a:cxn>
              <a:cxn ang="0">
                <a:pos x="21600" y="8310"/>
              </a:cxn>
            </a:cxnLst>
            <a:rect l="txL" t="txT" r="txR" b="txB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arcTo wR="9380" hR="8310" stAng="0" swAng="-5400000"/>
                <a:arcTo wR="9250" hR="8485" stAng="-5400000" swAng="-5400000"/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arcTo wR="2797" hR="2468" stAng="10800000" swAng="5400000"/>
                <a:lnTo>
                  <a:pt x="9725" y="5842"/>
                </a:lnTo>
                <a:arcTo wR="2795" hR="2468" stAng="-5400000" swAng="5400000"/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旗杆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的顶部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安装了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一种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简单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的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机械：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2855913" y="4437063"/>
            <a:ext cx="14033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5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hlinkClick r:id="" action="ppaction://hlinkshowjump?jump=lastslide">
                  <a:snd r:embed="rId3" name="RECYCLE.WAV"/>
                </a:hlinkClick>
              </a:rPr>
              <a:t>滑 轮</a:t>
            </a:r>
            <a:endParaRPr lang="zh-CN" altLang="en-US" sz="4000" b="1" dirty="0">
              <a:solidFill>
                <a:srgbClr val="FF505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38913" descr="image0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直接连接符 38914"/>
          <p:cNvSpPr/>
          <p:nvPr/>
        </p:nvSpPr>
        <p:spPr>
          <a:xfrm>
            <a:off x="250825" y="242093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6" name="直接连接符 38915"/>
          <p:cNvSpPr/>
          <p:nvPr/>
        </p:nvSpPr>
        <p:spPr>
          <a:xfrm>
            <a:off x="250825" y="2565400"/>
            <a:ext cx="136842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8917" name="直接连接符 38916"/>
          <p:cNvSpPr/>
          <p:nvPr/>
        </p:nvSpPr>
        <p:spPr>
          <a:xfrm>
            <a:off x="2555875" y="2276475"/>
            <a:ext cx="1366838" cy="0"/>
          </a:xfrm>
          <a:prstGeom prst="line">
            <a:avLst/>
          </a:prstGeom>
          <a:ln w="5715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8918" name="直接连接符 38917"/>
          <p:cNvSpPr/>
          <p:nvPr/>
        </p:nvSpPr>
        <p:spPr>
          <a:xfrm>
            <a:off x="5219700" y="2205038"/>
            <a:ext cx="136842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8919" name="直接连接符 38918"/>
          <p:cNvSpPr/>
          <p:nvPr/>
        </p:nvSpPr>
        <p:spPr>
          <a:xfrm>
            <a:off x="7451725" y="2060575"/>
            <a:ext cx="1368425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8920" name="矩形 38919"/>
          <p:cNvSpPr/>
          <p:nvPr/>
        </p:nvSpPr>
        <p:spPr>
          <a:xfrm>
            <a:off x="323850" y="5300663"/>
            <a:ext cx="1584325" cy="13414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1" name="矩形 38920"/>
          <p:cNvSpPr/>
          <p:nvPr/>
        </p:nvSpPr>
        <p:spPr>
          <a:xfrm>
            <a:off x="2411413" y="5300663"/>
            <a:ext cx="1584325" cy="13414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2" name="矩形 38921"/>
          <p:cNvSpPr/>
          <p:nvPr/>
        </p:nvSpPr>
        <p:spPr>
          <a:xfrm>
            <a:off x="4932363" y="5300663"/>
            <a:ext cx="1584325" cy="13414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3" name="矩形 38922"/>
          <p:cNvSpPr/>
          <p:nvPr/>
        </p:nvSpPr>
        <p:spPr>
          <a:xfrm>
            <a:off x="7092950" y="5300663"/>
            <a:ext cx="1584325" cy="13414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40961"/>
          <p:cNvSpPr txBox="1"/>
          <p:nvPr/>
        </p:nvSpPr>
        <p:spPr>
          <a:xfrm>
            <a:off x="198438" y="381000"/>
            <a:ext cx="2911475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判断依据：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0963" name="文本框 40962"/>
          <p:cNvSpPr txBox="1"/>
          <p:nvPr/>
        </p:nvSpPr>
        <p:spPr>
          <a:xfrm>
            <a:off x="2439988" y="349250"/>
            <a:ext cx="5883275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看是否直接与动滑轮相连</a:t>
            </a:r>
          </a:p>
        </p:txBody>
      </p:sp>
      <p:sp>
        <p:nvSpPr>
          <p:cNvPr id="40964" name="文本框 40963"/>
          <p:cNvSpPr txBox="1"/>
          <p:nvPr/>
        </p:nvSpPr>
        <p:spPr>
          <a:xfrm>
            <a:off x="184150" y="1387475"/>
            <a:ext cx="2895600" cy="671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 dirty="0">
                <a:latin typeface="Times New Roman" panose="02020603050405020304" pitchFamily="18" charset="0"/>
              </a:rPr>
              <a:t>一条规律：</a:t>
            </a:r>
            <a:endParaRPr lang="zh-CN" altLang="en-US" sz="3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文本框 40964"/>
          <p:cNvSpPr txBox="1"/>
          <p:nvPr/>
        </p:nvSpPr>
        <p:spPr>
          <a:xfrm>
            <a:off x="2409825" y="1339850"/>
            <a:ext cx="6111875" cy="270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当股数</a:t>
            </a:r>
            <a:r>
              <a:rPr lang="en-US" altLang="x-none" sz="3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为奇数时，绳子的一端从动滑轮开始连；</a:t>
            </a:r>
          </a:p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当股数</a:t>
            </a:r>
            <a:r>
              <a:rPr lang="en-US" altLang="x-none" sz="3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3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为偶数时，绳子的一端从定滑轮开始连</a:t>
            </a:r>
          </a:p>
        </p:txBody>
      </p:sp>
      <p:sp>
        <p:nvSpPr>
          <p:cNvPr id="40966" name="文本框 40965"/>
          <p:cNvSpPr txBox="1"/>
          <p:nvPr/>
        </p:nvSpPr>
        <p:spPr>
          <a:xfrm>
            <a:off x="2211388" y="3990975"/>
            <a:ext cx="6384925" cy="260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奇动、偶定</a:t>
            </a:r>
          </a:p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从里    向外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5" grpId="0"/>
      <p:bldP spid="409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/>
          </p:cNvSpPr>
          <p:nvPr>
            <p:ph type="body"/>
          </p:nvPr>
        </p:nvSpPr>
        <p:spPr>
          <a:xfrm>
            <a:off x="468313" y="1052513"/>
            <a:ext cx="8229600" cy="5257800"/>
          </a:xfrm>
        </p:spPr>
        <p:txBody>
          <a:bodyPr vert="horz" wrap="square" anchor="t"/>
          <a:lstStyle/>
          <a:p>
            <a:pPr>
              <a:buNone/>
            </a:pPr>
            <a:r>
              <a:rPr lang="en-US" altLang="x-none" b="1"/>
              <a:t>2</a:t>
            </a:r>
            <a:r>
              <a:rPr lang="zh-CN" altLang="en-US" b="1" dirty="0"/>
              <a:t>、如下图所示，用四个滑轮组分别匀速提升重力相同的物体，若不计滑轮重、绳重及摩擦，其中用力最小的是（     ）</a:t>
            </a:r>
          </a:p>
          <a:p>
            <a:pPr>
              <a:buNone/>
            </a:pPr>
            <a:r>
              <a:rPr lang="zh-CN" altLang="en-US" dirty="0"/>
              <a:t>  </a:t>
            </a:r>
            <a:r>
              <a:rPr lang="en-US" altLang="x-none"/>
              <a:t>A</a:t>
            </a:r>
            <a:r>
              <a:rPr lang="zh-CN" altLang="en-US" dirty="0"/>
              <a:t>．</a:t>
            </a:r>
            <a:r>
              <a:rPr lang="en-US" altLang="x-none" i="1"/>
              <a:t>F</a:t>
            </a:r>
            <a:r>
              <a:rPr lang="en-US" altLang="x-none" baseline="-25000"/>
              <a:t>1</a:t>
            </a:r>
            <a:r>
              <a:rPr lang="en-US" altLang="x-none"/>
              <a:t>	  B</a:t>
            </a:r>
            <a:r>
              <a:rPr lang="zh-CN" altLang="en-US" dirty="0"/>
              <a:t>．</a:t>
            </a:r>
            <a:r>
              <a:rPr lang="en-US" altLang="x-none" i="1"/>
              <a:t>F</a:t>
            </a:r>
            <a:r>
              <a:rPr lang="en-US" altLang="x-none" baseline="-25000"/>
              <a:t>2</a:t>
            </a:r>
            <a:r>
              <a:rPr lang="en-US" altLang="x-none"/>
              <a:t>    C</a:t>
            </a:r>
            <a:r>
              <a:rPr lang="zh-CN" altLang="en-US" dirty="0"/>
              <a:t>．</a:t>
            </a:r>
            <a:r>
              <a:rPr lang="en-US" altLang="x-none" i="1"/>
              <a:t>F</a:t>
            </a:r>
            <a:r>
              <a:rPr lang="en-US" altLang="x-none" baseline="-25000"/>
              <a:t>3</a:t>
            </a:r>
            <a:r>
              <a:rPr lang="en-US" altLang="x-none"/>
              <a:t>	 D</a:t>
            </a:r>
            <a:r>
              <a:rPr lang="zh-CN" altLang="en-US" dirty="0"/>
              <a:t>．</a:t>
            </a:r>
            <a:r>
              <a:rPr lang="en-US" altLang="x-none" i="1"/>
              <a:t>F</a:t>
            </a:r>
            <a:r>
              <a:rPr lang="en-US" altLang="x-none" baseline="-25000"/>
              <a:t>4</a:t>
            </a:r>
            <a:r>
              <a:rPr lang="en-US" altLang="x-none"/>
              <a:t> </a:t>
            </a:r>
          </a:p>
        </p:txBody>
      </p:sp>
      <p:sp>
        <p:nvSpPr>
          <p:cNvPr id="41987" name="Rectangle 3"/>
          <p:cNvSpPr/>
          <p:nvPr/>
        </p:nvSpPr>
        <p:spPr>
          <a:xfrm>
            <a:off x="5724525" y="1844675"/>
            <a:ext cx="611188" cy="1006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en-US" altLang="x-none" sz="6000">
                <a:solidFill>
                  <a:srgbClr val="FF3300"/>
                </a:solidFill>
                <a:latin typeface="Arial" panose="020B0604020202020204" pitchFamily="34" charset="0"/>
              </a:rPr>
              <a:t>B</a:t>
            </a:r>
          </a:p>
        </p:txBody>
      </p:sp>
      <p:graphicFrame>
        <p:nvGraphicFramePr>
          <p:cNvPr id="41988" name="Object 4"/>
          <p:cNvGraphicFramePr>
            <a:graphicFrameLocks/>
          </p:cNvGraphicFramePr>
          <p:nvPr/>
        </p:nvGraphicFramePr>
        <p:xfrm>
          <a:off x="684213" y="3284538"/>
          <a:ext cx="7775575" cy="3584575"/>
        </p:xfrm>
        <a:graphic>
          <a:graphicData uri="http://schemas.openxmlformats.org/presentationml/2006/ole">
            <p:oleObj spid="_x0000_s40961" r:id="rId3" imgW="4025397" imgH="1853315" progId="">
              <p:embed/>
            </p:oleObj>
          </a:graphicData>
        </a:graphic>
      </p:graphicFrame>
      <p:sp>
        <p:nvSpPr>
          <p:cNvPr id="41989" name="Text Box 5"/>
          <p:cNvSpPr txBox="1"/>
          <p:nvPr/>
        </p:nvSpPr>
        <p:spPr>
          <a:xfrm>
            <a:off x="0" y="333375"/>
            <a:ext cx="42846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  <a:ea typeface="华文彩云" panose="02010800040101010101" pitchFamily="2" charset="-122"/>
              </a:rPr>
              <a:t>例题反馈：</a:t>
            </a:r>
          </a:p>
        </p:txBody>
      </p:sp>
      <p:pic>
        <p:nvPicPr>
          <p:cNvPr id="41990" name="Picture 6" descr="sp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3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250825" y="122238"/>
            <a:ext cx="2305050" cy="7143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中考连接</a:t>
            </a:r>
          </a:p>
        </p:txBody>
      </p:sp>
      <p:sp>
        <p:nvSpPr>
          <p:cNvPr id="43011" name="Rectangle 3"/>
          <p:cNvSpPr/>
          <p:nvPr/>
        </p:nvSpPr>
        <p:spPr>
          <a:xfrm>
            <a:off x="0" y="1052513"/>
            <a:ext cx="8748713" cy="27717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x-none" sz="3200">
                <a:solidFill>
                  <a:srgbClr val="000000"/>
                </a:solidFill>
                <a:latin typeface="Times New Roman" panose="02020603050405020304" pitchFamily="18" charset="0"/>
              </a:rPr>
              <a:t>09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山东淄博）</a:t>
            </a:r>
            <a:r>
              <a:rPr lang="zh-CN" altLang="en-US" sz="4400" dirty="0">
                <a:latin typeface="Times New Roman" panose="02020603050405020304" pitchFamily="18" charset="0"/>
              </a:rPr>
              <a:t>如图所示，用滑轮组匀速提升物体</a:t>
            </a:r>
            <a:r>
              <a:rPr lang="en-US" altLang="x-none" sz="4400" i="1"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4400" dirty="0">
                <a:latin typeface="Times New Roman" panose="02020603050405020304" pitchFamily="18" charset="0"/>
              </a:rPr>
              <a:t>时，弹簧测力计的示数为</a:t>
            </a:r>
            <a:r>
              <a:rPr lang="zh-CN" altLang="en-US" sz="4400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x-none" sz="4400">
                <a:latin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4400" dirty="0">
                <a:latin typeface="Times New Roman" panose="02020603050405020304" pitchFamily="18" charset="0"/>
              </a:rPr>
              <a:t>，如果不计滑轮重和摩擦，物体</a:t>
            </a:r>
            <a:r>
              <a:rPr lang="en-US" altLang="x-none" sz="4400" i="1">
                <a:latin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4400" dirty="0">
                <a:latin typeface="Times New Roman" panose="02020603050405020304" pitchFamily="18" charset="0"/>
              </a:rPr>
              <a:t>的重力为</a:t>
            </a:r>
            <a:r>
              <a:rPr lang="zh-CN" altLang="en-US" sz="4400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x-none" sz="4400">
                <a:latin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4400" dirty="0">
                <a:latin typeface="Times New Roman" panose="02020603050405020304" pitchFamily="18" charset="0"/>
              </a:rPr>
              <a:t>。</a:t>
            </a:r>
            <a:endParaRPr lang="zh-CN" altLang="en-US" sz="22900" dirty="0">
              <a:latin typeface="Arial" panose="020B0604020202020204" pitchFamily="34" charset="0"/>
            </a:endParaRP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575" y="3789363"/>
            <a:ext cx="2133600" cy="2852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Text Box 5"/>
          <p:cNvSpPr txBox="1"/>
          <p:nvPr/>
        </p:nvSpPr>
        <p:spPr>
          <a:xfrm>
            <a:off x="1547813" y="2420938"/>
            <a:ext cx="1028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4000">
                <a:solidFill>
                  <a:srgbClr val="FF0000"/>
                </a:solidFill>
                <a:latin typeface="Arial" panose="020B0604020202020204" pitchFamily="34" charset="0"/>
              </a:rPr>
              <a:t>5.4</a:t>
            </a:r>
          </a:p>
        </p:txBody>
      </p:sp>
      <p:sp>
        <p:nvSpPr>
          <p:cNvPr id="43014" name="Text Box 6"/>
          <p:cNvSpPr txBox="1"/>
          <p:nvPr/>
        </p:nvSpPr>
        <p:spPr>
          <a:xfrm>
            <a:off x="5940425" y="3141663"/>
            <a:ext cx="11731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4000">
                <a:solidFill>
                  <a:srgbClr val="FF0000"/>
                </a:solidFill>
                <a:latin typeface="Arial" panose="020B0604020202020204" pitchFamily="34" charset="0"/>
              </a:rPr>
              <a:t>16.2</a:t>
            </a:r>
          </a:p>
        </p:txBody>
      </p:sp>
      <p:pic>
        <p:nvPicPr>
          <p:cNvPr id="43015" name="Picture 7" descr="sp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3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/>
          <p:nvPr/>
        </p:nvSpPr>
        <p:spPr>
          <a:xfrm>
            <a:off x="250825" y="122238"/>
            <a:ext cx="2305050" cy="7143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中考连接</a:t>
            </a:r>
          </a:p>
        </p:txBody>
      </p:sp>
      <p:sp>
        <p:nvSpPr>
          <p:cNvPr id="44035" name="Rectangle 3"/>
          <p:cNvSpPr/>
          <p:nvPr/>
        </p:nvSpPr>
        <p:spPr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4036" name="Picture 4" descr="6ec8aac122bd4f6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563" y="908050"/>
            <a:ext cx="2484437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Rectangle 5"/>
          <p:cNvSpPr/>
          <p:nvPr/>
        </p:nvSpPr>
        <p:spPr>
          <a:xfrm>
            <a:off x="179388" y="1273175"/>
            <a:ext cx="6480175" cy="32623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9525"/>
            <a:r>
              <a:rPr lang="zh-CN" altLang="en-US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x-none" sz="2000" b="1">
                <a:latin typeface="新宋体" panose="02010609030101010101" pitchFamily="49" charset="-122"/>
                <a:ea typeface="新宋体" panose="02010609030101010101" pitchFamily="49" charset="-122"/>
              </a:rPr>
              <a:t>09</a:t>
            </a:r>
            <a:r>
              <a:rPr lang="zh-CN" altLang="en-US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山东临沂）</a:t>
            </a:r>
            <a:r>
              <a:rPr lang="en-US" altLang="x-none" sz="4000" b="1"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  <a:r>
              <a:rPr lang="zh-CN" altLang="en-US" sz="4000" b="1" dirty="0">
                <a:latin typeface="宋体" panose="02010600030101010101" pitchFamily="2" charset="-122"/>
                <a:ea typeface="新宋体" panose="02010609030101010101" pitchFamily="49" charset="-122"/>
              </a:rPr>
              <a:t>如图所示，用滑轮组将重为</a:t>
            </a:r>
            <a:r>
              <a:rPr lang="en-US" altLang="x-none" sz="4000" b="1">
                <a:latin typeface="宋体" panose="02010600030101010101" pitchFamily="2" charset="-122"/>
                <a:ea typeface="新宋体" panose="02010609030101010101" pitchFamily="49" charset="-122"/>
              </a:rPr>
              <a:t>900N</a:t>
            </a:r>
            <a:r>
              <a:rPr lang="zh-CN" altLang="en-US" sz="4000" b="1" dirty="0">
                <a:latin typeface="宋体" panose="02010600030101010101" pitchFamily="2" charset="-122"/>
                <a:ea typeface="新宋体" panose="02010609030101010101" pitchFamily="49" charset="-122"/>
              </a:rPr>
              <a:t>的物体匀速提升</a:t>
            </a:r>
            <a:r>
              <a:rPr lang="en-US" altLang="x-none" sz="4000" b="1">
                <a:latin typeface="宋体" panose="02010600030101010101" pitchFamily="2" charset="-122"/>
                <a:ea typeface="新宋体" panose="02010609030101010101" pitchFamily="49" charset="-122"/>
              </a:rPr>
              <a:t>2m</a:t>
            </a:r>
            <a:r>
              <a:rPr lang="zh-CN" altLang="en-US" sz="4000" b="1" dirty="0">
                <a:latin typeface="宋体" panose="02010600030101010101" pitchFamily="2" charset="-122"/>
                <a:ea typeface="新宋体" panose="02010609030101010101" pitchFamily="49" charset="-122"/>
              </a:rPr>
              <a:t>，不计摩擦和滑轮重，所施加的拉力</a:t>
            </a:r>
            <a:r>
              <a:rPr lang="en-US" altLang="x-none" sz="4000" b="1">
                <a:latin typeface="宋体" panose="02010600030101010101" pitchFamily="2" charset="-122"/>
                <a:ea typeface="新宋体" panose="02010609030101010101" pitchFamily="49" charset="-122"/>
              </a:rPr>
              <a:t>F=_______N</a:t>
            </a:r>
            <a:r>
              <a:rPr lang="zh-CN" altLang="en-US" sz="4000" b="1" dirty="0">
                <a:latin typeface="宋体" panose="02010600030101010101" pitchFamily="2" charset="-122"/>
                <a:ea typeface="新宋体" panose="02010609030101010101" pitchFamily="49" charset="-122"/>
              </a:rPr>
              <a:t>，绳子移动的距离</a:t>
            </a:r>
            <a:r>
              <a:rPr lang="en-US" altLang="x-none" sz="4000" b="1">
                <a:latin typeface="宋体" panose="02010600030101010101" pitchFamily="2" charset="-122"/>
                <a:ea typeface="新宋体" panose="02010609030101010101" pitchFamily="49" charset="-122"/>
              </a:rPr>
              <a:t>S = ___ </a:t>
            </a:r>
            <a:r>
              <a:rPr lang="en-US" altLang="x-none" sz="4800">
                <a:latin typeface="Arial" panose="020B0604020202020204" pitchFamily="34" charset="0"/>
                <a:ea typeface="新宋体" panose="02010609030101010101" pitchFamily="49" charset="-122"/>
              </a:rPr>
              <a:t>m</a:t>
            </a:r>
          </a:p>
        </p:txBody>
      </p:sp>
      <p:sp>
        <p:nvSpPr>
          <p:cNvPr id="44038" name="Text Box 6"/>
          <p:cNvSpPr txBox="1"/>
          <p:nvPr/>
        </p:nvSpPr>
        <p:spPr>
          <a:xfrm>
            <a:off x="4211638" y="3141663"/>
            <a:ext cx="10318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4000">
                <a:solidFill>
                  <a:srgbClr val="FF0000"/>
                </a:solidFill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44039" name="Text Box 7"/>
          <p:cNvSpPr txBox="1"/>
          <p:nvPr/>
        </p:nvSpPr>
        <p:spPr>
          <a:xfrm>
            <a:off x="5076825" y="3716338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x-none" sz="44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44040" name="Picture 8" descr="sp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3638" y="0"/>
            <a:ext cx="360362" cy="36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5057"/>
          <p:cNvSpPr txBox="1"/>
          <p:nvPr/>
        </p:nvSpPr>
        <p:spPr>
          <a:xfrm>
            <a:off x="2944813" y="1122363"/>
            <a:ext cx="5661025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作用在绳子自由端的拉力  </a:t>
            </a:r>
            <a:r>
              <a:rPr lang="en-US" altLang="x-none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：被提升的物体的重力     </a:t>
            </a:r>
            <a:r>
              <a:rPr lang="en-US" altLang="x-none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2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动</a:t>
            </a:r>
            <a:r>
              <a:rPr lang="zh-CN" altLang="en-US" sz="32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：动滑轮自身的重力</a:t>
            </a:r>
          </a:p>
        </p:txBody>
      </p:sp>
      <p:sp>
        <p:nvSpPr>
          <p:cNvPr id="45059" name="文本框 45058"/>
          <p:cNvSpPr txBox="1"/>
          <p:nvPr/>
        </p:nvSpPr>
        <p:spPr>
          <a:xfrm>
            <a:off x="217488" y="307975"/>
            <a:ext cx="89265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分析探究</a:t>
            </a:r>
            <a:r>
              <a:rPr lang="en-US" altLang="x-none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x-none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及</a:t>
            </a:r>
            <a:r>
              <a:rPr lang="en-US" altLang="x-none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关系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</a:p>
        </p:txBody>
      </p:sp>
      <p:grpSp>
        <p:nvGrpSpPr>
          <p:cNvPr id="45060" name="组合 45059"/>
          <p:cNvGrpSpPr/>
          <p:nvPr/>
        </p:nvGrpSpPr>
        <p:grpSpPr>
          <a:xfrm>
            <a:off x="579438" y="1435100"/>
            <a:ext cx="3368675" cy="4702175"/>
            <a:chOff x="0" y="0"/>
            <a:chExt cx="2122" cy="2962"/>
          </a:xfrm>
        </p:grpSpPr>
        <p:grpSp>
          <p:nvGrpSpPr>
            <p:cNvPr id="45061" name="组合 45060"/>
            <p:cNvGrpSpPr/>
            <p:nvPr/>
          </p:nvGrpSpPr>
          <p:grpSpPr>
            <a:xfrm>
              <a:off x="0" y="0"/>
              <a:ext cx="1159" cy="2962"/>
              <a:chOff x="0" y="0"/>
              <a:chExt cx="1159" cy="2962"/>
            </a:xfrm>
          </p:grpSpPr>
          <p:sp>
            <p:nvSpPr>
              <p:cNvPr id="45062" name="文本框 45061"/>
              <p:cNvSpPr txBox="1"/>
              <p:nvPr/>
            </p:nvSpPr>
            <p:spPr>
              <a:xfrm>
                <a:off x="821" y="605"/>
                <a:ext cx="33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</a:t>
                </a:r>
              </a:p>
            </p:txBody>
          </p:sp>
          <p:grpSp>
            <p:nvGrpSpPr>
              <p:cNvPr id="45063" name="组合 45062"/>
              <p:cNvGrpSpPr/>
              <p:nvPr/>
            </p:nvGrpSpPr>
            <p:grpSpPr>
              <a:xfrm>
                <a:off x="0" y="0"/>
                <a:ext cx="1126" cy="2962"/>
                <a:chOff x="0" y="0"/>
                <a:chExt cx="1126" cy="2962"/>
              </a:xfrm>
            </p:grpSpPr>
            <p:grpSp>
              <p:nvGrpSpPr>
                <p:cNvPr id="45064" name="组合 45063"/>
                <p:cNvGrpSpPr/>
                <p:nvPr/>
              </p:nvGrpSpPr>
              <p:grpSpPr>
                <a:xfrm>
                  <a:off x="174" y="137"/>
                  <a:ext cx="576" cy="961"/>
                  <a:chOff x="0" y="0"/>
                  <a:chExt cx="576" cy="961"/>
                </a:xfrm>
              </p:grpSpPr>
              <p:grpSp>
                <p:nvGrpSpPr>
                  <p:cNvPr id="45065" name="组合 45064"/>
                  <p:cNvGrpSpPr/>
                  <p:nvPr/>
                </p:nvGrpSpPr>
                <p:grpSpPr>
                  <a:xfrm>
                    <a:off x="0" y="165"/>
                    <a:ext cx="576" cy="640"/>
                    <a:chOff x="0" y="0"/>
                    <a:chExt cx="576" cy="640"/>
                  </a:xfrm>
                </p:grpSpPr>
                <p:sp>
                  <p:nvSpPr>
                    <p:cNvPr id="45066" name="椭圆 45065"/>
                    <p:cNvSpPr/>
                    <p:nvPr/>
                  </p:nvSpPr>
                  <p:spPr>
                    <a:xfrm>
                      <a:off x="0" y="55"/>
                      <a:ext cx="576" cy="5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67" name="椭圆 45066"/>
                    <p:cNvSpPr/>
                    <p:nvPr/>
                  </p:nvSpPr>
                  <p:spPr>
                    <a:xfrm>
                      <a:off x="110" y="138"/>
                      <a:ext cx="356" cy="365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68" name="矩形 45067"/>
                    <p:cNvSpPr/>
                    <p:nvPr/>
                  </p:nvSpPr>
                  <p:spPr>
                    <a:xfrm>
                      <a:off x="220" y="0"/>
                      <a:ext cx="118" cy="640"/>
                    </a:xfrm>
                    <a:prstGeom prst="rect">
                      <a:avLst/>
                    </a:prstGeom>
                    <a:solidFill>
                      <a:srgbClr val="666633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69" name="椭圆 45068"/>
                    <p:cNvSpPr/>
                    <p:nvPr/>
                  </p:nvSpPr>
                  <p:spPr>
                    <a:xfrm>
                      <a:off x="247" y="283"/>
                      <a:ext cx="64" cy="7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5070" name="组合 45069"/>
                  <p:cNvGrpSpPr/>
                  <p:nvPr/>
                </p:nvGrpSpPr>
                <p:grpSpPr>
                  <a:xfrm>
                    <a:off x="255" y="0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5071" name="右中括号 45070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72" name="直接连接符 45071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073" name="直接连接符 45072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5074" name="组合 45073"/>
                  <p:cNvGrpSpPr/>
                  <p:nvPr/>
                </p:nvGrpSpPr>
                <p:grpSpPr>
                  <a:xfrm rot="10616127">
                    <a:off x="218" y="787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5075" name="右中括号 45074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76" name="直接连接符 45075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077" name="直接连接符 45076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45078" name="组合 45077"/>
                <p:cNvGrpSpPr/>
                <p:nvPr/>
              </p:nvGrpSpPr>
              <p:grpSpPr>
                <a:xfrm>
                  <a:off x="166" y="1517"/>
                  <a:ext cx="576" cy="961"/>
                  <a:chOff x="0" y="0"/>
                  <a:chExt cx="576" cy="961"/>
                </a:xfrm>
              </p:grpSpPr>
              <p:grpSp>
                <p:nvGrpSpPr>
                  <p:cNvPr id="45079" name="组合 45078"/>
                  <p:cNvGrpSpPr/>
                  <p:nvPr/>
                </p:nvGrpSpPr>
                <p:grpSpPr>
                  <a:xfrm>
                    <a:off x="0" y="165"/>
                    <a:ext cx="576" cy="640"/>
                    <a:chOff x="0" y="0"/>
                    <a:chExt cx="576" cy="640"/>
                  </a:xfrm>
                </p:grpSpPr>
                <p:sp>
                  <p:nvSpPr>
                    <p:cNvPr id="45080" name="椭圆 45079"/>
                    <p:cNvSpPr/>
                    <p:nvPr/>
                  </p:nvSpPr>
                  <p:spPr>
                    <a:xfrm>
                      <a:off x="0" y="55"/>
                      <a:ext cx="576" cy="5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81" name="椭圆 45080"/>
                    <p:cNvSpPr/>
                    <p:nvPr/>
                  </p:nvSpPr>
                  <p:spPr>
                    <a:xfrm>
                      <a:off x="110" y="138"/>
                      <a:ext cx="356" cy="365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82" name="矩形 45081"/>
                    <p:cNvSpPr/>
                    <p:nvPr/>
                  </p:nvSpPr>
                  <p:spPr>
                    <a:xfrm>
                      <a:off x="220" y="0"/>
                      <a:ext cx="118" cy="640"/>
                    </a:xfrm>
                    <a:prstGeom prst="rect">
                      <a:avLst/>
                    </a:prstGeom>
                    <a:solidFill>
                      <a:srgbClr val="666633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83" name="椭圆 45082"/>
                    <p:cNvSpPr/>
                    <p:nvPr/>
                  </p:nvSpPr>
                  <p:spPr>
                    <a:xfrm>
                      <a:off x="247" y="283"/>
                      <a:ext cx="64" cy="7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5084" name="组合 45083"/>
                  <p:cNvGrpSpPr/>
                  <p:nvPr/>
                </p:nvGrpSpPr>
                <p:grpSpPr>
                  <a:xfrm>
                    <a:off x="255" y="0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5085" name="右中括号 45084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86" name="直接连接符 45085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087" name="直接连接符 45086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5088" name="组合 45087"/>
                  <p:cNvGrpSpPr/>
                  <p:nvPr/>
                </p:nvGrpSpPr>
                <p:grpSpPr>
                  <a:xfrm rot="10616127">
                    <a:off x="218" y="787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5089" name="右中括号 45088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090" name="直接连接符 45089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5091" name="直接连接符 45090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45092" name="直接连接符 45091"/>
                <p:cNvSpPr/>
                <p:nvPr/>
              </p:nvSpPr>
              <p:spPr>
                <a:xfrm>
                  <a:off x="467" y="101"/>
                  <a:ext cx="0" cy="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93" name="矩形 45092"/>
                <p:cNvSpPr/>
                <p:nvPr/>
              </p:nvSpPr>
              <p:spPr>
                <a:xfrm>
                  <a:off x="0" y="0"/>
                  <a:ext cx="925" cy="10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4" name="直接连接符 45093"/>
                <p:cNvSpPr/>
                <p:nvPr/>
              </p:nvSpPr>
              <p:spPr>
                <a:xfrm flipH="1">
                  <a:off x="467" y="677"/>
                  <a:ext cx="274" cy="859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95" name="直接连接符 45094"/>
                <p:cNvSpPr/>
                <p:nvPr/>
              </p:nvSpPr>
              <p:spPr>
                <a:xfrm flipH="1">
                  <a:off x="165" y="604"/>
                  <a:ext cx="9" cy="1380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96" name="直接连接符 45095"/>
                <p:cNvSpPr/>
                <p:nvPr/>
              </p:nvSpPr>
              <p:spPr>
                <a:xfrm flipV="1">
                  <a:off x="741" y="924"/>
                  <a:ext cx="146" cy="1060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45097" name="矩形 45096"/>
                <p:cNvSpPr/>
                <p:nvPr/>
              </p:nvSpPr>
              <p:spPr>
                <a:xfrm>
                  <a:off x="119" y="2587"/>
                  <a:ext cx="658" cy="375"/>
                </a:xfrm>
                <a:prstGeom prst="rect">
                  <a:avLst/>
                </a:prstGeom>
                <a:gradFill rotWithShape="1">
                  <a:gsLst>
                    <a:gs pos="0">
                      <a:srgbClr val="9999FF">
                        <a:gamma/>
                        <a:shade val="46275"/>
                        <a:invGamma/>
                      </a:srgbClr>
                    </a:gs>
                    <a:gs pos="50000">
                      <a:srgbClr val="9999FF"/>
                    </a:gs>
                    <a:gs pos="100000">
                      <a:srgbClr val="99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098" name="直接连接符 45097"/>
                <p:cNvSpPr/>
                <p:nvPr/>
              </p:nvSpPr>
              <p:spPr>
                <a:xfrm>
                  <a:off x="430" y="2460"/>
                  <a:ext cx="0" cy="12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5099" name="文本框 45098"/>
                <p:cNvSpPr txBox="1"/>
                <p:nvPr/>
              </p:nvSpPr>
              <p:spPr>
                <a:xfrm>
                  <a:off x="788" y="2588"/>
                  <a:ext cx="338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32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G</a:t>
                  </a:r>
                </a:p>
              </p:txBody>
            </p:sp>
          </p:grpSp>
        </p:grpSp>
        <p:sp>
          <p:nvSpPr>
            <p:cNvPr id="45100" name="直接连接符 45099"/>
            <p:cNvSpPr/>
            <p:nvPr/>
          </p:nvSpPr>
          <p:spPr>
            <a:xfrm flipH="1" flipV="1">
              <a:off x="824" y="2104"/>
              <a:ext cx="640" cy="27"/>
            </a:xfrm>
            <a:prstGeom prst="line">
              <a:avLst/>
            </a:prstGeom>
            <a:ln w="57150" cap="flat" cmpd="sng">
              <a:solidFill>
                <a:srgbClr val="006600"/>
              </a:solidFill>
              <a:prstDash val="solid"/>
              <a:headEnd type="none" w="med" len="med"/>
              <a:tailEnd type="arrow" w="med" len="med"/>
            </a:ln>
          </p:spPr>
        </p:sp>
        <p:sp>
          <p:nvSpPr>
            <p:cNvPr id="45101" name="文本框 45100"/>
            <p:cNvSpPr txBox="1"/>
            <p:nvPr/>
          </p:nvSpPr>
          <p:spPr>
            <a:xfrm>
              <a:off x="1501" y="1921"/>
              <a:ext cx="62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G</a:t>
              </a:r>
              <a:r>
                <a:rPr lang="zh-CN" altLang="en-US" sz="24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动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46081"/>
          <p:cNvGrpSpPr/>
          <p:nvPr/>
        </p:nvGrpSpPr>
        <p:grpSpPr>
          <a:xfrm>
            <a:off x="244475" y="838200"/>
            <a:ext cx="2062163" cy="4702175"/>
            <a:chOff x="0" y="0"/>
            <a:chExt cx="1299" cy="2962"/>
          </a:xfrm>
        </p:grpSpPr>
        <p:grpSp>
          <p:nvGrpSpPr>
            <p:cNvPr id="46083" name="组合 46082"/>
            <p:cNvGrpSpPr/>
            <p:nvPr/>
          </p:nvGrpSpPr>
          <p:grpSpPr>
            <a:xfrm>
              <a:off x="0" y="0"/>
              <a:ext cx="1159" cy="2962"/>
              <a:chOff x="0" y="0"/>
              <a:chExt cx="1159" cy="2962"/>
            </a:xfrm>
          </p:grpSpPr>
          <p:sp>
            <p:nvSpPr>
              <p:cNvPr id="46084" name="文本框 46083"/>
              <p:cNvSpPr txBox="1"/>
              <p:nvPr/>
            </p:nvSpPr>
            <p:spPr>
              <a:xfrm>
                <a:off x="821" y="605"/>
                <a:ext cx="338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</a:t>
                </a:r>
              </a:p>
            </p:txBody>
          </p:sp>
          <p:grpSp>
            <p:nvGrpSpPr>
              <p:cNvPr id="46085" name="组合 46084"/>
              <p:cNvGrpSpPr/>
              <p:nvPr/>
            </p:nvGrpSpPr>
            <p:grpSpPr>
              <a:xfrm>
                <a:off x="0" y="0"/>
                <a:ext cx="1126" cy="2962"/>
                <a:chOff x="0" y="0"/>
                <a:chExt cx="1126" cy="2962"/>
              </a:xfrm>
            </p:grpSpPr>
            <p:grpSp>
              <p:nvGrpSpPr>
                <p:cNvPr id="46086" name="组合 46085"/>
                <p:cNvGrpSpPr/>
                <p:nvPr/>
              </p:nvGrpSpPr>
              <p:grpSpPr>
                <a:xfrm>
                  <a:off x="174" y="137"/>
                  <a:ext cx="576" cy="961"/>
                  <a:chOff x="0" y="0"/>
                  <a:chExt cx="576" cy="961"/>
                </a:xfrm>
              </p:grpSpPr>
              <p:grpSp>
                <p:nvGrpSpPr>
                  <p:cNvPr id="46087" name="组合 46086"/>
                  <p:cNvGrpSpPr/>
                  <p:nvPr/>
                </p:nvGrpSpPr>
                <p:grpSpPr>
                  <a:xfrm>
                    <a:off x="0" y="165"/>
                    <a:ext cx="576" cy="640"/>
                    <a:chOff x="0" y="0"/>
                    <a:chExt cx="576" cy="640"/>
                  </a:xfrm>
                </p:grpSpPr>
                <p:sp>
                  <p:nvSpPr>
                    <p:cNvPr id="46088" name="椭圆 46087"/>
                    <p:cNvSpPr/>
                    <p:nvPr/>
                  </p:nvSpPr>
                  <p:spPr>
                    <a:xfrm>
                      <a:off x="0" y="55"/>
                      <a:ext cx="576" cy="5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089" name="椭圆 46088"/>
                    <p:cNvSpPr/>
                    <p:nvPr/>
                  </p:nvSpPr>
                  <p:spPr>
                    <a:xfrm>
                      <a:off x="110" y="138"/>
                      <a:ext cx="356" cy="365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090" name="矩形 46089"/>
                    <p:cNvSpPr/>
                    <p:nvPr/>
                  </p:nvSpPr>
                  <p:spPr>
                    <a:xfrm>
                      <a:off x="220" y="0"/>
                      <a:ext cx="118" cy="640"/>
                    </a:xfrm>
                    <a:prstGeom prst="rect">
                      <a:avLst/>
                    </a:prstGeom>
                    <a:solidFill>
                      <a:srgbClr val="666633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091" name="椭圆 46090"/>
                    <p:cNvSpPr/>
                    <p:nvPr/>
                  </p:nvSpPr>
                  <p:spPr>
                    <a:xfrm>
                      <a:off x="247" y="283"/>
                      <a:ext cx="64" cy="7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092" name="组合 46091"/>
                  <p:cNvGrpSpPr/>
                  <p:nvPr/>
                </p:nvGrpSpPr>
                <p:grpSpPr>
                  <a:xfrm>
                    <a:off x="255" y="0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6093" name="右中括号 46092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094" name="直接连接符 46093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095" name="直接连接符 46094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6096" name="组合 46095"/>
                  <p:cNvGrpSpPr/>
                  <p:nvPr/>
                </p:nvGrpSpPr>
                <p:grpSpPr>
                  <a:xfrm rot="10616127">
                    <a:off x="218" y="787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6097" name="右中括号 46096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098" name="直接连接符 46097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099" name="直接连接符 46098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46100" name="组合 46099"/>
                <p:cNvGrpSpPr/>
                <p:nvPr/>
              </p:nvGrpSpPr>
              <p:grpSpPr>
                <a:xfrm>
                  <a:off x="166" y="1517"/>
                  <a:ext cx="576" cy="961"/>
                  <a:chOff x="0" y="0"/>
                  <a:chExt cx="576" cy="961"/>
                </a:xfrm>
              </p:grpSpPr>
              <p:grpSp>
                <p:nvGrpSpPr>
                  <p:cNvPr id="46101" name="组合 46100"/>
                  <p:cNvGrpSpPr/>
                  <p:nvPr/>
                </p:nvGrpSpPr>
                <p:grpSpPr>
                  <a:xfrm>
                    <a:off x="0" y="165"/>
                    <a:ext cx="576" cy="640"/>
                    <a:chOff x="0" y="0"/>
                    <a:chExt cx="576" cy="640"/>
                  </a:xfrm>
                </p:grpSpPr>
                <p:sp>
                  <p:nvSpPr>
                    <p:cNvPr id="46102" name="椭圆 46101"/>
                    <p:cNvSpPr/>
                    <p:nvPr/>
                  </p:nvSpPr>
                  <p:spPr>
                    <a:xfrm>
                      <a:off x="0" y="55"/>
                      <a:ext cx="576" cy="53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03" name="椭圆 46102"/>
                    <p:cNvSpPr/>
                    <p:nvPr/>
                  </p:nvSpPr>
                  <p:spPr>
                    <a:xfrm>
                      <a:off x="110" y="138"/>
                      <a:ext cx="356" cy="365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04" name="矩形 46103"/>
                    <p:cNvSpPr/>
                    <p:nvPr/>
                  </p:nvSpPr>
                  <p:spPr>
                    <a:xfrm>
                      <a:off x="220" y="0"/>
                      <a:ext cx="118" cy="640"/>
                    </a:xfrm>
                    <a:prstGeom prst="rect">
                      <a:avLst/>
                    </a:prstGeom>
                    <a:solidFill>
                      <a:srgbClr val="666633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05" name="椭圆 46104"/>
                    <p:cNvSpPr/>
                    <p:nvPr/>
                  </p:nvSpPr>
                  <p:spPr>
                    <a:xfrm>
                      <a:off x="247" y="283"/>
                      <a:ext cx="64" cy="7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106" name="组合 46105"/>
                  <p:cNvGrpSpPr/>
                  <p:nvPr/>
                </p:nvGrpSpPr>
                <p:grpSpPr>
                  <a:xfrm>
                    <a:off x="255" y="0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6107" name="右中括号 46106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08" name="直接连接符 46107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109" name="直接连接符 46108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46110" name="组合 46109"/>
                  <p:cNvGrpSpPr/>
                  <p:nvPr/>
                </p:nvGrpSpPr>
                <p:grpSpPr>
                  <a:xfrm rot="10616127">
                    <a:off x="218" y="787"/>
                    <a:ext cx="100" cy="174"/>
                    <a:chOff x="0" y="0"/>
                    <a:chExt cx="100" cy="174"/>
                  </a:xfrm>
                </p:grpSpPr>
                <p:sp>
                  <p:nvSpPr>
                    <p:cNvPr id="46111" name="右中括号 46110"/>
                    <p:cNvSpPr/>
                    <p:nvPr/>
                  </p:nvSpPr>
                  <p:spPr>
                    <a:xfrm>
                      <a:off x="0" y="18"/>
                      <a:ext cx="100" cy="110"/>
                    </a:xfrm>
                    <a:prstGeom prst="rightBracket">
                      <a:avLst>
                        <a:gd name="adj" fmla="val 9166"/>
                      </a:avLst>
                    </a:prstGeom>
                    <a:noFill/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112" name="直接连接符 46111"/>
                    <p:cNvSpPr/>
                    <p:nvPr/>
                  </p:nvSpPr>
                  <p:spPr>
                    <a:xfrm>
                      <a:off x="0" y="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46113" name="直接连接符 46112"/>
                    <p:cNvSpPr/>
                    <p:nvPr/>
                  </p:nvSpPr>
                  <p:spPr>
                    <a:xfrm>
                      <a:off x="17" y="110"/>
                      <a:ext cx="0" cy="64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sp>
              <p:nvSpPr>
                <p:cNvPr id="46114" name="直接连接符 46113"/>
                <p:cNvSpPr/>
                <p:nvPr/>
              </p:nvSpPr>
              <p:spPr>
                <a:xfrm>
                  <a:off x="467" y="101"/>
                  <a:ext cx="0" cy="82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15" name="矩形 46114"/>
                <p:cNvSpPr/>
                <p:nvPr/>
              </p:nvSpPr>
              <p:spPr>
                <a:xfrm>
                  <a:off x="0" y="0"/>
                  <a:ext cx="925" cy="10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6" name="直接连接符 46115"/>
                <p:cNvSpPr/>
                <p:nvPr/>
              </p:nvSpPr>
              <p:spPr>
                <a:xfrm flipH="1">
                  <a:off x="467" y="677"/>
                  <a:ext cx="274" cy="859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17" name="直接连接符 46116"/>
                <p:cNvSpPr/>
                <p:nvPr/>
              </p:nvSpPr>
              <p:spPr>
                <a:xfrm flipH="1">
                  <a:off x="165" y="604"/>
                  <a:ext cx="9" cy="1380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18" name="直接连接符 46117"/>
                <p:cNvSpPr/>
                <p:nvPr/>
              </p:nvSpPr>
              <p:spPr>
                <a:xfrm flipV="1">
                  <a:off x="741" y="924"/>
                  <a:ext cx="146" cy="1060"/>
                </a:xfrm>
                <a:prstGeom prst="line">
                  <a:avLst/>
                </a:prstGeom>
                <a:ln w="57150" cap="flat" cmpd="sng">
                  <a:solidFill>
                    <a:srgbClr val="666633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46119" name="矩形 46118"/>
                <p:cNvSpPr/>
                <p:nvPr/>
              </p:nvSpPr>
              <p:spPr>
                <a:xfrm>
                  <a:off x="119" y="2587"/>
                  <a:ext cx="658" cy="375"/>
                </a:xfrm>
                <a:prstGeom prst="rect">
                  <a:avLst/>
                </a:prstGeom>
                <a:gradFill rotWithShape="1">
                  <a:gsLst>
                    <a:gs pos="0">
                      <a:srgbClr val="9999FF">
                        <a:gamma/>
                        <a:shade val="46275"/>
                        <a:invGamma/>
                      </a:srgbClr>
                    </a:gs>
                    <a:gs pos="50000">
                      <a:srgbClr val="9999FF"/>
                    </a:gs>
                    <a:gs pos="100000">
                      <a:srgbClr val="99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0" name="直接连接符 46119"/>
                <p:cNvSpPr/>
                <p:nvPr/>
              </p:nvSpPr>
              <p:spPr>
                <a:xfrm>
                  <a:off x="430" y="2460"/>
                  <a:ext cx="0" cy="128"/>
                </a:xfrm>
                <a:prstGeom prst="line">
                  <a:avLst/>
                </a:prstGeom>
                <a:ln w="571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46121" name="文本框 46120"/>
                <p:cNvSpPr txBox="1"/>
                <p:nvPr/>
              </p:nvSpPr>
              <p:spPr>
                <a:xfrm>
                  <a:off x="788" y="2588"/>
                  <a:ext cx="338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x-none" sz="32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G</a:t>
                  </a:r>
                </a:p>
              </p:txBody>
            </p:sp>
          </p:grpSp>
        </p:grpSp>
        <p:sp>
          <p:nvSpPr>
            <p:cNvPr id="46122" name="文本框 46121"/>
            <p:cNvSpPr txBox="1"/>
            <p:nvPr/>
          </p:nvSpPr>
          <p:spPr>
            <a:xfrm>
              <a:off x="678" y="1957"/>
              <a:ext cx="621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G</a:t>
              </a:r>
              <a:r>
                <a:rPr lang="zh-CN" altLang="en-US" sz="2400" b="1" dirty="0">
                  <a:solidFill>
                    <a:srgbClr val="FF3300"/>
                  </a:solidFill>
                  <a:latin typeface="楷体_GB2312" pitchFamily="49" charset="-122"/>
                  <a:ea typeface="楷体_GB2312" pitchFamily="49" charset="-122"/>
                </a:rPr>
                <a:t>动</a:t>
              </a:r>
            </a:p>
          </p:txBody>
        </p:sp>
      </p:grpSp>
      <p:grpSp>
        <p:nvGrpSpPr>
          <p:cNvPr id="46123" name="组合 46122"/>
          <p:cNvGrpSpPr/>
          <p:nvPr/>
        </p:nvGrpSpPr>
        <p:grpSpPr>
          <a:xfrm>
            <a:off x="1814513" y="2308225"/>
            <a:ext cx="3600450" cy="3613150"/>
            <a:chOff x="0" y="0"/>
            <a:chExt cx="2268" cy="2276"/>
          </a:xfrm>
        </p:grpSpPr>
        <p:grpSp>
          <p:nvGrpSpPr>
            <p:cNvPr id="46124" name="组合 46123"/>
            <p:cNvGrpSpPr/>
            <p:nvPr/>
          </p:nvGrpSpPr>
          <p:grpSpPr>
            <a:xfrm>
              <a:off x="0" y="659"/>
              <a:ext cx="2120" cy="541"/>
              <a:chOff x="0" y="0"/>
              <a:chExt cx="2120" cy="541"/>
            </a:xfrm>
          </p:grpSpPr>
          <p:sp>
            <p:nvSpPr>
              <p:cNvPr id="46125" name="右箭头 46124"/>
              <p:cNvSpPr/>
              <p:nvPr/>
            </p:nvSpPr>
            <p:spPr>
              <a:xfrm>
                <a:off x="108" y="338"/>
                <a:ext cx="1839" cy="203"/>
              </a:xfrm>
              <a:prstGeom prst="rightArrow">
                <a:avLst>
                  <a:gd name="adj1" fmla="val 50000"/>
                  <a:gd name="adj2" fmla="val 226477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6" name="文本框 46125"/>
              <p:cNvSpPr txBox="1"/>
              <p:nvPr/>
            </p:nvSpPr>
            <p:spPr>
              <a:xfrm>
                <a:off x="0" y="0"/>
                <a:ext cx="212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黑体" panose="02010609060101010101" pitchFamily="2" charset="-122"/>
                  </a:rPr>
                  <a:t>对动滑轮受力分析</a:t>
                </a:r>
              </a:p>
            </p:txBody>
          </p:sp>
        </p:grpSp>
        <p:sp>
          <p:nvSpPr>
            <p:cNvPr id="46127" name="左大括号 46126"/>
            <p:cNvSpPr/>
            <p:nvPr/>
          </p:nvSpPr>
          <p:spPr>
            <a:xfrm>
              <a:off x="2048" y="0"/>
              <a:ext cx="220" cy="2276"/>
            </a:xfrm>
            <a:prstGeom prst="leftBrace">
              <a:avLst>
                <a:gd name="adj1" fmla="val 86212"/>
                <a:gd name="adj2" fmla="val 50000"/>
              </a:avLst>
            </a:prstGeom>
            <a:noFill/>
            <a:ln w="76200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128" name="文本框 46127"/>
          <p:cNvSpPr txBox="1"/>
          <p:nvPr/>
        </p:nvSpPr>
        <p:spPr>
          <a:xfrm>
            <a:off x="5427663" y="2005013"/>
            <a:ext cx="33655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①不计动滑轮重、绳重、摩擦（</a:t>
            </a:r>
            <a:r>
              <a:rPr lang="zh-CN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即最理想的情况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6129" name="文本框 46128"/>
          <p:cNvSpPr txBox="1"/>
          <p:nvPr/>
        </p:nvSpPr>
        <p:spPr>
          <a:xfrm>
            <a:off x="5383213" y="4210050"/>
            <a:ext cx="33655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②不计绳重、摩擦，但</a:t>
            </a:r>
            <a:r>
              <a:rPr lang="zh-CN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考虑动滑轮重</a:t>
            </a:r>
            <a:endParaRPr lang="zh-CN" altLang="en-US" sz="3200" b="1" dirty="0">
              <a:solidFill>
                <a:srgbClr val="0066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8" grpId="0"/>
      <p:bldP spid="461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直接连接符 47105"/>
          <p:cNvSpPr/>
          <p:nvPr/>
        </p:nvSpPr>
        <p:spPr>
          <a:xfrm flipH="1">
            <a:off x="3973513" y="1069975"/>
            <a:ext cx="28575" cy="987425"/>
          </a:xfrm>
          <a:prstGeom prst="line">
            <a:avLst/>
          </a:prstGeom>
          <a:ln w="57150" cap="flat" cmpd="sng">
            <a:solidFill>
              <a:srgbClr val="666633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47107" name="直接连接符 47106"/>
          <p:cNvSpPr/>
          <p:nvPr/>
        </p:nvSpPr>
        <p:spPr>
          <a:xfrm flipH="1">
            <a:off x="3494088" y="1230313"/>
            <a:ext cx="28575" cy="1538287"/>
          </a:xfrm>
          <a:prstGeom prst="line">
            <a:avLst/>
          </a:prstGeom>
          <a:ln w="57150" cap="flat" cmpd="sng">
            <a:solidFill>
              <a:srgbClr val="666633"/>
            </a:solidFill>
            <a:prstDash val="solid"/>
            <a:headEnd type="triangle" w="med" len="med"/>
            <a:tailEnd type="none" w="med" len="med"/>
          </a:ln>
        </p:spPr>
      </p:sp>
      <p:grpSp>
        <p:nvGrpSpPr>
          <p:cNvPr id="47108" name="组合 47107"/>
          <p:cNvGrpSpPr/>
          <p:nvPr/>
        </p:nvGrpSpPr>
        <p:grpSpPr>
          <a:xfrm>
            <a:off x="4408488" y="1104900"/>
            <a:ext cx="665162" cy="1663700"/>
            <a:chOff x="0" y="0"/>
            <a:chExt cx="419" cy="1048"/>
          </a:xfrm>
        </p:grpSpPr>
        <p:sp>
          <p:nvSpPr>
            <p:cNvPr id="47109" name="文本框 47108"/>
            <p:cNvSpPr txBox="1"/>
            <p:nvPr/>
          </p:nvSpPr>
          <p:spPr>
            <a:xfrm>
              <a:off x="81" y="0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47110" name="直接连接符 47109"/>
            <p:cNvSpPr/>
            <p:nvPr/>
          </p:nvSpPr>
          <p:spPr>
            <a:xfrm flipV="1">
              <a:off x="0" y="97"/>
              <a:ext cx="46" cy="951"/>
            </a:xfrm>
            <a:prstGeom prst="line">
              <a:avLst/>
            </a:prstGeom>
            <a:ln w="57150" cap="flat" cmpd="sng">
              <a:solidFill>
                <a:srgbClr val="666633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7111" name="组合 47110"/>
          <p:cNvGrpSpPr/>
          <p:nvPr/>
        </p:nvGrpSpPr>
        <p:grpSpPr>
          <a:xfrm>
            <a:off x="2914650" y="2027238"/>
            <a:ext cx="1550988" cy="2309812"/>
            <a:chOff x="0" y="0"/>
            <a:chExt cx="977" cy="1455"/>
          </a:xfrm>
        </p:grpSpPr>
        <p:grpSp>
          <p:nvGrpSpPr>
            <p:cNvPr id="47112" name="组合 47111"/>
            <p:cNvGrpSpPr/>
            <p:nvPr/>
          </p:nvGrpSpPr>
          <p:grpSpPr>
            <a:xfrm>
              <a:off x="319" y="0"/>
              <a:ext cx="658" cy="1445"/>
              <a:chOff x="0" y="0"/>
              <a:chExt cx="658" cy="1445"/>
            </a:xfrm>
          </p:grpSpPr>
          <p:grpSp>
            <p:nvGrpSpPr>
              <p:cNvPr id="47113" name="组合 47112"/>
              <p:cNvGrpSpPr/>
              <p:nvPr/>
            </p:nvGrpSpPr>
            <p:grpSpPr>
              <a:xfrm>
                <a:off x="47" y="0"/>
                <a:ext cx="576" cy="961"/>
                <a:chOff x="0" y="0"/>
                <a:chExt cx="576" cy="961"/>
              </a:xfrm>
            </p:grpSpPr>
            <p:grpSp>
              <p:nvGrpSpPr>
                <p:cNvPr id="47114" name="组合 47113"/>
                <p:cNvGrpSpPr/>
                <p:nvPr/>
              </p:nvGrpSpPr>
              <p:grpSpPr>
                <a:xfrm>
                  <a:off x="0" y="165"/>
                  <a:ext cx="576" cy="640"/>
                  <a:chOff x="0" y="0"/>
                  <a:chExt cx="576" cy="640"/>
                </a:xfrm>
              </p:grpSpPr>
              <p:sp>
                <p:nvSpPr>
                  <p:cNvPr id="47115" name="椭圆 47114"/>
                  <p:cNvSpPr/>
                  <p:nvPr/>
                </p:nvSpPr>
                <p:spPr>
                  <a:xfrm>
                    <a:off x="0" y="55"/>
                    <a:ext cx="576" cy="5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16" name="椭圆 47115"/>
                  <p:cNvSpPr/>
                  <p:nvPr/>
                </p:nvSpPr>
                <p:spPr>
                  <a:xfrm>
                    <a:off x="110" y="138"/>
                    <a:ext cx="356" cy="36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17" name="矩形 47116"/>
                  <p:cNvSpPr/>
                  <p:nvPr/>
                </p:nvSpPr>
                <p:spPr>
                  <a:xfrm>
                    <a:off x="220" y="0"/>
                    <a:ext cx="118" cy="640"/>
                  </a:xfrm>
                  <a:prstGeom prst="rect">
                    <a:avLst/>
                  </a:prstGeom>
                  <a:solidFill>
                    <a:srgbClr val="666633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18" name="椭圆 47117"/>
                  <p:cNvSpPr/>
                  <p:nvPr/>
                </p:nvSpPr>
                <p:spPr>
                  <a:xfrm>
                    <a:off x="247" y="283"/>
                    <a:ext cx="64" cy="7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19" name="组合 47118"/>
                <p:cNvGrpSpPr/>
                <p:nvPr/>
              </p:nvGrpSpPr>
              <p:grpSpPr>
                <a:xfrm>
                  <a:off x="255" y="0"/>
                  <a:ext cx="100" cy="174"/>
                  <a:chOff x="0" y="0"/>
                  <a:chExt cx="100" cy="174"/>
                </a:xfrm>
              </p:grpSpPr>
              <p:sp>
                <p:nvSpPr>
                  <p:cNvPr id="47120" name="右中括号 47119"/>
                  <p:cNvSpPr/>
                  <p:nvPr/>
                </p:nvSpPr>
                <p:spPr>
                  <a:xfrm>
                    <a:off x="0" y="18"/>
                    <a:ext cx="100" cy="110"/>
                  </a:xfrm>
                  <a:prstGeom prst="rightBracket">
                    <a:avLst>
                      <a:gd name="adj" fmla="val 9166"/>
                    </a:avLst>
                  </a:pr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21" name="直接连接符 47120"/>
                  <p:cNvSpPr/>
                  <p:nvPr/>
                </p:nvSpPr>
                <p:spPr>
                  <a:xfrm>
                    <a:off x="0" y="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22" name="直接连接符 47121"/>
                  <p:cNvSpPr/>
                  <p:nvPr/>
                </p:nvSpPr>
                <p:spPr>
                  <a:xfrm>
                    <a:off x="17" y="11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7123" name="组合 47122"/>
                <p:cNvGrpSpPr/>
                <p:nvPr/>
              </p:nvGrpSpPr>
              <p:grpSpPr>
                <a:xfrm rot="10616127">
                  <a:off x="218" y="787"/>
                  <a:ext cx="100" cy="174"/>
                  <a:chOff x="0" y="0"/>
                  <a:chExt cx="100" cy="174"/>
                </a:xfrm>
              </p:grpSpPr>
              <p:sp>
                <p:nvSpPr>
                  <p:cNvPr id="47124" name="右中括号 47123"/>
                  <p:cNvSpPr/>
                  <p:nvPr/>
                </p:nvSpPr>
                <p:spPr>
                  <a:xfrm>
                    <a:off x="0" y="18"/>
                    <a:ext cx="100" cy="110"/>
                  </a:xfrm>
                  <a:prstGeom prst="rightBracket">
                    <a:avLst>
                      <a:gd name="adj" fmla="val 9166"/>
                    </a:avLst>
                  </a:pr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25" name="直接连接符 47124"/>
                  <p:cNvSpPr/>
                  <p:nvPr/>
                </p:nvSpPr>
                <p:spPr>
                  <a:xfrm>
                    <a:off x="0" y="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7126" name="直接连接符 47125"/>
                  <p:cNvSpPr/>
                  <p:nvPr/>
                </p:nvSpPr>
                <p:spPr>
                  <a:xfrm>
                    <a:off x="17" y="11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47127" name="矩形 47126"/>
              <p:cNvSpPr/>
              <p:nvPr/>
            </p:nvSpPr>
            <p:spPr>
              <a:xfrm>
                <a:off x="0" y="1070"/>
                <a:ext cx="658" cy="375"/>
              </a:xfrm>
              <a:prstGeom prst="rect">
                <a:avLst/>
              </a:prstGeom>
              <a:gradFill rotWithShape="1">
                <a:gsLst>
                  <a:gs pos="0">
                    <a:srgbClr val="9999FF">
                      <a:gamma/>
                      <a:shade val="46275"/>
                      <a:invGamma/>
                    </a:srgbClr>
                  </a:gs>
                  <a:gs pos="5000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8" name="直接连接符 47127"/>
              <p:cNvSpPr/>
              <p:nvPr/>
            </p:nvSpPr>
            <p:spPr>
              <a:xfrm>
                <a:off x="311" y="943"/>
                <a:ext cx="0" cy="128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7129" name="文本框 47128"/>
            <p:cNvSpPr txBox="1"/>
            <p:nvPr/>
          </p:nvSpPr>
          <p:spPr>
            <a:xfrm>
              <a:off x="0" y="1090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47130" name="直接连接符 47129"/>
          <p:cNvSpPr/>
          <p:nvPr/>
        </p:nvSpPr>
        <p:spPr>
          <a:xfrm>
            <a:off x="3930650" y="2787650"/>
            <a:ext cx="0" cy="2205038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7131" name="文本框 47130"/>
          <p:cNvSpPr txBox="1"/>
          <p:nvPr/>
        </p:nvSpPr>
        <p:spPr>
          <a:xfrm>
            <a:off x="3148013" y="358775"/>
            <a:ext cx="19288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向上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7132" name="文本框 47131"/>
          <p:cNvSpPr txBox="1"/>
          <p:nvPr/>
        </p:nvSpPr>
        <p:spPr>
          <a:xfrm>
            <a:off x="4379913" y="5062538"/>
            <a:ext cx="5365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7133" name="文本框 47132"/>
          <p:cNvSpPr txBox="1"/>
          <p:nvPr/>
        </p:nvSpPr>
        <p:spPr>
          <a:xfrm>
            <a:off x="4306888" y="347663"/>
            <a:ext cx="6810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3F</a:t>
            </a:r>
          </a:p>
        </p:txBody>
      </p:sp>
      <p:sp>
        <p:nvSpPr>
          <p:cNvPr id="47134" name="文本框 47133"/>
          <p:cNvSpPr txBox="1"/>
          <p:nvPr/>
        </p:nvSpPr>
        <p:spPr>
          <a:xfrm>
            <a:off x="3162300" y="5062538"/>
            <a:ext cx="1420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向下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7135" name="文本框 47134"/>
          <p:cNvSpPr txBox="1"/>
          <p:nvPr/>
        </p:nvSpPr>
        <p:spPr>
          <a:xfrm>
            <a:off x="5426075" y="869950"/>
            <a:ext cx="33655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因为动滑轮处于平衡状态，所以受的是         力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7136" name="文本框 47135"/>
          <p:cNvSpPr txBox="1"/>
          <p:nvPr/>
        </p:nvSpPr>
        <p:spPr>
          <a:xfrm>
            <a:off x="5380038" y="2798763"/>
            <a:ext cx="34115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所以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向上</a:t>
            </a:r>
            <a:r>
              <a:rPr lang="en-US" altLang="x-none" sz="3200" b="1">
                <a:latin typeface="Arial" panose="020B0604020202020204" pitchFamily="34" charset="0"/>
                <a:ea typeface="楷体_GB2312" pitchFamily="49" charset="-122"/>
              </a:rPr>
              <a:t>=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F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向下</a:t>
            </a:r>
          </a:p>
        </p:txBody>
      </p:sp>
      <p:sp>
        <p:nvSpPr>
          <p:cNvPr id="47137" name="文本框 47136"/>
          <p:cNvSpPr txBox="1"/>
          <p:nvPr/>
        </p:nvSpPr>
        <p:spPr>
          <a:xfrm>
            <a:off x="5395913" y="3324225"/>
            <a:ext cx="23637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即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3F=G</a:t>
            </a:r>
          </a:p>
        </p:txBody>
      </p:sp>
      <p:grpSp>
        <p:nvGrpSpPr>
          <p:cNvPr id="47138" name="组合 47137"/>
          <p:cNvGrpSpPr/>
          <p:nvPr/>
        </p:nvGrpSpPr>
        <p:grpSpPr>
          <a:xfrm>
            <a:off x="5424488" y="4114800"/>
            <a:ext cx="2524125" cy="835025"/>
            <a:chOff x="0" y="0"/>
            <a:chExt cx="1590" cy="526"/>
          </a:xfrm>
        </p:grpSpPr>
        <p:sp>
          <p:nvSpPr>
            <p:cNvPr id="47139" name="文本框 47138"/>
            <p:cNvSpPr txBox="1"/>
            <p:nvPr/>
          </p:nvSpPr>
          <p:spPr>
            <a:xfrm>
              <a:off x="0" y="106"/>
              <a:ext cx="159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  <a:ea typeface="楷体_GB2312" pitchFamily="49" charset="-122"/>
                </a:rPr>
                <a:t>即</a:t>
              </a:r>
              <a:r>
                <a:rPr lang="en-US" altLang="x-none" sz="3200" b="1">
                  <a:latin typeface="Arial" panose="020B0604020202020204" pitchFamily="34" charset="0"/>
                  <a:ea typeface="楷体_GB2312" pitchFamily="49" charset="-122"/>
                </a:rPr>
                <a:t>F=        G</a:t>
              </a:r>
            </a:p>
          </p:txBody>
        </p:sp>
        <p:grpSp>
          <p:nvGrpSpPr>
            <p:cNvPr id="47140" name="组合 47139"/>
            <p:cNvGrpSpPr/>
            <p:nvPr/>
          </p:nvGrpSpPr>
          <p:grpSpPr>
            <a:xfrm>
              <a:off x="770" y="0"/>
              <a:ext cx="283" cy="526"/>
              <a:chOff x="0" y="0"/>
              <a:chExt cx="283" cy="526"/>
            </a:xfrm>
          </p:grpSpPr>
          <p:sp>
            <p:nvSpPr>
              <p:cNvPr id="47141" name="文本框 47140"/>
              <p:cNvSpPr txBox="1"/>
              <p:nvPr/>
            </p:nvSpPr>
            <p:spPr>
              <a:xfrm>
                <a:off x="8" y="0"/>
                <a:ext cx="20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7142" name="文本框 47141"/>
              <p:cNvSpPr txBox="1"/>
              <p:nvPr/>
            </p:nvSpPr>
            <p:spPr>
              <a:xfrm>
                <a:off x="17" y="238"/>
                <a:ext cx="19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7143" name="直接连接符 47142"/>
              <p:cNvSpPr/>
              <p:nvPr/>
            </p:nvSpPr>
            <p:spPr>
              <a:xfrm>
                <a:off x="0" y="264"/>
                <a:ext cx="28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7144" name="组合 47143"/>
          <p:cNvGrpSpPr/>
          <p:nvPr/>
        </p:nvGrpSpPr>
        <p:grpSpPr>
          <a:xfrm>
            <a:off x="0" y="2293938"/>
            <a:ext cx="3252788" cy="1168400"/>
            <a:chOff x="0" y="0"/>
            <a:chExt cx="2049" cy="736"/>
          </a:xfrm>
        </p:grpSpPr>
        <p:sp>
          <p:nvSpPr>
            <p:cNvPr id="47145" name="右箭头 47144"/>
            <p:cNvSpPr/>
            <p:nvPr/>
          </p:nvSpPr>
          <p:spPr>
            <a:xfrm>
              <a:off x="45" y="264"/>
              <a:ext cx="2004" cy="212"/>
            </a:xfrm>
            <a:prstGeom prst="rightArrow">
              <a:avLst>
                <a:gd name="adj1" fmla="val 50000"/>
                <a:gd name="adj2" fmla="val 23632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6" name="文本框 47145"/>
            <p:cNvSpPr txBox="1"/>
            <p:nvPr/>
          </p:nvSpPr>
          <p:spPr>
            <a:xfrm>
              <a:off x="0" y="0"/>
              <a:ext cx="1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对动滑轮受力分析</a:t>
              </a:r>
            </a:p>
          </p:txBody>
        </p:sp>
        <p:sp>
          <p:nvSpPr>
            <p:cNvPr id="47147" name="文本框 47146"/>
            <p:cNvSpPr txBox="1"/>
            <p:nvPr/>
          </p:nvSpPr>
          <p:spPr>
            <a:xfrm>
              <a:off x="54" y="448"/>
              <a:ext cx="1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不计动滑轮重</a:t>
              </a:r>
            </a:p>
          </p:txBody>
        </p:sp>
      </p:grpSp>
      <p:sp>
        <p:nvSpPr>
          <p:cNvPr id="47148" name="文本框 47147"/>
          <p:cNvSpPr txBox="1"/>
          <p:nvPr/>
        </p:nvSpPr>
        <p:spPr>
          <a:xfrm>
            <a:off x="6705600" y="1841500"/>
            <a:ext cx="10525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平衡</a:t>
            </a: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1" grpId="0"/>
      <p:bldP spid="47132" grpId="0"/>
      <p:bldP spid="47133" grpId="0"/>
      <p:bldP spid="47134" grpId="0"/>
      <p:bldP spid="47135" grpId="0"/>
      <p:bldP spid="47136" grpId="0"/>
      <p:bldP spid="47137" grpId="0"/>
      <p:bldP spid="471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组合 48129"/>
          <p:cNvGrpSpPr/>
          <p:nvPr/>
        </p:nvGrpSpPr>
        <p:grpSpPr>
          <a:xfrm>
            <a:off x="4249738" y="1042988"/>
            <a:ext cx="603250" cy="1725612"/>
            <a:chOff x="0" y="0"/>
            <a:chExt cx="380" cy="1087"/>
          </a:xfrm>
        </p:grpSpPr>
        <p:sp>
          <p:nvSpPr>
            <p:cNvPr id="48131" name="文本框 48130"/>
            <p:cNvSpPr txBox="1"/>
            <p:nvPr/>
          </p:nvSpPr>
          <p:spPr>
            <a:xfrm>
              <a:off x="42" y="0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48132" name="直接连接符 48131"/>
            <p:cNvSpPr/>
            <p:nvPr/>
          </p:nvSpPr>
          <p:spPr>
            <a:xfrm flipV="1">
              <a:off x="0" y="136"/>
              <a:ext cx="46" cy="951"/>
            </a:xfrm>
            <a:prstGeom prst="line">
              <a:avLst/>
            </a:prstGeom>
            <a:ln w="57150" cap="flat" cmpd="sng">
              <a:solidFill>
                <a:srgbClr val="666633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8133" name="组合 48132"/>
          <p:cNvGrpSpPr/>
          <p:nvPr/>
        </p:nvGrpSpPr>
        <p:grpSpPr>
          <a:xfrm>
            <a:off x="2830513" y="2027238"/>
            <a:ext cx="1476375" cy="2293937"/>
            <a:chOff x="0" y="0"/>
            <a:chExt cx="930" cy="1445"/>
          </a:xfrm>
        </p:grpSpPr>
        <p:grpSp>
          <p:nvGrpSpPr>
            <p:cNvPr id="48134" name="组合 48133"/>
            <p:cNvGrpSpPr/>
            <p:nvPr/>
          </p:nvGrpSpPr>
          <p:grpSpPr>
            <a:xfrm>
              <a:off x="272" y="0"/>
              <a:ext cx="658" cy="1445"/>
              <a:chOff x="0" y="0"/>
              <a:chExt cx="658" cy="1445"/>
            </a:xfrm>
          </p:grpSpPr>
          <p:grpSp>
            <p:nvGrpSpPr>
              <p:cNvPr id="48135" name="组合 48134"/>
              <p:cNvGrpSpPr/>
              <p:nvPr/>
            </p:nvGrpSpPr>
            <p:grpSpPr>
              <a:xfrm>
                <a:off x="47" y="0"/>
                <a:ext cx="576" cy="961"/>
                <a:chOff x="0" y="0"/>
                <a:chExt cx="576" cy="961"/>
              </a:xfrm>
            </p:grpSpPr>
            <p:grpSp>
              <p:nvGrpSpPr>
                <p:cNvPr id="48136" name="组合 48135"/>
                <p:cNvGrpSpPr/>
                <p:nvPr/>
              </p:nvGrpSpPr>
              <p:grpSpPr>
                <a:xfrm>
                  <a:off x="0" y="165"/>
                  <a:ext cx="576" cy="640"/>
                  <a:chOff x="0" y="0"/>
                  <a:chExt cx="576" cy="640"/>
                </a:xfrm>
              </p:grpSpPr>
              <p:sp>
                <p:nvSpPr>
                  <p:cNvPr id="48137" name="椭圆 48136"/>
                  <p:cNvSpPr/>
                  <p:nvPr/>
                </p:nvSpPr>
                <p:spPr>
                  <a:xfrm>
                    <a:off x="0" y="55"/>
                    <a:ext cx="576" cy="53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38" name="椭圆 48137"/>
                  <p:cNvSpPr/>
                  <p:nvPr/>
                </p:nvSpPr>
                <p:spPr>
                  <a:xfrm>
                    <a:off x="110" y="138"/>
                    <a:ext cx="356" cy="36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39" name="矩形 48138"/>
                  <p:cNvSpPr/>
                  <p:nvPr/>
                </p:nvSpPr>
                <p:spPr>
                  <a:xfrm>
                    <a:off x="220" y="0"/>
                    <a:ext cx="118" cy="640"/>
                  </a:xfrm>
                  <a:prstGeom prst="rect">
                    <a:avLst/>
                  </a:prstGeom>
                  <a:solidFill>
                    <a:srgbClr val="666633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0" name="椭圆 48139"/>
                  <p:cNvSpPr/>
                  <p:nvPr/>
                </p:nvSpPr>
                <p:spPr>
                  <a:xfrm>
                    <a:off x="247" y="283"/>
                    <a:ext cx="64" cy="73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8141" name="组合 48140"/>
                <p:cNvGrpSpPr/>
                <p:nvPr/>
              </p:nvGrpSpPr>
              <p:grpSpPr>
                <a:xfrm>
                  <a:off x="255" y="0"/>
                  <a:ext cx="100" cy="174"/>
                  <a:chOff x="0" y="0"/>
                  <a:chExt cx="100" cy="174"/>
                </a:xfrm>
              </p:grpSpPr>
              <p:sp>
                <p:nvSpPr>
                  <p:cNvPr id="48142" name="右中括号 48141"/>
                  <p:cNvSpPr/>
                  <p:nvPr/>
                </p:nvSpPr>
                <p:spPr>
                  <a:xfrm>
                    <a:off x="0" y="18"/>
                    <a:ext cx="100" cy="110"/>
                  </a:xfrm>
                  <a:prstGeom prst="rightBracket">
                    <a:avLst>
                      <a:gd name="adj" fmla="val 9166"/>
                    </a:avLst>
                  </a:pr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3" name="直接连接符 48142"/>
                  <p:cNvSpPr/>
                  <p:nvPr/>
                </p:nvSpPr>
                <p:spPr>
                  <a:xfrm>
                    <a:off x="0" y="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144" name="直接连接符 48143"/>
                  <p:cNvSpPr/>
                  <p:nvPr/>
                </p:nvSpPr>
                <p:spPr>
                  <a:xfrm>
                    <a:off x="17" y="11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48145" name="组合 48144"/>
                <p:cNvGrpSpPr/>
                <p:nvPr/>
              </p:nvGrpSpPr>
              <p:grpSpPr>
                <a:xfrm rot="10616127">
                  <a:off x="218" y="787"/>
                  <a:ext cx="100" cy="174"/>
                  <a:chOff x="0" y="0"/>
                  <a:chExt cx="100" cy="174"/>
                </a:xfrm>
              </p:grpSpPr>
              <p:sp>
                <p:nvSpPr>
                  <p:cNvPr id="48146" name="右中括号 48145"/>
                  <p:cNvSpPr/>
                  <p:nvPr/>
                </p:nvSpPr>
                <p:spPr>
                  <a:xfrm>
                    <a:off x="0" y="18"/>
                    <a:ext cx="100" cy="110"/>
                  </a:xfrm>
                  <a:prstGeom prst="rightBracket">
                    <a:avLst>
                      <a:gd name="adj" fmla="val 9166"/>
                    </a:avLst>
                  </a:prstGeom>
                  <a:noFill/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47" name="直接连接符 48146"/>
                  <p:cNvSpPr/>
                  <p:nvPr/>
                </p:nvSpPr>
                <p:spPr>
                  <a:xfrm>
                    <a:off x="0" y="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8148" name="直接连接符 48147"/>
                  <p:cNvSpPr/>
                  <p:nvPr/>
                </p:nvSpPr>
                <p:spPr>
                  <a:xfrm>
                    <a:off x="17" y="110"/>
                    <a:ext cx="0" cy="64"/>
                  </a:xfrm>
                  <a:prstGeom prst="line">
                    <a:avLst/>
                  </a:prstGeom>
                  <a:ln w="571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48149" name="矩形 48148"/>
              <p:cNvSpPr/>
              <p:nvPr/>
            </p:nvSpPr>
            <p:spPr>
              <a:xfrm>
                <a:off x="0" y="1070"/>
                <a:ext cx="658" cy="375"/>
              </a:xfrm>
              <a:prstGeom prst="rect">
                <a:avLst/>
              </a:prstGeom>
              <a:gradFill rotWithShape="1">
                <a:gsLst>
                  <a:gs pos="0">
                    <a:srgbClr val="9999FF">
                      <a:gamma/>
                      <a:shade val="46275"/>
                      <a:invGamma/>
                    </a:srgbClr>
                  </a:gs>
                  <a:gs pos="50000">
                    <a:srgbClr val="9999FF"/>
                  </a:gs>
                  <a:gs pos="100000">
                    <a:srgbClr val="9999FF">
                      <a:gamma/>
                      <a:shade val="46275"/>
                      <a:invGamma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0" name="直接连接符 48149"/>
              <p:cNvSpPr/>
              <p:nvPr/>
            </p:nvSpPr>
            <p:spPr>
              <a:xfrm>
                <a:off x="311" y="943"/>
                <a:ext cx="0" cy="128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48151" name="文本框 48150"/>
            <p:cNvSpPr txBox="1"/>
            <p:nvPr/>
          </p:nvSpPr>
          <p:spPr>
            <a:xfrm>
              <a:off x="0" y="1071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48152" name="文本框 48151"/>
          <p:cNvSpPr txBox="1"/>
          <p:nvPr/>
        </p:nvSpPr>
        <p:spPr>
          <a:xfrm>
            <a:off x="2989263" y="358775"/>
            <a:ext cx="19288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向上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8153" name="文本框 48152"/>
          <p:cNvSpPr txBox="1"/>
          <p:nvPr/>
        </p:nvSpPr>
        <p:spPr>
          <a:xfrm>
            <a:off x="4221163" y="5062538"/>
            <a:ext cx="16811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G+ </a:t>
            </a:r>
            <a:r>
              <a:rPr lang="en-US" altLang="x-none" sz="3200" b="1">
                <a:solidFill>
                  <a:srgbClr val="00CC00"/>
                </a:solidFill>
                <a:latin typeface="Arial" panose="020B0604020202020204" pitchFamily="34" charset="0"/>
              </a:rPr>
              <a:t>G</a:t>
            </a:r>
            <a:r>
              <a:rPr lang="zh-CN" altLang="en-US" sz="2000" b="1" dirty="0">
                <a:solidFill>
                  <a:srgbClr val="00CC00"/>
                </a:solidFill>
                <a:latin typeface="Arial" panose="020B0604020202020204" pitchFamily="34" charset="0"/>
              </a:rPr>
              <a:t>动</a:t>
            </a:r>
          </a:p>
        </p:txBody>
      </p:sp>
      <p:sp>
        <p:nvSpPr>
          <p:cNvPr id="48154" name="文本框 48153"/>
          <p:cNvSpPr txBox="1"/>
          <p:nvPr/>
        </p:nvSpPr>
        <p:spPr>
          <a:xfrm>
            <a:off x="4148138" y="347663"/>
            <a:ext cx="6810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3F</a:t>
            </a:r>
          </a:p>
        </p:txBody>
      </p:sp>
      <p:sp>
        <p:nvSpPr>
          <p:cNvPr id="48155" name="文本框 48154"/>
          <p:cNvSpPr txBox="1"/>
          <p:nvPr/>
        </p:nvSpPr>
        <p:spPr>
          <a:xfrm>
            <a:off x="3003550" y="5062538"/>
            <a:ext cx="1420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向下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8156" name="文本框 48155"/>
          <p:cNvSpPr txBox="1"/>
          <p:nvPr/>
        </p:nvSpPr>
        <p:spPr>
          <a:xfrm>
            <a:off x="4906963" y="900113"/>
            <a:ext cx="3365500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因为动滑轮处于平衡状态，所以受的是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平衡力</a:t>
            </a:r>
          </a:p>
        </p:txBody>
      </p:sp>
      <p:sp>
        <p:nvSpPr>
          <p:cNvPr id="48157" name="文本框 48156"/>
          <p:cNvSpPr txBox="1"/>
          <p:nvPr/>
        </p:nvSpPr>
        <p:spPr>
          <a:xfrm>
            <a:off x="4860925" y="2676525"/>
            <a:ext cx="34115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所以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F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向上</a:t>
            </a:r>
            <a:r>
              <a:rPr lang="en-US" altLang="x-none" sz="3200" b="1">
                <a:latin typeface="Arial" panose="020B0604020202020204" pitchFamily="34" charset="0"/>
                <a:ea typeface="楷体_GB2312" pitchFamily="49" charset="-122"/>
              </a:rPr>
              <a:t>=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F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向下</a:t>
            </a:r>
          </a:p>
        </p:txBody>
      </p:sp>
      <p:sp>
        <p:nvSpPr>
          <p:cNvPr id="48158" name="文本框 48157"/>
          <p:cNvSpPr txBox="1"/>
          <p:nvPr/>
        </p:nvSpPr>
        <p:spPr>
          <a:xfrm>
            <a:off x="4876800" y="3201988"/>
            <a:ext cx="3095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即</a:t>
            </a:r>
            <a:r>
              <a:rPr lang="en-US" altLang="x-none" sz="32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3F=G </a:t>
            </a:r>
            <a:r>
              <a:rPr lang="en-US" altLang="x-none" sz="3600" b="1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x-none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>
                <a:solidFill>
                  <a:srgbClr val="00CC00"/>
                </a:solidFill>
                <a:latin typeface="Arial" panose="020B0604020202020204" pitchFamily="34" charset="0"/>
              </a:rPr>
              <a:t>G</a:t>
            </a:r>
            <a:r>
              <a:rPr lang="zh-CN" altLang="en-US" sz="2000" b="1" dirty="0">
                <a:solidFill>
                  <a:srgbClr val="00CC00"/>
                </a:solidFill>
                <a:latin typeface="Arial" panose="020B0604020202020204" pitchFamily="34" charset="0"/>
              </a:rPr>
              <a:t>动</a:t>
            </a:r>
          </a:p>
        </p:txBody>
      </p:sp>
      <p:grpSp>
        <p:nvGrpSpPr>
          <p:cNvPr id="48159" name="组合 48158"/>
          <p:cNvGrpSpPr/>
          <p:nvPr/>
        </p:nvGrpSpPr>
        <p:grpSpPr>
          <a:xfrm>
            <a:off x="4906963" y="3976688"/>
            <a:ext cx="4237037" cy="785812"/>
            <a:chOff x="0" y="0"/>
            <a:chExt cx="2669" cy="495"/>
          </a:xfrm>
        </p:grpSpPr>
        <p:sp>
          <p:nvSpPr>
            <p:cNvPr id="48160" name="文本框 48159"/>
            <p:cNvSpPr txBox="1"/>
            <p:nvPr/>
          </p:nvSpPr>
          <p:spPr>
            <a:xfrm>
              <a:off x="0" y="58"/>
              <a:ext cx="2669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  <a:ea typeface="楷体_GB2312" pitchFamily="49" charset="-122"/>
                </a:rPr>
                <a:t>即</a:t>
              </a:r>
              <a:r>
                <a:rPr lang="en-US" altLang="x-none" sz="3200" b="1">
                  <a:latin typeface="Arial" panose="020B0604020202020204" pitchFamily="34" charset="0"/>
                  <a:ea typeface="楷体_GB2312" pitchFamily="49" charset="-122"/>
                </a:rPr>
                <a:t>F=    </a:t>
              </a:r>
              <a:r>
                <a:rPr lang="zh-CN" altLang="en-US" sz="3200" b="1" dirty="0">
                  <a:latin typeface="Arial" panose="020B0604020202020204" pitchFamily="34" charset="0"/>
                  <a:ea typeface="楷体_GB2312" pitchFamily="49" charset="-122"/>
                </a:rPr>
                <a:t>（</a:t>
              </a:r>
              <a:r>
                <a:rPr lang="en-US" altLang="x-none" sz="3200" b="1">
                  <a:latin typeface="Arial" panose="020B0604020202020204" pitchFamily="34" charset="0"/>
                  <a:ea typeface="楷体_GB2312" pitchFamily="49" charset="-122"/>
                </a:rPr>
                <a:t>G </a:t>
              </a:r>
              <a:r>
                <a:rPr lang="en-US" altLang="x-none" sz="36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x-none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x-none" sz="3200" b="1">
                  <a:solidFill>
                    <a:srgbClr val="00CC00"/>
                  </a:solidFill>
                  <a:latin typeface="Arial" panose="020B0604020202020204" pitchFamily="34" charset="0"/>
                </a:rPr>
                <a:t>G</a:t>
              </a:r>
              <a:r>
                <a:rPr lang="zh-CN" altLang="en-US" sz="2000" b="1" dirty="0">
                  <a:solidFill>
                    <a:srgbClr val="00CC00"/>
                  </a:solidFill>
                  <a:latin typeface="Arial" panose="020B0604020202020204" pitchFamily="34" charset="0"/>
                </a:rPr>
                <a:t>动</a:t>
              </a:r>
              <a:r>
                <a:rPr lang="zh-CN" altLang="en-US" sz="3200" b="1" dirty="0">
                  <a:solidFill>
                    <a:srgbClr val="00CC00"/>
                  </a:solidFill>
                  <a:latin typeface="Arial" panose="020B0604020202020204" pitchFamily="34" charset="0"/>
                </a:rPr>
                <a:t>）</a:t>
              </a:r>
            </a:p>
          </p:txBody>
        </p:sp>
        <p:grpSp>
          <p:nvGrpSpPr>
            <p:cNvPr id="48161" name="组合 48160"/>
            <p:cNvGrpSpPr/>
            <p:nvPr/>
          </p:nvGrpSpPr>
          <p:grpSpPr>
            <a:xfrm>
              <a:off x="693" y="0"/>
              <a:ext cx="274" cy="495"/>
              <a:chOff x="0" y="0"/>
              <a:chExt cx="283" cy="570"/>
            </a:xfrm>
          </p:grpSpPr>
          <p:sp>
            <p:nvSpPr>
              <p:cNvPr id="48162" name="文本框 48161"/>
              <p:cNvSpPr txBox="1"/>
              <p:nvPr/>
            </p:nvSpPr>
            <p:spPr>
              <a:xfrm>
                <a:off x="8" y="0"/>
                <a:ext cx="209" cy="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8163" name="文本框 48162"/>
              <p:cNvSpPr txBox="1"/>
              <p:nvPr/>
            </p:nvSpPr>
            <p:spPr>
              <a:xfrm>
                <a:off x="17" y="239"/>
                <a:ext cx="191" cy="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8164" name="直接连接符 48163"/>
              <p:cNvSpPr/>
              <p:nvPr/>
            </p:nvSpPr>
            <p:spPr>
              <a:xfrm>
                <a:off x="0" y="264"/>
                <a:ext cx="28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48165" name="组合 48164"/>
          <p:cNvGrpSpPr/>
          <p:nvPr/>
        </p:nvGrpSpPr>
        <p:grpSpPr>
          <a:xfrm>
            <a:off x="0" y="2293938"/>
            <a:ext cx="3252788" cy="1168400"/>
            <a:chOff x="0" y="0"/>
            <a:chExt cx="2049" cy="736"/>
          </a:xfrm>
        </p:grpSpPr>
        <p:sp>
          <p:nvSpPr>
            <p:cNvPr id="48166" name="右箭头 48165"/>
            <p:cNvSpPr/>
            <p:nvPr/>
          </p:nvSpPr>
          <p:spPr>
            <a:xfrm>
              <a:off x="45" y="264"/>
              <a:ext cx="2004" cy="212"/>
            </a:xfrm>
            <a:prstGeom prst="rightArrow">
              <a:avLst>
                <a:gd name="adj1" fmla="val 50000"/>
                <a:gd name="adj2" fmla="val 23632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7" name="文本框 48166"/>
            <p:cNvSpPr txBox="1"/>
            <p:nvPr/>
          </p:nvSpPr>
          <p:spPr>
            <a:xfrm>
              <a:off x="0" y="0"/>
              <a:ext cx="1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对动滑轮受力分析</a:t>
              </a:r>
            </a:p>
          </p:txBody>
        </p:sp>
        <p:sp>
          <p:nvSpPr>
            <p:cNvPr id="48168" name="文本框 48167"/>
            <p:cNvSpPr txBox="1"/>
            <p:nvPr/>
          </p:nvSpPr>
          <p:spPr>
            <a:xfrm>
              <a:off x="54" y="448"/>
              <a:ext cx="168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考虑动滑轮重</a:t>
              </a:r>
            </a:p>
          </p:txBody>
        </p:sp>
      </p:grpSp>
      <p:grpSp>
        <p:nvGrpSpPr>
          <p:cNvPr id="48169" name="组合 48168"/>
          <p:cNvGrpSpPr/>
          <p:nvPr/>
        </p:nvGrpSpPr>
        <p:grpSpPr>
          <a:xfrm>
            <a:off x="3840163" y="2787650"/>
            <a:ext cx="719137" cy="990600"/>
            <a:chOff x="0" y="0"/>
            <a:chExt cx="453" cy="624"/>
          </a:xfrm>
        </p:grpSpPr>
        <p:sp>
          <p:nvSpPr>
            <p:cNvPr id="48170" name="直接连接符 48169"/>
            <p:cNvSpPr/>
            <p:nvPr/>
          </p:nvSpPr>
          <p:spPr>
            <a:xfrm>
              <a:off x="0" y="0"/>
              <a:ext cx="0" cy="624"/>
            </a:xfrm>
            <a:prstGeom prst="line">
              <a:avLst/>
            </a:prstGeom>
            <a:ln w="76200" cap="flat" cmpd="sng">
              <a:solidFill>
                <a:srgbClr val="00CC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8171" name="文本框 48170"/>
            <p:cNvSpPr txBox="1"/>
            <p:nvPr/>
          </p:nvSpPr>
          <p:spPr>
            <a:xfrm>
              <a:off x="68" y="299"/>
              <a:ext cx="385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00CC00"/>
                  </a:solidFill>
                  <a:latin typeface="Arial" panose="020B0604020202020204" pitchFamily="34" charset="0"/>
                  <a:ea typeface="楷体_GB2312" pitchFamily="49" charset="-122"/>
                </a:rPr>
                <a:t>G</a:t>
              </a:r>
              <a:r>
                <a:rPr lang="zh-CN" altLang="en-US" sz="2000" b="1" dirty="0">
                  <a:solidFill>
                    <a:srgbClr val="00CC00"/>
                  </a:solidFill>
                  <a:latin typeface="Arial" panose="020B0604020202020204" pitchFamily="34" charset="0"/>
                  <a:ea typeface="楷体_GB2312" pitchFamily="49" charset="-122"/>
                </a:rPr>
                <a:t>动</a:t>
              </a:r>
            </a:p>
          </p:txBody>
        </p:sp>
      </p:grpSp>
      <p:grpSp>
        <p:nvGrpSpPr>
          <p:cNvPr id="48172" name="组合 48171"/>
          <p:cNvGrpSpPr/>
          <p:nvPr/>
        </p:nvGrpSpPr>
        <p:grpSpPr>
          <a:xfrm>
            <a:off x="3787775" y="950913"/>
            <a:ext cx="536575" cy="1106487"/>
            <a:chOff x="0" y="0"/>
            <a:chExt cx="338" cy="697"/>
          </a:xfrm>
        </p:grpSpPr>
        <p:sp>
          <p:nvSpPr>
            <p:cNvPr id="48173" name="直接连接符 48172"/>
            <p:cNvSpPr/>
            <p:nvPr/>
          </p:nvSpPr>
          <p:spPr>
            <a:xfrm flipH="1">
              <a:off x="17" y="75"/>
              <a:ext cx="18" cy="622"/>
            </a:xfrm>
            <a:prstGeom prst="line">
              <a:avLst/>
            </a:prstGeom>
            <a:ln w="57150" cap="flat" cmpd="sng">
              <a:solidFill>
                <a:srgbClr val="6666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48174" name="文本框 48173"/>
            <p:cNvSpPr txBox="1"/>
            <p:nvPr/>
          </p:nvSpPr>
          <p:spPr>
            <a:xfrm>
              <a:off x="0" y="0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8175" name="组合 48174"/>
          <p:cNvGrpSpPr/>
          <p:nvPr/>
        </p:nvGrpSpPr>
        <p:grpSpPr>
          <a:xfrm>
            <a:off x="3317875" y="1000125"/>
            <a:ext cx="536575" cy="1768475"/>
            <a:chOff x="0" y="0"/>
            <a:chExt cx="338" cy="1114"/>
          </a:xfrm>
        </p:grpSpPr>
        <p:sp>
          <p:nvSpPr>
            <p:cNvPr id="48176" name="直接连接符 48175"/>
            <p:cNvSpPr/>
            <p:nvPr/>
          </p:nvSpPr>
          <p:spPr>
            <a:xfrm flipH="1">
              <a:off x="11" y="145"/>
              <a:ext cx="18" cy="969"/>
            </a:xfrm>
            <a:prstGeom prst="line">
              <a:avLst/>
            </a:prstGeom>
            <a:ln w="57150" cap="flat" cmpd="sng">
              <a:solidFill>
                <a:srgbClr val="666633"/>
              </a:solidFill>
              <a:prstDash val="solid"/>
              <a:headEnd type="triangle" w="med" len="med"/>
              <a:tailEnd type="none" w="med" len="med"/>
            </a:ln>
          </p:spPr>
        </p:sp>
        <p:sp>
          <p:nvSpPr>
            <p:cNvPr id="48177" name="文本框 48176"/>
            <p:cNvSpPr txBox="1"/>
            <p:nvPr/>
          </p:nvSpPr>
          <p:spPr>
            <a:xfrm>
              <a:off x="0" y="0"/>
              <a:ext cx="33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48178" name="组合 48177"/>
          <p:cNvGrpSpPr/>
          <p:nvPr/>
        </p:nvGrpSpPr>
        <p:grpSpPr>
          <a:xfrm>
            <a:off x="3748088" y="2787650"/>
            <a:ext cx="508000" cy="2336800"/>
            <a:chOff x="0" y="0"/>
            <a:chExt cx="320" cy="1472"/>
          </a:xfrm>
        </p:grpSpPr>
        <p:sp>
          <p:nvSpPr>
            <p:cNvPr id="48179" name="直接连接符 48178"/>
            <p:cNvSpPr/>
            <p:nvPr/>
          </p:nvSpPr>
          <p:spPr>
            <a:xfrm>
              <a:off x="15" y="0"/>
              <a:ext cx="0" cy="1389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8180" name="文本框 48179"/>
            <p:cNvSpPr txBox="1"/>
            <p:nvPr/>
          </p:nvSpPr>
          <p:spPr>
            <a:xfrm>
              <a:off x="0" y="1107"/>
              <a:ext cx="32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  <a:endParaRPr lang="en-US" altLang="x-none" sz="2000" b="1">
                <a:solidFill>
                  <a:srgbClr val="00CC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/>
      <p:bldP spid="48153" grpId="0"/>
      <p:bldP spid="48154" grpId="0"/>
      <p:bldP spid="48155" grpId="0"/>
      <p:bldP spid="48156" grpId="0"/>
      <p:bldP spid="48157" grpId="0"/>
      <p:bldP spid="4815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/>
          <p:nvPr/>
        </p:nvSpPr>
        <p:spPr>
          <a:xfrm>
            <a:off x="0" y="0"/>
            <a:ext cx="91281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对于滑轮组，同学们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一定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要理解并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熟记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下面的几个关系式：</a:t>
            </a:r>
          </a:p>
        </p:txBody>
      </p:sp>
      <p:sp>
        <p:nvSpPr>
          <p:cNvPr id="49155" name="文本框 49154"/>
          <p:cNvSpPr txBox="1"/>
          <p:nvPr/>
        </p:nvSpPr>
        <p:spPr>
          <a:xfrm>
            <a:off x="142875" y="1136650"/>
            <a:ext cx="7924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⑴绳子自由端移动的距离</a:t>
            </a:r>
            <a:r>
              <a:rPr lang="en-US" altLang="x-none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与物体被提升的高度</a:t>
            </a:r>
            <a:r>
              <a:rPr lang="en-US" altLang="x-none" sz="36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之间的关系：</a:t>
            </a:r>
          </a:p>
        </p:txBody>
      </p:sp>
      <p:sp>
        <p:nvSpPr>
          <p:cNvPr id="49156" name="文本框 49155"/>
          <p:cNvSpPr txBox="1"/>
          <p:nvPr/>
        </p:nvSpPr>
        <p:spPr>
          <a:xfrm>
            <a:off x="131763" y="2319338"/>
            <a:ext cx="86931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⑵作用在绳子自由端的拉力</a:t>
            </a:r>
            <a:r>
              <a:rPr lang="en-US" altLang="x-none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与被提升的物体的重力</a:t>
            </a:r>
            <a:r>
              <a:rPr lang="en-US" altLang="x-none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G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之间的关系</a:t>
            </a:r>
            <a:r>
              <a:rPr lang="en-US" altLang="x-none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6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不计滑轮重、绳重和摩擦</a:t>
            </a:r>
            <a:r>
              <a:rPr lang="en-US" altLang="x-none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49157" name="文本框 49156"/>
          <p:cNvSpPr txBox="1"/>
          <p:nvPr/>
        </p:nvSpPr>
        <p:spPr>
          <a:xfrm>
            <a:off x="5133975" y="1703388"/>
            <a:ext cx="33099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S=</a:t>
            </a:r>
            <a:r>
              <a:rPr lang="en-US" altLang="x-none" sz="3600" b="1" u="sng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en-US" altLang="x-none" sz="3600" b="1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</a:p>
        </p:txBody>
      </p:sp>
      <p:sp>
        <p:nvSpPr>
          <p:cNvPr id="49158" name="文本框 49157"/>
          <p:cNvSpPr txBox="1"/>
          <p:nvPr/>
        </p:nvSpPr>
        <p:spPr>
          <a:xfrm>
            <a:off x="5105400" y="3473450"/>
            <a:ext cx="33543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F=</a:t>
            </a:r>
            <a:r>
              <a:rPr lang="en-US" altLang="x-none" sz="3600" b="1" u="sng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x-none" sz="4000" b="1" u="sng">
                <a:solidFill>
                  <a:srgbClr val="FF5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1∕n</a:t>
            </a:r>
            <a:r>
              <a:rPr lang="en-US" altLang="x-none" sz="3600" b="1" u="sng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x-none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G</a:t>
            </a:r>
          </a:p>
        </p:txBody>
      </p:sp>
      <p:sp>
        <p:nvSpPr>
          <p:cNvPr id="49159" name="文本框 49158"/>
          <p:cNvSpPr txBox="1"/>
          <p:nvPr/>
        </p:nvSpPr>
        <p:spPr>
          <a:xfrm>
            <a:off x="174625" y="4046538"/>
            <a:ext cx="86931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⑶作用在绳子自由端的拉力F与被提升的物体的重力G、动滑轮重G</a:t>
            </a:r>
            <a:r>
              <a:rPr lang="zh-CN" altLang="en-US" sz="20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动</a:t>
            </a:r>
            <a:r>
              <a:rPr lang="zh-CN" altLang="en-US" sz="36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之间的关系(不计绳重和摩擦但考虑滑轮重)</a:t>
            </a:r>
          </a:p>
        </p:txBody>
      </p:sp>
      <p:sp>
        <p:nvSpPr>
          <p:cNvPr id="49160" name="文本框 49159"/>
          <p:cNvSpPr txBox="1"/>
          <p:nvPr/>
        </p:nvSpPr>
        <p:spPr>
          <a:xfrm>
            <a:off x="3419475" y="5876925"/>
            <a:ext cx="44275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F</a:t>
            </a:r>
            <a:r>
              <a:rPr lang="en-US" altLang="x-none" sz="4000" b="1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en-US" altLang="x-none" sz="4000" b="1" u="sng">
                <a:solidFill>
                  <a:srgbClr val="FF505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x-none" sz="4000" b="1" u="sng">
                <a:solidFill>
                  <a:srgbClr val="FF5050"/>
                </a:solidFill>
                <a:latin typeface="Arial" panose="020B0604020202020204" pitchFamily="34" charset="0"/>
              </a:rPr>
              <a:t>1∕n</a:t>
            </a:r>
            <a:r>
              <a:rPr lang="en-US" altLang="x-none" sz="3600" b="1" u="sng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 (</a:t>
            </a:r>
            <a:r>
              <a:rPr lang="en-US" altLang="x-none" sz="36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G+G</a:t>
            </a:r>
            <a:r>
              <a:rPr lang="zh-CN" altLang="en-US" sz="2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动</a:t>
            </a:r>
            <a:r>
              <a:rPr lang="en-US" altLang="x-none" sz="36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49161" name="文本框 49160"/>
          <p:cNvSpPr txBox="1"/>
          <p:nvPr/>
        </p:nvSpPr>
        <p:spPr>
          <a:xfrm>
            <a:off x="5940425" y="1844675"/>
            <a:ext cx="1152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latin typeface="Arial" panose="020B0604020202020204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  <p:bldP spid="49158" grpId="0"/>
      <p:bldP spid="49159" grpId="0"/>
      <p:bldP spid="49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文本占位符 12289" descr="DSC02249"/>
          <p:cNvPicPr>
            <a:picLocks noGrp="1" noChangeAspect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A2B0B0"/>
              </a:clrFrom>
              <a:clrTo>
                <a:srgbClr val="A2B0B0">
                  <a:alpha val="0"/>
                </a:srgbClr>
              </a:clrTo>
            </a:clrChange>
            <a:lum bright="23999" contrast="48000"/>
          </a:blip>
          <a:srcRect l="11116" r="15573" b="6720"/>
          <a:stretch>
            <a:fillRect/>
          </a:stretch>
        </p:blipFill>
        <p:spPr>
          <a:xfrm>
            <a:off x="5087938" y="981075"/>
            <a:ext cx="2914650" cy="4530725"/>
          </a:xfrm>
        </p:spPr>
      </p:pic>
      <p:sp>
        <p:nvSpPr>
          <p:cNvPr id="12291" name="矩形 12290"/>
          <p:cNvSpPr/>
          <p:nvPr/>
        </p:nvSpPr>
        <p:spPr>
          <a:xfrm>
            <a:off x="1818005" y="-100330"/>
            <a:ext cx="2952750" cy="259238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华文新魏" panose="02010800040101010101" pitchFamily="2" charset="-122"/>
                <a:ea typeface="华文新魏" panose="02010800040101010101" pitchFamily="2" charset="-122"/>
              </a:rPr>
              <a:t>滑轮</a:t>
            </a:r>
          </a:p>
        </p:txBody>
      </p:sp>
      <p:sp>
        <p:nvSpPr>
          <p:cNvPr id="12292" name="线形标注 2 8"/>
          <p:cNvSpPr/>
          <p:nvPr/>
        </p:nvSpPr>
        <p:spPr>
          <a:xfrm>
            <a:off x="8472488" y="2852738"/>
            <a:ext cx="1285875" cy="433387"/>
          </a:xfrm>
          <a:prstGeom prst="borderCallout2">
            <a:avLst>
              <a:gd name="adj1" fmla="val 26375"/>
              <a:gd name="adj2" fmla="val -5926"/>
              <a:gd name="adj3" fmla="val 26375"/>
              <a:gd name="adj4" fmla="val -62963"/>
              <a:gd name="adj5" fmla="val 175093"/>
              <a:gd name="adj6" fmla="val -132468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轴 </a:t>
            </a:r>
          </a:p>
        </p:txBody>
      </p:sp>
      <p:sp>
        <p:nvSpPr>
          <p:cNvPr id="12293" name="线形标注 2 7"/>
          <p:cNvSpPr/>
          <p:nvPr/>
        </p:nvSpPr>
        <p:spPr>
          <a:xfrm>
            <a:off x="2351088" y="3933825"/>
            <a:ext cx="2592387" cy="712788"/>
          </a:xfrm>
          <a:prstGeom prst="borderCallout2">
            <a:avLst>
              <a:gd name="adj1" fmla="val 16037"/>
              <a:gd name="adj2" fmla="val 102940"/>
              <a:gd name="adj3" fmla="val 16037"/>
              <a:gd name="adj4" fmla="val 117634"/>
              <a:gd name="adj5" fmla="val -172162"/>
              <a:gd name="adj6" fmla="val 128722"/>
            </a:avLst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Constantia" panose="02030602050306030303" pitchFamily="18" charset="0"/>
              </a:rPr>
              <a:t>带凹槽的</a:t>
            </a:r>
            <a:r>
              <a:rPr lang="zh-CN" altLang="en-US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轮</a:t>
            </a:r>
          </a:p>
        </p:txBody>
      </p:sp>
      <p:sp>
        <p:nvSpPr>
          <p:cNvPr id="12294" name="矩形 12293"/>
          <p:cNvSpPr/>
          <p:nvPr/>
        </p:nvSpPr>
        <p:spPr>
          <a:xfrm>
            <a:off x="6456363" y="2492375"/>
            <a:ext cx="130048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8800">
                <a:solidFill>
                  <a:srgbClr val="00FF00"/>
                </a:solidFill>
                <a:latin typeface="Arial" panose="020B0604020202020204" pitchFamily="34" charset="0"/>
              </a:rPr>
              <a:t>．</a:t>
            </a:r>
            <a:endParaRPr lang="zh-CN" altLang="en-US" sz="88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18"/>
          <p:cNvSpPr txBox="1"/>
          <p:nvPr/>
        </p:nvSpPr>
        <p:spPr>
          <a:xfrm>
            <a:off x="2208213" y="4941888"/>
            <a:ext cx="7777162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滑轮</a:t>
            </a:r>
          </a:p>
          <a:p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主要部分是能绕</a:t>
            </a: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轴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转动的</a:t>
            </a: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轮子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50177"/>
          <p:cNvSpPr txBox="1"/>
          <p:nvPr/>
        </p:nvSpPr>
        <p:spPr>
          <a:xfrm>
            <a:off x="363538" y="198438"/>
            <a:ext cx="17795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总结：</a:t>
            </a:r>
            <a:endParaRPr lang="zh-CN" altLang="en-US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0179" name="文本框 50178"/>
          <p:cNvSpPr txBox="1"/>
          <p:nvPr/>
        </p:nvSpPr>
        <p:spPr>
          <a:xfrm>
            <a:off x="250825" y="4868863"/>
            <a:ext cx="8196263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00CC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很显然：吊起动滑轮的</a:t>
            </a:r>
            <a:r>
              <a:rPr lang="zh-CN" altLang="en-US" sz="5400" b="1" dirty="0">
                <a:solidFill>
                  <a:srgbClr val="FF505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绳子的股数越多，就越省力</a:t>
            </a:r>
          </a:p>
        </p:txBody>
      </p:sp>
      <p:sp>
        <p:nvSpPr>
          <p:cNvPr id="50180" name="文本框 50179"/>
          <p:cNvSpPr txBox="1"/>
          <p:nvPr/>
        </p:nvSpPr>
        <p:spPr>
          <a:xfrm>
            <a:off x="2895600" y="1693863"/>
            <a:ext cx="20399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S=</a:t>
            </a:r>
            <a:r>
              <a:rPr lang="en-US" altLang="x-none" sz="4400" b="1" err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nh</a:t>
            </a:r>
            <a:endParaRPr lang="en-US" altLang="x-none" sz="4400" b="1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0181" name="文本框 50180"/>
          <p:cNvSpPr txBox="1"/>
          <p:nvPr/>
        </p:nvSpPr>
        <p:spPr>
          <a:xfrm>
            <a:off x="3321050" y="2546350"/>
            <a:ext cx="350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不计动滑轮重时：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0182" name="左大括号 50181"/>
          <p:cNvSpPr/>
          <p:nvPr/>
        </p:nvSpPr>
        <p:spPr>
          <a:xfrm>
            <a:off x="3033713" y="2682875"/>
            <a:ext cx="168275" cy="2009775"/>
          </a:xfrm>
          <a:prstGeom prst="leftBrace">
            <a:avLst>
              <a:gd name="adj1" fmla="val 99528"/>
              <a:gd name="adj2" fmla="val 50000"/>
            </a:avLst>
          </a:prstGeom>
          <a:noFill/>
          <a:ln w="76200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83" name="文本框 50182"/>
          <p:cNvSpPr txBox="1"/>
          <p:nvPr/>
        </p:nvSpPr>
        <p:spPr>
          <a:xfrm>
            <a:off x="0" y="3398838"/>
            <a:ext cx="3575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不计绳重、摩擦</a:t>
            </a:r>
          </a:p>
        </p:txBody>
      </p:sp>
      <p:sp>
        <p:nvSpPr>
          <p:cNvPr id="50184" name="文本框 50183"/>
          <p:cNvSpPr txBox="1"/>
          <p:nvPr/>
        </p:nvSpPr>
        <p:spPr>
          <a:xfrm>
            <a:off x="3203575" y="3789363"/>
            <a:ext cx="350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考虑动滑轮重时：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50185" name="组合 50184"/>
          <p:cNvGrpSpPr/>
          <p:nvPr/>
        </p:nvGrpSpPr>
        <p:grpSpPr>
          <a:xfrm>
            <a:off x="3854450" y="2971800"/>
            <a:ext cx="2524125" cy="835025"/>
            <a:chOff x="0" y="0"/>
            <a:chExt cx="1590" cy="526"/>
          </a:xfrm>
        </p:grpSpPr>
        <p:sp>
          <p:nvSpPr>
            <p:cNvPr id="50186" name="文本框 50185"/>
            <p:cNvSpPr txBox="1"/>
            <p:nvPr/>
          </p:nvSpPr>
          <p:spPr>
            <a:xfrm>
              <a:off x="0" y="106"/>
              <a:ext cx="159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   </a:t>
              </a: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F=        G</a:t>
              </a:r>
            </a:p>
          </p:txBody>
        </p:sp>
        <p:grpSp>
          <p:nvGrpSpPr>
            <p:cNvPr id="50187" name="组合 50186"/>
            <p:cNvGrpSpPr/>
            <p:nvPr/>
          </p:nvGrpSpPr>
          <p:grpSpPr>
            <a:xfrm>
              <a:off x="770" y="0"/>
              <a:ext cx="283" cy="526"/>
              <a:chOff x="0" y="0"/>
              <a:chExt cx="283" cy="526"/>
            </a:xfrm>
          </p:grpSpPr>
          <p:sp>
            <p:nvSpPr>
              <p:cNvPr id="50188" name="文本框 50187"/>
              <p:cNvSpPr txBox="1"/>
              <p:nvPr/>
            </p:nvSpPr>
            <p:spPr>
              <a:xfrm>
                <a:off x="8" y="0"/>
                <a:ext cx="209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0189" name="文本框 50188"/>
              <p:cNvSpPr txBox="1"/>
              <p:nvPr/>
            </p:nvSpPr>
            <p:spPr>
              <a:xfrm>
                <a:off x="17" y="238"/>
                <a:ext cx="19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0190" name="直接连接符 50189"/>
              <p:cNvSpPr/>
              <p:nvPr/>
            </p:nvSpPr>
            <p:spPr>
              <a:xfrm>
                <a:off x="0" y="264"/>
                <a:ext cx="28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0191" name="组合 50190"/>
          <p:cNvGrpSpPr/>
          <p:nvPr/>
        </p:nvGrpSpPr>
        <p:grpSpPr>
          <a:xfrm>
            <a:off x="3708400" y="4292600"/>
            <a:ext cx="4237038" cy="785813"/>
            <a:chOff x="0" y="0"/>
            <a:chExt cx="2669" cy="495"/>
          </a:xfrm>
        </p:grpSpPr>
        <p:sp>
          <p:nvSpPr>
            <p:cNvPr id="50192" name="文本框 50191"/>
            <p:cNvSpPr txBox="1"/>
            <p:nvPr/>
          </p:nvSpPr>
          <p:spPr>
            <a:xfrm>
              <a:off x="0" y="58"/>
              <a:ext cx="2669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  <a:ea typeface="楷体_GB2312" pitchFamily="49" charset="-122"/>
                </a:rPr>
                <a:t>    </a:t>
              </a: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F=    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（</a:t>
              </a: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G </a:t>
              </a:r>
              <a:r>
                <a:rPr lang="en-US" altLang="x-none" sz="36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x-none" b="1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x-none" sz="32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动</a:t>
              </a:r>
              <a:r>
                <a: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）</a:t>
              </a:r>
            </a:p>
          </p:txBody>
        </p:sp>
        <p:grpSp>
          <p:nvGrpSpPr>
            <p:cNvPr id="50193" name="组合 50192"/>
            <p:cNvGrpSpPr/>
            <p:nvPr/>
          </p:nvGrpSpPr>
          <p:grpSpPr>
            <a:xfrm>
              <a:off x="693" y="0"/>
              <a:ext cx="274" cy="495"/>
              <a:chOff x="0" y="0"/>
              <a:chExt cx="283" cy="570"/>
            </a:xfrm>
          </p:grpSpPr>
          <p:sp>
            <p:nvSpPr>
              <p:cNvPr id="50194" name="文本框 50193"/>
              <p:cNvSpPr txBox="1"/>
              <p:nvPr/>
            </p:nvSpPr>
            <p:spPr>
              <a:xfrm>
                <a:off x="8" y="0"/>
                <a:ext cx="209" cy="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0195" name="文本框 50194"/>
              <p:cNvSpPr txBox="1"/>
              <p:nvPr/>
            </p:nvSpPr>
            <p:spPr>
              <a:xfrm>
                <a:off x="17" y="239"/>
                <a:ext cx="191" cy="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0196" name="直接连接符 50195"/>
              <p:cNvSpPr/>
              <p:nvPr/>
            </p:nvSpPr>
            <p:spPr>
              <a:xfrm>
                <a:off x="0" y="264"/>
                <a:ext cx="283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0197" name="文本框 50196"/>
          <p:cNvSpPr txBox="1"/>
          <p:nvPr/>
        </p:nvSpPr>
        <p:spPr>
          <a:xfrm>
            <a:off x="455613" y="1068388"/>
            <a:ext cx="81962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设吊起动滑轮的绳子的股数为</a:t>
            </a:r>
            <a:r>
              <a:rPr lang="en-US" altLang="x-none" sz="3200" b="1">
                <a:latin typeface="Arial" panose="020B0604020202020204" pitchFamily="34" charset="0"/>
                <a:ea typeface="楷体_GB2312" pitchFamily="49" charset="-122"/>
              </a:rPr>
              <a:t>n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49" charset="-122"/>
              </a:rPr>
              <a:t>，则关系式：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0198" name="文本框 50197"/>
          <p:cNvSpPr txBox="1"/>
          <p:nvPr/>
        </p:nvSpPr>
        <p:spPr>
          <a:xfrm>
            <a:off x="4937125" y="1773238"/>
            <a:ext cx="11255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199" name="文本框 50198"/>
          <p:cNvSpPr txBox="1"/>
          <p:nvPr/>
        </p:nvSpPr>
        <p:spPr>
          <a:xfrm>
            <a:off x="5230813" y="1679575"/>
            <a:ext cx="23352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V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绳</a:t>
            </a:r>
            <a:r>
              <a:rPr lang="en-US" altLang="x-none" sz="44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=</a:t>
            </a:r>
            <a:r>
              <a:rPr lang="en-US" altLang="x-none" sz="4400" b="1" err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nV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3" grpId="0"/>
      <p:bldP spid="50184" grpId="0"/>
      <p:bldP spid="50197" grpId="0"/>
      <p:bldP spid="5019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1-图片-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350" y="0"/>
            <a:ext cx="7391400" cy="681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6" name="Line 6"/>
          <p:cNvSpPr/>
          <p:nvPr/>
        </p:nvSpPr>
        <p:spPr>
          <a:xfrm>
            <a:off x="3779838" y="1916113"/>
            <a:ext cx="2232025" cy="0"/>
          </a:xfrm>
          <a:prstGeom prst="line">
            <a:avLst/>
          </a:prstGeom>
          <a:ln w="38100" cap="rnd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1207" name="文本框 51206"/>
          <p:cNvSpPr txBox="1"/>
          <p:nvPr/>
        </p:nvSpPr>
        <p:spPr>
          <a:xfrm>
            <a:off x="728663" y="260350"/>
            <a:ext cx="458787" cy="63373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8" name="文本框 51207"/>
          <p:cNvSpPr txBox="1"/>
          <p:nvPr/>
        </p:nvSpPr>
        <p:spPr>
          <a:xfrm>
            <a:off x="468313" y="549275"/>
            <a:ext cx="458787" cy="64801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9" name="文本框 51208"/>
          <p:cNvSpPr txBox="1"/>
          <p:nvPr/>
        </p:nvSpPr>
        <p:spPr>
          <a:xfrm>
            <a:off x="323850" y="260350"/>
            <a:ext cx="1038225" cy="63373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现在同学们知道为什么这位小男孩能把这辆摩托车拉起来吗</a:t>
            </a:r>
            <a:r>
              <a:rPr lang="zh-CN" altLang="en-US" dirty="0">
                <a:solidFill>
                  <a:srgbClr val="CC0000"/>
                </a:solidFill>
                <a:latin typeface="Arial" panose="020B0604020202020204" pitchFamily="34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52225" descr="11-图片-42 变形的滑轮组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58825"/>
            <a:ext cx="5981700" cy="582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文本框 52226"/>
          <p:cNvSpPr txBox="1"/>
          <p:nvPr/>
        </p:nvSpPr>
        <p:spPr>
          <a:xfrm>
            <a:off x="184150" y="0"/>
            <a:ext cx="2667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400" b="1">
                <a:latin typeface="宋体" panose="02010600030101010101" pitchFamily="2" charset="-122"/>
              </a:rPr>
              <a:t>WWW</a:t>
            </a:r>
            <a:r>
              <a:rPr lang="zh-CN" altLang="en-US" sz="4400" b="1" dirty="0">
                <a:latin typeface="宋体" panose="02010600030101010101" pitchFamily="2" charset="-122"/>
              </a:rPr>
              <a:t>第</a:t>
            </a:r>
            <a:r>
              <a:rPr lang="en-US" altLang="x-none" sz="4400" b="1">
                <a:latin typeface="宋体" panose="02010600030101010101" pitchFamily="2" charset="-122"/>
              </a:rPr>
              <a:t>2</a:t>
            </a:r>
            <a:r>
              <a:rPr lang="zh-CN" altLang="en-US" sz="4400" b="1" dirty="0">
                <a:latin typeface="宋体" panose="02010600030101010101" pitchFamily="2" charset="-122"/>
              </a:rPr>
              <a:t>题：</a:t>
            </a:r>
            <a:endParaRPr lang="zh-CN" altLang="en-US" sz="40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6007100" y="1036638"/>
            <a:ext cx="2924175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楷体_GB2312" pitchFamily="49" charset="-122"/>
              </a:rPr>
              <a:t>很轻松地就可将两木棍拉合拢</a:t>
            </a:r>
          </a:p>
        </p:txBody>
      </p:sp>
      <p:sp>
        <p:nvSpPr>
          <p:cNvPr id="52229" name="文本框 52228"/>
          <p:cNvSpPr txBox="1"/>
          <p:nvPr/>
        </p:nvSpPr>
        <p:spPr>
          <a:xfrm>
            <a:off x="6035675" y="3292475"/>
            <a:ext cx="2833688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说明使用滑轮组可以省力</a:t>
            </a:r>
          </a:p>
        </p:txBody>
      </p:sp>
      <p:sp>
        <p:nvSpPr>
          <p:cNvPr id="52230" name="文本框 52229"/>
          <p:cNvSpPr txBox="1"/>
          <p:nvPr/>
        </p:nvSpPr>
        <p:spPr>
          <a:xfrm>
            <a:off x="2838450" y="0"/>
            <a:ext cx="342582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变形的滑轮组</a:t>
            </a:r>
          </a:p>
          <a:p>
            <a:pPr>
              <a:spcBef>
                <a:spcPct val="50000"/>
              </a:spcBef>
            </a:pP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组合 53249"/>
          <p:cNvGrpSpPr/>
          <p:nvPr/>
        </p:nvGrpSpPr>
        <p:grpSpPr>
          <a:xfrm>
            <a:off x="0" y="2667000"/>
            <a:ext cx="5029200" cy="1524000"/>
            <a:chOff x="0" y="0"/>
            <a:chExt cx="3168" cy="960"/>
          </a:xfrm>
        </p:grpSpPr>
        <p:sp>
          <p:nvSpPr>
            <p:cNvPr id="53251" name="直接连接符 53250"/>
            <p:cNvSpPr/>
            <p:nvPr/>
          </p:nvSpPr>
          <p:spPr>
            <a:xfrm>
              <a:off x="96" y="864"/>
              <a:ext cx="230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3252" name="组合 53251"/>
            <p:cNvGrpSpPr/>
            <p:nvPr/>
          </p:nvGrpSpPr>
          <p:grpSpPr>
            <a:xfrm>
              <a:off x="0" y="0"/>
              <a:ext cx="3168" cy="960"/>
              <a:chOff x="0" y="0"/>
              <a:chExt cx="3168" cy="960"/>
            </a:xfrm>
          </p:grpSpPr>
          <p:sp>
            <p:nvSpPr>
              <p:cNvPr id="53253" name="直接连接符 53252"/>
              <p:cNvSpPr/>
              <p:nvPr/>
            </p:nvSpPr>
            <p:spPr>
              <a:xfrm>
                <a:off x="96" y="192"/>
                <a:ext cx="0" cy="6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3254" name="组合 53253"/>
              <p:cNvGrpSpPr/>
              <p:nvPr/>
            </p:nvGrpSpPr>
            <p:grpSpPr>
              <a:xfrm>
                <a:off x="0" y="0"/>
                <a:ext cx="3168" cy="960"/>
                <a:chOff x="0" y="0"/>
                <a:chExt cx="3168" cy="960"/>
              </a:xfrm>
            </p:grpSpPr>
            <p:sp>
              <p:nvSpPr>
                <p:cNvPr id="53255" name="矩形 53254"/>
                <p:cNvSpPr/>
                <p:nvPr/>
              </p:nvSpPr>
              <p:spPr>
                <a:xfrm>
                  <a:off x="2736" y="38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53256" name="组合 53255"/>
                <p:cNvGrpSpPr/>
                <p:nvPr/>
              </p:nvGrpSpPr>
              <p:grpSpPr>
                <a:xfrm>
                  <a:off x="0" y="0"/>
                  <a:ext cx="3168" cy="960"/>
                  <a:chOff x="0" y="0"/>
                  <a:chExt cx="3168" cy="960"/>
                </a:xfrm>
              </p:grpSpPr>
              <p:grpSp>
                <p:nvGrpSpPr>
                  <p:cNvPr id="53257" name="组合 53256"/>
                  <p:cNvGrpSpPr/>
                  <p:nvPr/>
                </p:nvGrpSpPr>
                <p:grpSpPr>
                  <a:xfrm rot="-5400000">
                    <a:off x="18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53258" name="组合 53257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3259" name="组合 53258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3260" name="椭圆 53259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3261" name="椭圆 53260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3262" name="椭圆 53261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63" name="菱形 53262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264" name="组合 53263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3265" name="椭圆 53264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66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267" name="组合 53266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3268" name="椭圆 5326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6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3270" name="组合 53269"/>
                  <p:cNvGrpSpPr/>
                  <p:nvPr/>
                </p:nvGrpSpPr>
                <p:grpSpPr>
                  <a:xfrm rot="-5400000">
                    <a:off x="6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53271" name="组合 53270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3272" name="组合 53271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3273" name="椭圆 53272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3274" name="椭圆 53273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3275" name="椭圆 53274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76" name="菱形 53275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277" name="组合 53276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3278" name="椭圆 5327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7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3280" name="组合 53279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3281" name="椭圆 53280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3282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3283" name="直接连接符 53282"/>
                  <p:cNvSpPr/>
                  <p:nvPr/>
                </p:nvSpPr>
                <p:spPr>
                  <a:xfrm rot="-5400000" flipV="1">
                    <a:off x="1368" y="177"/>
                    <a:ext cx="0" cy="120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4" name="直接连接符 53283"/>
                  <p:cNvSpPr/>
                  <p:nvPr/>
                </p:nvSpPr>
                <p:spPr>
                  <a:xfrm flipH="1" flipV="1">
                    <a:off x="816" y="432"/>
                    <a:ext cx="768" cy="144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85" name="直接连接符 53284"/>
                  <p:cNvSpPr/>
                  <p:nvPr/>
                </p:nvSpPr>
                <p:spPr>
                  <a:xfrm flipH="1" flipV="1">
                    <a:off x="1056" y="240"/>
                    <a:ext cx="1008" cy="1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grpSp>
                <p:nvGrpSpPr>
                  <p:cNvPr id="53286" name="组合 53285"/>
                  <p:cNvGrpSpPr/>
                  <p:nvPr/>
                </p:nvGrpSpPr>
                <p:grpSpPr>
                  <a:xfrm>
                    <a:off x="0" y="192"/>
                    <a:ext cx="3168" cy="768"/>
                    <a:chOff x="0" y="0"/>
                    <a:chExt cx="3168" cy="768"/>
                  </a:xfrm>
                </p:grpSpPr>
                <p:sp>
                  <p:nvSpPr>
                    <p:cNvPr id="53287" name="矩形 53286"/>
                    <p:cNvSpPr/>
                    <p:nvPr/>
                  </p:nvSpPr>
                  <p:spPr>
                    <a:xfrm>
                      <a:off x="0" y="0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3288" name="矩形 53287"/>
                    <p:cNvSpPr/>
                    <p:nvPr/>
                  </p:nvSpPr>
                  <p:spPr>
                    <a:xfrm>
                      <a:off x="0" y="672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3289" name="直接连接符 53288"/>
                  <p:cNvSpPr/>
                  <p:nvPr/>
                </p:nvSpPr>
                <p:spPr>
                  <a:xfrm>
                    <a:off x="99" y="603"/>
                    <a:ext cx="297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0" name="直接连接符 53289"/>
                  <p:cNvSpPr/>
                  <p:nvPr/>
                </p:nvSpPr>
                <p:spPr>
                  <a:xfrm>
                    <a:off x="2361" y="615"/>
                    <a:ext cx="384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3291" name="文本框 53290"/>
                  <p:cNvSpPr txBox="1"/>
                  <p:nvPr/>
                </p:nvSpPr>
                <p:spPr>
                  <a:xfrm>
                    <a:off x="1008" y="0"/>
                    <a:ext cx="336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2400">
                        <a:latin typeface="Times New Roman" panose="02020603050405020304" pitchFamily="18" charset="0"/>
                      </a:rPr>
                      <a:t>F</a:t>
                    </a:r>
                  </a:p>
                </p:txBody>
              </p:sp>
              <p:sp>
                <p:nvSpPr>
                  <p:cNvPr id="53292" name="文本框 53291"/>
                  <p:cNvSpPr txBox="1"/>
                  <p:nvPr/>
                </p:nvSpPr>
                <p:spPr>
                  <a:xfrm>
                    <a:off x="2832" y="192"/>
                    <a:ext cx="288" cy="57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x-none" sz="5400">
                        <a:latin typeface="Times New Roman" panose="02020603050405020304" pitchFamily="18" charset="0"/>
                      </a:rPr>
                      <a:t>.</a:t>
                    </a:r>
                  </a:p>
                </p:txBody>
              </p:sp>
            </p:grpSp>
          </p:grpSp>
        </p:grpSp>
      </p:grpSp>
      <p:sp>
        <p:nvSpPr>
          <p:cNvPr id="53293" name="文本框 53292"/>
          <p:cNvSpPr txBox="1"/>
          <p:nvPr/>
        </p:nvSpPr>
        <p:spPr>
          <a:xfrm>
            <a:off x="228600" y="152400"/>
            <a:ext cx="3429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：滑轮组</a:t>
            </a:r>
          </a:p>
        </p:txBody>
      </p:sp>
      <p:sp>
        <p:nvSpPr>
          <p:cNvPr id="53294" name="矩形 53293"/>
          <p:cNvSpPr/>
          <p:nvPr/>
        </p:nvSpPr>
        <p:spPr>
          <a:xfrm>
            <a:off x="228600" y="565150"/>
            <a:ext cx="86868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实验表明，使用滑轮组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拉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重物时，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若动滑轮重和摩擦不计，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动滑轮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被几股绳子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拉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住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，所用的力就是物体与接触面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摩擦力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的几分之一。即</a:t>
            </a:r>
          </a:p>
        </p:txBody>
      </p:sp>
      <p:grpSp>
        <p:nvGrpSpPr>
          <p:cNvPr id="53295" name="组合 53294"/>
          <p:cNvGrpSpPr/>
          <p:nvPr/>
        </p:nvGrpSpPr>
        <p:grpSpPr>
          <a:xfrm>
            <a:off x="4876800" y="4572000"/>
            <a:ext cx="2209800" cy="762000"/>
            <a:chOff x="0" y="0"/>
            <a:chExt cx="1392" cy="480"/>
          </a:xfrm>
        </p:grpSpPr>
        <p:grpSp>
          <p:nvGrpSpPr>
            <p:cNvPr id="53296" name="组合 53295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53297" name="直接连接符 53296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298" name="文本框 53297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3299" name="文本框 53298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53300" name="文本框 53299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3301" name="文本框 53300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53302" name="组合 53301"/>
          <p:cNvGrpSpPr/>
          <p:nvPr/>
        </p:nvGrpSpPr>
        <p:grpSpPr>
          <a:xfrm>
            <a:off x="4648200" y="3200400"/>
            <a:ext cx="914400" cy="457200"/>
            <a:chOff x="0" y="0"/>
            <a:chExt cx="576" cy="288"/>
          </a:xfrm>
        </p:grpSpPr>
        <p:sp>
          <p:nvSpPr>
            <p:cNvPr id="53303" name="直接连接符 53302"/>
            <p:cNvSpPr/>
            <p:nvPr/>
          </p:nvSpPr>
          <p:spPr>
            <a:xfrm>
              <a:off x="0" y="282"/>
              <a:ext cx="384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4" name="文本框 53303"/>
            <p:cNvSpPr txBox="1"/>
            <p:nvPr/>
          </p:nvSpPr>
          <p:spPr>
            <a:xfrm>
              <a:off x="240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53305" name="组合 53304"/>
          <p:cNvGrpSpPr/>
          <p:nvPr/>
        </p:nvGrpSpPr>
        <p:grpSpPr>
          <a:xfrm>
            <a:off x="4495800" y="2438400"/>
            <a:ext cx="533400" cy="1176338"/>
            <a:chOff x="0" y="0"/>
            <a:chExt cx="336" cy="741"/>
          </a:xfrm>
        </p:grpSpPr>
        <p:sp>
          <p:nvSpPr>
            <p:cNvPr id="53306" name="直接连接符 53305"/>
            <p:cNvSpPr/>
            <p:nvPr/>
          </p:nvSpPr>
          <p:spPr>
            <a:xfrm flipV="1">
              <a:off x="96" y="165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07" name="文本框 53306"/>
            <p:cNvSpPr txBox="1"/>
            <p:nvPr/>
          </p:nvSpPr>
          <p:spPr>
            <a:xfrm>
              <a:off x="0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3308" name="组合 53307"/>
          <p:cNvGrpSpPr/>
          <p:nvPr/>
        </p:nvGrpSpPr>
        <p:grpSpPr>
          <a:xfrm>
            <a:off x="4572000" y="3690938"/>
            <a:ext cx="533400" cy="1109662"/>
            <a:chOff x="0" y="0"/>
            <a:chExt cx="336" cy="699"/>
          </a:xfrm>
        </p:grpSpPr>
        <p:sp>
          <p:nvSpPr>
            <p:cNvPr id="53309" name="直接连接符 53308"/>
            <p:cNvSpPr/>
            <p:nvPr/>
          </p:nvSpPr>
          <p:spPr>
            <a:xfrm>
              <a:off x="48" y="0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10" name="文本框 53309"/>
            <p:cNvSpPr txBox="1"/>
            <p:nvPr/>
          </p:nvSpPr>
          <p:spPr>
            <a:xfrm>
              <a:off x="0" y="411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53311" name="组合 53310"/>
          <p:cNvGrpSpPr/>
          <p:nvPr/>
        </p:nvGrpSpPr>
        <p:grpSpPr>
          <a:xfrm>
            <a:off x="3886200" y="3276600"/>
            <a:ext cx="762000" cy="457200"/>
            <a:chOff x="0" y="0"/>
            <a:chExt cx="480" cy="288"/>
          </a:xfrm>
        </p:grpSpPr>
        <p:sp>
          <p:nvSpPr>
            <p:cNvPr id="53312" name="直接连接符 53311"/>
            <p:cNvSpPr/>
            <p:nvPr/>
          </p:nvSpPr>
          <p:spPr>
            <a:xfrm flipH="1">
              <a:off x="144" y="231"/>
              <a:ext cx="336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3313" name="文本框 53312"/>
            <p:cNvSpPr txBox="1"/>
            <p:nvPr/>
          </p:nvSpPr>
          <p:spPr>
            <a:xfrm>
              <a:off x="0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sp>
        <p:nvSpPr>
          <p:cNvPr id="53314" name="文本框 53313"/>
          <p:cNvSpPr txBox="1"/>
          <p:nvPr/>
        </p:nvSpPr>
        <p:spPr>
          <a:xfrm>
            <a:off x="250825" y="4797425"/>
            <a:ext cx="662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如图所示，拉力</a:t>
            </a:r>
            <a:r>
              <a:rPr lang="en-US" altLang="x-none" sz="2800" b="1">
                <a:latin typeface="Times New Roman" panose="02020603050405020304" pitchFamily="18" charset="0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的大小等于＿＿＿＿。</a:t>
            </a:r>
          </a:p>
        </p:txBody>
      </p:sp>
      <p:grpSp>
        <p:nvGrpSpPr>
          <p:cNvPr id="53315" name="组合 53314"/>
          <p:cNvGrpSpPr/>
          <p:nvPr/>
        </p:nvGrpSpPr>
        <p:grpSpPr>
          <a:xfrm>
            <a:off x="2438400" y="1524000"/>
            <a:ext cx="2209800" cy="762000"/>
            <a:chOff x="0" y="0"/>
            <a:chExt cx="1392" cy="480"/>
          </a:xfrm>
        </p:grpSpPr>
        <p:grpSp>
          <p:nvGrpSpPr>
            <p:cNvPr id="53316" name="组合 53315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53317" name="直接连接符 53316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3318" name="文本框 53317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3319" name="文本框 53318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sp>
          <p:nvSpPr>
            <p:cNvPr id="53320" name="文本框 53319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3321" name="文本框 53320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3" grpId="0"/>
      <p:bldP spid="53294" grpId="0"/>
      <p:bldP spid="533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/>
          <p:cNvSpPr txBox="1"/>
          <p:nvPr/>
        </p:nvSpPr>
        <p:spPr>
          <a:xfrm>
            <a:off x="0" y="0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巩固练习：</a:t>
            </a:r>
          </a:p>
        </p:txBody>
      </p:sp>
      <p:sp>
        <p:nvSpPr>
          <p:cNvPr id="54275" name="文本框 54274"/>
          <p:cNvSpPr txBox="1"/>
          <p:nvPr/>
        </p:nvSpPr>
        <p:spPr>
          <a:xfrm>
            <a:off x="152400" y="457200"/>
            <a:ext cx="8610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：如下图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(a)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所示，物体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重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100N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，在力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作用下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匀速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上升时，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应等于＿＿＿</a:t>
            </a:r>
            <a:r>
              <a:rPr lang="en-US" altLang="x-none" sz="2800" b="1">
                <a:latin typeface="黑体" panose="02010609060101010101" pitchFamily="2" charset="-122"/>
                <a:ea typeface="黑体" panose="02010609060101010101" pitchFamily="2" charset="-122"/>
              </a:rPr>
              <a:t>N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。（不计摩擦）</a:t>
            </a:r>
          </a:p>
        </p:txBody>
      </p:sp>
      <p:grpSp>
        <p:nvGrpSpPr>
          <p:cNvPr id="54276" name="组合 54275"/>
          <p:cNvGrpSpPr/>
          <p:nvPr/>
        </p:nvGrpSpPr>
        <p:grpSpPr>
          <a:xfrm>
            <a:off x="990600" y="1752600"/>
            <a:ext cx="2057400" cy="1900238"/>
            <a:chOff x="0" y="0"/>
            <a:chExt cx="1296" cy="1197"/>
          </a:xfrm>
        </p:grpSpPr>
        <p:sp>
          <p:nvSpPr>
            <p:cNvPr id="54277" name="文本框 54276"/>
            <p:cNvSpPr txBox="1"/>
            <p:nvPr/>
          </p:nvSpPr>
          <p:spPr>
            <a:xfrm>
              <a:off x="307" y="909"/>
              <a:ext cx="60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Times New Roman" panose="02020603050405020304" pitchFamily="18" charset="0"/>
                </a:rPr>
                <a:t>图</a:t>
              </a:r>
              <a:r>
                <a:rPr lang="en-US" altLang="x-none" sz="2400">
                  <a:latin typeface="Times New Roman" panose="02020603050405020304" pitchFamily="18" charset="0"/>
                </a:rPr>
                <a:t>(a)</a:t>
              </a:r>
            </a:p>
          </p:txBody>
        </p:sp>
        <p:grpSp>
          <p:nvGrpSpPr>
            <p:cNvPr id="54278" name="组合 54277"/>
            <p:cNvGrpSpPr/>
            <p:nvPr/>
          </p:nvGrpSpPr>
          <p:grpSpPr>
            <a:xfrm>
              <a:off x="0" y="0"/>
              <a:ext cx="1296" cy="1044"/>
              <a:chOff x="0" y="0"/>
              <a:chExt cx="1296" cy="1044"/>
            </a:xfrm>
          </p:grpSpPr>
          <p:grpSp>
            <p:nvGrpSpPr>
              <p:cNvPr id="54279" name="组合 54278"/>
              <p:cNvGrpSpPr/>
              <p:nvPr/>
            </p:nvGrpSpPr>
            <p:grpSpPr>
              <a:xfrm>
                <a:off x="90" y="404"/>
                <a:ext cx="117" cy="640"/>
                <a:chOff x="0" y="0"/>
                <a:chExt cx="192" cy="558"/>
              </a:xfrm>
            </p:grpSpPr>
            <p:sp>
              <p:nvSpPr>
                <p:cNvPr id="54280" name="矩形 54279"/>
                <p:cNvSpPr/>
                <p:nvPr/>
              </p:nvSpPr>
              <p:spPr>
                <a:xfrm>
                  <a:off x="0" y="366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190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281" name="直接连接符 54280"/>
                <p:cNvSpPr/>
                <p:nvPr/>
              </p:nvSpPr>
              <p:spPr>
                <a:xfrm>
                  <a:off x="96" y="0"/>
                  <a:ext cx="0" cy="38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4282" name="组合 54281"/>
              <p:cNvGrpSpPr/>
              <p:nvPr/>
            </p:nvGrpSpPr>
            <p:grpSpPr>
              <a:xfrm>
                <a:off x="68" y="0"/>
                <a:ext cx="478" cy="698"/>
                <a:chOff x="0" y="0"/>
                <a:chExt cx="672" cy="995"/>
              </a:xfrm>
            </p:grpSpPr>
            <p:grpSp>
              <p:nvGrpSpPr>
                <p:cNvPr id="54283" name="组合 54282"/>
                <p:cNvGrpSpPr/>
                <p:nvPr/>
              </p:nvGrpSpPr>
              <p:grpSpPr>
                <a:xfrm>
                  <a:off x="0" y="0"/>
                  <a:ext cx="672" cy="792"/>
                  <a:chOff x="0" y="0"/>
                  <a:chExt cx="672" cy="792"/>
                </a:xfrm>
              </p:grpSpPr>
              <p:grpSp>
                <p:nvGrpSpPr>
                  <p:cNvPr id="54284" name="组合 54283"/>
                  <p:cNvGrpSpPr/>
                  <p:nvPr/>
                </p:nvGrpSpPr>
                <p:grpSpPr>
                  <a:xfrm>
                    <a:off x="0" y="0"/>
                    <a:ext cx="672" cy="684"/>
                    <a:chOff x="0" y="0"/>
                    <a:chExt cx="672" cy="684"/>
                  </a:xfrm>
                </p:grpSpPr>
                <p:grpSp>
                  <p:nvGrpSpPr>
                    <p:cNvPr id="54285" name="组合 54284"/>
                    <p:cNvGrpSpPr/>
                    <p:nvPr/>
                  </p:nvGrpSpPr>
                  <p:grpSpPr>
                    <a:xfrm>
                      <a:off x="0" y="0"/>
                      <a:ext cx="672" cy="96"/>
                      <a:chOff x="0" y="0"/>
                      <a:chExt cx="672" cy="96"/>
                    </a:xfrm>
                  </p:grpSpPr>
                  <p:sp>
                    <p:nvSpPr>
                      <p:cNvPr id="54286" name="直接连接符 54285"/>
                      <p:cNvSpPr/>
                      <p:nvPr/>
                    </p:nvSpPr>
                    <p:spPr>
                      <a:xfrm>
                        <a:off x="0" y="96"/>
                        <a:ext cx="624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87" name="直接连接符 54286"/>
                      <p:cNvSpPr/>
                      <p:nvPr/>
                    </p:nvSpPr>
                    <p:spPr>
                      <a:xfrm flipH="1">
                        <a:off x="0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88" name="直接连接符 54287"/>
                      <p:cNvSpPr/>
                      <p:nvPr/>
                    </p:nvSpPr>
                    <p:spPr>
                      <a:xfrm flipH="1">
                        <a:off x="57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89" name="直接连接符 54288"/>
                      <p:cNvSpPr/>
                      <p:nvPr/>
                    </p:nvSpPr>
                    <p:spPr>
                      <a:xfrm flipH="1">
                        <a:off x="135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0" name="直接连接符 54289"/>
                      <p:cNvSpPr/>
                      <p:nvPr/>
                    </p:nvSpPr>
                    <p:spPr>
                      <a:xfrm flipH="1">
                        <a:off x="192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1" name="直接连接符 54290"/>
                      <p:cNvSpPr/>
                      <p:nvPr/>
                    </p:nvSpPr>
                    <p:spPr>
                      <a:xfrm flipH="1">
                        <a:off x="252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2" name="直接连接符 54291"/>
                      <p:cNvSpPr/>
                      <p:nvPr/>
                    </p:nvSpPr>
                    <p:spPr>
                      <a:xfrm flipH="1">
                        <a:off x="321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3" name="直接连接符 54292"/>
                      <p:cNvSpPr/>
                      <p:nvPr/>
                    </p:nvSpPr>
                    <p:spPr>
                      <a:xfrm flipH="1">
                        <a:off x="387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4" name="直接连接符 54293"/>
                      <p:cNvSpPr/>
                      <p:nvPr/>
                    </p:nvSpPr>
                    <p:spPr>
                      <a:xfrm flipH="1">
                        <a:off x="450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5" name="直接连接符 54294"/>
                      <p:cNvSpPr/>
                      <p:nvPr/>
                    </p:nvSpPr>
                    <p:spPr>
                      <a:xfrm flipH="1">
                        <a:off x="519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296" name="直接连接符 54295"/>
                      <p:cNvSpPr/>
                      <p:nvPr/>
                    </p:nvSpPr>
                    <p:spPr>
                      <a:xfrm flipH="1">
                        <a:off x="576" y="0"/>
                        <a:ext cx="96" cy="96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54297" name="直接连接符 54296"/>
                    <p:cNvSpPr/>
                    <p:nvPr/>
                  </p:nvSpPr>
                  <p:spPr>
                    <a:xfrm>
                      <a:off x="306" y="96"/>
                      <a:ext cx="0" cy="28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298" name="直接连接符 54297"/>
                    <p:cNvSpPr/>
                    <p:nvPr/>
                  </p:nvSpPr>
                  <p:spPr>
                    <a:xfrm>
                      <a:off x="303" y="348"/>
                      <a:ext cx="0" cy="33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54299" name="组合 54298"/>
                  <p:cNvGrpSpPr/>
                  <p:nvPr/>
                </p:nvGrpSpPr>
                <p:grpSpPr>
                  <a:xfrm>
                    <a:off x="117" y="384"/>
                    <a:ext cx="408" cy="408"/>
                    <a:chOff x="0" y="0"/>
                    <a:chExt cx="680" cy="681"/>
                  </a:xfrm>
                </p:grpSpPr>
                <p:grpSp>
                  <p:nvGrpSpPr>
                    <p:cNvPr id="54300" name="组合 54299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54301" name="椭圆 54300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02" name="椭圆 54301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4303" name="椭圆 54302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04" name="菱形 54303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54305" name="组合 54304"/>
                <p:cNvGrpSpPr/>
                <p:nvPr/>
              </p:nvGrpSpPr>
              <p:grpSpPr>
                <a:xfrm>
                  <a:off x="270" y="768"/>
                  <a:ext cx="102" cy="227"/>
                  <a:chOff x="0" y="0"/>
                  <a:chExt cx="148" cy="320"/>
                </a:xfrm>
              </p:grpSpPr>
              <p:sp>
                <p:nvSpPr>
                  <p:cNvPr id="54306" name="椭圆 54305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307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4308" name="直接连接符 54307"/>
              <p:cNvSpPr/>
              <p:nvPr/>
            </p:nvSpPr>
            <p:spPr>
              <a:xfrm>
                <a:off x="371" y="284"/>
                <a:ext cx="682" cy="33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4309" name="文本框 54308"/>
              <p:cNvSpPr txBox="1"/>
              <p:nvPr/>
            </p:nvSpPr>
            <p:spPr>
              <a:xfrm>
                <a:off x="1023" y="506"/>
                <a:ext cx="27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>
                    <a:latin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54310" name="直接连接符 54309"/>
              <p:cNvSpPr/>
              <p:nvPr/>
            </p:nvSpPr>
            <p:spPr>
              <a:xfrm flipV="1">
                <a:off x="0" y="741"/>
                <a:ext cx="0" cy="30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54311" name="文本框 54310"/>
          <p:cNvSpPr txBox="1"/>
          <p:nvPr/>
        </p:nvSpPr>
        <p:spPr>
          <a:xfrm>
            <a:off x="76200" y="5121275"/>
            <a:ext cx="89154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2: </a:t>
            </a:r>
            <a:r>
              <a:rPr lang="zh-CN" altLang="en-US" sz="2800" b="1" dirty="0">
                <a:latin typeface="Times New Roman" panose="02020603050405020304" pitchFamily="18" charset="0"/>
              </a:rPr>
              <a:t>如上图</a:t>
            </a:r>
            <a:r>
              <a:rPr lang="en-US" altLang="x-none" sz="2800" b="1">
                <a:latin typeface="Times New Roman" panose="02020603050405020304" pitchFamily="18" charset="0"/>
              </a:rPr>
              <a:t>(b)</a:t>
            </a:r>
            <a:r>
              <a:rPr lang="zh-CN" altLang="en-US" sz="2800" b="1" dirty="0">
                <a:latin typeface="Times New Roman" panose="02020603050405020304" pitchFamily="18" charset="0"/>
              </a:rPr>
              <a:t>所示，物体</a:t>
            </a:r>
            <a:r>
              <a:rPr lang="en-US" altLang="x-none" sz="2800" b="1"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</a:rPr>
              <a:t>重为</a:t>
            </a:r>
            <a:r>
              <a:rPr lang="en-US" altLang="x-none" sz="2800" b="1">
                <a:latin typeface="Times New Roman" panose="02020603050405020304" pitchFamily="18" charset="0"/>
              </a:rPr>
              <a:t>100N</a:t>
            </a:r>
            <a:r>
              <a:rPr lang="zh-CN" altLang="en-US" sz="2800" b="1" dirty="0">
                <a:latin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挂重物的钩子</a:t>
            </a:r>
            <a:r>
              <a:rPr lang="zh-CN" altLang="en-US" sz="2800" b="1" dirty="0">
                <a:latin typeface="Times New Roman" panose="02020603050405020304" pitchFamily="18" charset="0"/>
              </a:rPr>
              <a:t>承受的拉力是＿＿＿＿</a:t>
            </a:r>
            <a:r>
              <a:rPr lang="en-US" altLang="x-none" sz="2800" b="1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人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匀速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拉绳子的力</a:t>
            </a:r>
            <a:r>
              <a:rPr lang="zh-CN" altLang="en-US" sz="2800" b="1" dirty="0">
                <a:latin typeface="Times New Roman" panose="02020603050405020304" pitchFamily="18" charset="0"/>
              </a:rPr>
              <a:t>是＿＿＿＿</a:t>
            </a:r>
            <a:r>
              <a:rPr lang="en-US" altLang="x-none" sz="2800" b="1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（动滑轮自重不计）</a:t>
            </a:r>
          </a:p>
        </p:txBody>
      </p:sp>
      <p:grpSp>
        <p:nvGrpSpPr>
          <p:cNvPr id="54312" name="组合 54311"/>
          <p:cNvGrpSpPr/>
          <p:nvPr/>
        </p:nvGrpSpPr>
        <p:grpSpPr>
          <a:xfrm>
            <a:off x="4862513" y="1752600"/>
            <a:ext cx="3062287" cy="2971800"/>
            <a:chOff x="0" y="0"/>
            <a:chExt cx="1929" cy="1872"/>
          </a:xfrm>
        </p:grpSpPr>
        <p:sp>
          <p:nvSpPr>
            <p:cNvPr id="54313" name="直接连接符 54312"/>
            <p:cNvSpPr/>
            <p:nvPr/>
          </p:nvSpPr>
          <p:spPr>
            <a:xfrm>
              <a:off x="57" y="1410"/>
              <a:ext cx="18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4314" name="组合 54313"/>
            <p:cNvGrpSpPr/>
            <p:nvPr/>
          </p:nvGrpSpPr>
          <p:grpSpPr>
            <a:xfrm>
              <a:off x="0" y="0"/>
              <a:ext cx="1906" cy="1872"/>
              <a:chOff x="0" y="0"/>
              <a:chExt cx="1906" cy="1872"/>
            </a:xfrm>
          </p:grpSpPr>
          <p:grpSp>
            <p:nvGrpSpPr>
              <p:cNvPr id="54315" name="组合 54314"/>
              <p:cNvGrpSpPr/>
              <p:nvPr/>
            </p:nvGrpSpPr>
            <p:grpSpPr>
              <a:xfrm>
                <a:off x="441" y="0"/>
                <a:ext cx="1050" cy="1872"/>
                <a:chOff x="0" y="0"/>
                <a:chExt cx="1050" cy="1872"/>
              </a:xfrm>
            </p:grpSpPr>
            <p:grpSp>
              <p:nvGrpSpPr>
                <p:cNvPr id="54316" name="组合 54315"/>
                <p:cNvGrpSpPr/>
                <p:nvPr/>
              </p:nvGrpSpPr>
              <p:grpSpPr>
                <a:xfrm>
                  <a:off x="0" y="0"/>
                  <a:ext cx="537" cy="1296"/>
                  <a:chOff x="0" y="0"/>
                  <a:chExt cx="537" cy="1296"/>
                </a:xfrm>
              </p:grpSpPr>
              <p:grpSp>
                <p:nvGrpSpPr>
                  <p:cNvPr id="54317" name="组合 54316"/>
                  <p:cNvGrpSpPr/>
                  <p:nvPr/>
                </p:nvGrpSpPr>
                <p:grpSpPr>
                  <a:xfrm>
                    <a:off x="299" y="139"/>
                    <a:ext cx="235" cy="460"/>
                    <a:chOff x="0" y="0"/>
                    <a:chExt cx="340" cy="794"/>
                  </a:xfrm>
                </p:grpSpPr>
                <p:grpSp>
                  <p:nvGrpSpPr>
                    <p:cNvPr id="54318" name="组合 54317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4319" name="组合 54318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4320" name="椭圆 54319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21" name="椭圆 54320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4322" name="椭圆 54321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23" name="菱形 54322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24" name="组合 54323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4325" name="椭圆 54324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26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4327" name="组合 54326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4328" name="椭圆 5432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432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4330" name="组合 54329"/>
                  <p:cNvGrpSpPr/>
                  <p:nvPr/>
                </p:nvGrpSpPr>
                <p:grpSpPr>
                  <a:xfrm>
                    <a:off x="0" y="0"/>
                    <a:ext cx="537" cy="1296"/>
                    <a:chOff x="0" y="0"/>
                    <a:chExt cx="537" cy="1296"/>
                  </a:xfrm>
                </p:grpSpPr>
                <p:sp>
                  <p:nvSpPr>
                    <p:cNvPr id="54331" name="直接连接符 54330"/>
                    <p:cNvSpPr/>
                    <p:nvPr/>
                  </p:nvSpPr>
                  <p:spPr>
                    <a:xfrm>
                      <a:off x="178" y="1101"/>
                      <a:ext cx="0" cy="5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54332" name="组合 54331"/>
                    <p:cNvGrpSpPr/>
                    <p:nvPr/>
                  </p:nvGrpSpPr>
                  <p:grpSpPr>
                    <a:xfrm>
                      <a:off x="66" y="639"/>
                      <a:ext cx="235" cy="460"/>
                      <a:chOff x="0" y="0"/>
                      <a:chExt cx="340" cy="794"/>
                    </a:xfrm>
                  </p:grpSpPr>
                  <p:grpSp>
                    <p:nvGrpSpPr>
                      <p:cNvPr id="54333" name="组合 54332"/>
                      <p:cNvGrpSpPr/>
                      <p:nvPr/>
                    </p:nvGrpSpPr>
                    <p:grpSpPr>
                      <a:xfrm>
                        <a:off x="0" y="231"/>
                        <a:ext cx="340" cy="340"/>
                        <a:chOff x="0" y="0"/>
                        <a:chExt cx="680" cy="681"/>
                      </a:xfrm>
                    </p:grpSpPr>
                    <p:grpSp>
                      <p:nvGrpSpPr>
                        <p:cNvPr id="54334" name="组合 54333"/>
                        <p:cNvGrpSpPr/>
                        <p:nvPr/>
                      </p:nvGrpSpPr>
                      <p:grpSpPr>
                        <a:xfrm>
                          <a:off x="0" y="0"/>
                          <a:ext cx="680" cy="680"/>
                          <a:chOff x="0" y="0"/>
                          <a:chExt cx="680" cy="680"/>
                        </a:xfrm>
                      </p:grpSpPr>
                      <p:sp>
                        <p:nvSpPr>
                          <p:cNvPr id="54335" name="椭圆 54334"/>
                          <p:cNvSpPr/>
                          <p:nvPr/>
                        </p:nvSpPr>
                        <p:spPr>
                          <a:xfrm>
                            <a:off x="0" y="0"/>
                            <a:ext cx="680" cy="68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4336" name="椭圆 54335"/>
                          <p:cNvSpPr/>
                          <p:nvPr/>
                        </p:nvSpPr>
                        <p:spPr>
                          <a:xfrm>
                            <a:off x="48" y="57"/>
                            <a:ext cx="576" cy="576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54337" name="椭圆 54336"/>
                        <p:cNvSpPr/>
                        <p:nvPr/>
                      </p:nvSpPr>
                      <p:spPr>
                        <a:xfrm>
                          <a:off x="237" y="243"/>
                          <a:ext cx="192" cy="192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38" name="菱形 54337"/>
                        <p:cNvSpPr/>
                        <p:nvPr/>
                      </p:nvSpPr>
                      <p:spPr>
                        <a:xfrm>
                          <a:off x="279" y="9"/>
                          <a:ext cx="96" cy="672"/>
                        </a:xfrm>
                        <a:prstGeom prst="diamond">
                          <a:avLst/>
                        </a:prstGeom>
                        <a:solidFill>
                          <a:srgbClr val="663300"/>
                        </a:solidFill>
                        <a:ln w="9525" cap="flat" cmpd="sng">
                          <a:solidFill>
                            <a:schemeClr val="tx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4339" name="组合 54338"/>
                      <p:cNvGrpSpPr/>
                      <p:nvPr/>
                    </p:nvGrpSpPr>
                    <p:grpSpPr>
                      <a:xfrm>
                        <a:off x="114" y="567"/>
                        <a:ext cx="102" cy="227"/>
                        <a:chOff x="0" y="0"/>
                        <a:chExt cx="148" cy="320"/>
                      </a:xfrm>
                    </p:grpSpPr>
                    <p:sp>
                      <p:nvSpPr>
                        <p:cNvPr id="54340" name="椭圆 54339"/>
                        <p:cNvSpPr/>
                        <p:nvPr/>
                      </p:nvSpPr>
                      <p:spPr>
                        <a:xfrm>
                          <a:off x="41" y="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1" name="未知"/>
                        <p:cNvSpPr/>
                        <p:nvPr/>
                      </p:nvSpPr>
                      <p:spPr>
                        <a:xfrm>
                          <a:off x="0" y="46"/>
                          <a:ext cx="148" cy="27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54342" name="组合 54341"/>
                      <p:cNvGrpSpPr/>
                      <p:nvPr/>
                    </p:nvGrpSpPr>
                    <p:grpSpPr>
                      <a:xfrm flipH="1" flipV="1">
                        <a:off x="105" y="0"/>
                        <a:ext cx="102" cy="227"/>
                        <a:chOff x="0" y="0"/>
                        <a:chExt cx="148" cy="320"/>
                      </a:xfrm>
                    </p:grpSpPr>
                    <p:sp>
                      <p:nvSpPr>
                        <p:cNvPr id="54343" name="椭圆 54342"/>
                        <p:cNvSpPr/>
                        <p:nvPr/>
                      </p:nvSpPr>
                      <p:spPr>
                        <a:xfrm>
                          <a:off x="41" y="0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4344" name="未知"/>
                        <p:cNvSpPr/>
                        <p:nvPr/>
                      </p:nvSpPr>
                      <p:spPr>
                        <a:xfrm>
                          <a:off x="0" y="46"/>
                          <a:ext cx="148" cy="274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54345" name="组合 54344"/>
                    <p:cNvGrpSpPr/>
                    <p:nvPr/>
                  </p:nvGrpSpPr>
                  <p:grpSpPr>
                    <a:xfrm flipV="1">
                      <a:off x="0" y="0"/>
                      <a:ext cx="488" cy="28"/>
                      <a:chOff x="0" y="0"/>
                      <a:chExt cx="1764" cy="123"/>
                    </a:xfrm>
                  </p:grpSpPr>
                  <p:grpSp>
                    <p:nvGrpSpPr>
                      <p:cNvPr id="54346" name="组合 54345"/>
                      <p:cNvGrpSpPr/>
                      <p:nvPr/>
                    </p:nvGrpSpPr>
                    <p:grpSpPr>
                      <a:xfrm>
                        <a:off x="0" y="3"/>
                        <a:ext cx="864" cy="120"/>
                        <a:chOff x="0" y="0"/>
                        <a:chExt cx="864" cy="120"/>
                      </a:xfrm>
                    </p:grpSpPr>
                    <p:sp>
                      <p:nvSpPr>
                        <p:cNvPr id="54347" name="直接连接符 54346"/>
                        <p:cNvSpPr/>
                        <p:nvPr/>
                      </p:nvSpPr>
                      <p:spPr>
                        <a:xfrm flipH="1">
                          <a:off x="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48" name="直接连接符 54347"/>
                        <p:cNvSpPr/>
                        <p:nvPr/>
                      </p:nvSpPr>
                      <p:spPr>
                        <a:xfrm flipH="1">
                          <a:off x="18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49" name="直接连接符 54348"/>
                        <p:cNvSpPr/>
                        <p:nvPr/>
                      </p:nvSpPr>
                      <p:spPr>
                        <a:xfrm flipH="1">
                          <a:off x="36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0" name="直接连接符 54349"/>
                        <p:cNvSpPr/>
                        <p:nvPr/>
                      </p:nvSpPr>
                      <p:spPr>
                        <a:xfrm flipH="1">
                          <a:off x="54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1" name="直接连接符 54350"/>
                        <p:cNvSpPr/>
                        <p:nvPr/>
                      </p:nvSpPr>
                      <p:spPr>
                        <a:xfrm flipH="1">
                          <a:off x="684" y="7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54352" name="直接连接符 54351"/>
                      <p:cNvSpPr/>
                      <p:nvPr/>
                    </p:nvSpPr>
                    <p:spPr>
                      <a:xfrm>
                        <a:off x="165" y="0"/>
                        <a:ext cx="1593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grpSp>
                    <p:nvGrpSpPr>
                      <p:cNvPr id="54353" name="组合 54352"/>
                      <p:cNvGrpSpPr/>
                      <p:nvPr/>
                    </p:nvGrpSpPr>
                    <p:grpSpPr>
                      <a:xfrm>
                        <a:off x="900" y="3"/>
                        <a:ext cx="864" cy="120"/>
                        <a:chOff x="0" y="0"/>
                        <a:chExt cx="864" cy="120"/>
                      </a:xfrm>
                    </p:grpSpPr>
                    <p:sp>
                      <p:nvSpPr>
                        <p:cNvPr id="54354" name="直接连接符 54353"/>
                        <p:cNvSpPr/>
                        <p:nvPr/>
                      </p:nvSpPr>
                      <p:spPr>
                        <a:xfrm flipH="1">
                          <a:off x="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5" name="直接连接符 54354"/>
                        <p:cNvSpPr/>
                        <p:nvPr/>
                      </p:nvSpPr>
                      <p:spPr>
                        <a:xfrm flipH="1">
                          <a:off x="18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6" name="直接连接符 54355"/>
                        <p:cNvSpPr/>
                        <p:nvPr/>
                      </p:nvSpPr>
                      <p:spPr>
                        <a:xfrm flipH="1">
                          <a:off x="36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7" name="直接连接符 54356"/>
                        <p:cNvSpPr/>
                        <p:nvPr/>
                      </p:nvSpPr>
                      <p:spPr>
                        <a:xfrm flipH="1">
                          <a:off x="540" y="0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54358" name="直接连接符 54357"/>
                        <p:cNvSpPr/>
                        <p:nvPr/>
                      </p:nvSpPr>
                      <p:spPr>
                        <a:xfrm flipH="1">
                          <a:off x="684" y="7"/>
                          <a:ext cx="180" cy="113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</p:grpSp>
                <p:sp>
                  <p:nvSpPr>
                    <p:cNvPr id="54359" name="直接连接符 54358"/>
                    <p:cNvSpPr/>
                    <p:nvPr/>
                  </p:nvSpPr>
                  <p:spPr>
                    <a:xfrm>
                      <a:off x="66" y="28"/>
                      <a:ext cx="0" cy="861"/>
                    </a:xfrm>
                    <a:prstGeom prst="line">
                      <a:avLst/>
                    </a:prstGeom>
                    <a:ln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360" name="矩形 54359"/>
                    <p:cNvSpPr/>
                    <p:nvPr/>
                  </p:nvSpPr>
                  <p:spPr>
                    <a:xfrm>
                      <a:off x="100" y="1157"/>
                      <a:ext cx="151" cy="139"/>
                    </a:xfrm>
                    <a:prstGeom prst="rect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4361" name="组合 54360"/>
                    <p:cNvGrpSpPr/>
                    <p:nvPr/>
                  </p:nvGrpSpPr>
                  <p:grpSpPr>
                    <a:xfrm>
                      <a:off x="299" y="28"/>
                      <a:ext cx="238" cy="851"/>
                      <a:chOff x="0" y="0"/>
                      <a:chExt cx="238" cy="851"/>
                    </a:xfrm>
                  </p:grpSpPr>
                  <p:sp>
                    <p:nvSpPr>
                      <p:cNvPr id="54362" name="直接连接符 54361"/>
                      <p:cNvSpPr/>
                      <p:nvPr/>
                    </p:nvSpPr>
                    <p:spPr>
                      <a:xfrm>
                        <a:off x="99" y="0"/>
                        <a:ext cx="0" cy="111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4363" name="直接连接符 54362"/>
                      <p:cNvSpPr/>
                      <p:nvPr/>
                    </p:nvSpPr>
                    <p:spPr>
                      <a:xfrm>
                        <a:off x="238" y="333"/>
                        <a:ext cx="0" cy="473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triangle" w="med" len="med"/>
                      </a:ln>
                    </p:spPr>
                  </p:sp>
                  <p:sp>
                    <p:nvSpPr>
                      <p:cNvPr id="54364" name="直接连接符 54363"/>
                      <p:cNvSpPr/>
                      <p:nvPr/>
                    </p:nvSpPr>
                    <p:spPr>
                      <a:xfrm>
                        <a:off x="0" y="351"/>
                        <a:ext cx="0" cy="50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</p:grpSp>
            <p:sp>
              <p:nvSpPr>
                <p:cNvPr id="54365" name="文本框 54364"/>
                <p:cNvSpPr txBox="1"/>
                <p:nvPr/>
              </p:nvSpPr>
              <p:spPr>
                <a:xfrm>
                  <a:off x="144" y="1584"/>
                  <a:ext cx="672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dirty="0">
                      <a:latin typeface="Times New Roman" panose="02020603050405020304" pitchFamily="18" charset="0"/>
                    </a:rPr>
                    <a:t>图</a:t>
                  </a:r>
                  <a:r>
                    <a:rPr lang="en-US" altLang="x-none" sz="2400">
                      <a:latin typeface="Times New Roman" panose="02020603050405020304" pitchFamily="18" charset="0"/>
                    </a:rPr>
                    <a:t>(b)</a:t>
                  </a:r>
                </a:p>
              </p:txBody>
            </p:sp>
            <p:grpSp>
              <p:nvGrpSpPr>
                <p:cNvPr id="54366" name="组合 54365"/>
                <p:cNvGrpSpPr/>
                <p:nvPr/>
              </p:nvGrpSpPr>
              <p:grpSpPr>
                <a:xfrm>
                  <a:off x="528" y="540"/>
                  <a:ext cx="522" cy="883"/>
                  <a:chOff x="0" y="0"/>
                  <a:chExt cx="522" cy="883"/>
                </a:xfrm>
              </p:grpSpPr>
              <p:grpSp>
                <p:nvGrpSpPr>
                  <p:cNvPr id="54367" name="组合 54366"/>
                  <p:cNvGrpSpPr/>
                  <p:nvPr/>
                </p:nvGrpSpPr>
                <p:grpSpPr>
                  <a:xfrm>
                    <a:off x="0" y="0"/>
                    <a:ext cx="522" cy="880"/>
                    <a:chOff x="0" y="0"/>
                    <a:chExt cx="522" cy="880"/>
                  </a:xfrm>
                </p:grpSpPr>
                <p:sp>
                  <p:nvSpPr>
                    <p:cNvPr id="54368" name="椭圆 54367"/>
                    <p:cNvSpPr/>
                    <p:nvPr/>
                  </p:nvSpPr>
                  <p:spPr>
                    <a:xfrm>
                      <a:off x="254" y="0"/>
                      <a:ext cx="96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69" name="直接连接符 54368"/>
                    <p:cNvSpPr/>
                    <p:nvPr/>
                  </p:nvSpPr>
                  <p:spPr>
                    <a:xfrm>
                      <a:off x="302" y="240"/>
                      <a:ext cx="48" cy="288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370" name="未知"/>
                    <p:cNvSpPr/>
                    <p:nvPr/>
                  </p:nvSpPr>
                  <p:spPr>
                    <a:xfrm>
                      <a:off x="264" y="533"/>
                      <a:ext cx="84" cy="2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4" h="228">
                          <a:moveTo>
                            <a:pt x="84" y="0"/>
                          </a:moveTo>
                          <a:cubicBezTo>
                            <a:pt x="63" y="59"/>
                            <a:pt x="45" y="121"/>
                            <a:pt x="11" y="173"/>
                          </a:cubicBezTo>
                          <a:cubicBezTo>
                            <a:pt x="0" y="222"/>
                            <a:pt x="1" y="203"/>
                            <a:pt x="1" y="228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71" name="未知"/>
                    <p:cNvSpPr/>
                    <p:nvPr/>
                  </p:nvSpPr>
                  <p:spPr>
                    <a:xfrm>
                      <a:off x="357" y="551"/>
                      <a:ext cx="165" cy="32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5" h="329">
                          <a:moveTo>
                            <a:pt x="0" y="0"/>
                          </a:moveTo>
                          <a:cubicBezTo>
                            <a:pt x="17" y="23"/>
                            <a:pt x="44" y="38"/>
                            <a:pt x="55" y="64"/>
                          </a:cubicBezTo>
                          <a:cubicBezTo>
                            <a:pt x="103" y="172"/>
                            <a:pt x="19" y="77"/>
                            <a:pt x="100" y="146"/>
                          </a:cubicBezTo>
                          <a:cubicBezTo>
                            <a:pt x="110" y="155"/>
                            <a:pt x="120" y="164"/>
                            <a:pt x="128" y="174"/>
                          </a:cubicBezTo>
                          <a:cubicBezTo>
                            <a:pt x="141" y="191"/>
                            <a:pt x="164" y="228"/>
                            <a:pt x="164" y="228"/>
                          </a:cubicBezTo>
                          <a:cubicBezTo>
                            <a:pt x="159" y="265"/>
                            <a:pt x="165" y="311"/>
                            <a:pt x="128" y="329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4372" name="直接连接符 54371"/>
                    <p:cNvSpPr/>
                    <p:nvPr/>
                  </p:nvSpPr>
                  <p:spPr>
                    <a:xfrm>
                      <a:off x="14" y="240"/>
                      <a:ext cx="288" cy="96"/>
                    </a:xfrm>
                    <a:prstGeom prst="line">
                      <a:avLst/>
                    </a:prstGeom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4373" name="未知"/>
                    <p:cNvSpPr/>
                    <p:nvPr/>
                  </p:nvSpPr>
                  <p:spPr>
                    <a:xfrm>
                      <a:off x="0" y="277"/>
                      <a:ext cx="331" cy="14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1" h="146">
                          <a:moveTo>
                            <a:pt x="0" y="0"/>
                          </a:moveTo>
                          <a:cubicBezTo>
                            <a:pt x="31" y="20"/>
                            <a:pt x="64" y="22"/>
                            <a:pt x="92" y="45"/>
                          </a:cubicBezTo>
                          <a:cubicBezTo>
                            <a:pt x="139" y="83"/>
                            <a:pt x="189" y="127"/>
                            <a:pt x="247" y="146"/>
                          </a:cubicBezTo>
                          <a:cubicBezTo>
                            <a:pt x="271" y="138"/>
                            <a:pt x="283" y="138"/>
                            <a:pt x="302" y="118"/>
                          </a:cubicBezTo>
                          <a:cubicBezTo>
                            <a:pt x="331" y="89"/>
                            <a:pt x="307" y="91"/>
                            <a:pt x="329" y="9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4374" name="未知"/>
                  <p:cNvSpPr/>
                  <p:nvPr/>
                </p:nvSpPr>
                <p:spPr>
                  <a:xfrm>
                    <a:off x="215" y="725"/>
                    <a:ext cx="56" cy="1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" h="158">
                        <a:moveTo>
                          <a:pt x="56" y="0"/>
                        </a:moveTo>
                        <a:cubicBezTo>
                          <a:pt x="19" y="56"/>
                          <a:pt x="0" y="91"/>
                          <a:pt x="0" y="158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4375" name="组合 54374"/>
              <p:cNvGrpSpPr/>
              <p:nvPr/>
            </p:nvGrpSpPr>
            <p:grpSpPr>
              <a:xfrm>
                <a:off x="0" y="1413"/>
                <a:ext cx="706" cy="49"/>
                <a:chOff x="0" y="0"/>
                <a:chExt cx="1764" cy="123"/>
              </a:xfrm>
            </p:grpSpPr>
            <p:grpSp>
              <p:nvGrpSpPr>
                <p:cNvPr id="54376" name="组合 54375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54377" name="直接连接符 54376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78" name="直接连接符 54377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79" name="直接连接符 54378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0" name="直接连接符 54379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1" name="直接连接符 54380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4382" name="直接连接符 54381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4383" name="组合 54382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54384" name="直接连接符 54383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5" name="直接连接符 54384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6" name="直接连接符 54385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7" name="直接连接符 54386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88" name="直接连接符 54387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54389" name="组合 54388"/>
              <p:cNvGrpSpPr/>
              <p:nvPr/>
            </p:nvGrpSpPr>
            <p:grpSpPr>
              <a:xfrm>
                <a:off x="699" y="1410"/>
                <a:ext cx="706" cy="49"/>
                <a:chOff x="0" y="0"/>
                <a:chExt cx="1764" cy="123"/>
              </a:xfrm>
            </p:grpSpPr>
            <p:grpSp>
              <p:nvGrpSpPr>
                <p:cNvPr id="54390" name="组合 54389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54391" name="直接连接符 54390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92" name="直接连接符 54391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93" name="直接连接符 54392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94" name="直接连接符 54393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95" name="直接连接符 54394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4396" name="直接连接符 54395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4397" name="组合 54396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54398" name="直接连接符 54397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399" name="直接连接符 54398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0" name="直接连接符 54399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1" name="直接连接符 54400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2" name="直接连接符 54401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54403" name="组合 54402"/>
              <p:cNvGrpSpPr/>
              <p:nvPr/>
            </p:nvGrpSpPr>
            <p:grpSpPr>
              <a:xfrm>
                <a:off x="1200" y="1413"/>
                <a:ext cx="706" cy="49"/>
                <a:chOff x="0" y="0"/>
                <a:chExt cx="1764" cy="123"/>
              </a:xfrm>
            </p:grpSpPr>
            <p:grpSp>
              <p:nvGrpSpPr>
                <p:cNvPr id="54404" name="组合 54403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54405" name="直接连接符 54404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6" name="直接连接符 54405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7" name="直接连接符 54406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8" name="直接连接符 54407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09" name="直接连接符 54408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4410" name="直接连接符 54409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4411" name="组合 54410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54412" name="直接连接符 54411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13" name="直接连接符 54412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14" name="直接连接符 54413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15" name="直接连接符 54414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4416" name="直接连接符 54415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54417" name="文本框 54416"/>
          <p:cNvSpPr txBox="1"/>
          <p:nvPr/>
        </p:nvSpPr>
        <p:spPr>
          <a:xfrm>
            <a:off x="3048000" y="928688"/>
            <a:ext cx="838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418" name="文本框 54417"/>
          <p:cNvSpPr txBox="1"/>
          <p:nvPr/>
        </p:nvSpPr>
        <p:spPr>
          <a:xfrm>
            <a:off x="1981200" y="5500688"/>
            <a:ext cx="762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54419" name="文本框 54418"/>
          <p:cNvSpPr txBox="1"/>
          <p:nvPr/>
        </p:nvSpPr>
        <p:spPr>
          <a:xfrm>
            <a:off x="7391400" y="54864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311" grpId="0"/>
      <p:bldP spid="54417" grpId="0"/>
      <p:bldP spid="54418" grpId="0"/>
      <p:bldP spid="544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55297"/>
          <p:cNvSpPr txBox="1"/>
          <p:nvPr/>
        </p:nvSpPr>
        <p:spPr>
          <a:xfrm>
            <a:off x="0" y="304800"/>
            <a:ext cx="8915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3:</a:t>
            </a:r>
            <a:r>
              <a:rPr lang="zh-CN" altLang="en-US" sz="2800" b="1" dirty="0">
                <a:latin typeface="Times New Roman" panose="02020603050405020304" pitchFamily="18" charset="0"/>
              </a:rPr>
              <a:t>如图所示的四个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r>
              <a:rPr lang="zh-CN" altLang="en-US" sz="2800" b="1" dirty="0">
                <a:latin typeface="Times New Roman" panose="02020603050405020304" pitchFamily="18" charset="0"/>
              </a:rPr>
              <a:t>中，图＿＿＿可省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一半力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，图＿＿＿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最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费力</a:t>
            </a:r>
            <a:r>
              <a:rPr lang="zh-CN" altLang="en-US" sz="2800" b="1" dirty="0">
                <a:latin typeface="Times New Roman" panose="02020603050405020304" pitchFamily="18" charset="0"/>
              </a:rPr>
              <a:t>，图＿＿＿＿和图＿＿＿＿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用力大小一样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55299" name="组合 55298"/>
          <p:cNvGrpSpPr/>
          <p:nvPr/>
        </p:nvGrpSpPr>
        <p:grpSpPr>
          <a:xfrm>
            <a:off x="595313" y="1828800"/>
            <a:ext cx="906462" cy="4038600"/>
            <a:chOff x="0" y="0"/>
            <a:chExt cx="571" cy="2544"/>
          </a:xfrm>
        </p:grpSpPr>
        <p:grpSp>
          <p:nvGrpSpPr>
            <p:cNvPr id="55300" name="组合 55299"/>
            <p:cNvGrpSpPr/>
            <p:nvPr/>
          </p:nvGrpSpPr>
          <p:grpSpPr>
            <a:xfrm>
              <a:off x="0" y="0"/>
              <a:ext cx="571" cy="1776"/>
              <a:chOff x="0" y="0"/>
              <a:chExt cx="571" cy="1776"/>
            </a:xfrm>
          </p:grpSpPr>
          <p:grpSp>
            <p:nvGrpSpPr>
              <p:cNvPr id="55301" name="组合 55300"/>
              <p:cNvGrpSpPr/>
              <p:nvPr/>
            </p:nvGrpSpPr>
            <p:grpSpPr>
              <a:xfrm>
                <a:off x="9" y="0"/>
                <a:ext cx="562" cy="788"/>
                <a:chOff x="0" y="0"/>
                <a:chExt cx="562" cy="788"/>
              </a:xfrm>
            </p:grpSpPr>
            <p:grpSp>
              <p:nvGrpSpPr>
                <p:cNvPr id="55302" name="组合 55301"/>
                <p:cNvGrpSpPr/>
                <p:nvPr/>
              </p:nvGrpSpPr>
              <p:grpSpPr>
                <a:xfrm flipV="1">
                  <a:off x="0" y="0"/>
                  <a:ext cx="562" cy="37"/>
                  <a:chOff x="0" y="0"/>
                  <a:chExt cx="1764" cy="123"/>
                </a:xfrm>
              </p:grpSpPr>
              <p:grpSp>
                <p:nvGrpSpPr>
                  <p:cNvPr id="55303" name="组合 55302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5304" name="直接连接符 55303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05" name="直接连接符 55304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06" name="直接连接符 55305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07" name="直接连接符 55306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08" name="直接连接符 55307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55309" name="直接连接符 55308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55310" name="组合 55309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5311" name="直接连接符 55310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12" name="直接连接符 55311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13" name="直接连接符 55312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14" name="直接连接符 55313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5315" name="直接连接符 55314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55316" name="组合 55315"/>
                <p:cNvGrpSpPr/>
                <p:nvPr/>
              </p:nvGrpSpPr>
              <p:grpSpPr>
                <a:xfrm>
                  <a:off x="76" y="37"/>
                  <a:ext cx="271" cy="751"/>
                  <a:chOff x="0" y="0"/>
                  <a:chExt cx="340" cy="986"/>
                </a:xfrm>
              </p:grpSpPr>
              <p:grpSp>
                <p:nvGrpSpPr>
                  <p:cNvPr id="55317" name="组合 55316"/>
                  <p:cNvGrpSpPr/>
                  <p:nvPr/>
                </p:nvGrpSpPr>
                <p:grpSpPr>
                  <a:xfrm>
                    <a:off x="0" y="192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55318" name="组合 55317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5319" name="组合 55318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5320" name="椭圆 55319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321" name="椭圆 55320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5322" name="椭圆 55321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3" name="菱形 55322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24" name="组合 55323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325" name="椭圆 55324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6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327" name="组合 55326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328" name="椭圆 5532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2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55330" name="直接连接符 55329"/>
                  <p:cNvSpPr/>
                  <p:nvPr/>
                </p:nvSpPr>
                <p:spPr>
                  <a:xfrm>
                    <a:off x="144" y="0"/>
                    <a:ext cx="0" cy="19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grpSp>
            <p:nvGrpSpPr>
              <p:cNvPr id="55331" name="组合 55330"/>
              <p:cNvGrpSpPr/>
              <p:nvPr/>
            </p:nvGrpSpPr>
            <p:grpSpPr>
              <a:xfrm>
                <a:off x="85" y="985"/>
                <a:ext cx="271" cy="791"/>
                <a:chOff x="0" y="0"/>
                <a:chExt cx="271" cy="791"/>
              </a:xfrm>
            </p:grpSpPr>
            <p:grpSp>
              <p:nvGrpSpPr>
                <p:cNvPr id="55332" name="组合 55331"/>
                <p:cNvGrpSpPr/>
                <p:nvPr/>
              </p:nvGrpSpPr>
              <p:grpSpPr>
                <a:xfrm>
                  <a:off x="0" y="0"/>
                  <a:ext cx="271" cy="605"/>
                  <a:chOff x="0" y="0"/>
                  <a:chExt cx="340" cy="794"/>
                </a:xfrm>
              </p:grpSpPr>
              <p:grpSp>
                <p:nvGrpSpPr>
                  <p:cNvPr id="55333" name="组合 55332"/>
                  <p:cNvGrpSpPr/>
                  <p:nvPr/>
                </p:nvGrpSpPr>
                <p:grpSpPr>
                  <a:xfrm>
                    <a:off x="0" y="23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55334" name="组合 55333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55335" name="椭圆 55334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336" name="椭圆 55335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5337" name="椭圆 55336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38" name="菱形 55337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339" name="组合 55338"/>
                  <p:cNvGrpSpPr/>
                  <p:nvPr/>
                </p:nvGrpSpPr>
                <p:grpSpPr>
                  <a:xfrm>
                    <a:off x="114" y="56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55340" name="椭圆 55339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41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342" name="组合 55341"/>
                  <p:cNvGrpSpPr/>
                  <p:nvPr/>
                </p:nvGrpSpPr>
                <p:grpSpPr>
                  <a:xfrm flipH="1" flipV="1">
                    <a:off x="105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55343" name="椭圆 55342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44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55345" name="矩形 55344"/>
                <p:cNvSpPr/>
                <p:nvPr/>
              </p:nvSpPr>
              <p:spPr>
                <a:xfrm>
                  <a:off x="60" y="681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346" name="直接连接符 55345"/>
                <p:cNvSpPr/>
                <p:nvPr/>
              </p:nvSpPr>
              <p:spPr>
                <a:xfrm>
                  <a:off x="129" y="608"/>
                  <a:ext cx="0" cy="73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5347" name="直接连接符 55346"/>
              <p:cNvSpPr/>
              <p:nvPr/>
            </p:nvSpPr>
            <p:spPr>
              <a:xfrm flipH="1" flipV="1">
                <a:off x="105" y="528"/>
                <a:ext cx="96" cy="48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48" name="直接连接符 55347"/>
              <p:cNvSpPr/>
              <p:nvPr/>
            </p:nvSpPr>
            <p:spPr>
              <a:xfrm>
                <a:off x="354" y="480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49" name="直接连接符 55348"/>
              <p:cNvSpPr/>
              <p:nvPr/>
            </p:nvSpPr>
            <p:spPr>
              <a:xfrm flipH="1" flipV="1">
                <a:off x="0" y="1056"/>
                <a:ext cx="96" cy="2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55350" name="文本框 55349"/>
            <p:cNvSpPr txBox="1"/>
            <p:nvPr/>
          </p:nvSpPr>
          <p:spPr>
            <a:xfrm>
              <a:off x="57" y="2256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(a)</a:t>
              </a:r>
            </a:p>
          </p:txBody>
        </p:sp>
      </p:grpSp>
      <p:grpSp>
        <p:nvGrpSpPr>
          <p:cNvPr id="55351" name="组合 55350"/>
          <p:cNvGrpSpPr/>
          <p:nvPr/>
        </p:nvGrpSpPr>
        <p:grpSpPr>
          <a:xfrm>
            <a:off x="2438400" y="1828800"/>
            <a:ext cx="1066800" cy="4038600"/>
            <a:chOff x="0" y="0"/>
            <a:chExt cx="672" cy="2544"/>
          </a:xfrm>
        </p:grpSpPr>
        <p:grpSp>
          <p:nvGrpSpPr>
            <p:cNvPr id="55352" name="组合 55351"/>
            <p:cNvGrpSpPr/>
            <p:nvPr/>
          </p:nvGrpSpPr>
          <p:grpSpPr>
            <a:xfrm flipH="1">
              <a:off x="0" y="0"/>
              <a:ext cx="633" cy="1536"/>
              <a:chOff x="0" y="0"/>
              <a:chExt cx="777" cy="2142"/>
            </a:xfrm>
          </p:grpSpPr>
          <p:grpSp>
            <p:nvGrpSpPr>
              <p:cNvPr id="55353" name="组合 55352"/>
              <p:cNvGrpSpPr/>
              <p:nvPr/>
            </p:nvGrpSpPr>
            <p:grpSpPr>
              <a:xfrm>
                <a:off x="432" y="240"/>
                <a:ext cx="340" cy="794"/>
                <a:chOff x="0" y="0"/>
                <a:chExt cx="340" cy="794"/>
              </a:xfrm>
            </p:grpSpPr>
            <p:grpSp>
              <p:nvGrpSpPr>
                <p:cNvPr id="55354" name="组合 55353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55355" name="组合 55354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55356" name="椭圆 55355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57" name="椭圆 55356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5358" name="椭圆 55357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59" name="菱形 55358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360" name="组合 55359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55361" name="椭圆 55360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62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363" name="组合 55362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55364" name="椭圆 55363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65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5366" name="组合 55365"/>
              <p:cNvGrpSpPr/>
              <p:nvPr/>
            </p:nvGrpSpPr>
            <p:grpSpPr>
              <a:xfrm>
                <a:off x="96" y="1104"/>
                <a:ext cx="340" cy="794"/>
                <a:chOff x="0" y="0"/>
                <a:chExt cx="340" cy="794"/>
              </a:xfrm>
            </p:grpSpPr>
            <p:grpSp>
              <p:nvGrpSpPr>
                <p:cNvPr id="55367" name="组合 55366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55368" name="组合 55367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55369" name="椭圆 55368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370" name="椭圆 55369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5371" name="椭圆 55370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72" name="菱形 55371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373" name="组合 55372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55374" name="椭圆 55373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75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376" name="组合 55375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55377" name="椭圆 55376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378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5379" name="组合 55378"/>
              <p:cNvGrpSpPr/>
              <p:nvPr/>
            </p:nvGrpSpPr>
            <p:grpSpPr>
              <a:xfrm flipV="1">
                <a:off x="0" y="0"/>
                <a:ext cx="706" cy="49"/>
                <a:chOff x="0" y="0"/>
                <a:chExt cx="1764" cy="123"/>
              </a:xfrm>
            </p:grpSpPr>
            <p:grpSp>
              <p:nvGrpSpPr>
                <p:cNvPr id="55380" name="组合 55379"/>
                <p:cNvGrpSpPr/>
                <p:nvPr/>
              </p:nvGrpSpPr>
              <p:grpSpPr>
                <a:xfrm>
                  <a:off x="0" y="3"/>
                  <a:ext cx="864" cy="120"/>
                  <a:chOff x="0" y="0"/>
                  <a:chExt cx="864" cy="120"/>
                </a:xfrm>
              </p:grpSpPr>
              <p:sp>
                <p:nvSpPr>
                  <p:cNvPr id="55381" name="直接连接符 55380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82" name="直接连接符 55381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83" name="直接连接符 55382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84" name="直接连接符 55383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85" name="直接连接符 55384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5386" name="直接连接符 55385"/>
                <p:cNvSpPr/>
                <p:nvPr/>
              </p:nvSpPr>
              <p:spPr>
                <a:xfrm>
                  <a:off x="165" y="0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55387" name="组合 55386"/>
                <p:cNvGrpSpPr/>
                <p:nvPr/>
              </p:nvGrpSpPr>
              <p:grpSpPr>
                <a:xfrm>
                  <a:off x="900" y="3"/>
                  <a:ext cx="864" cy="120"/>
                  <a:chOff x="0" y="0"/>
                  <a:chExt cx="864" cy="120"/>
                </a:xfrm>
              </p:grpSpPr>
              <p:sp>
                <p:nvSpPr>
                  <p:cNvPr id="55388" name="直接连接符 55387"/>
                  <p:cNvSpPr/>
                  <p:nvPr/>
                </p:nvSpPr>
                <p:spPr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89" name="直接连接符 55388"/>
                  <p:cNvSpPr/>
                  <p:nvPr/>
                </p:nvSpPr>
                <p:spPr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90" name="直接连接符 55389"/>
                  <p:cNvSpPr/>
                  <p:nvPr/>
                </p:nvSpPr>
                <p:spPr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91" name="直接连接符 55390"/>
                  <p:cNvSpPr/>
                  <p:nvPr/>
                </p:nvSpPr>
                <p:spPr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392" name="直接连接符 55391"/>
                  <p:cNvSpPr/>
                  <p:nvPr/>
                </p:nvSpPr>
                <p:spPr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55393" name="直接连接符 55392"/>
              <p:cNvSpPr/>
              <p:nvPr/>
            </p:nvSpPr>
            <p:spPr>
              <a:xfrm>
                <a:off x="96" y="48"/>
                <a:ext cx="0" cy="148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94" name="直接连接符 55393"/>
              <p:cNvSpPr/>
              <p:nvPr/>
            </p:nvSpPr>
            <p:spPr>
              <a:xfrm>
                <a:off x="777" y="624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55395" name="直接连接符 55394"/>
              <p:cNvSpPr/>
              <p:nvPr/>
            </p:nvSpPr>
            <p:spPr>
              <a:xfrm>
                <a:off x="576" y="48"/>
                <a:ext cx="0" cy="192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96" name="矩形 55395"/>
              <p:cNvSpPr/>
              <p:nvPr/>
            </p:nvSpPr>
            <p:spPr>
              <a:xfrm>
                <a:off x="171" y="1998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97" name="直接连接符 55396"/>
              <p:cNvSpPr/>
              <p:nvPr/>
            </p:nvSpPr>
            <p:spPr>
              <a:xfrm>
                <a:off x="258" y="1902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398" name="直接连接符 55397"/>
              <p:cNvSpPr/>
              <p:nvPr/>
            </p:nvSpPr>
            <p:spPr>
              <a:xfrm>
                <a:off x="423" y="672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5399" name="文本框 55398"/>
            <p:cNvSpPr txBox="1"/>
            <p:nvPr/>
          </p:nvSpPr>
          <p:spPr>
            <a:xfrm>
              <a:off x="240" y="2256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(b)</a:t>
              </a:r>
            </a:p>
          </p:txBody>
        </p:sp>
      </p:grpSp>
      <p:grpSp>
        <p:nvGrpSpPr>
          <p:cNvPr id="55400" name="组合 55399"/>
          <p:cNvGrpSpPr/>
          <p:nvPr/>
        </p:nvGrpSpPr>
        <p:grpSpPr>
          <a:xfrm>
            <a:off x="4457700" y="1828800"/>
            <a:ext cx="1247775" cy="4038600"/>
            <a:chOff x="0" y="0"/>
            <a:chExt cx="786" cy="2544"/>
          </a:xfrm>
        </p:grpSpPr>
        <p:grpSp>
          <p:nvGrpSpPr>
            <p:cNvPr id="55401" name="组合 55400"/>
            <p:cNvGrpSpPr/>
            <p:nvPr/>
          </p:nvGrpSpPr>
          <p:grpSpPr>
            <a:xfrm>
              <a:off x="0" y="0"/>
              <a:ext cx="786" cy="1632"/>
              <a:chOff x="0" y="0"/>
              <a:chExt cx="786" cy="1632"/>
            </a:xfrm>
          </p:grpSpPr>
          <p:sp>
            <p:nvSpPr>
              <p:cNvPr id="55402" name="直接连接符 55401"/>
              <p:cNvSpPr/>
              <p:nvPr/>
            </p:nvSpPr>
            <p:spPr>
              <a:xfrm flipH="1">
                <a:off x="738" y="1584"/>
                <a:ext cx="48" cy="4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55403" name="组合 55402"/>
              <p:cNvGrpSpPr/>
              <p:nvPr/>
            </p:nvGrpSpPr>
            <p:grpSpPr>
              <a:xfrm>
                <a:off x="0" y="0"/>
                <a:ext cx="768" cy="1632"/>
                <a:chOff x="0" y="0"/>
                <a:chExt cx="768" cy="1632"/>
              </a:xfrm>
            </p:grpSpPr>
            <p:grpSp>
              <p:nvGrpSpPr>
                <p:cNvPr id="55404" name="组合 55403"/>
                <p:cNvGrpSpPr/>
                <p:nvPr/>
              </p:nvGrpSpPr>
              <p:grpSpPr>
                <a:xfrm>
                  <a:off x="0" y="0"/>
                  <a:ext cx="768" cy="1584"/>
                  <a:chOff x="0" y="0"/>
                  <a:chExt cx="768" cy="1584"/>
                </a:xfrm>
              </p:grpSpPr>
              <p:grpSp>
                <p:nvGrpSpPr>
                  <p:cNvPr id="55405" name="组合 55404"/>
                  <p:cNvGrpSpPr/>
                  <p:nvPr/>
                </p:nvGrpSpPr>
                <p:grpSpPr>
                  <a:xfrm flipH="1">
                    <a:off x="77" y="175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55406" name="组合 55405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5407" name="组合 55406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5408" name="椭圆 55407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09" name="椭圆 55408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5410" name="椭圆 55409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1" name="菱形 55410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412" name="组合 55411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413" name="椭圆 55412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4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415" name="组合 55414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416" name="椭圆 55415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17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5418" name="组合 55417"/>
                  <p:cNvGrpSpPr/>
                  <p:nvPr/>
                </p:nvGrpSpPr>
                <p:grpSpPr>
                  <a:xfrm flipH="1">
                    <a:off x="333" y="803"/>
                    <a:ext cx="259" cy="577"/>
                    <a:chOff x="0" y="0"/>
                    <a:chExt cx="340" cy="794"/>
                  </a:xfrm>
                </p:grpSpPr>
                <p:grpSp>
                  <p:nvGrpSpPr>
                    <p:cNvPr id="55419" name="组合 55418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55420" name="组合 55419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55421" name="椭圆 55420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5422" name="椭圆 55421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5423" name="椭圆 55422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24" name="菱形 55423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425" name="组合 55424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426" name="椭圆 55425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27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55428" name="组合 55427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55429" name="椭圆 55428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30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55431" name="组合 55430"/>
                  <p:cNvGrpSpPr/>
                  <p:nvPr/>
                </p:nvGrpSpPr>
                <p:grpSpPr>
                  <a:xfrm flipH="1" flipV="1">
                    <a:off x="127" y="0"/>
                    <a:ext cx="538" cy="36"/>
                    <a:chOff x="0" y="0"/>
                    <a:chExt cx="1764" cy="123"/>
                  </a:xfrm>
                </p:grpSpPr>
                <p:grpSp>
                  <p:nvGrpSpPr>
                    <p:cNvPr id="55432" name="组合 55431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55433" name="直接连接符 55432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34" name="直接连接符 55433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35" name="直接连接符 55434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36" name="直接连接符 55435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37" name="直接连接符 55436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55438" name="直接连接符 55437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55439" name="组合 55438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55440" name="直接连接符 55439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41" name="直接连接符 55440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42" name="直接连接符 55441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43" name="直接连接符 55442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44" name="直接连接符 55443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55445" name="直接连接符 55444"/>
                  <p:cNvSpPr/>
                  <p:nvPr/>
                </p:nvSpPr>
                <p:spPr>
                  <a:xfrm rot="-10800000" flipH="1">
                    <a:off x="592" y="504"/>
                    <a:ext cx="0" cy="593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  <p:sp>
                <p:nvSpPr>
                  <p:cNvPr id="55446" name="矩形 55445"/>
                  <p:cNvSpPr/>
                  <p:nvPr/>
                </p:nvSpPr>
                <p:spPr>
                  <a:xfrm flipH="1">
                    <a:off x="0" y="1006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47" name="直接连接符 55446"/>
                  <p:cNvSpPr/>
                  <p:nvPr/>
                </p:nvSpPr>
                <p:spPr>
                  <a:xfrm>
                    <a:off x="73" y="454"/>
                    <a:ext cx="0" cy="559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448" name="直接连接符 55447"/>
                  <p:cNvSpPr/>
                  <p:nvPr/>
                </p:nvSpPr>
                <p:spPr>
                  <a:xfrm>
                    <a:off x="329" y="489"/>
                    <a:ext cx="0" cy="628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449" name="直接连接符 55448"/>
                  <p:cNvSpPr/>
                  <p:nvPr/>
                </p:nvSpPr>
                <p:spPr>
                  <a:xfrm>
                    <a:off x="459" y="1375"/>
                    <a:ext cx="0" cy="209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450" name="直接连接符 55449"/>
                  <p:cNvSpPr/>
                  <p:nvPr/>
                </p:nvSpPr>
                <p:spPr>
                  <a:xfrm>
                    <a:off x="219" y="1571"/>
                    <a:ext cx="549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55451" name="直接连接符 55450"/>
                  <p:cNvSpPr/>
                  <p:nvPr/>
                </p:nvSpPr>
                <p:spPr>
                  <a:xfrm>
                    <a:off x="210" y="39"/>
                    <a:ext cx="0" cy="144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sp>
              <p:nvSpPr>
                <p:cNvPr id="55452" name="直接连接符 55451"/>
                <p:cNvSpPr/>
                <p:nvPr/>
              </p:nvSpPr>
              <p:spPr>
                <a:xfrm flipH="1">
                  <a:off x="22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3" name="直接连接符 55452"/>
                <p:cNvSpPr/>
                <p:nvPr/>
              </p:nvSpPr>
              <p:spPr>
                <a:xfrm flipH="1">
                  <a:off x="28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4" name="直接连接符 55453"/>
                <p:cNvSpPr/>
                <p:nvPr/>
              </p:nvSpPr>
              <p:spPr>
                <a:xfrm flipH="1">
                  <a:off x="336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5" name="直接连接符 55454"/>
                <p:cNvSpPr/>
                <p:nvPr/>
              </p:nvSpPr>
              <p:spPr>
                <a:xfrm flipH="1">
                  <a:off x="38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6" name="直接连接符 55455"/>
                <p:cNvSpPr/>
                <p:nvPr/>
              </p:nvSpPr>
              <p:spPr>
                <a:xfrm flipH="1">
                  <a:off x="44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7" name="直接连接符 55456"/>
                <p:cNvSpPr/>
                <p:nvPr/>
              </p:nvSpPr>
              <p:spPr>
                <a:xfrm flipH="1">
                  <a:off x="504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8" name="直接连接符 55457"/>
                <p:cNvSpPr/>
                <p:nvPr/>
              </p:nvSpPr>
              <p:spPr>
                <a:xfrm flipH="1">
                  <a:off x="582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59" name="直接连接符 55458"/>
                <p:cNvSpPr/>
                <p:nvPr/>
              </p:nvSpPr>
              <p:spPr>
                <a:xfrm flipH="1">
                  <a:off x="630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60" name="直接连接符 55459"/>
                <p:cNvSpPr/>
                <p:nvPr/>
              </p:nvSpPr>
              <p:spPr>
                <a:xfrm flipH="1">
                  <a:off x="678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55461" name="直接连接符 55460"/>
                <p:cNvSpPr/>
                <p:nvPr/>
              </p:nvSpPr>
              <p:spPr>
                <a:xfrm flipH="1">
                  <a:off x="171" y="1584"/>
                  <a:ext cx="48" cy="48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55462" name="文本框 55461"/>
            <p:cNvSpPr txBox="1"/>
            <p:nvPr/>
          </p:nvSpPr>
          <p:spPr>
            <a:xfrm>
              <a:off x="264" y="2256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(c)</a:t>
              </a:r>
            </a:p>
          </p:txBody>
        </p:sp>
      </p:grpSp>
      <p:grpSp>
        <p:nvGrpSpPr>
          <p:cNvPr id="55463" name="组合 55462"/>
          <p:cNvGrpSpPr/>
          <p:nvPr/>
        </p:nvGrpSpPr>
        <p:grpSpPr>
          <a:xfrm>
            <a:off x="6477000" y="1828800"/>
            <a:ext cx="892175" cy="4038600"/>
            <a:chOff x="0" y="0"/>
            <a:chExt cx="562" cy="2544"/>
          </a:xfrm>
        </p:grpSpPr>
        <p:grpSp>
          <p:nvGrpSpPr>
            <p:cNvPr id="55464" name="组合 55463"/>
            <p:cNvGrpSpPr/>
            <p:nvPr/>
          </p:nvGrpSpPr>
          <p:grpSpPr>
            <a:xfrm>
              <a:off x="0" y="0"/>
              <a:ext cx="562" cy="2112"/>
              <a:chOff x="0" y="0"/>
              <a:chExt cx="706" cy="2649"/>
            </a:xfrm>
          </p:grpSpPr>
          <p:grpSp>
            <p:nvGrpSpPr>
              <p:cNvPr id="55465" name="组合 55464"/>
              <p:cNvGrpSpPr/>
              <p:nvPr/>
            </p:nvGrpSpPr>
            <p:grpSpPr>
              <a:xfrm>
                <a:off x="144" y="1632"/>
                <a:ext cx="340" cy="794"/>
                <a:chOff x="0" y="0"/>
                <a:chExt cx="340" cy="794"/>
              </a:xfrm>
            </p:grpSpPr>
            <p:grpSp>
              <p:nvGrpSpPr>
                <p:cNvPr id="55466" name="组合 55465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55467" name="组合 55466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55468" name="椭圆 55467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69" name="椭圆 55468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5470" name="椭圆 55469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71" name="菱形 55470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472" name="组合 55471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55473" name="椭圆 55472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74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5475" name="组合 55474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55476" name="椭圆 55475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5477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5478" name="组合 55477"/>
              <p:cNvGrpSpPr/>
              <p:nvPr/>
            </p:nvGrpSpPr>
            <p:grpSpPr>
              <a:xfrm>
                <a:off x="213" y="2418"/>
                <a:ext cx="192" cy="231"/>
                <a:chOff x="0" y="0"/>
                <a:chExt cx="192" cy="231"/>
              </a:xfrm>
            </p:grpSpPr>
            <p:sp>
              <p:nvSpPr>
                <p:cNvPr id="55479" name="矩形 55478"/>
                <p:cNvSpPr/>
                <p:nvPr/>
              </p:nvSpPr>
              <p:spPr>
                <a:xfrm>
                  <a:off x="0" y="87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480" name="直接连接符 55479"/>
                <p:cNvSpPr/>
                <p:nvPr/>
              </p:nvSpPr>
              <p:spPr>
                <a:xfrm>
                  <a:off x="87" y="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5481" name="组合 55480"/>
              <p:cNvGrpSpPr/>
              <p:nvPr/>
            </p:nvGrpSpPr>
            <p:grpSpPr>
              <a:xfrm>
                <a:off x="0" y="0"/>
                <a:ext cx="706" cy="1317"/>
                <a:chOff x="0" y="0"/>
                <a:chExt cx="706" cy="1317"/>
              </a:xfrm>
            </p:grpSpPr>
            <p:grpSp>
              <p:nvGrpSpPr>
                <p:cNvPr id="55482" name="组合 55481"/>
                <p:cNvGrpSpPr/>
                <p:nvPr/>
              </p:nvGrpSpPr>
              <p:grpSpPr>
                <a:xfrm>
                  <a:off x="0" y="0"/>
                  <a:ext cx="706" cy="864"/>
                  <a:chOff x="0" y="0"/>
                  <a:chExt cx="706" cy="864"/>
                </a:xfrm>
              </p:grpSpPr>
              <p:grpSp>
                <p:nvGrpSpPr>
                  <p:cNvPr id="55483" name="组合 55482"/>
                  <p:cNvGrpSpPr/>
                  <p:nvPr/>
                </p:nvGrpSpPr>
                <p:grpSpPr>
                  <a:xfrm>
                    <a:off x="144" y="47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55484" name="组合 55483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55485" name="椭圆 55484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486" name="椭圆 55485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5487" name="椭圆 55486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88" name="菱形 55487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489" name="组合 55488"/>
                  <p:cNvGrpSpPr/>
                  <p:nvPr/>
                </p:nvGrpSpPr>
                <p:grpSpPr>
                  <a:xfrm>
                    <a:off x="288" y="807"/>
                    <a:ext cx="48" cy="57"/>
                    <a:chOff x="0" y="0"/>
                    <a:chExt cx="148" cy="320"/>
                  </a:xfrm>
                </p:grpSpPr>
                <p:sp>
                  <p:nvSpPr>
                    <p:cNvPr id="55490" name="椭圆 55489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91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492" name="组合 55491"/>
                  <p:cNvGrpSpPr/>
                  <p:nvPr/>
                </p:nvGrpSpPr>
                <p:grpSpPr>
                  <a:xfrm flipH="1" flipV="1">
                    <a:off x="249" y="24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55493" name="椭圆 55492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494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495" name="组合 55494"/>
                  <p:cNvGrpSpPr/>
                  <p:nvPr/>
                </p:nvGrpSpPr>
                <p:grpSpPr>
                  <a:xfrm flipV="1">
                    <a:off x="0" y="0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55496" name="组合 55495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55497" name="直接连接符 55496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98" name="直接连接符 55497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499" name="直接连接符 55498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0" name="直接连接符 55499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1" name="直接连接符 55500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  <p:sp>
                  <p:nvSpPr>
                    <p:cNvPr id="55502" name="直接连接符 55501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grpSp>
                  <p:nvGrpSpPr>
                    <p:cNvPr id="55503" name="组合 55502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55504" name="直接连接符 55503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5" name="直接连接符 55504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6" name="直接连接符 55505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7" name="直接连接符 55506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55508" name="直接连接符 55507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</p:sp>
                </p:grpSp>
              </p:grpSp>
              <p:sp>
                <p:nvSpPr>
                  <p:cNvPr id="55509" name="直接连接符 55508"/>
                  <p:cNvSpPr/>
                  <p:nvPr/>
                </p:nvSpPr>
                <p:spPr>
                  <a:xfrm>
                    <a:off x="288" y="48"/>
                    <a:ext cx="0" cy="19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  <p:grpSp>
              <p:nvGrpSpPr>
                <p:cNvPr id="55510" name="组合 55509"/>
                <p:cNvGrpSpPr/>
                <p:nvPr/>
              </p:nvGrpSpPr>
              <p:grpSpPr>
                <a:xfrm>
                  <a:off x="201" y="816"/>
                  <a:ext cx="227" cy="501"/>
                  <a:chOff x="0" y="0"/>
                  <a:chExt cx="227" cy="501"/>
                </a:xfrm>
              </p:grpSpPr>
              <p:grpSp>
                <p:nvGrpSpPr>
                  <p:cNvPr id="55511" name="组合 55510"/>
                  <p:cNvGrpSpPr/>
                  <p:nvPr/>
                </p:nvGrpSpPr>
                <p:grpSpPr>
                  <a:xfrm>
                    <a:off x="0" y="108"/>
                    <a:ext cx="227" cy="227"/>
                    <a:chOff x="0" y="0"/>
                    <a:chExt cx="680" cy="681"/>
                  </a:xfrm>
                </p:grpSpPr>
                <p:grpSp>
                  <p:nvGrpSpPr>
                    <p:cNvPr id="55512" name="组合 55511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55513" name="椭圆 55512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5514" name="椭圆 55513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5515" name="椭圆 55514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516" name="菱形 55515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517" name="组合 55516"/>
                  <p:cNvGrpSpPr/>
                  <p:nvPr/>
                </p:nvGrpSpPr>
                <p:grpSpPr>
                  <a:xfrm>
                    <a:off x="75" y="348"/>
                    <a:ext cx="72" cy="153"/>
                    <a:chOff x="0" y="0"/>
                    <a:chExt cx="148" cy="320"/>
                  </a:xfrm>
                </p:grpSpPr>
                <p:sp>
                  <p:nvSpPr>
                    <p:cNvPr id="55518" name="椭圆 55517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519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5520" name="组合 55519"/>
                  <p:cNvGrpSpPr/>
                  <p:nvPr/>
                </p:nvGrpSpPr>
                <p:grpSpPr>
                  <a:xfrm flipH="1" flipV="1">
                    <a:off x="78" y="0"/>
                    <a:ext cx="63" cy="83"/>
                    <a:chOff x="0" y="0"/>
                    <a:chExt cx="148" cy="320"/>
                  </a:xfrm>
                </p:grpSpPr>
                <p:sp>
                  <p:nvSpPr>
                    <p:cNvPr id="55521" name="椭圆 55520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5522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55523" name="直接连接符 55522"/>
              <p:cNvSpPr/>
              <p:nvPr/>
            </p:nvSpPr>
            <p:spPr>
              <a:xfrm flipH="1" flipV="1">
                <a:off x="192" y="1056"/>
                <a:ext cx="96" cy="57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524" name="直接连接符 55523"/>
              <p:cNvSpPr/>
              <p:nvPr/>
            </p:nvSpPr>
            <p:spPr>
              <a:xfrm>
                <a:off x="432" y="1056"/>
                <a:ext cx="48" cy="96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525" name="直接连接符 55524"/>
              <p:cNvSpPr/>
              <p:nvPr/>
            </p:nvSpPr>
            <p:spPr>
              <a:xfrm flipV="1">
                <a:off x="144" y="576"/>
                <a:ext cx="0" cy="144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5526" name="直接连接符 55525"/>
              <p:cNvSpPr/>
              <p:nvPr/>
            </p:nvSpPr>
            <p:spPr>
              <a:xfrm>
                <a:off x="480" y="576"/>
                <a:ext cx="192" cy="768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55527" name="文本框 55526"/>
            <p:cNvSpPr txBox="1"/>
            <p:nvPr/>
          </p:nvSpPr>
          <p:spPr>
            <a:xfrm>
              <a:off x="48" y="2256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(d)</a:t>
              </a:r>
            </a:p>
          </p:txBody>
        </p:sp>
      </p:grpSp>
      <p:sp>
        <p:nvSpPr>
          <p:cNvPr id="55528" name="文本框 55527"/>
          <p:cNvSpPr txBox="1"/>
          <p:nvPr/>
        </p:nvSpPr>
        <p:spPr>
          <a:xfrm>
            <a:off x="5181600" y="228600"/>
            <a:ext cx="83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A50021"/>
                </a:solidFill>
                <a:latin typeface="Times New Roman" panose="02020603050405020304" pitchFamily="18" charset="0"/>
              </a:rPr>
              <a:t>( b )</a:t>
            </a:r>
          </a:p>
        </p:txBody>
      </p:sp>
      <p:sp>
        <p:nvSpPr>
          <p:cNvPr id="55529" name="文本框 55528"/>
          <p:cNvSpPr txBox="1"/>
          <p:nvPr/>
        </p:nvSpPr>
        <p:spPr>
          <a:xfrm>
            <a:off x="228600" y="68580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A50021"/>
                </a:solidFill>
                <a:latin typeface="Times New Roman" panose="02020603050405020304" pitchFamily="18" charset="0"/>
              </a:rPr>
              <a:t>( c )</a:t>
            </a:r>
          </a:p>
        </p:txBody>
      </p:sp>
      <p:grpSp>
        <p:nvGrpSpPr>
          <p:cNvPr id="55530" name="组合 55529"/>
          <p:cNvGrpSpPr/>
          <p:nvPr/>
        </p:nvGrpSpPr>
        <p:grpSpPr>
          <a:xfrm>
            <a:off x="3443288" y="685800"/>
            <a:ext cx="2728912" cy="538163"/>
            <a:chOff x="0" y="0"/>
            <a:chExt cx="1719" cy="339"/>
          </a:xfrm>
        </p:grpSpPr>
        <p:sp>
          <p:nvSpPr>
            <p:cNvPr id="55531" name="文本框 55530"/>
            <p:cNvSpPr txBox="1"/>
            <p:nvPr/>
          </p:nvSpPr>
          <p:spPr>
            <a:xfrm>
              <a:off x="0" y="12"/>
              <a:ext cx="48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55532" name="文本框 55531"/>
            <p:cNvSpPr txBox="1"/>
            <p:nvPr/>
          </p:nvSpPr>
          <p:spPr>
            <a:xfrm>
              <a:off x="1287" y="0"/>
              <a:ext cx="4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(d)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528" grpId="0"/>
      <p:bldP spid="555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56321"/>
          <p:cNvSpPr txBox="1"/>
          <p:nvPr/>
        </p:nvSpPr>
        <p:spPr>
          <a:xfrm>
            <a:off x="0" y="228600"/>
            <a:ext cx="89154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如图所示，物体</a:t>
            </a:r>
            <a:r>
              <a:rPr lang="en-US" altLang="x-none" sz="3200" b="1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重</a:t>
            </a:r>
            <a:r>
              <a:rPr lang="en-US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80N</a:t>
            </a:r>
            <a:r>
              <a:rPr lang="zh-CN" altLang="en-US" sz="3200" b="1" dirty="0">
                <a:latin typeface="Times New Roman" panose="02020603050405020304" pitchFamily="18" charset="0"/>
              </a:rPr>
              <a:t>，在</a:t>
            </a:r>
            <a:r>
              <a:rPr lang="en-US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x-none" sz="3200" b="1">
                <a:solidFill>
                  <a:srgbClr val="0000FF"/>
                </a:solidFill>
                <a:latin typeface="Times New Roman" panose="02020603050405020304" pitchFamily="18" charset="0"/>
              </a:rPr>
              <a:t>60N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拉力</a:t>
            </a:r>
            <a:r>
              <a:rPr lang="zh-CN" altLang="en-US" sz="3200" b="1" dirty="0">
                <a:latin typeface="Times New Roman" panose="02020603050405020304" pitchFamily="18" charset="0"/>
              </a:rPr>
              <a:t>下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匀速</a:t>
            </a:r>
            <a:r>
              <a:rPr lang="zh-CN" altLang="en-US" sz="3200" b="1" dirty="0">
                <a:latin typeface="Times New Roman" panose="02020603050405020304" pitchFamily="18" charset="0"/>
              </a:rPr>
              <a:t>前进，此时物体</a:t>
            </a:r>
            <a:r>
              <a:rPr lang="en-US" altLang="x-none" sz="3200" b="1">
                <a:latin typeface="Times New Roman" panose="02020603050405020304" pitchFamily="18" charset="0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</a:rPr>
              <a:t>受到的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摩擦力等于</a:t>
            </a:r>
            <a:r>
              <a:rPr lang="zh-CN" altLang="en-US" sz="3200" b="1" dirty="0">
                <a:latin typeface="Times New Roman" panose="02020603050405020304" pitchFamily="18" charset="0"/>
              </a:rPr>
              <a:t>＿＿＿＿</a:t>
            </a:r>
            <a:r>
              <a:rPr lang="en-US" altLang="x-none" sz="3200" b="1">
                <a:latin typeface="Times New Roman" panose="02020603050405020304" pitchFamily="18" charset="0"/>
              </a:rPr>
              <a:t>N</a:t>
            </a:r>
            <a:r>
              <a:rPr lang="zh-CN" altLang="en-US" sz="3200" b="1" dirty="0">
                <a:latin typeface="Times New Roman" panose="02020603050405020304" pitchFamily="18" charset="0"/>
              </a:rPr>
              <a:t>。（滑轮自重及绳子与滑轮的摩擦不计）</a:t>
            </a:r>
          </a:p>
        </p:txBody>
      </p:sp>
      <p:grpSp>
        <p:nvGrpSpPr>
          <p:cNvPr id="56323" name="组合 56322"/>
          <p:cNvGrpSpPr/>
          <p:nvPr/>
        </p:nvGrpSpPr>
        <p:grpSpPr>
          <a:xfrm>
            <a:off x="139700" y="2232025"/>
            <a:ext cx="3441700" cy="1273175"/>
            <a:chOff x="0" y="0"/>
            <a:chExt cx="2168" cy="802"/>
          </a:xfrm>
        </p:grpSpPr>
        <p:grpSp>
          <p:nvGrpSpPr>
            <p:cNvPr id="56324" name="组合 56323"/>
            <p:cNvGrpSpPr/>
            <p:nvPr/>
          </p:nvGrpSpPr>
          <p:grpSpPr>
            <a:xfrm>
              <a:off x="0" y="96"/>
              <a:ext cx="2072" cy="706"/>
              <a:chOff x="0" y="0"/>
              <a:chExt cx="2072" cy="706"/>
            </a:xfrm>
          </p:grpSpPr>
          <p:grpSp>
            <p:nvGrpSpPr>
              <p:cNvPr id="56325" name="组合 56324"/>
              <p:cNvGrpSpPr/>
              <p:nvPr/>
            </p:nvGrpSpPr>
            <p:grpSpPr>
              <a:xfrm>
                <a:off x="0" y="0"/>
                <a:ext cx="1978" cy="706"/>
                <a:chOff x="0" y="0"/>
                <a:chExt cx="1978" cy="706"/>
              </a:xfrm>
            </p:grpSpPr>
            <p:grpSp>
              <p:nvGrpSpPr>
                <p:cNvPr id="56326" name="组合 56325"/>
                <p:cNvGrpSpPr/>
                <p:nvPr/>
              </p:nvGrpSpPr>
              <p:grpSpPr>
                <a:xfrm rot="-5400000" flipV="1">
                  <a:off x="-315" y="326"/>
                  <a:ext cx="706" cy="49"/>
                  <a:chOff x="0" y="0"/>
                  <a:chExt cx="1764" cy="123"/>
                </a:xfrm>
              </p:grpSpPr>
              <p:grpSp>
                <p:nvGrpSpPr>
                  <p:cNvPr id="56327" name="组合 56326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28" name="直接连接符 56327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29" name="直接连接符 56328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0" name="直接连接符 56329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1" name="直接连接符 56330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2" name="直接连接符 56331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56333" name="直接连接符 56332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56334" name="组合 56333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35" name="直接连接符 56334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6" name="直接连接符 56335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7" name="直接连接符 56336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8" name="直接连接符 56337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39" name="直接连接符 56338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56340" name="组合 56339"/>
                <p:cNvGrpSpPr/>
                <p:nvPr/>
              </p:nvGrpSpPr>
              <p:grpSpPr>
                <a:xfrm>
                  <a:off x="0" y="643"/>
                  <a:ext cx="706" cy="49"/>
                  <a:chOff x="0" y="0"/>
                  <a:chExt cx="1764" cy="123"/>
                </a:xfrm>
              </p:grpSpPr>
              <p:grpSp>
                <p:nvGrpSpPr>
                  <p:cNvPr id="56341" name="组合 56340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42" name="直接连接符 56341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43" name="直接连接符 56342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44" name="直接连接符 56343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45" name="直接连接符 56344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46" name="直接连接符 56345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56347" name="直接连接符 56346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56348" name="组合 56347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49" name="直接连接符 56348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0" name="直接连接符 56349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1" name="直接连接符 56350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2" name="直接连接符 56351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3" name="直接连接符 56352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56354" name="组合 56353"/>
                <p:cNvGrpSpPr/>
                <p:nvPr/>
              </p:nvGrpSpPr>
              <p:grpSpPr>
                <a:xfrm>
                  <a:off x="636" y="646"/>
                  <a:ext cx="706" cy="49"/>
                  <a:chOff x="0" y="0"/>
                  <a:chExt cx="1764" cy="123"/>
                </a:xfrm>
              </p:grpSpPr>
              <p:grpSp>
                <p:nvGrpSpPr>
                  <p:cNvPr id="56355" name="组合 56354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56" name="直接连接符 56355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7" name="直接连接符 56356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8" name="直接连接符 56357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59" name="直接连接符 56358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60" name="直接连接符 56359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56361" name="直接连接符 56360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56362" name="组合 56361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63" name="直接连接符 56362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64" name="直接连接符 56363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65" name="直接连接符 56364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66" name="直接连接符 56365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67" name="直接连接符 56366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  <p:grpSp>
              <p:nvGrpSpPr>
                <p:cNvPr id="56368" name="组合 56367"/>
                <p:cNvGrpSpPr/>
                <p:nvPr/>
              </p:nvGrpSpPr>
              <p:grpSpPr>
                <a:xfrm>
                  <a:off x="1272" y="643"/>
                  <a:ext cx="706" cy="49"/>
                  <a:chOff x="0" y="0"/>
                  <a:chExt cx="1764" cy="123"/>
                </a:xfrm>
              </p:grpSpPr>
              <p:grpSp>
                <p:nvGrpSpPr>
                  <p:cNvPr id="56369" name="组合 56368"/>
                  <p:cNvGrpSpPr/>
                  <p:nvPr/>
                </p:nvGrpSpPr>
                <p:grpSpPr>
                  <a:xfrm>
                    <a:off x="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70" name="直接连接符 56369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1" name="直接连接符 56370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2" name="直接连接符 56371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3" name="直接连接符 56372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4" name="直接连接符 56373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sp>
                <p:nvSpPr>
                  <p:cNvPr id="56375" name="直接连接符 56374"/>
                  <p:cNvSpPr/>
                  <p:nvPr/>
                </p:nvSpPr>
                <p:spPr>
                  <a:xfrm>
                    <a:off x="165" y="0"/>
                    <a:ext cx="1593" cy="0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56376" name="组合 56375"/>
                  <p:cNvGrpSpPr/>
                  <p:nvPr/>
                </p:nvGrpSpPr>
                <p:grpSpPr>
                  <a:xfrm>
                    <a:off x="900" y="3"/>
                    <a:ext cx="864" cy="120"/>
                    <a:chOff x="0" y="0"/>
                    <a:chExt cx="864" cy="120"/>
                  </a:xfrm>
                </p:grpSpPr>
                <p:sp>
                  <p:nvSpPr>
                    <p:cNvPr id="56377" name="直接连接符 56376"/>
                    <p:cNvSpPr/>
                    <p:nvPr/>
                  </p:nvSpPr>
                  <p:spPr>
                    <a:xfrm flipH="1">
                      <a:off x="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8" name="直接连接符 56377"/>
                    <p:cNvSpPr/>
                    <p:nvPr/>
                  </p:nvSpPr>
                  <p:spPr>
                    <a:xfrm flipH="1">
                      <a:off x="18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79" name="直接连接符 56378"/>
                    <p:cNvSpPr/>
                    <p:nvPr/>
                  </p:nvSpPr>
                  <p:spPr>
                    <a:xfrm flipH="1">
                      <a:off x="36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80" name="直接连接符 56379"/>
                    <p:cNvSpPr/>
                    <p:nvPr/>
                  </p:nvSpPr>
                  <p:spPr>
                    <a:xfrm flipH="1">
                      <a:off x="540" y="0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56381" name="直接连接符 56380"/>
                    <p:cNvSpPr/>
                    <p:nvPr/>
                  </p:nvSpPr>
                  <p:spPr>
                    <a:xfrm flipH="1">
                      <a:off x="684" y="7"/>
                      <a:ext cx="180" cy="113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  <p:sp>
            <p:nvSpPr>
              <p:cNvPr id="56382" name="矩形 56381"/>
              <p:cNvSpPr/>
              <p:nvPr/>
            </p:nvSpPr>
            <p:spPr>
              <a:xfrm rot="-16200000" flipV="1">
                <a:off x="1777" y="356"/>
                <a:ext cx="336" cy="25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6383" name="组合 56382"/>
              <p:cNvGrpSpPr/>
              <p:nvPr/>
            </p:nvGrpSpPr>
            <p:grpSpPr>
              <a:xfrm rot="5400000" flipV="1">
                <a:off x="304" y="72"/>
                <a:ext cx="271" cy="751"/>
                <a:chOff x="0" y="0"/>
                <a:chExt cx="340" cy="986"/>
              </a:xfrm>
            </p:grpSpPr>
            <p:grpSp>
              <p:nvGrpSpPr>
                <p:cNvPr id="56384" name="组合 56383"/>
                <p:cNvGrpSpPr/>
                <p:nvPr/>
              </p:nvGrpSpPr>
              <p:grpSpPr>
                <a:xfrm>
                  <a:off x="0" y="192"/>
                  <a:ext cx="340" cy="794"/>
                  <a:chOff x="0" y="0"/>
                  <a:chExt cx="340" cy="794"/>
                </a:xfrm>
              </p:grpSpPr>
              <p:grpSp>
                <p:nvGrpSpPr>
                  <p:cNvPr id="56385" name="组合 56384"/>
                  <p:cNvGrpSpPr/>
                  <p:nvPr/>
                </p:nvGrpSpPr>
                <p:grpSpPr>
                  <a:xfrm>
                    <a:off x="0" y="23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56386" name="组合 56385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56387" name="椭圆 56386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6388" name="椭圆 56387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6389" name="椭圆 56388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390" name="菱形 56389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6391" name="组合 56390"/>
                  <p:cNvGrpSpPr/>
                  <p:nvPr/>
                </p:nvGrpSpPr>
                <p:grpSpPr>
                  <a:xfrm>
                    <a:off x="114" y="56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56392" name="椭圆 56391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393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56394" name="组合 56393"/>
                  <p:cNvGrpSpPr/>
                  <p:nvPr/>
                </p:nvGrpSpPr>
                <p:grpSpPr>
                  <a:xfrm flipH="1" flipV="1">
                    <a:off x="105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56395" name="椭圆 56394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396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56397" name="直接连接符 56396"/>
                <p:cNvSpPr/>
                <p:nvPr/>
              </p:nvSpPr>
              <p:spPr>
                <a:xfrm>
                  <a:off x="144" y="0"/>
                  <a:ext cx="0" cy="19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56398" name="组合 56397"/>
              <p:cNvGrpSpPr/>
              <p:nvPr/>
            </p:nvGrpSpPr>
            <p:grpSpPr>
              <a:xfrm rot="5400000" flipV="1">
                <a:off x="1179" y="143"/>
                <a:ext cx="271" cy="605"/>
                <a:chOff x="0" y="0"/>
                <a:chExt cx="340" cy="794"/>
              </a:xfrm>
            </p:grpSpPr>
            <p:grpSp>
              <p:nvGrpSpPr>
                <p:cNvPr id="56399" name="组合 56398"/>
                <p:cNvGrpSpPr/>
                <p:nvPr/>
              </p:nvGrpSpPr>
              <p:grpSpPr>
                <a:xfrm>
                  <a:off x="0" y="231"/>
                  <a:ext cx="340" cy="340"/>
                  <a:chOff x="0" y="0"/>
                  <a:chExt cx="680" cy="681"/>
                </a:xfrm>
              </p:grpSpPr>
              <p:grpSp>
                <p:nvGrpSpPr>
                  <p:cNvPr id="56400" name="组合 56399"/>
                  <p:cNvGrpSpPr/>
                  <p:nvPr/>
                </p:nvGrpSpPr>
                <p:grpSpPr>
                  <a:xfrm>
                    <a:off x="0" y="0"/>
                    <a:ext cx="680" cy="680"/>
                    <a:chOff x="0" y="0"/>
                    <a:chExt cx="680" cy="680"/>
                  </a:xfrm>
                </p:grpSpPr>
                <p:sp>
                  <p:nvSpPr>
                    <p:cNvPr id="56401" name="椭圆 56400"/>
                    <p:cNvSpPr/>
                    <p:nvPr/>
                  </p:nvSpPr>
                  <p:spPr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6402" name="椭圆 56401"/>
                    <p:cNvSpPr/>
                    <p:nvPr/>
                  </p:nvSpPr>
                  <p:spPr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6403" name="椭圆 56402"/>
                  <p:cNvSpPr/>
                  <p:nvPr/>
                </p:nvSpPr>
                <p:spPr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04" name="菱形 56403"/>
                  <p:cNvSpPr/>
                  <p:nvPr/>
                </p:nvSpPr>
                <p:spPr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05" name="组合 56404"/>
                <p:cNvGrpSpPr/>
                <p:nvPr/>
              </p:nvGrpSpPr>
              <p:grpSpPr>
                <a:xfrm>
                  <a:off x="114" y="567"/>
                  <a:ext cx="102" cy="227"/>
                  <a:chOff x="0" y="0"/>
                  <a:chExt cx="148" cy="320"/>
                </a:xfrm>
              </p:grpSpPr>
              <p:sp>
                <p:nvSpPr>
                  <p:cNvPr id="56406" name="椭圆 56405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07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56408" name="组合 56407"/>
                <p:cNvGrpSpPr/>
                <p:nvPr/>
              </p:nvGrpSpPr>
              <p:grpSpPr>
                <a:xfrm flipH="1" flipV="1">
                  <a:off x="105" y="0"/>
                  <a:ext cx="102" cy="227"/>
                  <a:chOff x="0" y="0"/>
                  <a:chExt cx="148" cy="320"/>
                </a:xfrm>
              </p:grpSpPr>
              <p:sp>
                <p:nvSpPr>
                  <p:cNvPr id="56409" name="椭圆 56408"/>
                  <p:cNvSpPr/>
                  <p:nvPr/>
                </p:nvSpPr>
                <p:spPr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6410" name="未知"/>
                  <p:cNvSpPr/>
                  <p:nvPr/>
                </p:nvSpPr>
                <p:spPr>
                  <a:xfrm>
                    <a:off x="0" y="46"/>
                    <a:ext cx="148" cy="2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56411" name="直接连接符 56410"/>
              <p:cNvSpPr/>
              <p:nvPr/>
            </p:nvSpPr>
            <p:spPr>
              <a:xfrm rot="-16200000" flipV="1">
                <a:off x="918" y="177"/>
                <a:ext cx="0" cy="816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412" name="直接连接符 56411"/>
              <p:cNvSpPr/>
              <p:nvPr/>
            </p:nvSpPr>
            <p:spPr>
              <a:xfrm>
                <a:off x="1632" y="432"/>
                <a:ext cx="192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413" name="直接连接符 56412"/>
              <p:cNvSpPr/>
              <p:nvPr/>
            </p:nvSpPr>
            <p:spPr>
              <a:xfrm flipV="1">
                <a:off x="816" y="297"/>
                <a:ext cx="528" cy="14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414" name="直接连接符 56413"/>
              <p:cNvSpPr/>
              <p:nvPr/>
            </p:nvSpPr>
            <p:spPr>
              <a:xfrm flipV="1">
                <a:off x="501" y="192"/>
                <a:ext cx="555" cy="11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56415" name="文本框 56414"/>
            <p:cNvSpPr txBox="1"/>
            <p:nvPr/>
          </p:nvSpPr>
          <p:spPr>
            <a:xfrm>
              <a:off x="1832" y="43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6416" name="文本框 56415"/>
            <p:cNvSpPr txBox="1"/>
            <p:nvPr/>
          </p:nvSpPr>
          <p:spPr>
            <a:xfrm>
              <a:off x="920" y="0"/>
              <a:ext cx="3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56417" name="文本框 56416"/>
          <p:cNvSpPr txBox="1"/>
          <p:nvPr/>
        </p:nvSpPr>
        <p:spPr>
          <a:xfrm>
            <a:off x="2986088" y="2043113"/>
            <a:ext cx="381000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880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6418" name="组合 56417"/>
          <p:cNvGrpSpPr/>
          <p:nvPr/>
        </p:nvGrpSpPr>
        <p:grpSpPr>
          <a:xfrm>
            <a:off x="3276600" y="2819400"/>
            <a:ext cx="1371600" cy="519113"/>
            <a:chOff x="0" y="0"/>
            <a:chExt cx="864" cy="327"/>
          </a:xfrm>
        </p:grpSpPr>
        <p:sp>
          <p:nvSpPr>
            <p:cNvPr id="56419" name="直接连接符 56418"/>
            <p:cNvSpPr/>
            <p:nvPr/>
          </p:nvSpPr>
          <p:spPr>
            <a:xfrm>
              <a:off x="0" y="174"/>
              <a:ext cx="576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6420" name="文本框 56419"/>
            <p:cNvSpPr txBox="1"/>
            <p:nvPr/>
          </p:nvSpPr>
          <p:spPr>
            <a:xfrm>
              <a:off x="576" y="0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56421" name="组合 56420"/>
          <p:cNvGrpSpPr/>
          <p:nvPr/>
        </p:nvGrpSpPr>
        <p:grpSpPr>
          <a:xfrm>
            <a:off x="2352675" y="2590800"/>
            <a:ext cx="881063" cy="519113"/>
            <a:chOff x="0" y="0"/>
            <a:chExt cx="555" cy="327"/>
          </a:xfrm>
        </p:grpSpPr>
        <p:sp>
          <p:nvSpPr>
            <p:cNvPr id="56422" name="直接连接符 56421"/>
            <p:cNvSpPr/>
            <p:nvPr/>
          </p:nvSpPr>
          <p:spPr>
            <a:xfrm flipH="1">
              <a:off x="0" y="318"/>
              <a:ext cx="555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6423" name="文本框 56422"/>
            <p:cNvSpPr txBox="1"/>
            <p:nvPr/>
          </p:nvSpPr>
          <p:spPr>
            <a:xfrm>
              <a:off x="6" y="0"/>
              <a:ext cx="3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56424" name="组合 56423"/>
          <p:cNvGrpSpPr/>
          <p:nvPr/>
        </p:nvGrpSpPr>
        <p:grpSpPr>
          <a:xfrm>
            <a:off x="3200400" y="1752600"/>
            <a:ext cx="685800" cy="1371600"/>
            <a:chOff x="0" y="0"/>
            <a:chExt cx="432" cy="864"/>
          </a:xfrm>
        </p:grpSpPr>
        <p:sp>
          <p:nvSpPr>
            <p:cNvPr id="56425" name="直接连接符 56424"/>
            <p:cNvSpPr/>
            <p:nvPr/>
          </p:nvSpPr>
          <p:spPr>
            <a:xfrm flipV="1">
              <a:off x="0" y="48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6426" name="文本框 56425"/>
            <p:cNvSpPr txBox="1"/>
            <p:nvPr/>
          </p:nvSpPr>
          <p:spPr>
            <a:xfrm>
              <a:off x="48" y="0"/>
              <a:ext cx="38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56427" name="组合 56426"/>
          <p:cNvGrpSpPr/>
          <p:nvPr/>
        </p:nvGrpSpPr>
        <p:grpSpPr>
          <a:xfrm>
            <a:off x="3200400" y="3124200"/>
            <a:ext cx="609600" cy="1357313"/>
            <a:chOff x="0" y="0"/>
            <a:chExt cx="384" cy="855"/>
          </a:xfrm>
        </p:grpSpPr>
        <p:sp>
          <p:nvSpPr>
            <p:cNvPr id="56428" name="直接连接符 56427"/>
            <p:cNvSpPr/>
            <p:nvPr/>
          </p:nvSpPr>
          <p:spPr>
            <a:xfrm>
              <a:off x="0" y="0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6429" name="文本框 56428"/>
            <p:cNvSpPr txBox="1"/>
            <p:nvPr/>
          </p:nvSpPr>
          <p:spPr>
            <a:xfrm>
              <a:off x="48" y="528"/>
              <a:ext cx="3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800" b="1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56430" name="文本框 56429"/>
          <p:cNvSpPr txBox="1"/>
          <p:nvPr/>
        </p:nvSpPr>
        <p:spPr>
          <a:xfrm>
            <a:off x="2667000" y="4357688"/>
            <a:ext cx="533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1: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竖直方向</a:t>
            </a:r>
            <a:r>
              <a:rPr lang="zh-CN" altLang="en-US" sz="2800" b="1" dirty="0">
                <a:latin typeface="Times New Roman" panose="02020603050405020304" pitchFamily="18" charset="0"/>
              </a:rPr>
              <a:t>上有一对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平衡力</a:t>
            </a:r>
            <a:r>
              <a:rPr lang="en-US" altLang="x-none" sz="2800" b="1">
                <a:latin typeface="Times New Roman" panose="02020603050405020304" pitchFamily="18" charset="0"/>
              </a:rPr>
              <a:t>N</a:t>
            </a:r>
            <a:r>
              <a:rPr lang="zh-CN" altLang="en-US" sz="2800" b="1" dirty="0">
                <a:latin typeface="Times New Roman" panose="02020603050405020304" pitchFamily="18" charset="0"/>
              </a:rPr>
              <a:t>和</a:t>
            </a:r>
            <a:r>
              <a:rPr lang="en-US" altLang="x-none" sz="2800" b="1"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56431" name="文本框 56430"/>
          <p:cNvSpPr txBox="1"/>
          <p:nvPr/>
        </p:nvSpPr>
        <p:spPr>
          <a:xfrm>
            <a:off x="2667000" y="5729288"/>
            <a:ext cx="541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2: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水平方向</a:t>
            </a:r>
            <a:r>
              <a:rPr lang="zh-CN" altLang="en-US" sz="2800" b="1" dirty="0">
                <a:latin typeface="Times New Roman" panose="02020603050405020304" pitchFamily="18" charset="0"/>
              </a:rPr>
              <a:t>上有一对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平衡力</a:t>
            </a:r>
            <a:r>
              <a:rPr lang="en-US" altLang="x-none" sz="2800" b="1">
                <a:latin typeface="Times New Roman" panose="02020603050405020304" pitchFamily="18" charset="0"/>
              </a:rPr>
              <a:t>T</a:t>
            </a:r>
            <a:r>
              <a:rPr lang="zh-CN" altLang="en-US" sz="2800" b="1" dirty="0">
                <a:latin typeface="Times New Roman" panose="02020603050405020304" pitchFamily="18" charset="0"/>
              </a:rPr>
              <a:t>和</a:t>
            </a:r>
            <a:r>
              <a:rPr lang="en-US" altLang="x-none" sz="2800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56432" name="文本框 56431"/>
          <p:cNvSpPr txBox="1"/>
          <p:nvPr/>
        </p:nvSpPr>
        <p:spPr>
          <a:xfrm>
            <a:off x="3276600" y="4891088"/>
            <a:ext cx="2895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latin typeface="Times New Roman" panose="02020603050405020304" pitchFamily="18" charset="0"/>
              </a:rPr>
              <a:t>G=N=80N</a:t>
            </a:r>
          </a:p>
        </p:txBody>
      </p:sp>
      <p:sp>
        <p:nvSpPr>
          <p:cNvPr id="56433" name="文本框 56432"/>
          <p:cNvSpPr txBox="1"/>
          <p:nvPr/>
        </p:nvSpPr>
        <p:spPr>
          <a:xfrm>
            <a:off x="3200400" y="6186488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x-none" sz="2800" b="1">
                <a:latin typeface="Times New Roman" panose="02020603050405020304" pitchFamily="18" charset="0"/>
              </a:rPr>
              <a:t>=</a:t>
            </a:r>
            <a:r>
              <a:rPr lang="en-US" altLang="x-none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x-none" sz="2800" b="1">
                <a:latin typeface="Times New Roman" panose="02020603050405020304" pitchFamily="18" charset="0"/>
              </a:rPr>
              <a:t>=120N</a:t>
            </a:r>
          </a:p>
        </p:txBody>
      </p:sp>
      <p:grpSp>
        <p:nvGrpSpPr>
          <p:cNvPr id="56434" name="组合 56433"/>
          <p:cNvGrpSpPr/>
          <p:nvPr/>
        </p:nvGrpSpPr>
        <p:grpSpPr>
          <a:xfrm>
            <a:off x="5715000" y="2133600"/>
            <a:ext cx="2209800" cy="762000"/>
            <a:chOff x="0" y="0"/>
            <a:chExt cx="1392" cy="480"/>
          </a:xfrm>
        </p:grpSpPr>
        <p:grpSp>
          <p:nvGrpSpPr>
            <p:cNvPr id="56435" name="组合 56434"/>
            <p:cNvGrpSpPr/>
            <p:nvPr/>
          </p:nvGrpSpPr>
          <p:grpSpPr>
            <a:xfrm>
              <a:off x="336" y="0"/>
              <a:ext cx="336" cy="480"/>
              <a:chOff x="0" y="0"/>
              <a:chExt cx="336" cy="480"/>
            </a:xfrm>
          </p:grpSpPr>
          <p:sp>
            <p:nvSpPr>
              <p:cNvPr id="56436" name="直接连接符 56435"/>
              <p:cNvSpPr/>
              <p:nvPr/>
            </p:nvSpPr>
            <p:spPr>
              <a:xfrm>
                <a:off x="0" y="240"/>
                <a:ext cx="336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437" name="文本框 56436"/>
              <p:cNvSpPr txBox="1"/>
              <p:nvPr/>
            </p:nvSpPr>
            <p:spPr>
              <a:xfrm>
                <a:off x="48" y="0"/>
                <a:ext cx="19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6438" name="文本框 56437"/>
              <p:cNvSpPr txBox="1"/>
              <p:nvPr/>
            </p:nvSpPr>
            <p:spPr>
              <a:xfrm>
                <a:off x="48" y="192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56439" name="文本框 56438"/>
            <p:cNvSpPr txBox="1"/>
            <p:nvPr/>
          </p:nvSpPr>
          <p:spPr>
            <a:xfrm>
              <a:off x="0" y="96"/>
              <a:ext cx="139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 b="1">
                  <a:latin typeface="Times New Roman" panose="02020603050405020304" pitchFamily="18" charset="0"/>
                </a:rPr>
                <a:t>F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＝</a:t>
              </a:r>
            </a:p>
          </p:txBody>
        </p:sp>
        <p:sp>
          <p:nvSpPr>
            <p:cNvPr id="56440" name="文本框 56439"/>
            <p:cNvSpPr txBox="1"/>
            <p:nvPr/>
          </p:nvSpPr>
          <p:spPr>
            <a:xfrm>
              <a:off x="624" y="96"/>
              <a:ext cx="28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 b="1"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56441" name="文本框 56440"/>
          <p:cNvSpPr txBox="1"/>
          <p:nvPr/>
        </p:nvSpPr>
        <p:spPr>
          <a:xfrm>
            <a:off x="4953000" y="18288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因为</a:t>
            </a:r>
          </a:p>
        </p:txBody>
      </p:sp>
      <p:sp>
        <p:nvSpPr>
          <p:cNvPr id="56442" name="文本框 56441"/>
          <p:cNvSpPr txBox="1"/>
          <p:nvPr/>
        </p:nvSpPr>
        <p:spPr>
          <a:xfrm>
            <a:off x="4953000" y="28194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所以</a:t>
            </a:r>
          </a:p>
        </p:txBody>
      </p:sp>
      <p:sp>
        <p:nvSpPr>
          <p:cNvPr id="56443" name="矩形 56442"/>
          <p:cNvSpPr/>
          <p:nvPr/>
        </p:nvSpPr>
        <p:spPr>
          <a:xfrm>
            <a:off x="5334000" y="3352800"/>
            <a:ext cx="1895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x-none" sz="2800" b="1">
                <a:latin typeface="Times New Roman" panose="02020603050405020304" pitchFamily="18" charset="0"/>
              </a:rPr>
              <a:t>f=</a:t>
            </a:r>
            <a:r>
              <a:rPr lang="en-US" altLang="x-none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x-none" sz="2800" b="1">
                <a:latin typeface="Times New Roman" panose="02020603050405020304" pitchFamily="18" charset="0"/>
              </a:rPr>
              <a:t>F=120N</a:t>
            </a:r>
          </a:p>
        </p:txBody>
      </p:sp>
      <p:sp>
        <p:nvSpPr>
          <p:cNvPr id="56444" name="文本框 56443"/>
          <p:cNvSpPr txBox="1"/>
          <p:nvPr/>
        </p:nvSpPr>
        <p:spPr>
          <a:xfrm>
            <a:off x="228600" y="41148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</a:rPr>
              <a:t>综合分析得：</a:t>
            </a:r>
          </a:p>
        </p:txBody>
      </p:sp>
      <p:sp>
        <p:nvSpPr>
          <p:cNvPr id="56445" name="文本框 56444"/>
          <p:cNvSpPr txBox="1"/>
          <p:nvPr/>
        </p:nvSpPr>
        <p:spPr>
          <a:xfrm>
            <a:off x="7391400" y="762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120N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6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56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6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430" grpId="0"/>
      <p:bldP spid="56431" grpId="0"/>
      <p:bldP spid="56432" grpId="0"/>
      <p:bldP spid="56433" grpId="0"/>
      <p:bldP spid="56441" grpId="0"/>
      <p:bldP spid="56442" grpId="0"/>
      <p:bldP spid="56443" grpId="0"/>
      <p:bldP spid="56444" grpId="0"/>
      <p:bldP spid="564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57345" descr="butu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6075" y="3213100"/>
            <a:ext cx="244792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标题 57346"/>
          <p:cNvSpPr>
            <a:spLocks noGrp="1"/>
          </p:cNvSpPr>
          <p:nvPr>
            <p:ph type="title"/>
          </p:nvPr>
        </p:nvSpPr>
        <p:spPr>
          <a:xfrm>
            <a:off x="458788" y="274638"/>
            <a:ext cx="2312987" cy="1143000"/>
          </a:xfrm>
        </p:spPr>
        <p:txBody>
          <a:bodyPr anchor="ctr"/>
          <a:lstStyle/>
          <a:p>
            <a:r>
              <a:rPr lang="zh-CN" altLang="en-US" b="1">
                <a:ea typeface="黑体" panose="02010609060101010101" pitchFamily="2" charset="-122"/>
              </a:rPr>
              <a:t>练习：</a:t>
            </a:r>
          </a:p>
        </p:txBody>
      </p:sp>
      <p:sp>
        <p:nvSpPr>
          <p:cNvPr id="57348" name="文本占位符 57347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 如图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所示中，通过定滑轮匀速提起重物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G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时，向三个方向拉动的力分别为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F3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，则三个力大小关系是 　</a:t>
            </a:r>
          </a:p>
          <a:p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最大           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最大</a:t>
            </a:r>
          </a:p>
          <a:p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F3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最大          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．一样大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占位符 58369"/>
          <p:cNvSpPr>
            <a:spLocks noGrp="1"/>
          </p:cNvSpPr>
          <p:nvPr>
            <p:ph type="body" idx="1"/>
          </p:nvPr>
        </p:nvSpPr>
        <p:spPr>
          <a:xfrm>
            <a:off x="250825" y="549275"/>
            <a:ext cx="8748713" cy="4464050"/>
          </a:xfrm>
        </p:spPr>
        <p:txBody>
          <a:bodyPr/>
          <a:lstStyle/>
          <a:p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、图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中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是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____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滑轮。利用这样的装置把物体举高，用力的方向应向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____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（选填“上”、“下”）。如果用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26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牛的拉力，匀速提起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50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牛的物体，不计绳重和摩擦，滑轮 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重</a:t>
            </a:r>
            <a:r>
              <a:rPr lang="zh-CN" altLang="en-US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牛。若要使物体上升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米，应将绳的自由端拉动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____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米。　</a:t>
            </a:r>
          </a:p>
        </p:txBody>
      </p:sp>
      <p:pic>
        <p:nvPicPr>
          <p:cNvPr id="58371" name="图片 58370" descr="butu1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75" y="3213100"/>
            <a:ext cx="2054225" cy="338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占位符 59393"/>
          <p:cNvSpPr>
            <a:spLocks noGrp="1"/>
          </p:cNvSpPr>
          <p:nvPr>
            <p:ph type="body" idx="1"/>
          </p:nvPr>
        </p:nvSpPr>
        <p:spPr>
          <a:xfrm>
            <a:off x="0" y="260350"/>
            <a:ext cx="8713788" cy="4608513"/>
          </a:xfrm>
        </p:spPr>
        <p:txBody>
          <a:bodyPr/>
          <a:lstStyle/>
          <a:p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、如图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所示甲、乙两个装置，已知： 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重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100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牛，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在地面上滑动时所受的摩擦力为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40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牛（不考虑绳与滑轮的摩擦）。要使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向右匀速滑动，拉力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甲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en-US" altLang="x-none" b="1" u="sng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牛，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乙</a:t>
            </a:r>
            <a:r>
              <a:rPr lang="en-US" altLang="x-none" b="1"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en-US" altLang="x-none" b="1" u="sng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牛　　　 </a:t>
            </a:r>
          </a:p>
        </p:txBody>
      </p:sp>
      <p:pic>
        <p:nvPicPr>
          <p:cNvPr id="59395" name="图片 59394" descr="butu1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4438" y="2492375"/>
            <a:ext cx="3208337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FF99"/>
              </a:clrFrom>
              <a:clrTo>
                <a:srgbClr val="CCFF99">
                  <a:alpha val="0"/>
                </a:srgbClr>
              </a:clrTo>
            </a:clrChange>
          </a:blip>
          <a:srcRect l="18965" t="20204" r="18965" b="19923"/>
          <a:stretch>
            <a:fillRect/>
          </a:stretch>
        </p:blipFill>
        <p:spPr>
          <a:xfrm>
            <a:off x="2063750" y="333375"/>
            <a:ext cx="6408738" cy="257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2135188" y="765175"/>
            <a:ext cx="8135937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2" charset="-122"/>
              </a:rPr>
              <a:t>滑轮的</a:t>
            </a:r>
            <a:r>
              <a:rPr lang="zh-CN" altLang="en-US" sz="54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定义</a:t>
            </a: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2" charset="-122"/>
              </a:rPr>
              <a:t>：周边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有槽</a:t>
            </a: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2" charset="-122"/>
              </a:rPr>
              <a:t>，能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绕轴转动</a:t>
            </a: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2" charset="-122"/>
              </a:rPr>
              <a:t>的小</a:t>
            </a:r>
            <a:r>
              <a:rPr lang="zh-CN" alt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轮</a:t>
            </a:r>
          </a:p>
        </p:txBody>
      </p:sp>
      <p:pic>
        <p:nvPicPr>
          <p:cNvPr id="13316" name="Picture 4" descr="定滑轮的实际应用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825" y="2781300"/>
            <a:ext cx="4968875" cy="3916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7" name="组合 13316"/>
          <p:cNvGrpSpPr/>
          <p:nvPr/>
        </p:nvGrpSpPr>
        <p:grpSpPr>
          <a:xfrm>
            <a:off x="6959600" y="2349500"/>
            <a:ext cx="3240088" cy="4481636"/>
            <a:chOff x="0" y="0"/>
            <a:chExt cx="1769" cy="2619"/>
          </a:xfrm>
        </p:grpSpPr>
        <p:pic>
          <p:nvPicPr>
            <p:cNvPr id="13318" name="Picture 9" descr="升国旗和起重机吊臂"/>
            <p:cNvPicPr>
              <a:picLocks noChangeAspect="1"/>
            </p:cNvPicPr>
            <p:nvPr/>
          </p:nvPicPr>
          <p:blipFill>
            <a:blip r:embed="rId4" cstate="print"/>
            <a:srcRect l="10312" t="15819" r="52834" b="8725"/>
            <a:stretch>
              <a:fillRect/>
            </a:stretch>
          </p:blipFill>
          <p:spPr>
            <a:xfrm>
              <a:off x="0" y="0"/>
              <a:ext cx="1769" cy="24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Text Box 10"/>
            <p:cNvSpPr txBox="1"/>
            <p:nvPr/>
          </p:nvSpPr>
          <p:spPr>
            <a:xfrm>
              <a:off x="181" y="2404"/>
              <a:ext cx="1497" cy="2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Arial" panose="020B0604020202020204" pitchFamily="34" charset="0"/>
                </a:rPr>
                <a:t>起重机吊臂上的滑轮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60417"/>
          <p:cNvSpPr/>
          <p:nvPr/>
        </p:nvSpPr>
        <p:spPr>
          <a:xfrm>
            <a:off x="2124075" y="2636838"/>
            <a:ext cx="5616575" cy="2089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8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30000">
                      <a:srgbClr val="66008F">
                        <a:alpha val="100000"/>
                      </a:srgbClr>
                    </a:gs>
                    <a:gs pos="64999">
                      <a:srgbClr val="BA0066">
                        <a:alpha val="100000"/>
                      </a:srgbClr>
                    </a:gs>
                    <a:gs pos="89999">
                      <a:srgbClr val="FF0000">
                        <a:alpha val="100000"/>
                      </a:srgbClr>
                    </a:gs>
                    <a:gs pos="100000">
                      <a:srgbClr val="FF8200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你学到了什么？谢谢！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/>
          <p:nvPr/>
        </p:nvSpPr>
        <p:spPr>
          <a:xfrm>
            <a:off x="2063750" y="765175"/>
            <a:ext cx="82073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尝试采用绳，一个滑轮，铁架台将勾码提到高处，你有什么方法？</a:t>
            </a:r>
          </a:p>
          <a:p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4339" name="组合 14338"/>
          <p:cNvGrpSpPr/>
          <p:nvPr/>
        </p:nvGrpSpPr>
        <p:grpSpPr>
          <a:xfrm>
            <a:off x="8183563" y="1773238"/>
            <a:ext cx="2089150" cy="2952750"/>
            <a:chOff x="0" y="0"/>
            <a:chExt cx="663" cy="1130"/>
          </a:xfrm>
        </p:grpSpPr>
        <p:sp>
          <p:nvSpPr>
            <p:cNvPr id="14340" name="平行四边形 14339"/>
            <p:cNvSpPr/>
            <p:nvPr/>
          </p:nvSpPr>
          <p:spPr>
            <a:xfrm>
              <a:off x="0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1" name="矩形 14340"/>
            <p:cNvSpPr/>
            <p:nvPr/>
          </p:nvSpPr>
          <p:spPr>
            <a:xfrm>
              <a:off x="67" y="1061"/>
              <a:ext cx="530" cy="33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2" name="平行四边形 14341"/>
            <p:cNvSpPr/>
            <p:nvPr/>
          </p:nvSpPr>
          <p:spPr>
            <a:xfrm flipH="1">
              <a:off x="393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3" name="矩形 14342"/>
            <p:cNvSpPr/>
            <p:nvPr/>
          </p:nvSpPr>
          <p:spPr>
            <a:xfrm>
              <a:off x="475" y="0"/>
              <a:ext cx="27" cy="106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矩形 14343"/>
            <p:cNvSpPr/>
            <p:nvPr/>
          </p:nvSpPr>
          <p:spPr>
            <a:xfrm>
              <a:off x="159" y="181"/>
              <a:ext cx="444" cy="2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椭圆 14344"/>
            <p:cNvSpPr/>
            <p:nvPr/>
          </p:nvSpPr>
          <p:spPr>
            <a:xfrm>
              <a:off x="477" y="18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6" name="组合 14345"/>
          <p:cNvGrpSpPr/>
          <p:nvPr/>
        </p:nvGrpSpPr>
        <p:grpSpPr>
          <a:xfrm rot="-2085373">
            <a:off x="2927350" y="4797425"/>
            <a:ext cx="2376488" cy="1727200"/>
            <a:chOff x="0" y="0"/>
            <a:chExt cx="431" cy="300"/>
          </a:xfrm>
        </p:grpSpPr>
        <p:grpSp>
          <p:nvGrpSpPr>
            <p:cNvPr id="14347" name="组合 14346"/>
            <p:cNvGrpSpPr/>
            <p:nvPr/>
          </p:nvGrpSpPr>
          <p:grpSpPr>
            <a:xfrm>
              <a:off x="0" y="108"/>
              <a:ext cx="372" cy="192"/>
              <a:chOff x="0" y="0"/>
              <a:chExt cx="660" cy="324"/>
            </a:xfrm>
          </p:grpSpPr>
          <p:sp>
            <p:nvSpPr>
              <p:cNvPr id="14348" name="椭圆 14347"/>
              <p:cNvSpPr/>
              <p:nvPr/>
            </p:nvSpPr>
            <p:spPr>
              <a:xfrm>
                <a:off x="0" y="0"/>
                <a:ext cx="162" cy="162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9" name="矩形 14348"/>
              <p:cNvSpPr/>
              <p:nvPr/>
            </p:nvSpPr>
            <p:spPr>
              <a:xfrm>
                <a:off x="66" y="13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0" name="矩形 14349"/>
              <p:cNvSpPr/>
              <p:nvPr/>
            </p:nvSpPr>
            <p:spPr>
              <a:xfrm>
                <a:off x="192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1" name="直接连接符 14350"/>
              <p:cNvSpPr/>
              <p:nvPr/>
            </p:nvSpPr>
            <p:spPr>
              <a:xfrm>
                <a:off x="150" y="72"/>
                <a:ext cx="35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2" name="矩形 14351"/>
              <p:cNvSpPr/>
              <p:nvPr/>
            </p:nvSpPr>
            <p:spPr>
              <a:xfrm>
                <a:off x="438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3" name="矩形 14352"/>
              <p:cNvSpPr/>
              <p:nvPr/>
            </p:nvSpPr>
            <p:spPr>
              <a:xfrm>
                <a:off x="138" y="8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4354" name="图片 14353" descr="图片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" y="0"/>
              <a:ext cx="383" cy="2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55" name="矩形 14354"/>
            <p:cNvSpPr/>
            <p:nvPr/>
          </p:nvSpPr>
          <p:spPr>
            <a:xfrm rot="5400000">
              <a:off x="84" y="72"/>
              <a:ext cx="264" cy="1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6" name="组合 14355"/>
          <p:cNvGrpSpPr/>
          <p:nvPr/>
        </p:nvGrpSpPr>
        <p:grpSpPr>
          <a:xfrm rot="2569235" flipV="1">
            <a:off x="5480050" y="2095500"/>
            <a:ext cx="1728788" cy="2663825"/>
            <a:chOff x="0" y="0"/>
            <a:chExt cx="1111" cy="1824"/>
          </a:xfrm>
        </p:grpSpPr>
        <p:grpSp>
          <p:nvGrpSpPr>
            <p:cNvPr id="14357" name="组合 14356"/>
            <p:cNvGrpSpPr/>
            <p:nvPr/>
          </p:nvGrpSpPr>
          <p:grpSpPr>
            <a:xfrm>
              <a:off x="0" y="365"/>
              <a:ext cx="1111" cy="1111"/>
              <a:chOff x="0" y="0"/>
              <a:chExt cx="1111" cy="1111"/>
            </a:xfrm>
          </p:grpSpPr>
          <p:sp>
            <p:nvSpPr>
              <p:cNvPr id="14358" name="Oval 4"/>
              <p:cNvSpPr/>
              <p:nvPr/>
            </p:nvSpPr>
            <p:spPr>
              <a:xfrm>
                <a:off x="0" y="0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9" name="Oval 5"/>
              <p:cNvSpPr/>
              <p:nvPr/>
            </p:nvSpPr>
            <p:spPr>
              <a:xfrm>
                <a:off x="154" y="154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60" name="Oval 6"/>
              <p:cNvSpPr/>
              <p:nvPr/>
            </p:nvSpPr>
            <p:spPr>
              <a:xfrm>
                <a:off x="309" y="309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61" name="组合 14360"/>
            <p:cNvGrpSpPr/>
            <p:nvPr/>
          </p:nvGrpSpPr>
          <p:grpSpPr>
            <a:xfrm>
              <a:off x="400" y="0"/>
              <a:ext cx="318" cy="1824"/>
              <a:chOff x="0" y="0"/>
              <a:chExt cx="318" cy="1824"/>
            </a:xfrm>
          </p:grpSpPr>
          <p:sp>
            <p:nvSpPr>
              <p:cNvPr id="14362" name="Rectangle 8"/>
              <p:cNvSpPr/>
              <p:nvPr/>
            </p:nvSpPr>
            <p:spPr>
              <a:xfrm>
                <a:off x="38" y="288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63" name="Oval 9"/>
              <p:cNvSpPr/>
              <p:nvPr/>
            </p:nvSpPr>
            <p:spPr>
              <a:xfrm>
                <a:off x="62" y="838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64" name="Freeform 10"/>
              <p:cNvSpPr/>
              <p:nvPr/>
            </p:nvSpPr>
            <p:spPr>
              <a:xfrm rot="110439">
                <a:off x="78" y="1536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5" name="Freeform 11"/>
              <p:cNvSpPr/>
              <p:nvPr/>
            </p:nvSpPr>
            <p:spPr>
              <a:xfrm rot="110439" flipH="1" flipV="1">
                <a:off x="0" y="0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14366" name="Picture 10" descr="未标题-1 复制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213" y="2492375"/>
            <a:ext cx="252095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67" name="文本框 14366"/>
          <p:cNvSpPr txBox="1"/>
          <p:nvPr/>
        </p:nvSpPr>
        <p:spPr>
          <a:xfrm>
            <a:off x="2566988" y="4149725"/>
            <a:ext cx="1368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细线</a:t>
            </a:r>
          </a:p>
        </p:txBody>
      </p:sp>
      <p:sp>
        <p:nvSpPr>
          <p:cNvPr id="14368" name="文本框 14367"/>
          <p:cNvSpPr txBox="1"/>
          <p:nvPr/>
        </p:nvSpPr>
        <p:spPr>
          <a:xfrm>
            <a:off x="5448300" y="4652963"/>
            <a:ext cx="13604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滑轮</a:t>
            </a:r>
          </a:p>
        </p:txBody>
      </p:sp>
      <p:sp>
        <p:nvSpPr>
          <p:cNvPr id="14369" name="文本框 14368"/>
          <p:cNvSpPr txBox="1"/>
          <p:nvPr/>
        </p:nvSpPr>
        <p:spPr>
          <a:xfrm>
            <a:off x="4943475" y="5876925"/>
            <a:ext cx="18716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钩码</a:t>
            </a:r>
          </a:p>
        </p:txBody>
      </p:sp>
      <p:sp>
        <p:nvSpPr>
          <p:cNvPr id="14370" name="文本框 14369"/>
          <p:cNvSpPr txBox="1"/>
          <p:nvPr/>
        </p:nvSpPr>
        <p:spPr>
          <a:xfrm>
            <a:off x="8040688" y="5084763"/>
            <a:ext cx="1785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铁架台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536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>
                <a:ea typeface="黑体" panose="02010609060101010101" pitchFamily="2" charset="-122"/>
              </a:rPr>
              <a:t>滑轮的分类</a:t>
            </a:r>
            <a:endParaRPr lang="zh-CN" altLang="en-US" b="1">
              <a:ea typeface="黑体" panose="02010609060101010101" pitchFamily="2" charset="-122"/>
            </a:endParaRPr>
          </a:p>
        </p:txBody>
      </p:sp>
      <p:sp>
        <p:nvSpPr>
          <p:cNvPr id="15363" name="Text Box 18"/>
          <p:cNvSpPr txBox="1"/>
          <p:nvPr/>
        </p:nvSpPr>
        <p:spPr>
          <a:xfrm>
            <a:off x="1992313" y="1125538"/>
            <a:ext cx="82073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2" charset="-122"/>
              </a:rPr>
              <a:t>你使用的哪种方法？这两种方法有什么不同呢？</a:t>
            </a:r>
          </a:p>
          <a:p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15364" name="组合 15363"/>
          <p:cNvGrpSpPr/>
          <p:nvPr/>
        </p:nvGrpSpPr>
        <p:grpSpPr>
          <a:xfrm flipH="1">
            <a:off x="2063750" y="1916113"/>
            <a:ext cx="2708275" cy="4608512"/>
            <a:chOff x="0" y="0"/>
            <a:chExt cx="663" cy="1130"/>
          </a:xfrm>
        </p:grpSpPr>
        <p:sp>
          <p:nvSpPr>
            <p:cNvPr id="15365" name="平行四边形 15364"/>
            <p:cNvSpPr/>
            <p:nvPr/>
          </p:nvSpPr>
          <p:spPr>
            <a:xfrm>
              <a:off x="0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6" name="矩形 15365"/>
            <p:cNvSpPr/>
            <p:nvPr/>
          </p:nvSpPr>
          <p:spPr>
            <a:xfrm>
              <a:off x="67" y="1061"/>
              <a:ext cx="530" cy="33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7" name="平行四边形 15366"/>
            <p:cNvSpPr/>
            <p:nvPr/>
          </p:nvSpPr>
          <p:spPr>
            <a:xfrm flipH="1">
              <a:off x="393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矩形 15367"/>
            <p:cNvSpPr/>
            <p:nvPr/>
          </p:nvSpPr>
          <p:spPr>
            <a:xfrm>
              <a:off x="475" y="0"/>
              <a:ext cx="27" cy="106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矩形 15368"/>
            <p:cNvSpPr/>
            <p:nvPr/>
          </p:nvSpPr>
          <p:spPr>
            <a:xfrm>
              <a:off x="159" y="181"/>
              <a:ext cx="444" cy="2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椭圆 15369"/>
            <p:cNvSpPr/>
            <p:nvPr/>
          </p:nvSpPr>
          <p:spPr>
            <a:xfrm>
              <a:off x="477" y="18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1" name="组合 15370"/>
          <p:cNvGrpSpPr/>
          <p:nvPr/>
        </p:nvGrpSpPr>
        <p:grpSpPr>
          <a:xfrm rot="16200000">
            <a:off x="3151188" y="4356100"/>
            <a:ext cx="423862" cy="295275"/>
            <a:chOff x="0" y="0"/>
            <a:chExt cx="431" cy="300"/>
          </a:xfrm>
        </p:grpSpPr>
        <p:grpSp>
          <p:nvGrpSpPr>
            <p:cNvPr id="15372" name="组合 15371"/>
            <p:cNvGrpSpPr/>
            <p:nvPr/>
          </p:nvGrpSpPr>
          <p:grpSpPr>
            <a:xfrm>
              <a:off x="0" y="108"/>
              <a:ext cx="372" cy="192"/>
              <a:chOff x="0" y="0"/>
              <a:chExt cx="660" cy="324"/>
            </a:xfrm>
          </p:grpSpPr>
          <p:sp>
            <p:nvSpPr>
              <p:cNvPr id="15373" name="椭圆 15372"/>
              <p:cNvSpPr/>
              <p:nvPr/>
            </p:nvSpPr>
            <p:spPr>
              <a:xfrm>
                <a:off x="0" y="0"/>
                <a:ext cx="162" cy="162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4" name="矩形 15373"/>
              <p:cNvSpPr/>
              <p:nvPr/>
            </p:nvSpPr>
            <p:spPr>
              <a:xfrm>
                <a:off x="66" y="13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5" name="矩形 15374"/>
              <p:cNvSpPr/>
              <p:nvPr/>
            </p:nvSpPr>
            <p:spPr>
              <a:xfrm>
                <a:off x="192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6" name="直接连接符 15375"/>
              <p:cNvSpPr/>
              <p:nvPr/>
            </p:nvSpPr>
            <p:spPr>
              <a:xfrm>
                <a:off x="150" y="72"/>
                <a:ext cx="35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7" name="矩形 15376"/>
              <p:cNvSpPr/>
              <p:nvPr/>
            </p:nvSpPr>
            <p:spPr>
              <a:xfrm>
                <a:off x="438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8" name="矩形 15377"/>
              <p:cNvSpPr/>
              <p:nvPr/>
            </p:nvSpPr>
            <p:spPr>
              <a:xfrm>
                <a:off x="138" y="8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5379" name="图片 15378" descr="图片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" y="0"/>
              <a:ext cx="383" cy="2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0" name="矩形 15379"/>
            <p:cNvSpPr/>
            <p:nvPr/>
          </p:nvSpPr>
          <p:spPr>
            <a:xfrm rot="5400000">
              <a:off x="84" y="72"/>
              <a:ext cx="264" cy="1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1" name="椭圆 15380"/>
          <p:cNvSpPr/>
          <p:nvPr/>
        </p:nvSpPr>
        <p:spPr>
          <a:xfrm>
            <a:off x="3143250" y="3860800"/>
            <a:ext cx="395288" cy="395288"/>
          </a:xfrm>
          <a:prstGeom prst="ellipse">
            <a:avLst/>
          </a:prstGeom>
          <a:noFill/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2" name="矩形 15381"/>
          <p:cNvSpPr/>
          <p:nvPr/>
        </p:nvSpPr>
        <p:spPr>
          <a:xfrm>
            <a:off x="3733800" y="4133850"/>
            <a:ext cx="704850" cy="438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3" name="直接连接符 15382"/>
          <p:cNvSpPr/>
          <p:nvPr/>
        </p:nvSpPr>
        <p:spPr>
          <a:xfrm>
            <a:off x="3143250" y="2781300"/>
            <a:ext cx="0" cy="133350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4" name="直接连接符 15383"/>
          <p:cNvSpPr/>
          <p:nvPr/>
        </p:nvSpPr>
        <p:spPr>
          <a:xfrm>
            <a:off x="3503613" y="3141663"/>
            <a:ext cx="9525" cy="91440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385" name="组合 15384"/>
          <p:cNvGrpSpPr/>
          <p:nvPr/>
        </p:nvGrpSpPr>
        <p:grpSpPr>
          <a:xfrm rot="129289" flipV="1">
            <a:off x="3143250" y="3716338"/>
            <a:ext cx="411163" cy="674687"/>
            <a:chOff x="0" y="0"/>
            <a:chExt cx="1111" cy="1824"/>
          </a:xfrm>
        </p:grpSpPr>
        <p:grpSp>
          <p:nvGrpSpPr>
            <p:cNvPr id="15386" name="组合 15385"/>
            <p:cNvGrpSpPr/>
            <p:nvPr/>
          </p:nvGrpSpPr>
          <p:grpSpPr>
            <a:xfrm>
              <a:off x="0" y="365"/>
              <a:ext cx="1111" cy="1111"/>
              <a:chOff x="0" y="0"/>
              <a:chExt cx="1111" cy="1111"/>
            </a:xfrm>
          </p:grpSpPr>
          <p:sp>
            <p:nvSpPr>
              <p:cNvPr id="15387" name="Oval 4"/>
              <p:cNvSpPr/>
              <p:nvPr/>
            </p:nvSpPr>
            <p:spPr>
              <a:xfrm>
                <a:off x="0" y="0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88" name="Oval 5"/>
              <p:cNvSpPr/>
              <p:nvPr/>
            </p:nvSpPr>
            <p:spPr>
              <a:xfrm>
                <a:off x="154" y="154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89" name="Oval 6"/>
              <p:cNvSpPr/>
              <p:nvPr/>
            </p:nvSpPr>
            <p:spPr>
              <a:xfrm>
                <a:off x="309" y="309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90" name="组合 15389"/>
            <p:cNvGrpSpPr/>
            <p:nvPr/>
          </p:nvGrpSpPr>
          <p:grpSpPr>
            <a:xfrm>
              <a:off x="400" y="0"/>
              <a:ext cx="318" cy="1824"/>
              <a:chOff x="0" y="0"/>
              <a:chExt cx="318" cy="1824"/>
            </a:xfrm>
          </p:grpSpPr>
          <p:sp>
            <p:nvSpPr>
              <p:cNvPr id="15391" name="Rectangle 8"/>
              <p:cNvSpPr/>
              <p:nvPr/>
            </p:nvSpPr>
            <p:spPr>
              <a:xfrm>
                <a:off x="38" y="288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2" name="Oval 9"/>
              <p:cNvSpPr/>
              <p:nvPr/>
            </p:nvSpPr>
            <p:spPr>
              <a:xfrm>
                <a:off x="62" y="838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393" name="Freeform 10"/>
              <p:cNvSpPr/>
              <p:nvPr/>
            </p:nvSpPr>
            <p:spPr>
              <a:xfrm rot="110439">
                <a:off x="78" y="1536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4" name="Freeform 11"/>
              <p:cNvSpPr/>
              <p:nvPr/>
            </p:nvSpPr>
            <p:spPr>
              <a:xfrm rot="110439" flipH="1" flipV="1">
                <a:off x="0" y="0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95" name="组合 15394"/>
          <p:cNvGrpSpPr/>
          <p:nvPr/>
        </p:nvGrpSpPr>
        <p:grpSpPr>
          <a:xfrm flipH="1">
            <a:off x="5880100" y="1989138"/>
            <a:ext cx="3384550" cy="4608512"/>
            <a:chOff x="0" y="0"/>
            <a:chExt cx="663" cy="1130"/>
          </a:xfrm>
        </p:grpSpPr>
        <p:sp>
          <p:nvSpPr>
            <p:cNvPr id="15396" name="平行四边形 15395"/>
            <p:cNvSpPr/>
            <p:nvPr/>
          </p:nvSpPr>
          <p:spPr>
            <a:xfrm>
              <a:off x="0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矩形 15396"/>
            <p:cNvSpPr/>
            <p:nvPr/>
          </p:nvSpPr>
          <p:spPr>
            <a:xfrm>
              <a:off x="67" y="1061"/>
              <a:ext cx="530" cy="33"/>
            </a:xfrm>
            <a:prstGeom prst="rect">
              <a:avLst/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平行四边形 15397"/>
            <p:cNvSpPr/>
            <p:nvPr/>
          </p:nvSpPr>
          <p:spPr>
            <a:xfrm flipH="1">
              <a:off x="393" y="1095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9" name="矩形 15398"/>
            <p:cNvSpPr/>
            <p:nvPr/>
          </p:nvSpPr>
          <p:spPr>
            <a:xfrm>
              <a:off x="475" y="0"/>
              <a:ext cx="27" cy="1060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矩形 15399"/>
            <p:cNvSpPr/>
            <p:nvPr/>
          </p:nvSpPr>
          <p:spPr>
            <a:xfrm>
              <a:off x="159" y="181"/>
              <a:ext cx="444" cy="2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1" name="椭圆 15400"/>
            <p:cNvSpPr/>
            <p:nvPr/>
          </p:nvSpPr>
          <p:spPr>
            <a:xfrm>
              <a:off x="477" y="18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02" name="组合 15401"/>
          <p:cNvGrpSpPr/>
          <p:nvPr/>
        </p:nvGrpSpPr>
        <p:grpSpPr>
          <a:xfrm rot="16200000">
            <a:off x="7108825" y="4576763"/>
            <a:ext cx="566738" cy="576262"/>
            <a:chOff x="0" y="0"/>
            <a:chExt cx="431" cy="300"/>
          </a:xfrm>
        </p:grpSpPr>
        <p:grpSp>
          <p:nvGrpSpPr>
            <p:cNvPr id="15403" name="组合 15402"/>
            <p:cNvGrpSpPr/>
            <p:nvPr/>
          </p:nvGrpSpPr>
          <p:grpSpPr>
            <a:xfrm>
              <a:off x="0" y="108"/>
              <a:ext cx="372" cy="192"/>
              <a:chOff x="0" y="0"/>
              <a:chExt cx="660" cy="324"/>
            </a:xfrm>
          </p:grpSpPr>
          <p:sp>
            <p:nvSpPr>
              <p:cNvPr id="15404" name="椭圆 15403"/>
              <p:cNvSpPr/>
              <p:nvPr/>
            </p:nvSpPr>
            <p:spPr>
              <a:xfrm>
                <a:off x="0" y="0"/>
                <a:ext cx="162" cy="162"/>
              </a:xfrm>
              <a:prstGeom prst="ellipse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5" name="矩形 15404"/>
              <p:cNvSpPr/>
              <p:nvPr/>
            </p:nvSpPr>
            <p:spPr>
              <a:xfrm>
                <a:off x="66" y="13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6" name="矩形 15405"/>
              <p:cNvSpPr/>
              <p:nvPr/>
            </p:nvSpPr>
            <p:spPr>
              <a:xfrm>
                <a:off x="192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7" name="直接连接符 15406"/>
              <p:cNvSpPr/>
              <p:nvPr/>
            </p:nvSpPr>
            <p:spPr>
              <a:xfrm>
                <a:off x="150" y="72"/>
                <a:ext cx="35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408" name="矩形 15407"/>
              <p:cNvSpPr/>
              <p:nvPr/>
            </p:nvSpPr>
            <p:spPr>
              <a:xfrm>
                <a:off x="438" y="222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矩形 15408"/>
              <p:cNvSpPr/>
              <p:nvPr/>
            </p:nvSpPr>
            <p:spPr>
              <a:xfrm>
                <a:off x="138" y="8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5410" name="图片 15409" descr="图片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" y="0"/>
              <a:ext cx="383" cy="2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411" name="矩形 15410"/>
            <p:cNvSpPr/>
            <p:nvPr/>
          </p:nvSpPr>
          <p:spPr>
            <a:xfrm rot="5400000">
              <a:off x="84" y="72"/>
              <a:ext cx="264" cy="1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12" name="椭圆 15411"/>
          <p:cNvSpPr/>
          <p:nvPr/>
        </p:nvSpPr>
        <p:spPr>
          <a:xfrm>
            <a:off x="7391400" y="3357563"/>
            <a:ext cx="395288" cy="395287"/>
          </a:xfrm>
          <a:prstGeom prst="ellipse">
            <a:avLst/>
          </a:prstGeom>
          <a:noFill/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13" name="矩形 15412"/>
          <p:cNvSpPr/>
          <p:nvPr/>
        </p:nvSpPr>
        <p:spPr>
          <a:xfrm>
            <a:off x="7296150" y="3702050"/>
            <a:ext cx="714375" cy="438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14" name="直接连接符 15413"/>
          <p:cNvSpPr/>
          <p:nvPr/>
        </p:nvSpPr>
        <p:spPr>
          <a:xfrm>
            <a:off x="7824788" y="3644900"/>
            <a:ext cx="0" cy="133350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15" name="直接连接符 15414"/>
          <p:cNvSpPr/>
          <p:nvPr/>
        </p:nvSpPr>
        <p:spPr>
          <a:xfrm>
            <a:off x="7608888" y="2852738"/>
            <a:ext cx="0" cy="503237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16" name="直接连接符 15415"/>
          <p:cNvSpPr/>
          <p:nvPr/>
        </p:nvSpPr>
        <p:spPr>
          <a:xfrm>
            <a:off x="7391400" y="3644900"/>
            <a:ext cx="9525" cy="914400"/>
          </a:xfrm>
          <a:prstGeom prst="line">
            <a:avLst/>
          </a:prstGeom>
          <a:ln w="190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5417" name="组合 15416"/>
          <p:cNvGrpSpPr/>
          <p:nvPr/>
        </p:nvGrpSpPr>
        <p:grpSpPr>
          <a:xfrm rot="129289" flipV="1">
            <a:off x="7391400" y="3213100"/>
            <a:ext cx="431800" cy="674688"/>
            <a:chOff x="0" y="0"/>
            <a:chExt cx="1111" cy="1824"/>
          </a:xfrm>
        </p:grpSpPr>
        <p:grpSp>
          <p:nvGrpSpPr>
            <p:cNvPr id="15418" name="组合 15417"/>
            <p:cNvGrpSpPr/>
            <p:nvPr/>
          </p:nvGrpSpPr>
          <p:grpSpPr>
            <a:xfrm>
              <a:off x="0" y="365"/>
              <a:ext cx="1111" cy="1111"/>
              <a:chOff x="0" y="0"/>
              <a:chExt cx="1111" cy="1111"/>
            </a:xfrm>
          </p:grpSpPr>
          <p:sp>
            <p:nvSpPr>
              <p:cNvPr id="15419" name="Oval 4"/>
              <p:cNvSpPr/>
              <p:nvPr/>
            </p:nvSpPr>
            <p:spPr>
              <a:xfrm>
                <a:off x="0" y="0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0" name="Oval 5"/>
              <p:cNvSpPr/>
              <p:nvPr/>
            </p:nvSpPr>
            <p:spPr>
              <a:xfrm>
                <a:off x="154" y="154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1" name="Oval 6"/>
              <p:cNvSpPr/>
              <p:nvPr/>
            </p:nvSpPr>
            <p:spPr>
              <a:xfrm>
                <a:off x="309" y="309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422" name="组合 15421"/>
            <p:cNvGrpSpPr/>
            <p:nvPr/>
          </p:nvGrpSpPr>
          <p:grpSpPr>
            <a:xfrm>
              <a:off x="400" y="0"/>
              <a:ext cx="318" cy="1824"/>
              <a:chOff x="0" y="0"/>
              <a:chExt cx="318" cy="1824"/>
            </a:xfrm>
          </p:grpSpPr>
          <p:sp>
            <p:nvSpPr>
              <p:cNvPr id="15423" name="Rectangle 8"/>
              <p:cNvSpPr/>
              <p:nvPr/>
            </p:nvSpPr>
            <p:spPr>
              <a:xfrm>
                <a:off x="38" y="288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4" name="Oval 9"/>
              <p:cNvSpPr/>
              <p:nvPr/>
            </p:nvSpPr>
            <p:spPr>
              <a:xfrm>
                <a:off x="62" y="838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425" name="Freeform 10"/>
              <p:cNvSpPr/>
              <p:nvPr/>
            </p:nvSpPr>
            <p:spPr>
              <a:xfrm rot="110439">
                <a:off x="78" y="1536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6" name="Freeform 11"/>
              <p:cNvSpPr/>
              <p:nvPr/>
            </p:nvSpPr>
            <p:spPr>
              <a:xfrm rot="110439" flipH="1" flipV="1">
                <a:off x="0" y="0"/>
                <a:ext cx="240" cy="288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7" y="0"/>
                  </a:cxn>
                  <a:cxn ang="0">
                    <a:pos x="7" y="7"/>
                  </a:cxn>
                  <a:cxn ang="0">
                    <a:pos x="6" y="12"/>
                  </a:cxn>
                  <a:cxn ang="0">
                    <a:pos x="3" y="16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1" y="25"/>
                  </a:cxn>
                  <a:cxn ang="0">
                    <a:pos x="4" y="29"/>
                  </a:cxn>
                  <a:cxn ang="0">
                    <a:pos x="9" y="31"/>
                  </a:cxn>
                  <a:cxn ang="0">
                    <a:pos x="15" y="31"/>
                  </a:cxn>
                  <a:cxn ang="0">
                    <a:pos x="22" y="28"/>
                  </a:cxn>
                  <a:cxn ang="0">
                    <a:pos x="25" y="24"/>
                  </a:cxn>
                  <a:cxn ang="0">
                    <a:pos x="27" y="20"/>
                  </a:cxn>
                  <a:cxn ang="0">
                    <a:pos x="28" y="16"/>
                  </a:cxn>
                  <a:cxn ang="0">
                    <a:pos x="26" y="18"/>
                  </a:cxn>
                  <a:cxn ang="0">
                    <a:pos x="23" y="22"/>
                  </a:cxn>
                  <a:cxn ang="0">
                    <a:pos x="19" y="25"/>
                  </a:cxn>
                  <a:cxn ang="0">
                    <a:pos x="17" y="26"/>
                  </a:cxn>
                  <a:cxn ang="0">
                    <a:pos x="13" y="26"/>
                  </a:cxn>
                  <a:cxn ang="0">
                    <a:pos x="9" y="24"/>
                  </a:cxn>
                  <a:cxn ang="0">
                    <a:pos x="9" y="20"/>
                  </a:cxn>
                  <a:cxn ang="0">
                    <a:pos x="12" y="16"/>
                  </a:cxn>
                  <a:cxn ang="0">
                    <a:pos x="14" y="13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4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427" name="上箭头 15426"/>
          <p:cNvSpPr/>
          <p:nvPr/>
        </p:nvSpPr>
        <p:spPr>
          <a:xfrm>
            <a:off x="3648075" y="3284538"/>
            <a:ext cx="88900" cy="390525"/>
          </a:xfrm>
          <a:prstGeom prst="upArrow">
            <a:avLst>
              <a:gd name="adj1" fmla="val 50000"/>
              <a:gd name="adj2" fmla="val 109821"/>
            </a:avLst>
          </a:prstGeom>
          <a:solidFill>
            <a:srgbClr val="9933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28" name="上箭头 15427"/>
          <p:cNvSpPr/>
          <p:nvPr/>
        </p:nvSpPr>
        <p:spPr>
          <a:xfrm flipV="1">
            <a:off x="7839075" y="4619625"/>
            <a:ext cx="88900" cy="390525"/>
          </a:xfrm>
          <a:prstGeom prst="upArrow">
            <a:avLst>
              <a:gd name="adj1" fmla="val 50000"/>
              <a:gd name="adj2" fmla="val 109821"/>
            </a:avLst>
          </a:prstGeom>
          <a:solidFill>
            <a:srgbClr val="9933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29" name="文本框 15428"/>
          <p:cNvSpPr txBox="1"/>
          <p:nvPr/>
        </p:nvSpPr>
        <p:spPr>
          <a:xfrm>
            <a:off x="2782888" y="5373688"/>
            <a:ext cx="19462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动滑轮</a:t>
            </a:r>
          </a:p>
        </p:txBody>
      </p:sp>
      <p:sp>
        <p:nvSpPr>
          <p:cNvPr id="15430" name="文本框 15429"/>
          <p:cNvSpPr txBox="1"/>
          <p:nvPr/>
        </p:nvSpPr>
        <p:spPr>
          <a:xfrm>
            <a:off x="7175500" y="5516563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定滑轮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429" grpId="1"/>
      <p:bldP spid="15430" grpId="0"/>
      <p:bldP spid="154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6385" descr="ddd"/>
          <p:cNvPicPr>
            <a:picLocks noChangeAspect="1"/>
          </p:cNvPicPr>
          <p:nvPr/>
        </p:nvPicPr>
        <p:blipFill>
          <a:blip r:embed="rId2" cstate="print">
            <a:lum bright="70001" contrast="-70000"/>
          </a:blip>
          <a:stretch>
            <a:fillRect/>
          </a:stretch>
        </p:blipFill>
        <p:spPr>
          <a:xfrm>
            <a:off x="2362200" y="4343400"/>
            <a:ext cx="8077200" cy="2217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7" name="组合 16386"/>
          <p:cNvGrpSpPr/>
          <p:nvPr/>
        </p:nvGrpSpPr>
        <p:grpSpPr>
          <a:xfrm>
            <a:off x="1524000" y="3284538"/>
            <a:ext cx="9144000" cy="1336675"/>
            <a:chOff x="0" y="0"/>
            <a:chExt cx="5760" cy="842"/>
          </a:xfrm>
        </p:grpSpPr>
        <p:sp>
          <p:nvSpPr>
            <p:cNvPr id="16388" name="矩形 16387"/>
            <p:cNvSpPr/>
            <p:nvPr/>
          </p:nvSpPr>
          <p:spPr>
            <a:xfrm>
              <a:off x="0" y="0"/>
              <a:ext cx="4140" cy="842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89" name="矩形 16388"/>
            <p:cNvSpPr/>
            <p:nvPr/>
          </p:nvSpPr>
          <p:spPr>
            <a:xfrm>
              <a:off x="0" y="0"/>
              <a:ext cx="5760" cy="7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zh-CN" altLang="en-US" sz="2400" dirty="0">
                  <a:latin typeface="Times New Roman" panose="02020603050405020304" pitchFamily="18" charset="0"/>
                </a:rPr>
                <a:t>  </a:t>
              </a:r>
              <a:r>
                <a:rPr lang="zh-CN" altLang="en-US" sz="7500" dirty="0">
                  <a:latin typeface="Times New Roman" panose="02020603050405020304" pitchFamily="18" charset="0"/>
                </a:rPr>
                <a:t> </a:t>
              </a:r>
              <a:r>
                <a:rPr lang="zh-CN" altLang="en-US" sz="2400" dirty="0">
                  <a:latin typeface="Times New Roman" panose="02020603050405020304" pitchFamily="18" charset="0"/>
                </a:rPr>
                <a:t>           </a:t>
              </a:r>
            </a:p>
          </p:txBody>
        </p:sp>
      </p:grpSp>
      <p:pic>
        <p:nvPicPr>
          <p:cNvPr id="16390" name="图片 16389" descr="定滑轮实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8213" y="1844675"/>
            <a:ext cx="3600450" cy="47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文本框 16390"/>
          <p:cNvSpPr txBox="1"/>
          <p:nvPr/>
        </p:nvSpPr>
        <p:spPr>
          <a:xfrm>
            <a:off x="2279650" y="1120140"/>
            <a:ext cx="1655763" cy="58483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方案一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7896225" y="1047115"/>
            <a:ext cx="1655763" cy="58483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方案二</a:t>
            </a:r>
          </a:p>
        </p:txBody>
      </p:sp>
      <p:pic>
        <p:nvPicPr>
          <p:cNvPr id="16393" name="图片 16392" descr="动滑轮实验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0463" y="1860550"/>
            <a:ext cx="3868737" cy="499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文本框 16393"/>
          <p:cNvSpPr txBox="1"/>
          <p:nvPr/>
        </p:nvSpPr>
        <p:spPr>
          <a:xfrm>
            <a:off x="4872038" y="765175"/>
            <a:ext cx="6121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实物图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/>
          <p:nvPr/>
        </p:nvSpPr>
        <p:spPr>
          <a:xfrm>
            <a:off x="323850" y="5013325"/>
            <a:ext cx="37338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定滑轮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轴固定不动的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滑轮</a:t>
            </a:r>
          </a:p>
        </p:txBody>
      </p:sp>
      <p:sp>
        <p:nvSpPr>
          <p:cNvPr id="17411" name="Text Box 3"/>
          <p:cNvSpPr txBox="1"/>
          <p:nvPr/>
        </p:nvSpPr>
        <p:spPr>
          <a:xfrm>
            <a:off x="4284663" y="4976813"/>
            <a:ext cx="4859337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动滑轮</a:t>
            </a: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轴随物体一起运动的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滑轮</a:t>
            </a:r>
          </a:p>
        </p:txBody>
      </p:sp>
      <p:sp>
        <p:nvSpPr>
          <p:cNvPr id="17412" name="WordArt 4"/>
          <p:cNvSpPr>
            <a:spLocks noTextEdit="1"/>
          </p:cNvSpPr>
          <p:nvPr/>
        </p:nvSpPr>
        <p:spPr>
          <a:xfrm>
            <a:off x="2627313" y="187325"/>
            <a:ext cx="32400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滑轮的分类</a:t>
            </a:r>
          </a:p>
        </p:txBody>
      </p:sp>
      <p:sp>
        <p:nvSpPr>
          <p:cNvPr id="17413" name="Line 7"/>
          <p:cNvSpPr/>
          <p:nvPr/>
        </p:nvSpPr>
        <p:spPr>
          <a:xfrm>
            <a:off x="4427538" y="1052513"/>
            <a:ext cx="0" cy="5805487"/>
          </a:xfrm>
          <a:prstGeom prst="line">
            <a:avLst/>
          </a:prstGeom>
          <a:ln w="31750" cap="flat" cmpd="sng">
            <a:solidFill>
              <a:srgbClr val="000080"/>
            </a:solidFill>
            <a:prstDash val="sysDot"/>
            <a:headEnd type="none" w="med" len="med"/>
            <a:tailEnd type="none" w="med" len="med"/>
          </a:ln>
        </p:spPr>
      </p:sp>
    </p:spTree>
    <p:controls>
      <p:control spid="1025" name="ShockwaveFlash1" r:id="rId2" imgW="1828571" imgH="1828571"/>
      <p:control spid="1026" name="ShockwaveFlash2" r:id="rId3" imgW="1828571" imgH="1828571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2676</Words>
  <Application>Microsoft Office PowerPoint</Application>
  <PresentationFormat>自定义</PresentationFormat>
  <Paragraphs>331</Paragraphs>
  <Slides>52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52</vt:i4>
      </vt:variant>
    </vt:vector>
  </HeadingPairs>
  <TitlesOfParts>
    <vt:vector size="53" baseType="lpstr">
      <vt:lpstr>Office 主题</vt:lpstr>
      <vt:lpstr>第十一章  机械与功</vt:lpstr>
      <vt:lpstr>幻灯片 2</vt:lpstr>
      <vt:lpstr>幻灯片 3</vt:lpstr>
      <vt:lpstr>幻灯片 4</vt:lpstr>
      <vt:lpstr>幻灯片 5</vt:lpstr>
      <vt:lpstr>幻灯片 6</vt:lpstr>
      <vt:lpstr>滑轮的分类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滑轮组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练习：</vt:lpstr>
      <vt:lpstr>幻灯片 48</vt:lpstr>
      <vt:lpstr>幻灯片 49</vt:lpstr>
      <vt:lpstr>幻灯片 50</vt:lpstr>
      <vt:lpstr>幻灯片 51</vt:lpstr>
      <vt:lpstr>幻灯片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范文杰</dc:creator>
  <cp:lastModifiedBy>Administrator</cp:lastModifiedBy>
  <cp:revision>3</cp:revision>
  <dcterms:created xsi:type="dcterms:W3CDTF">2018-03-20T23:57:14Z</dcterms:created>
  <dcterms:modified xsi:type="dcterms:W3CDTF">2018-05-16T14:16:59Z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