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21" r:id="rId2"/>
    <p:sldId id="375" r:id="rId3"/>
    <p:sldId id="360" r:id="rId4"/>
    <p:sldId id="327" r:id="rId5"/>
    <p:sldId id="280" r:id="rId6"/>
    <p:sldId id="256" r:id="rId7"/>
    <p:sldId id="328" r:id="rId8"/>
    <p:sldId id="260" r:id="rId9"/>
    <p:sldId id="376" r:id="rId10"/>
    <p:sldId id="329" r:id="rId11"/>
    <p:sldId id="332" r:id="rId12"/>
    <p:sldId id="333" r:id="rId13"/>
    <p:sldId id="334" r:id="rId14"/>
    <p:sldId id="335" r:id="rId15"/>
    <p:sldId id="361" r:id="rId16"/>
    <p:sldId id="365" r:id="rId17"/>
    <p:sldId id="366" r:id="rId18"/>
    <p:sldId id="362" r:id="rId19"/>
    <p:sldId id="343" r:id="rId20"/>
    <p:sldId id="377" r:id="rId21"/>
    <p:sldId id="363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C018B-1E20-4DEF-8448-307E822F70C3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5CAEE-AF90-480C-AADD-87081B4A93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1490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46059D-4BF3-48A7-B809-0ABB7A8F3B1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75032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B77A64-9A35-471F-AAB1-89DDA13C89A2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5370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916113"/>
            <a:ext cx="7772400" cy="1470025"/>
          </a:xfrm>
        </p:spPr>
        <p:txBody>
          <a:bodyPr/>
          <a:lstStyle>
            <a:lvl1pPr>
              <a:defRPr sz="440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54113" y="3860800"/>
            <a:ext cx="6400800" cy="79216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676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19800" cy="5676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B7DF4-9DFA-4C2C-A19A-7960537D96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7475"/>
            <a:ext cx="8229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0820CF-B880-4189-942D-D702A7CBA730}" type="datetimeFigureOut">
              <a:rPr lang="zh-CN" altLang="en-US" smtClean="0"/>
              <a:pPr/>
              <a:t>2018/5/13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png"/><Relationship Id="rId9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\Desktop\5.17\&#167;9.3%20&#22823;&#27668;&#21387;&#24378;%20%20%20&#35838;&#20214;&#65288;&#21547;&#23454;&#39564;&#35270;&#39057;&#21644;&#28436;&#31034;&#21160;&#30011;&#65289;\&#29942;&#21534;&#40481;&#34507;_201441173811(0)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5176;&#37324;&#25286;&#21033;&#23454;&#39564;_2014328201551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5.17\&#167;9.3%20&#22823;&#27668;&#21387;&#24378;%20%20%20&#35838;&#20214;&#65288;&#21547;&#23454;&#39564;&#35270;&#39057;&#21644;&#28436;&#31034;&#21160;&#30011;&#65289;\&#25176;&#37324;&#25286;&#21033;&#23454;&#39564;)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14" descr="覆杯实验"/>
          <p:cNvPicPr>
            <a:picLocks noGrp="1" noChangeAspect="1" noChangeArrowheads="1"/>
          </p:cNvPicPr>
          <p:nvPr>
            <p:ph sz="quarter" idx="3"/>
          </p:nvPr>
        </p:nvPicPr>
        <p:blipFill rotWithShape="1">
          <a:blip r:embed="rId2" cstate="print"/>
          <a:srcRect t="4151" b="12299"/>
          <a:stretch/>
        </p:blipFill>
        <p:spPr>
          <a:xfrm>
            <a:off x="683568" y="3068960"/>
            <a:ext cx="6072198" cy="2520281"/>
          </a:xfrm>
          <a:noFill/>
        </p:spPr>
      </p:pic>
      <p:sp>
        <p:nvSpPr>
          <p:cNvPr id="10" name="TextBox 9"/>
          <p:cNvSpPr txBox="1"/>
          <p:nvPr/>
        </p:nvSpPr>
        <p:spPr>
          <a:xfrm>
            <a:off x="3563888" y="1628800"/>
            <a:ext cx="3168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是什么力量使水不留下来呢</a:t>
            </a:r>
            <a:r>
              <a:rPr lang="zh-CN" altLang="en-US" sz="3200" dirty="0" smtClean="0"/>
              <a:t>？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1340768"/>
            <a:ext cx="126188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 smtClean="0"/>
              <a:t>做一做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6781800" y="1371600"/>
            <a:ext cx="0" cy="41910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73914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73914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73914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73914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73914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73914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73914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83820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83820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83820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83820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83820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83820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69" name="Line 17"/>
          <p:cNvSpPr>
            <a:spLocks noChangeShapeType="1"/>
          </p:cNvSpPr>
          <p:nvPr/>
        </p:nvSpPr>
        <p:spPr bwMode="auto">
          <a:xfrm>
            <a:off x="8382000" y="4876800"/>
            <a:ext cx="0" cy="685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0" name="Line 18"/>
          <p:cNvSpPr>
            <a:spLocks noChangeShapeType="1"/>
          </p:cNvSpPr>
          <p:nvPr/>
        </p:nvSpPr>
        <p:spPr bwMode="auto">
          <a:xfrm>
            <a:off x="6777038" y="1317625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1" name="Line 19"/>
          <p:cNvSpPr>
            <a:spLocks noChangeShapeType="1"/>
          </p:cNvSpPr>
          <p:nvPr/>
        </p:nvSpPr>
        <p:spPr bwMode="auto">
          <a:xfrm>
            <a:off x="6753225" y="1344613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2" name="Line 20"/>
          <p:cNvSpPr>
            <a:spLocks noChangeShapeType="1"/>
          </p:cNvSpPr>
          <p:nvPr/>
        </p:nvSpPr>
        <p:spPr bwMode="auto">
          <a:xfrm>
            <a:off x="6778625" y="1309688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3" name="Line 21"/>
          <p:cNvSpPr>
            <a:spLocks noChangeShapeType="1"/>
          </p:cNvSpPr>
          <p:nvPr/>
        </p:nvSpPr>
        <p:spPr bwMode="auto">
          <a:xfrm>
            <a:off x="6773863" y="1336675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4" name="Line 22"/>
          <p:cNvSpPr>
            <a:spLocks noChangeShapeType="1"/>
          </p:cNvSpPr>
          <p:nvPr/>
        </p:nvSpPr>
        <p:spPr bwMode="auto">
          <a:xfrm>
            <a:off x="6777038" y="1335088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5" name="Line 23"/>
          <p:cNvSpPr>
            <a:spLocks noChangeShapeType="1"/>
          </p:cNvSpPr>
          <p:nvPr/>
        </p:nvSpPr>
        <p:spPr bwMode="auto">
          <a:xfrm>
            <a:off x="6772275" y="1350963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6" name="Line 24"/>
          <p:cNvSpPr>
            <a:spLocks noChangeShapeType="1"/>
          </p:cNvSpPr>
          <p:nvPr/>
        </p:nvSpPr>
        <p:spPr bwMode="auto">
          <a:xfrm>
            <a:off x="6780213" y="1354138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7" name="Line 25"/>
          <p:cNvSpPr>
            <a:spLocks noChangeShapeType="1"/>
          </p:cNvSpPr>
          <p:nvPr/>
        </p:nvSpPr>
        <p:spPr bwMode="auto">
          <a:xfrm>
            <a:off x="6767513" y="1336675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8" name="Line 26"/>
          <p:cNvSpPr>
            <a:spLocks noChangeShapeType="1"/>
          </p:cNvSpPr>
          <p:nvPr/>
        </p:nvSpPr>
        <p:spPr bwMode="auto">
          <a:xfrm>
            <a:off x="6800850" y="1371600"/>
            <a:ext cx="0" cy="41910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579" name="Line 27"/>
          <p:cNvSpPr>
            <a:spLocks noChangeShapeType="1"/>
          </p:cNvSpPr>
          <p:nvPr/>
        </p:nvSpPr>
        <p:spPr bwMode="auto">
          <a:xfrm>
            <a:off x="6783388" y="1355725"/>
            <a:ext cx="0" cy="411480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096000" y="228600"/>
            <a:ext cx="2895600" cy="6435725"/>
            <a:chOff x="0" y="0"/>
            <a:chExt cx="1824" cy="4054"/>
          </a:xfrm>
        </p:grpSpPr>
        <p:grpSp>
          <p:nvGrpSpPr>
            <p:cNvPr id="3" name="Group 29"/>
            <p:cNvGrpSpPr>
              <a:grpSpLocks/>
            </p:cNvGrpSpPr>
            <p:nvPr/>
          </p:nvGrpSpPr>
          <p:grpSpPr bwMode="auto">
            <a:xfrm>
              <a:off x="0" y="0"/>
              <a:ext cx="1824" cy="4054"/>
              <a:chOff x="0" y="0"/>
              <a:chExt cx="1824" cy="4054"/>
            </a:xfrm>
          </p:grpSpPr>
          <p:sp>
            <p:nvSpPr>
              <p:cNvPr id="23582" name="Line 30"/>
              <p:cNvSpPr>
                <a:spLocks noChangeShapeType="1"/>
              </p:cNvSpPr>
              <p:nvPr/>
            </p:nvSpPr>
            <p:spPr bwMode="auto">
              <a:xfrm flipV="1">
                <a:off x="240" y="3094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3" name="Line 31"/>
              <p:cNvSpPr>
                <a:spLocks noChangeShapeType="1"/>
              </p:cNvSpPr>
              <p:nvPr/>
            </p:nvSpPr>
            <p:spPr bwMode="auto">
              <a:xfrm flipV="1">
                <a:off x="1824" y="3046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4" name="Line 32"/>
              <p:cNvSpPr>
                <a:spLocks noChangeShapeType="1"/>
              </p:cNvSpPr>
              <p:nvPr/>
            </p:nvSpPr>
            <p:spPr bwMode="auto">
              <a:xfrm>
                <a:off x="816" y="290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5" name="Line 33"/>
              <p:cNvSpPr>
                <a:spLocks noChangeShapeType="1"/>
              </p:cNvSpPr>
              <p:nvPr/>
            </p:nvSpPr>
            <p:spPr bwMode="auto">
              <a:xfrm>
                <a:off x="1440" y="2902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" name="Group 34"/>
              <p:cNvGrpSpPr>
                <a:grpSpLocks/>
              </p:cNvGrpSpPr>
              <p:nvPr/>
            </p:nvGrpSpPr>
            <p:grpSpPr bwMode="auto">
              <a:xfrm>
                <a:off x="0" y="0"/>
                <a:ext cx="1824" cy="4054"/>
                <a:chOff x="0" y="0"/>
                <a:chExt cx="1824" cy="4054"/>
              </a:xfrm>
            </p:grpSpPr>
            <p:sp>
              <p:nvSpPr>
                <p:cNvPr id="23587" name="Rectangle 35"/>
                <p:cNvSpPr>
                  <a:spLocks noChangeArrowheads="1"/>
                </p:cNvSpPr>
                <p:nvPr/>
              </p:nvSpPr>
              <p:spPr bwMode="auto">
                <a:xfrm>
                  <a:off x="240" y="3334"/>
                  <a:ext cx="1584" cy="720"/>
                </a:xfrm>
                <a:prstGeom prst="rect">
                  <a:avLst/>
                </a:prstGeom>
                <a:solidFill>
                  <a:schemeClr val="folHlink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" name="Group 3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594" cy="3718"/>
                  <a:chOff x="0" y="0"/>
                  <a:chExt cx="1594" cy="3718"/>
                </a:xfrm>
              </p:grpSpPr>
              <p:sp>
                <p:nvSpPr>
                  <p:cNvPr id="2358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1008" y="694"/>
                    <a:ext cx="96" cy="3024"/>
                  </a:xfrm>
                  <a:prstGeom prst="rect">
                    <a:avLst/>
                  </a:prstGeom>
                  <a:solidFill>
                    <a:schemeClr val="bg2"/>
                  </a:solidFill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90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1008" y="70"/>
                    <a:ext cx="96" cy="624"/>
                  </a:xfrm>
                  <a:prstGeom prst="rect">
                    <a:avLst/>
                  </a:prstGeom>
                  <a:solidFill>
                    <a:schemeClr val="bg1"/>
                  </a:solidFill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91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144" y="694"/>
                    <a:ext cx="912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92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32" y="694"/>
                    <a:ext cx="0" cy="264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triangle" w="med" len="med"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93" name="AutoShape 41"/>
                  <p:cNvSpPr>
                    <a:spLocks noChangeArrowheads="1"/>
                  </p:cNvSpPr>
                  <p:nvPr/>
                </p:nvSpPr>
                <p:spPr bwMode="auto">
                  <a:xfrm rot="16326577">
                    <a:off x="1008" y="0"/>
                    <a:ext cx="96" cy="96"/>
                  </a:xfrm>
                  <a:prstGeom prst="flowChartDelay">
                    <a:avLst/>
                  </a:prstGeom>
                  <a:solidFill>
                    <a:schemeClr val="bg1"/>
                  </a:solidFill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94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1510"/>
                    <a:ext cx="960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b="1">
                        <a:latin typeface="Times New Roman" pitchFamily="18" charset="0"/>
                      </a:rPr>
                      <a:t>760</a:t>
                    </a:r>
                    <a:r>
                      <a:rPr lang="zh-CN" altLang="en-US" sz="2400" b="1">
                        <a:latin typeface="Times New Roman" pitchFamily="18" charset="0"/>
                      </a:rPr>
                      <a:t>毫米</a:t>
                    </a:r>
                  </a:p>
                </p:txBody>
              </p:sp>
              <p:sp>
                <p:nvSpPr>
                  <p:cNvPr id="23595" name="Text Box 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4" y="2230"/>
                    <a:ext cx="346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vert="eaVert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zh-CN" altLang="en-US" sz="2400" b="1">
                        <a:latin typeface="Times New Roman" pitchFamily="18" charset="0"/>
                        <a:ea typeface="黑体" pitchFamily="49" charset="-122"/>
                      </a:rPr>
                      <a:t>大气压</a:t>
                    </a:r>
                  </a:p>
                </p:txBody>
              </p:sp>
              <p:sp>
                <p:nvSpPr>
                  <p:cNvPr id="23596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8" y="2230"/>
                    <a:ext cx="346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vert="eaVert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zh-CN" altLang="en-US" sz="2400" b="1">
                        <a:latin typeface="Times New Roman" pitchFamily="18" charset="0"/>
                        <a:ea typeface="黑体" pitchFamily="49" charset="-122"/>
                      </a:rPr>
                      <a:t>大气压</a:t>
                    </a:r>
                  </a:p>
                </p:txBody>
              </p:sp>
              <p:sp>
                <p:nvSpPr>
                  <p:cNvPr id="23597" name="Line 4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624" y="310"/>
                    <a:ext cx="432" cy="1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 type="triangle" w="med" len="med"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98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118"/>
                    <a:ext cx="624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zh-CN" altLang="en-US" sz="2400" b="1">
                        <a:latin typeface="黑体" pitchFamily="49" charset="-122"/>
                        <a:ea typeface="黑体" pitchFamily="49" charset="-122"/>
                      </a:rPr>
                      <a:t>真 空</a:t>
                    </a:r>
                  </a:p>
                </p:txBody>
              </p:sp>
            </p:grpSp>
          </p:grpSp>
        </p:grpSp>
        <p:grpSp>
          <p:nvGrpSpPr>
            <p:cNvPr id="6" name="Group 47"/>
            <p:cNvGrpSpPr>
              <a:grpSpLocks/>
            </p:cNvGrpSpPr>
            <p:nvPr/>
          </p:nvGrpSpPr>
          <p:grpSpPr bwMode="auto">
            <a:xfrm>
              <a:off x="622" y="3319"/>
              <a:ext cx="816" cy="336"/>
              <a:chOff x="0" y="0"/>
              <a:chExt cx="816" cy="336"/>
            </a:xfrm>
          </p:grpSpPr>
          <p:sp>
            <p:nvSpPr>
              <p:cNvPr id="23600" name="Oval 48"/>
              <p:cNvSpPr>
                <a:spLocks noChangeArrowheads="1"/>
              </p:cNvSpPr>
              <p:nvPr/>
            </p:nvSpPr>
            <p:spPr bwMode="auto">
              <a:xfrm flipV="1">
                <a:off x="432" y="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1" name="Text Box 49"/>
              <p:cNvSpPr txBox="1">
                <a:spLocks noChangeArrowheads="1"/>
              </p:cNvSpPr>
              <p:nvPr/>
            </p:nvSpPr>
            <p:spPr bwMode="auto">
              <a:xfrm>
                <a:off x="480" y="48"/>
                <a:ext cx="33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3300"/>
                    </a:solidFill>
                    <a:latin typeface="Times New Roman" pitchFamily="18" charset="0"/>
                    <a:ea typeface="汉鼎简魏碑" pitchFamily="49" charset="-122"/>
                  </a:rPr>
                  <a:t>A</a:t>
                </a:r>
              </a:p>
            </p:txBody>
          </p:sp>
          <p:sp>
            <p:nvSpPr>
              <p:cNvPr id="23602" name="Oval 50"/>
              <p:cNvSpPr>
                <a:spLocks noChangeArrowheads="1"/>
              </p:cNvSpPr>
              <p:nvPr/>
            </p:nvSpPr>
            <p:spPr bwMode="auto">
              <a:xfrm flipV="1">
                <a:off x="48" y="0"/>
                <a:ext cx="48" cy="48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3" name="Text Box 51"/>
              <p:cNvSpPr txBox="1">
                <a:spLocks noChangeArrowheads="1"/>
              </p:cNvSpPr>
              <p:nvPr/>
            </p:nvSpPr>
            <p:spPr bwMode="auto">
              <a:xfrm>
                <a:off x="0" y="48"/>
                <a:ext cx="2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solidFill>
                      <a:srgbClr val="FF3300"/>
                    </a:solidFill>
                    <a:latin typeface="Times New Roman" pitchFamily="18" charset="0"/>
                    <a:ea typeface="汉鼎简魏碑" pitchFamily="49" charset="-122"/>
                  </a:rPr>
                  <a:t>B</a:t>
                </a:r>
              </a:p>
            </p:txBody>
          </p:sp>
        </p:grpSp>
      </p:grpSp>
      <p:sp>
        <p:nvSpPr>
          <p:cNvPr id="53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 smtClean="0"/>
              <a:t>托里拆利实验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5" name="Text Box 6"/>
          <p:cNvSpPr txBox="1">
            <a:spLocks noChangeArrowheads="1"/>
          </p:cNvSpPr>
          <p:nvPr/>
        </p:nvSpPr>
        <p:spPr bwMode="auto">
          <a:xfrm>
            <a:off x="0" y="901725"/>
            <a:ext cx="3000396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 smtClean="0">
                <a:solidFill>
                  <a:schemeClr val="accent4"/>
                </a:solidFill>
                <a:latin typeface="+mn-ea"/>
              </a:rPr>
              <a:t>托里拆利实验</a:t>
            </a:r>
            <a:endParaRPr kumimoji="0" lang="zh-CN" altLang="en-US" sz="36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56" name="Text Box 3"/>
          <p:cNvSpPr txBox="1">
            <a:spLocks noChangeArrowheads="1"/>
          </p:cNvSpPr>
          <p:nvPr/>
        </p:nvSpPr>
        <p:spPr bwMode="auto">
          <a:xfrm>
            <a:off x="371496" y="2071678"/>
            <a:ext cx="72009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4000" b="1" dirty="0">
                <a:latin typeface="黑体" pitchFamily="49" charset="-122"/>
                <a:ea typeface="黑体" pitchFamily="49" charset="-122"/>
                <a:sym typeface="Symbol" pitchFamily="18" charset="2"/>
              </a:rPr>
              <a:t>P</a:t>
            </a:r>
            <a:r>
              <a:rPr lang="en-US" altLang="zh-CN" sz="4000" b="1" baseline="-25000" dirty="0">
                <a:latin typeface="黑体" pitchFamily="49" charset="-122"/>
                <a:ea typeface="黑体" pitchFamily="49" charset="-122"/>
                <a:sym typeface="Symbol" pitchFamily="18" charset="2"/>
              </a:rPr>
              <a:t>0  </a:t>
            </a:r>
            <a:r>
              <a:rPr lang="en-US" altLang="zh-CN" sz="4000" b="1" dirty="0">
                <a:latin typeface="黑体" pitchFamily="49" charset="-122"/>
                <a:ea typeface="黑体" pitchFamily="49" charset="-122"/>
                <a:sym typeface="Symbol" pitchFamily="18" charset="2"/>
              </a:rPr>
              <a:t>= 1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  <a:sym typeface="Symbol" pitchFamily="18" charset="2"/>
              </a:rPr>
              <a:t>标准大气压</a:t>
            </a:r>
          </a:p>
          <a:p>
            <a:pPr>
              <a:lnSpc>
                <a:spcPct val="125000"/>
              </a:lnSpc>
            </a:pPr>
            <a:r>
              <a:rPr lang="en-US" altLang="zh-CN" sz="4000" b="1" dirty="0">
                <a:latin typeface="黑体" pitchFamily="49" charset="-122"/>
                <a:ea typeface="黑体" pitchFamily="49" charset="-122"/>
                <a:sym typeface="Symbol" pitchFamily="18" charset="2"/>
              </a:rPr>
              <a:t>   = 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Symbol" pitchFamily="18" charset="2"/>
              </a:rPr>
              <a:t>760 mm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Symbol" pitchFamily="18" charset="2"/>
              </a:rPr>
              <a:t>汞柱</a:t>
            </a:r>
          </a:p>
          <a:p>
            <a:pPr>
              <a:lnSpc>
                <a:spcPct val="125000"/>
              </a:lnSpc>
            </a:pPr>
            <a:r>
              <a:rPr lang="en-US" altLang="zh-CN" sz="40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= </a:t>
            </a:r>
            <a:r>
              <a:rPr lang="en-US" altLang="zh-CN" sz="4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1.013</a:t>
            </a:r>
            <a:r>
              <a:rPr lang="en-US" altLang="zh-CN" sz="40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Symbol" pitchFamily="18" charset="2"/>
              </a:rPr>
              <a:t>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Symbol" pitchFamily="18" charset="2"/>
              </a:rPr>
              <a:t>10</a:t>
            </a:r>
            <a:r>
              <a:rPr lang="en-US" altLang="zh-CN" sz="4000" b="1" baseline="30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Symbol" pitchFamily="18" charset="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Symbol" pitchFamily="18" charset="2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Symbol" pitchFamily="18" charset="2"/>
              </a:rPr>
              <a:t>Pa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587396" y="4592628"/>
            <a:ext cx="52578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ahoma" pitchFamily="34" charset="0"/>
                <a:ea typeface="黑体" pitchFamily="49" charset="-122"/>
              </a:rPr>
              <a:t>在海平面附近的大气压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3"/>
                                            </p:cond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5"/>
                                            </p:cond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3"/>
                                            </p:cond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7"/>
                                            </p:cond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1"/>
                                            </p:cond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5"/>
                                            </p:cond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2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1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1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  <p:bldP spid="23575" grpId="0" animBg="1"/>
      <p:bldP spid="23576" grpId="0" animBg="1"/>
      <p:bldP spid="23577" grpId="0" animBg="1"/>
      <p:bldP spid="23578" grpId="0" animBg="1"/>
      <p:bldP spid="23579" grpId="0" animBg="1"/>
      <p:bldP spid="55" grpId="0" animBg="1" autoUpdateAnimBg="0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71406" y="490836"/>
            <a:ext cx="8893175" cy="136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1)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如果玻璃管倾斜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会影响结果吗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95738" y="5373688"/>
            <a:ext cx="3238500" cy="3455987"/>
            <a:chOff x="0" y="0"/>
            <a:chExt cx="2040" cy="2177"/>
          </a:xfrm>
        </p:grpSpPr>
        <p:sp>
          <p:nvSpPr>
            <p:cNvPr id="63492" name="Line 4"/>
            <p:cNvSpPr>
              <a:spLocks noChangeShapeType="1"/>
            </p:cNvSpPr>
            <p:nvPr/>
          </p:nvSpPr>
          <p:spPr bwMode="auto">
            <a:xfrm>
              <a:off x="294" y="0"/>
              <a:ext cx="0" cy="7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3" name="Line 5"/>
            <p:cNvSpPr>
              <a:spLocks noChangeShapeType="1"/>
            </p:cNvSpPr>
            <p:nvPr/>
          </p:nvSpPr>
          <p:spPr bwMode="auto">
            <a:xfrm>
              <a:off x="1655" y="0"/>
              <a:ext cx="45" cy="7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4" name="Line 6"/>
            <p:cNvSpPr>
              <a:spLocks noChangeShapeType="1"/>
            </p:cNvSpPr>
            <p:nvPr/>
          </p:nvSpPr>
          <p:spPr bwMode="auto">
            <a:xfrm>
              <a:off x="294" y="726"/>
              <a:ext cx="14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5" name="PubChord"/>
            <p:cNvSpPr>
              <a:spLocks noEditPoints="1" noChangeArrowheads="1"/>
            </p:cNvSpPr>
            <p:nvPr/>
          </p:nvSpPr>
          <p:spPr bwMode="auto">
            <a:xfrm rot="7973275">
              <a:off x="-1" y="136"/>
              <a:ext cx="2041" cy="2040"/>
            </a:xfrm>
            <a:custGeom>
              <a:avLst/>
              <a:gdLst>
                <a:gd name="G0" fmla="+- 0 0 0"/>
                <a:gd name="G1" fmla="sin 10800 11717637"/>
                <a:gd name="G2" fmla="cos 10800 11717637"/>
                <a:gd name="G3" fmla="sin 10800 6032156"/>
                <a:gd name="G4" fmla="cos 10800 6032156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G10" fmla="+/ G5 G7 2"/>
                <a:gd name="G11" fmla="+/ G6 G8 2"/>
                <a:gd name="T0" fmla="*/ 2 w 21600"/>
                <a:gd name="T1" fmla="*/ 11026 h 21600"/>
                <a:gd name="T2" fmla="*/ 5208 w 21600"/>
                <a:gd name="T3" fmla="*/ 16309 h 21600"/>
                <a:gd name="T4" fmla="*/ 10414 w 21600"/>
                <a:gd name="T5" fmla="*/ 21593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2" y="11025"/>
                  </a:moveTo>
                  <a:cubicBezTo>
                    <a:pt x="122" y="16751"/>
                    <a:pt x="4690" y="21388"/>
                    <a:pt x="10413" y="21593"/>
                  </a:cubicBezTo>
                  <a:close/>
                </a:path>
              </a:pathLst>
            </a:custGeom>
            <a:solidFill>
              <a:srgbClr val="CCCCFF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6" name="Rectangle 8"/>
            <p:cNvSpPr>
              <a:spLocks noChangeArrowheads="1"/>
            </p:cNvSpPr>
            <p:nvPr/>
          </p:nvSpPr>
          <p:spPr bwMode="auto">
            <a:xfrm>
              <a:off x="339" y="409"/>
              <a:ext cx="1316" cy="272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 rot="1222238">
            <a:off x="6516688" y="2133600"/>
            <a:ext cx="215900" cy="3962400"/>
            <a:chOff x="0" y="0"/>
            <a:chExt cx="181" cy="1815"/>
          </a:xfrm>
        </p:grpSpPr>
        <p:sp>
          <p:nvSpPr>
            <p:cNvPr id="63498" name="Line 10"/>
            <p:cNvSpPr>
              <a:spLocks noChangeShapeType="1"/>
            </p:cNvSpPr>
            <p:nvPr/>
          </p:nvSpPr>
          <p:spPr bwMode="auto">
            <a:xfrm>
              <a:off x="0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9" name="Line 11"/>
            <p:cNvSpPr>
              <a:spLocks noChangeShapeType="1"/>
            </p:cNvSpPr>
            <p:nvPr/>
          </p:nvSpPr>
          <p:spPr bwMode="auto">
            <a:xfrm>
              <a:off x="181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0" name="Oval 12"/>
            <p:cNvSpPr>
              <a:spLocks noChangeArrowheads="1"/>
            </p:cNvSpPr>
            <p:nvPr/>
          </p:nvSpPr>
          <p:spPr bwMode="auto">
            <a:xfrm flipV="1">
              <a:off x="0" y="0"/>
              <a:ext cx="180" cy="4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3501" name="Line 13"/>
          <p:cNvSpPr>
            <a:spLocks noChangeShapeType="1"/>
          </p:cNvSpPr>
          <p:nvPr/>
        </p:nvSpPr>
        <p:spPr bwMode="auto">
          <a:xfrm>
            <a:off x="7380288" y="2997200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02" name="Line 14"/>
          <p:cNvSpPr>
            <a:spLocks noChangeShapeType="1"/>
          </p:cNvSpPr>
          <p:nvPr/>
        </p:nvSpPr>
        <p:spPr bwMode="auto">
          <a:xfrm>
            <a:off x="5795963" y="5589588"/>
            <a:ext cx="20891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03" name="Line 15"/>
          <p:cNvSpPr>
            <a:spLocks noChangeShapeType="1"/>
          </p:cNvSpPr>
          <p:nvPr/>
        </p:nvSpPr>
        <p:spPr bwMode="auto">
          <a:xfrm>
            <a:off x="7667625" y="2997200"/>
            <a:ext cx="0" cy="25923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04" name="Text Box 16"/>
          <p:cNvSpPr txBox="1">
            <a:spLocks noChangeArrowheads="1"/>
          </p:cNvSpPr>
          <p:nvPr/>
        </p:nvSpPr>
        <p:spPr bwMode="auto">
          <a:xfrm>
            <a:off x="7732713" y="3040063"/>
            <a:ext cx="1519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h=76cm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076825" y="2058988"/>
            <a:ext cx="215900" cy="3962400"/>
            <a:chOff x="0" y="0"/>
            <a:chExt cx="181" cy="1815"/>
          </a:xfrm>
        </p:grpSpPr>
        <p:sp>
          <p:nvSpPr>
            <p:cNvPr id="63506" name="Line 18"/>
            <p:cNvSpPr>
              <a:spLocks noChangeShapeType="1"/>
            </p:cNvSpPr>
            <p:nvPr/>
          </p:nvSpPr>
          <p:spPr bwMode="auto">
            <a:xfrm>
              <a:off x="0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7" name="Line 19"/>
            <p:cNvSpPr>
              <a:spLocks noChangeShapeType="1"/>
            </p:cNvSpPr>
            <p:nvPr/>
          </p:nvSpPr>
          <p:spPr bwMode="auto">
            <a:xfrm>
              <a:off x="181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8" name="Oval 20"/>
            <p:cNvSpPr>
              <a:spLocks noChangeArrowheads="1"/>
            </p:cNvSpPr>
            <p:nvPr/>
          </p:nvSpPr>
          <p:spPr bwMode="auto">
            <a:xfrm flipV="1">
              <a:off x="0" y="0"/>
              <a:ext cx="180" cy="4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3509" name="Line 21"/>
          <p:cNvSpPr>
            <a:spLocks noChangeShapeType="1"/>
          </p:cNvSpPr>
          <p:nvPr/>
        </p:nvSpPr>
        <p:spPr bwMode="auto">
          <a:xfrm>
            <a:off x="5076825" y="2995613"/>
            <a:ext cx="215900" cy="158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0" name="Line 22"/>
          <p:cNvSpPr>
            <a:spLocks noChangeShapeType="1"/>
          </p:cNvSpPr>
          <p:nvPr/>
        </p:nvSpPr>
        <p:spPr bwMode="auto">
          <a:xfrm>
            <a:off x="5076825" y="3211513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1" name="Line 23"/>
          <p:cNvSpPr>
            <a:spLocks noChangeShapeType="1"/>
          </p:cNvSpPr>
          <p:nvPr/>
        </p:nvSpPr>
        <p:spPr bwMode="auto">
          <a:xfrm>
            <a:off x="5076825" y="34290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2" name="Line 24"/>
          <p:cNvSpPr>
            <a:spLocks noChangeShapeType="1"/>
          </p:cNvSpPr>
          <p:nvPr/>
        </p:nvSpPr>
        <p:spPr bwMode="auto">
          <a:xfrm>
            <a:off x="5076825" y="36449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3" name="Line 25"/>
          <p:cNvSpPr>
            <a:spLocks noChangeShapeType="1"/>
          </p:cNvSpPr>
          <p:nvPr/>
        </p:nvSpPr>
        <p:spPr bwMode="auto">
          <a:xfrm>
            <a:off x="5076825" y="38608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4" name="Line 26"/>
          <p:cNvSpPr>
            <a:spLocks noChangeShapeType="1"/>
          </p:cNvSpPr>
          <p:nvPr/>
        </p:nvSpPr>
        <p:spPr bwMode="auto">
          <a:xfrm>
            <a:off x="5076825" y="4148138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5" name="Line 27"/>
          <p:cNvSpPr>
            <a:spLocks noChangeShapeType="1"/>
          </p:cNvSpPr>
          <p:nvPr/>
        </p:nvSpPr>
        <p:spPr bwMode="auto">
          <a:xfrm>
            <a:off x="5076825" y="4437063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6" name="Line 28"/>
          <p:cNvSpPr>
            <a:spLocks noChangeShapeType="1"/>
          </p:cNvSpPr>
          <p:nvPr/>
        </p:nvSpPr>
        <p:spPr bwMode="auto">
          <a:xfrm>
            <a:off x="5076825" y="47244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7" name="Line 29"/>
          <p:cNvSpPr>
            <a:spLocks noChangeShapeType="1"/>
          </p:cNvSpPr>
          <p:nvPr/>
        </p:nvSpPr>
        <p:spPr bwMode="auto">
          <a:xfrm>
            <a:off x="5076825" y="5013325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8" name="Line 30"/>
          <p:cNvSpPr>
            <a:spLocks noChangeShapeType="1"/>
          </p:cNvSpPr>
          <p:nvPr/>
        </p:nvSpPr>
        <p:spPr bwMode="auto">
          <a:xfrm>
            <a:off x="5076825" y="5300663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19" name="Line 31"/>
          <p:cNvSpPr>
            <a:spLocks noChangeShapeType="1"/>
          </p:cNvSpPr>
          <p:nvPr/>
        </p:nvSpPr>
        <p:spPr bwMode="auto">
          <a:xfrm>
            <a:off x="5076825" y="5588000"/>
            <a:ext cx="215900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0" name="Line 32"/>
          <p:cNvSpPr>
            <a:spLocks noChangeShapeType="1"/>
          </p:cNvSpPr>
          <p:nvPr/>
        </p:nvSpPr>
        <p:spPr bwMode="auto">
          <a:xfrm>
            <a:off x="5076825" y="58039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1" name="Line 33"/>
          <p:cNvSpPr>
            <a:spLocks noChangeShapeType="1"/>
          </p:cNvSpPr>
          <p:nvPr/>
        </p:nvSpPr>
        <p:spPr bwMode="auto">
          <a:xfrm>
            <a:off x="4572000" y="2995613"/>
            <a:ext cx="5032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2" name="Line 34"/>
          <p:cNvSpPr>
            <a:spLocks noChangeShapeType="1"/>
          </p:cNvSpPr>
          <p:nvPr/>
        </p:nvSpPr>
        <p:spPr bwMode="auto">
          <a:xfrm>
            <a:off x="4572000" y="5588000"/>
            <a:ext cx="1008063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3" name="Line 35"/>
          <p:cNvSpPr>
            <a:spLocks noChangeShapeType="1"/>
          </p:cNvSpPr>
          <p:nvPr/>
        </p:nvSpPr>
        <p:spPr bwMode="auto">
          <a:xfrm>
            <a:off x="4859338" y="2995613"/>
            <a:ext cx="0" cy="2592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4" name="Text Box 36"/>
          <p:cNvSpPr txBox="1">
            <a:spLocks noChangeArrowheads="1"/>
          </p:cNvSpPr>
          <p:nvPr/>
        </p:nvSpPr>
        <p:spPr bwMode="auto">
          <a:xfrm>
            <a:off x="3316288" y="3759200"/>
            <a:ext cx="13954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h=76cm</a:t>
            </a:r>
          </a:p>
        </p:txBody>
      </p:sp>
      <p:sp>
        <p:nvSpPr>
          <p:cNvPr id="63525" name="Line 37"/>
          <p:cNvSpPr>
            <a:spLocks noChangeShapeType="1"/>
          </p:cNvSpPr>
          <p:nvPr/>
        </p:nvSpPr>
        <p:spPr bwMode="auto">
          <a:xfrm>
            <a:off x="6948488" y="29972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6" name="Line 38"/>
          <p:cNvSpPr>
            <a:spLocks noChangeShapeType="1"/>
          </p:cNvSpPr>
          <p:nvPr/>
        </p:nvSpPr>
        <p:spPr bwMode="auto">
          <a:xfrm>
            <a:off x="6877050" y="32131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7" name="Line 39"/>
          <p:cNvSpPr>
            <a:spLocks noChangeShapeType="1"/>
          </p:cNvSpPr>
          <p:nvPr/>
        </p:nvSpPr>
        <p:spPr bwMode="auto">
          <a:xfrm>
            <a:off x="6804025" y="342900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8" name="Line 40"/>
          <p:cNvSpPr>
            <a:spLocks noChangeShapeType="1"/>
          </p:cNvSpPr>
          <p:nvPr/>
        </p:nvSpPr>
        <p:spPr bwMode="auto">
          <a:xfrm>
            <a:off x="6661150" y="3646488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29" name="Line 41"/>
          <p:cNvSpPr>
            <a:spLocks noChangeShapeType="1"/>
          </p:cNvSpPr>
          <p:nvPr/>
        </p:nvSpPr>
        <p:spPr bwMode="auto">
          <a:xfrm>
            <a:off x="6588125" y="3860800"/>
            <a:ext cx="215900" cy="1588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0" name="Line 42"/>
          <p:cNvSpPr>
            <a:spLocks noChangeShapeType="1"/>
          </p:cNvSpPr>
          <p:nvPr/>
        </p:nvSpPr>
        <p:spPr bwMode="auto">
          <a:xfrm>
            <a:off x="6516688" y="4149725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1" name="Line 43"/>
          <p:cNvSpPr>
            <a:spLocks noChangeShapeType="1"/>
          </p:cNvSpPr>
          <p:nvPr/>
        </p:nvSpPr>
        <p:spPr bwMode="auto">
          <a:xfrm>
            <a:off x="6372225" y="4438650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2" name="Line 44"/>
          <p:cNvSpPr>
            <a:spLocks noChangeShapeType="1"/>
          </p:cNvSpPr>
          <p:nvPr/>
        </p:nvSpPr>
        <p:spPr bwMode="auto">
          <a:xfrm>
            <a:off x="6300788" y="4725988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3" name="Line 45"/>
          <p:cNvSpPr>
            <a:spLocks noChangeShapeType="1"/>
          </p:cNvSpPr>
          <p:nvPr/>
        </p:nvSpPr>
        <p:spPr bwMode="auto">
          <a:xfrm>
            <a:off x="6227763" y="5014913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4" name="Line 46"/>
          <p:cNvSpPr>
            <a:spLocks noChangeShapeType="1"/>
          </p:cNvSpPr>
          <p:nvPr/>
        </p:nvSpPr>
        <p:spPr bwMode="auto">
          <a:xfrm flipV="1">
            <a:off x="6084888" y="5300663"/>
            <a:ext cx="215900" cy="158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5" name="Line 47"/>
          <p:cNvSpPr>
            <a:spLocks noChangeShapeType="1"/>
          </p:cNvSpPr>
          <p:nvPr/>
        </p:nvSpPr>
        <p:spPr bwMode="auto">
          <a:xfrm>
            <a:off x="5940425" y="5589588"/>
            <a:ext cx="215900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6" name="Line 48"/>
          <p:cNvSpPr>
            <a:spLocks noChangeShapeType="1"/>
          </p:cNvSpPr>
          <p:nvPr/>
        </p:nvSpPr>
        <p:spPr bwMode="auto">
          <a:xfrm>
            <a:off x="5940425" y="5805488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537" name="Text Box 49"/>
          <p:cNvSpPr txBox="1">
            <a:spLocks noChangeArrowheads="1"/>
          </p:cNvSpPr>
          <p:nvPr/>
        </p:nvSpPr>
        <p:spPr bwMode="auto">
          <a:xfrm>
            <a:off x="539750" y="2781300"/>
            <a:ext cx="24780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水银柱长度</a:t>
            </a:r>
          </a:p>
          <a:p>
            <a:pPr algn="ctr"/>
            <a:r>
              <a:rPr lang="zh-CN" altLang="en-US" sz="36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怎么变</a:t>
            </a:r>
            <a:r>
              <a:rPr lang="en-US" altLang="zh-CN" sz="36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50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 smtClean="0"/>
              <a:t>托里拆利实验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3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3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3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3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63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3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63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63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63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6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6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3" dur="500"/>
                                        <p:tgtEl>
                                          <p:spTgt spid="63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6" dur="500"/>
                                        <p:tgtEl>
                                          <p:spTgt spid="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2" dur="500"/>
                                        <p:tgtEl>
                                          <p:spTgt spid="63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3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6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1" dur="500"/>
                                        <p:tgtEl>
                                          <p:spTgt spid="6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501" grpId="0" animBg="1"/>
      <p:bldP spid="63502" grpId="0" animBg="1"/>
      <p:bldP spid="63503" grpId="0" animBg="1"/>
      <p:bldP spid="63521" grpId="0" animBg="1"/>
      <p:bldP spid="63522" grpId="0" animBg="1"/>
      <p:bldP spid="63523" grpId="0" animBg="1"/>
      <p:bldP spid="63525" grpId="0" animBg="1"/>
      <p:bldP spid="63526" grpId="0" animBg="1"/>
      <p:bldP spid="63527" grpId="0" animBg="1"/>
      <p:bldP spid="63528" grpId="0" animBg="1"/>
      <p:bldP spid="63529" grpId="0" animBg="1"/>
      <p:bldP spid="63530" grpId="0" animBg="1"/>
      <p:bldP spid="63531" grpId="0" animBg="1"/>
      <p:bldP spid="63532" grpId="0" animBg="1"/>
      <p:bldP spid="63533" grpId="0" animBg="1"/>
      <p:bldP spid="63534" grpId="0" animBg="1"/>
      <p:bldP spid="63535" grpId="0" animBg="1"/>
      <p:bldP spid="63536" grpId="0" animBg="1"/>
      <p:bldP spid="6353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2902" y="1016604"/>
            <a:ext cx="8579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(2)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改用粗一些或细一些的玻璃管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会影响结果吗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87450" y="5467331"/>
            <a:ext cx="3238500" cy="3455987"/>
            <a:chOff x="0" y="0"/>
            <a:chExt cx="2040" cy="2177"/>
          </a:xfrm>
        </p:grpSpPr>
        <p:sp>
          <p:nvSpPr>
            <p:cNvPr id="64516" name="Line 4"/>
            <p:cNvSpPr>
              <a:spLocks noChangeShapeType="1"/>
            </p:cNvSpPr>
            <p:nvPr/>
          </p:nvSpPr>
          <p:spPr bwMode="auto">
            <a:xfrm>
              <a:off x="294" y="0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7" name="Line 5"/>
            <p:cNvSpPr>
              <a:spLocks noChangeShapeType="1"/>
            </p:cNvSpPr>
            <p:nvPr/>
          </p:nvSpPr>
          <p:spPr bwMode="auto">
            <a:xfrm>
              <a:off x="1655" y="0"/>
              <a:ext cx="45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8" name="Line 6"/>
            <p:cNvSpPr>
              <a:spLocks noChangeShapeType="1"/>
            </p:cNvSpPr>
            <p:nvPr/>
          </p:nvSpPr>
          <p:spPr bwMode="auto">
            <a:xfrm>
              <a:off x="294" y="726"/>
              <a:ext cx="14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9" name="PubChord"/>
            <p:cNvSpPr>
              <a:spLocks noEditPoints="1" noChangeArrowheads="1"/>
            </p:cNvSpPr>
            <p:nvPr/>
          </p:nvSpPr>
          <p:spPr bwMode="auto">
            <a:xfrm rot="7973275">
              <a:off x="-1" y="136"/>
              <a:ext cx="2041" cy="2040"/>
            </a:xfrm>
            <a:custGeom>
              <a:avLst/>
              <a:gdLst>
                <a:gd name="G0" fmla="+- 0 0 0"/>
                <a:gd name="G1" fmla="sin 10800 11717637"/>
                <a:gd name="G2" fmla="cos 10800 11717637"/>
                <a:gd name="G3" fmla="sin 10800 6032156"/>
                <a:gd name="G4" fmla="cos 10800 6032156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G10" fmla="+/ G5 G7 2"/>
                <a:gd name="G11" fmla="+/ G6 G8 2"/>
                <a:gd name="T0" fmla="*/ 2 w 21600"/>
                <a:gd name="T1" fmla="*/ 11026 h 21600"/>
                <a:gd name="T2" fmla="*/ 5208 w 21600"/>
                <a:gd name="T3" fmla="*/ 16309 h 21600"/>
                <a:gd name="T4" fmla="*/ 10414 w 21600"/>
                <a:gd name="T5" fmla="*/ 21593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2" y="11025"/>
                  </a:moveTo>
                  <a:cubicBezTo>
                    <a:pt x="122" y="16751"/>
                    <a:pt x="4690" y="21388"/>
                    <a:pt x="10413" y="21593"/>
                  </a:cubicBez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0" name="Rectangle 8"/>
            <p:cNvSpPr>
              <a:spLocks noChangeArrowheads="1"/>
            </p:cNvSpPr>
            <p:nvPr/>
          </p:nvSpPr>
          <p:spPr bwMode="auto">
            <a:xfrm>
              <a:off x="339" y="409"/>
              <a:ext cx="1316" cy="27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051050" y="2154218"/>
            <a:ext cx="539750" cy="3962400"/>
            <a:chOff x="0" y="0"/>
            <a:chExt cx="136" cy="2496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0" y="0"/>
              <a:ext cx="136" cy="2496"/>
              <a:chOff x="0" y="0"/>
              <a:chExt cx="181" cy="1815"/>
            </a:xfrm>
          </p:grpSpPr>
          <p:sp>
            <p:nvSpPr>
              <p:cNvPr id="64523" name="Line 11"/>
              <p:cNvSpPr>
                <a:spLocks noChangeShapeType="1"/>
              </p:cNvSpPr>
              <p:nvPr/>
            </p:nvSpPr>
            <p:spPr bwMode="auto">
              <a:xfrm>
                <a:off x="0" y="46"/>
                <a:ext cx="0" cy="176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524" name="Line 12"/>
              <p:cNvSpPr>
                <a:spLocks noChangeShapeType="1"/>
              </p:cNvSpPr>
              <p:nvPr/>
            </p:nvSpPr>
            <p:spPr bwMode="auto">
              <a:xfrm>
                <a:off x="181" y="46"/>
                <a:ext cx="0" cy="176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525" name="Oval 13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180" cy="4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4526" name="Line 14"/>
            <p:cNvSpPr>
              <a:spLocks noChangeShapeType="1"/>
            </p:cNvSpPr>
            <p:nvPr/>
          </p:nvSpPr>
          <p:spPr bwMode="auto">
            <a:xfrm>
              <a:off x="0" y="590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7" name="Line 15"/>
            <p:cNvSpPr>
              <a:spLocks noChangeShapeType="1"/>
            </p:cNvSpPr>
            <p:nvPr/>
          </p:nvSpPr>
          <p:spPr bwMode="auto">
            <a:xfrm>
              <a:off x="0" y="726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8" name="Line 16"/>
            <p:cNvSpPr>
              <a:spLocks noChangeShapeType="1"/>
            </p:cNvSpPr>
            <p:nvPr/>
          </p:nvSpPr>
          <p:spPr bwMode="auto">
            <a:xfrm>
              <a:off x="0" y="863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9" name="Line 17"/>
            <p:cNvSpPr>
              <a:spLocks noChangeShapeType="1"/>
            </p:cNvSpPr>
            <p:nvPr/>
          </p:nvSpPr>
          <p:spPr bwMode="auto">
            <a:xfrm>
              <a:off x="0" y="999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0" name="Line 18"/>
            <p:cNvSpPr>
              <a:spLocks noChangeShapeType="1"/>
            </p:cNvSpPr>
            <p:nvPr/>
          </p:nvSpPr>
          <p:spPr bwMode="auto">
            <a:xfrm>
              <a:off x="0" y="1135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1" name="Line 19"/>
            <p:cNvSpPr>
              <a:spLocks noChangeShapeType="1"/>
            </p:cNvSpPr>
            <p:nvPr/>
          </p:nvSpPr>
          <p:spPr bwMode="auto">
            <a:xfrm>
              <a:off x="0" y="1316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2" name="Line 20"/>
            <p:cNvSpPr>
              <a:spLocks noChangeShapeType="1"/>
            </p:cNvSpPr>
            <p:nvPr/>
          </p:nvSpPr>
          <p:spPr bwMode="auto">
            <a:xfrm>
              <a:off x="0" y="1498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3" name="Line 21"/>
            <p:cNvSpPr>
              <a:spLocks noChangeShapeType="1"/>
            </p:cNvSpPr>
            <p:nvPr/>
          </p:nvSpPr>
          <p:spPr bwMode="auto">
            <a:xfrm>
              <a:off x="0" y="1679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4" name="Line 22"/>
            <p:cNvSpPr>
              <a:spLocks noChangeShapeType="1"/>
            </p:cNvSpPr>
            <p:nvPr/>
          </p:nvSpPr>
          <p:spPr bwMode="auto">
            <a:xfrm>
              <a:off x="0" y="1861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5" name="Line 23"/>
            <p:cNvSpPr>
              <a:spLocks noChangeShapeType="1"/>
            </p:cNvSpPr>
            <p:nvPr/>
          </p:nvSpPr>
          <p:spPr bwMode="auto">
            <a:xfrm>
              <a:off x="0" y="2042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6" name="Line 24"/>
            <p:cNvSpPr>
              <a:spLocks noChangeShapeType="1"/>
            </p:cNvSpPr>
            <p:nvPr/>
          </p:nvSpPr>
          <p:spPr bwMode="auto">
            <a:xfrm>
              <a:off x="0" y="2223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7" name="Line 25"/>
            <p:cNvSpPr>
              <a:spLocks noChangeShapeType="1"/>
            </p:cNvSpPr>
            <p:nvPr/>
          </p:nvSpPr>
          <p:spPr bwMode="auto">
            <a:xfrm>
              <a:off x="0" y="2359"/>
              <a:ext cx="13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38" name="Line 26"/>
          <p:cNvSpPr>
            <a:spLocks noChangeShapeType="1"/>
          </p:cNvSpPr>
          <p:nvPr/>
        </p:nvSpPr>
        <p:spPr bwMode="auto">
          <a:xfrm>
            <a:off x="2590800" y="3090843"/>
            <a:ext cx="5032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39" name="Line 27"/>
          <p:cNvSpPr>
            <a:spLocks noChangeShapeType="1"/>
          </p:cNvSpPr>
          <p:nvPr/>
        </p:nvSpPr>
        <p:spPr bwMode="auto">
          <a:xfrm>
            <a:off x="2590800" y="5683231"/>
            <a:ext cx="5032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40" name="Line 28"/>
          <p:cNvSpPr>
            <a:spLocks noChangeShapeType="1"/>
          </p:cNvSpPr>
          <p:nvPr/>
        </p:nvSpPr>
        <p:spPr bwMode="auto">
          <a:xfrm>
            <a:off x="2878138" y="3090843"/>
            <a:ext cx="0" cy="25923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41" name="Text Box 29"/>
          <p:cNvSpPr txBox="1">
            <a:spLocks noChangeArrowheads="1"/>
          </p:cNvSpPr>
          <p:nvPr/>
        </p:nvSpPr>
        <p:spPr bwMode="auto">
          <a:xfrm>
            <a:off x="3001963" y="3976668"/>
            <a:ext cx="1641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h=76cm</a:t>
            </a:r>
          </a:p>
        </p:txBody>
      </p: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5148263" y="5538768"/>
            <a:ext cx="3238500" cy="3455988"/>
            <a:chOff x="0" y="0"/>
            <a:chExt cx="2040" cy="2177"/>
          </a:xfrm>
        </p:grpSpPr>
        <p:sp>
          <p:nvSpPr>
            <p:cNvPr id="64543" name="Line 31"/>
            <p:cNvSpPr>
              <a:spLocks noChangeShapeType="1"/>
            </p:cNvSpPr>
            <p:nvPr/>
          </p:nvSpPr>
          <p:spPr bwMode="auto">
            <a:xfrm>
              <a:off x="294" y="0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4" name="Line 32"/>
            <p:cNvSpPr>
              <a:spLocks noChangeShapeType="1"/>
            </p:cNvSpPr>
            <p:nvPr/>
          </p:nvSpPr>
          <p:spPr bwMode="auto">
            <a:xfrm>
              <a:off x="1655" y="0"/>
              <a:ext cx="45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5" name="Line 33"/>
            <p:cNvSpPr>
              <a:spLocks noChangeShapeType="1"/>
            </p:cNvSpPr>
            <p:nvPr/>
          </p:nvSpPr>
          <p:spPr bwMode="auto">
            <a:xfrm>
              <a:off x="294" y="726"/>
              <a:ext cx="14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6" name="PubChord"/>
            <p:cNvSpPr>
              <a:spLocks noEditPoints="1" noChangeArrowheads="1"/>
            </p:cNvSpPr>
            <p:nvPr/>
          </p:nvSpPr>
          <p:spPr bwMode="auto">
            <a:xfrm rot="7973275">
              <a:off x="-1" y="136"/>
              <a:ext cx="2041" cy="2040"/>
            </a:xfrm>
            <a:custGeom>
              <a:avLst/>
              <a:gdLst>
                <a:gd name="G0" fmla="+- 0 0 0"/>
                <a:gd name="G1" fmla="sin 10800 11717637"/>
                <a:gd name="G2" fmla="cos 10800 11717637"/>
                <a:gd name="G3" fmla="sin 10800 6032156"/>
                <a:gd name="G4" fmla="cos 10800 6032156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G10" fmla="+/ G5 G7 2"/>
                <a:gd name="G11" fmla="+/ G6 G8 2"/>
                <a:gd name="T0" fmla="*/ 2 w 21600"/>
                <a:gd name="T1" fmla="*/ 11026 h 21600"/>
                <a:gd name="T2" fmla="*/ 5208 w 21600"/>
                <a:gd name="T3" fmla="*/ 16309 h 21600"/>
                <a:gd name="T4" fmla="*/ 10414 w 21600"/>
                <a:gd name="T5" fmla="*/ 21593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2" y="11025"/>
                  </a:moveTo>
                  <a:cubicBezTo>
                    <a:pt x="122" y="16751"/>
                    <a:pt x="4690" y="21388"/>
                    <a:pt x="10413" y="21593"/>
                  </a:cubicBez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47" name="Rectangle 35"/>
            <p:cNvSpPr>
              <a:spLocks noChangeArrowheads="1"/>
            </p:cNvSpPr>
            <p:nvPr/>
          </p:nvSpPr>
          <p:spPr bwMode="auto">
            <a:xfrm>
              <a:off x="339" y="409"/>
              <a:ext cx="1316" cy="272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6443663" y="2225656"/>
            <a:ext cx="107950" cy="3962400"/>
            <a:chOff x="0" y="0"/>
            <a:chExt cx="136" cy="2496"/>
          </a:xfrm>
        </p:grpSpPr>
        <p:grpSp>
          <p:nvGrpSpPr>
            <p:cNvPr id="7" name="Group 37"/>
            <p:cNvGrpSpPr>
              <a:grpSpLocks/>
            </p:cNvGrpSpPr>
            <p:nvPr/>
          </p:nvGrpSpPr>
          <p:grpSpPr bwMode="auto">
            <a:xfrm>
              <a:off x="0" y="0"/>
              <a:ext cx="136" cy="2496"/>
              <a:chOff x="0" y="0"/>
              <a:chExt cx="181" cy="1815"/>
            </a:xfrm>
          </p:grpSpPr>
          <p:sp>
            <p:nvSpPr>
              <p:cNvPr id="64550" name="Line 38"/>
              <p:cNvSpPr>
                <a:spLocks noChangeShapeType="1"/>
              </p:cNvSpPr>
              <p:nvPr/>
            </p:nvSpPr>
            <p:spPr bwMode="auto">
              <a:xfrm>
                <a:off x="0" y="46"/>
                <a:ext cx="0" cy="176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551" name="Line 39"/>
              <p:cNvSpPr>
                <a:spLocks noChangeShapeType="1"/>
              </p:cNvSpPr>
              <p:nvPr/>
            </p:nvSpPr>
            <p:spPr bwMode="auto">
              <a:xfrm>
                <a:off x="181" y="46"/>
                <a:ext cx="0" cy="176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552" name="Oval 40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180" cy="4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4553" name="Line 41"/>
            <p:cNvSpPr>
              <a:spLocks noChangeShapeType="1"/>
            </p:cNvSpPr>
            <p:nvPr/>
          </p:nvSpPr>
          <p:spPr bwMode="auto">
            <a:xfrm>
              <a:off x="0" y="590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54" name="Line 42"/>
            <p:cNvSpPr>
              <a:spLocks noChangeShapeType="1"/>
            </p:cNvSpPr>
            <p:nvPr/>
          </p:nvSpPr>
          <p:spPr bwMode="auto">
            <a:xfrm>
              <a:off x="0" y="726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55" name="Line 43"/>
            <p:cNvSpPr>
              <a:spLocks noChangeShapeType="1"/>
            </p:cNvSpPr>
            <p:nvPr/>
          </p:nvSpPr>
          <p:spPr bwMode="auto">
            <a:xfrm>
              <a:off x="0" y="863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56" name="Line 44"/>
            <p:cNvSpPr>
              <a:spLocks noChangeShapeType="1"/>
            </p:cNvSpPr>
            <p:nvPr/>
          </p:nvSpPr>
          <p:spPr bwMode="auto">
            <a:xfrm>
              <a:off x="0" y="999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57" name="Line 45"/>
            <p:cNvSpPr>
              <a:spLocks noChangeShapeType="1"/>
            </p:cNvSpPr>
            <p:nvPr/>
          </p:nvSpPr>
          <p:spPr bwMode="auto">
            <a:xfrm>
              <a:off x="0" y="1135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58" name="Line 46"/>
            <p:cNvSpPr>
              <a:spLocks noChangeShapeType="1"/>
            </p:cNvSpPr>
            <p:nvPr/>
          </p:nvSpPr>
          <p:spPr bwMode="auto">
            <a:xfrm>
              <a:off x="0" y="1316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59" name="Line 47"/>
            <p:cNvSpPr>
              <a:spLocks noChangeShapeType="1"/>
            </p:cNvSpPr>
            <p:nvPr/>
          </p:nvSpPr>
          <p:spPr bwMode="auto">
            <a:xfrm>
              <a:off x="0" y="1498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60" name="Line 48"/>
            <p:cNvSpPr>
              <a:spLocks noChangeShapeType="1"/>
            </p:cNvSpPr>
            <p:nvPr/>
          </p:nvSpPr>
          <p:spPr bwMode="auto">
            <a:xfrm>
              <a:off x="0" y="1679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61" name="Line 49"/>
            <p:cNvSpPr>
              <a:spLocks noChangeShapeType="1"/>
            </p:cNvSpPr>
            <p:nvPr/>
          </p:nvSpPr>
          <p:spPr bwMode="auto">
            <a:xfrm>
              <a:off x="0" y="1861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62" name="Line 50"/>
            <p:cNvSpPr>
              <a:spLocks noChangeShapeType="1"/>
            </p:cNvSpPr>
            <p:nvPr/>
          </p:nvSpPr>
          <p:spPr bwMode="auto">
            <a:xfrm>
              <a:off x="0" y="2042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63" name="Line 51"/>
            <p:cNvSpPr>
              <a:spLocks noChangeShapeType="1"/>
            </p:cNvSpPr>
            <p:nvPr/>
          </p:nvSpPr>
          <p:spPr bwMode="auto">
            <a:xfrm>
              <a:off x="0" y="2223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64" name="Line 52"/>
            <p:cNvSpPr>
              <a:spLocks noChangeShapeType="1"/>
            </p:cNvSpPr>
            <p:nvPr/>
          </p:nvSpPr>
          <p:spPr bwMode="auto">
            <a:xfrm>
              <a:off x="0" y="2359"/>
              <a:ext cx="13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565" name="Line 53"/>
          <p:cNvSpPr>
            <a:spLocks noChangeShapeType="1"/>
          </p:cNvSpPr>
          <p:nvPr/>
        </p:nvSpPr>
        <p:spPr bwMode="auto">
          <a:xfrm>
            <a:off x="6551613" y="3162281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66" name="Line 54"/>
          <p:cNvSpPr>
            <a:spLocks noChangeShapeType="1"/>
          </p:cNvSpPr>
          <p:nvPr/>
        </p:nvSpPr>
        <p:spPr bwMode="auto">
          <a:xfrm>
            <a:off x="6551613" y="5754668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67" name="Line 55"/>
          <p:cNvSpPr>
            <a:spLocks noChangeShapeType="1"/>
          </p:cNvSpPr>
          <p:nvPr/>
        </p:nvSpPr>
        <p:spPr bwMode="auto">
          <a:xfrm>
            <a:off x="6838950" y="3162281"/>
            <a:ext cx="0" cy="2592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68" name="Text Box 56"/>
          <p:cNvSpPr txBox="1">
            <a:spLocks noChangeArrowheads="1"/>
          </p:cNvSpPr>
          <p:nvPr/>
        </p:nvSpPr>
        <p:spPr bwMode="auto">
          <a:xfrm>
            <a:off x="6962775" y="4048106"/>
            <a:ext cx="1425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h=76cm</a:t>
            </a: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 smtClean="0"/>
              <a:t>托里拆利实验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6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6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6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6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6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6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6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38" grpId="0" animBg="1"/>
      <p:bldP spid="64539" grpId="0" animBg="1"/>
      <p:bldP spid="64540" grpId="0" animBg="1"/>
      <p:bldP spid="64541" grpId="0" autoUpdateAnimBg="0"/>
      <p:bldP spid="64565" grpId="0" animBg="1"/>
      <p:bldP spid="64566" grpId="0" animBg="1"/>
      <p:bldP spid="64567" grpId="0" animBg="1"/>
      <p:bldP spid="6456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42863" y="1142949"/>
            <a:ext cx="85328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(3)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如果漏进去一些空气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会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影响结果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吗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014538" y="2214554"/>
            <a:ext cx="215900" cy="3962400"/>
            <a:chOff x="0" y="0"/>
            <a:chExt cx="181" cy="1815"/>
          </a:xfrm>
        </p:grpSpPr>
        <p:sp>
          <p:nvSpPr>
            <p:cNvPr id="65546" name="Line 10"/>
            <p:cNvSpPr>
              <a:spLocks noChangeShapeType="1"/>
            </p:cNvSpPr>
            <p:nvPr/>
          </p:nvSpPr>
          <p:spPr bwMode="auto">
            <a:xfrm>
              <a:off x="0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7" name="Line 11"/>
            <p:cNvSpPr>
              <a:spLocks noChangeShapeType="1"/>
            </p:cNvSpPr>
            <p:nvPr/>
          </p:nvSpPr>
          <p:spPr bwMode="auto">
            <a:xfrm>
              <a:off x="181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8" name="Oval 12"/>
            <p:cNvSpPr>
              <a:spLocks noChangeArrowheads="1"/>
            </p:cNvSpPr>
            <p:nvPr/>
          </p:nvSpPr>
          <p:spPr bwMode="auto">
            <a:xfrm flipV="1">
              <a:off x="0" y="0"/>
              <a:ext cx="180" cy="4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2014538" y="3151179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0" name="Line 14"/>
          <p:cNvSpPr>
            <a:spLocks noChangeShapeType="1"/>
          </p:cNvSpPr>
          <p:nvPr/>
        </p:nvSpPr>
        <p:spPr bwMode="auto">
          <a:xfrm>
            <a:off x="2014538" y="3367079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1" name="Line 15"/>
          <p:cNvSpPr>
            <a:spLocks noChangeShapeType="1"/>
          </p:cNvSpPr>
          <p:nvPr/>
        </p:nvSpPr>
        <p:spPr bwMode="auto">
          <a:xfrm>
            <a:off x="2014538" y="3584566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2" name="Line 16"/>
          <p:cNvSpPr>
            <a:spLocks noChangeShapeType="1"/>
          </p:cNvSpPr>
          <p:nvPr/>
        </p:nvSpPr>
        <p:spPr bwMode="auto">
          <a:xfrm>
            <a:off x="2014538" y="3800466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3" name="Line 17"/>
          <p:cNvSpPr>
            <a:spLocks noChangeShapeType="1"/>
          </p:cNvSpPr>
          <p:nvPr/>
        </p:nvSpPr>
        <p:spPr bwMode="auto">
          <a:xfrm>
            <a:off x="2014538" y="4016366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4" name="Line 18"/>
          <p:cNvSpPr>
            <a:spLocks noChangeShapeType="1"/>
          </p:cNvSpPr>
          <p:nvPr/>
        </p:nvSpPr>
        <p:spPr bwMode="auto">
          <a:xfrm>
            <a:off x="2014538" y="4303704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5" name="Line 19"/>
          <p:cNvSpPr>
            <a:spLocks noChangeShapeType="1"/>
          </p:cNvSpPr>
          <p:nvPr/>
        </p:nvSpPr>
        <p:spPr bwMode="auto">
          <a:xfrm>
            <a:off x="2014538" y="4592629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6" name="Line 20"/>
          <p:cNvSpPr>
            <a:spLocks noChangeShapeType="1"/>
          </p:cNvSpPr>
          <p:nvPr/>
        </p:nvSpPr>
        <p:spPr bwMode="auto">
          <a:xfrm>
            <a:off x="2014538" y="4879966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7" name="Line 21"/>
          <p:cNvSpPr>
            <a:spLocks noChangeShapeType="1"/>
          </p:cNvSpPr>
          <p:nvPr/>
        </p:nvSpPr>
        <p:spPr bwMode="auto">
          <a:xfrm>
            <a:off x="2014538" y="5168891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8" name="Line 22"/>
          <p:cNvSpPr>
            <a:spLocks noChangeShapeType="1"/>
          </p:cNvSpPr>
          <p:nvPr/>
        </p:nvSpPr>
        <p:spPr bwMode="auto">
          <a:xfrm>
            <a:off x="2014538" y="5456229"/>
            <a:ext cx="2159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59" name="Line 23"/>
          <p:cNvSpPr>
            <a:spLocks noChangeShapeType="1"/>
          </p:cNvSpPr>
          <p:nvPr/>
        </p:nvSpPr>
        <p:spPr bwMode="auto">
          <a:xfrm flipV="1">
            <a:off x="2014538" y="5741979"/>
            <a:ext cx="250825" cy="158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61" name="Line 25"/>
          <p:cNvSpPr>
            <a:spLocks noChangeShapeType="1"/>
          </p:cNvSpPr>
          <p:nvPr/>
        </p:nvSpPr>
        <p:spPr bwMode="auto">
          <a:xfrm>
            <a:off x="2230438" y="3151179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62" name="Line 26"/>
          <p:cNvSpPr>
            <a:spLocks noChangeShapeType="1"/>
          </p:cNvSpPr>
          <p:nvPr/>
        </p:nvSpPr>
        <p:spPr bwMode="auto">
          <a:xfrm>
            <a:off x="2230438" y="5743566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63" name="Line 27"/>
          <p:cNvSpPr>
            <a:spLocks noChangeShapeType="1"/>
          </p:cNvSpPr>
          <p:nvPr/>
        </p:nvSpPr>
        <p:spPr bwMode="auto">
          <a:xfrm>
            <a:off x="2517775" y="3151179"/>
            <a:ext cx="0" cy="2592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64" name="Text Box 28"/>
          <p:cNvSpPr txBox="1">
            <a:spLocks noChangeArrowheads="1"/>
          </p:cNvSpPr>
          <p:nvPr/>
        </p:nvSpPr>
        <p:spPr bwMode="auto">
          <a:xfrm>
            <a:off x="2641600" y="4037004"/>
            <a:ext cx="1495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h=76cm</a:t>
            </a:r>
          </a:p>
        </p:txBody>
      </p:sp>
      <p:sp>
        <p:nvSpPr>
          <p:cNvPr id="65569" name="Oval 33"/>
          <p:cNvSpPr>
            <a:spLocks noChangeArrowheads="1"/>
          </p:cNvSpPr>
          <p:nvPr/>
        </p:nvSpPr>
        <p:spPr bwMode="auto">
          <a:xfrm>
            <a:off x="2049463" y="2214554"/>
            <a:ext cx="144462" cy="2159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827088" y="5454641"/>
            <a:ext cx="3238500" cy="3527425"/>
            <a:chOff x="568" y="3294"/>
            <a:chExt cx="2040" cy="2222"/>
          </a:xfrm>
        </p:grpSpPr>
        <p:sp>
          <p:nvSpPr>
            <p:cNvPr id="65543" name="PubChord"/>
            <p:cNvSpPr>
              <a:spLocks noEditPoints="1" noChangeArrowheads="1"/>
            </p:cNvSpPr>
            <p:nvPr/>
          </p:nvSpPr>
          <p:spPr bwMode="auto">
            <a:xfrm rot="7973275">
              <a:off x="567" y="3476"/>
              <a:ext cx="2041" cy="2040"/>
            </a:xfrm>
            <a:custGeom>
              <a:avLst/>
              <a:gdLst>
                <a:gd name="G0" fmla="+- 0 0 0"/>
                <a:gd name="G1" fmla="sin 10800 11717637"/>
                <a:gd name="G2" fmla="cos 10800 11717637"/>
                <a:gd name="G3" fmla="sin 10800 6032156"/>
                <a:gd name="G4" fmla="cos 10800 6032156"/>
                <a:gd name="G5" fmla="+- G1 10800 0"/>
                <a:gd name="G6" fmla="+- G2 10800 0"/>
                <a:gd name="G7" fmla="+- G3 10800 0"/>
                <a:gd name="G8" fmla="+- G4 10800 0"/>
                <a:gd name="G9" fmla="+- 10800 0 0"/>
                <a:gd name="G10" fmla="+/ G5 G7 2"/>
                <a:gd name="G11" fmla="+/ G6 G8 2"/>
                <a:gd name="T0" fmla="*/ 2 w 21600"/>
                <a:gd name="T1" fmla="*/ 11026 h 21600"/>
                <a:gd name="T2" fmla="*/ 5208 w 21600"/>
                <a:gd name="T3" fmla="*/ 16309 h 21600"/>
                <a:gd name="T4" fmla="*/ 10414 w 21600"/>
                <a:gd name="T5" fmla="*/ 21593 h 21600"/>
                <a:gd name="T6" fmla="*/ 3163 w 21600"/>
                <a:gd name="T7" fmla="*/ 3163 h 21600"/>
                <a:gd name="T8" fmla="*/ 18437 w 21600"/>
                <a:gd name="T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21600" h="21600">
                  <a:moveTo>
                    <a:pt x="2" y="11025"/>
                  </a:moveTo>
                  <a:cubicBezTo>
                    <a:pt x="122" y="16751"/>
                    <a:pt x="4690" y="21388"/>
                    <a:pt x="10413" y="21593"/>
                  </a:cubicBezTo>
                  <a:close/>
                </a:path>
              </a:pathLst>
            </a:cu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4" name="Rectangle 8"/>
            <p:cNvSpPr>
              <a:spLocks noChangeArrowheads="1"/>
            </p:cNvSpPr>
            <p:nvPr/>
          </p:nvSpPr>
          <p:spPr bwMode="auto">
            <a:xfrm>
              <a:off x="884" y="3749"/>
              <a:ext cx="1406" cy="27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60" name="Line 24"/>
            <p:cNvSpPr>
              <a:spLocks noChangeShapeType="1"/>
            </p:cNvSpPr>
            <p:nvPr/>
          </p:nvSpPr>
          <p:spPr bwMode="auto">
            <a:xfrm>
              <a:off x="1316" y="3612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1" name="Line 5"/>
            <p:cNvSpPr>
              <a:spLocks noChangeShapeType="1"/>
            </p:cNvSpPr>
            <p:nvPr/>
          </p:nvSpPr>
          <p:spPr bwMode="auto">
            <a:xfrm flipH="1">
              <a:off x="2290" y="3294"/>
              <a:ext cx="0" cy="7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2" name="Line 6"/>
            <p:cNvSpPr>
              <a:spLocks noChangeShapeType="1"/>
            </p:cNvSpPr>
            <p:nvPr/>
          </p:nvSpPr>
          <p:spPr bwMode="auto">
            <a:xfrm>
              <a:off x="884" y="4020"/>
              <a:ext cx="14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0" name="Line 4"/>
            <p:cNvSpPr>
              <a:spLocks noChangeShapeType="1"/>
            </p:cNvSpPr>
            <p:nvPr/>
          </p:nvSpPr>
          <p:spPr bwMode="auto">
            <a:xfrm>
              <a:off x="884" y="3294"/>
              <a:ext cx="0" cy="7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571" name="Text Box 35"/>
          <p:cNvSpPr txBox="1">
            <a:spLocks noChangeArrowheads="1"/>
          </p:cNvSpPr>
          <p:nvPr/>
        </p:nvSpPr>
        <p:spPr bwMode="auto">
          <a:xfrm>
            <a:off x="4284663" y="2592428"/>
            <a:ext cx="4535487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(4)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如果外界大气压强变了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水银柱的高度是否变化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65572" name="Text Box 36"/>
          <p:cNvSpPr txBox="1">
            <a:spLocks noChangeArrowheads="1"/>
          </p:cNvSpPr>
          <p:nvPr/>
        </p:nvSpPr>
        <p:spPr bwMode="auto">
          <a:xfrm>
            <a:off x="4427538" y="4751428"/>
            <a:ext cx="57610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P</a:t>
            </a:r>
            <a:r>
              <a:rPr lang="zh-CN" altLang="en-US" sz="4400" b="1" baseline="-250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大气</a:t>
            </a:r>
            <a:r>
              <a:rPr lang="en-US" altLang="zh-CN" sz="4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=P</a:t>
            </a:r>
            <a:r>
              <a:rPr lang="zh-CN" altLang="en-US" sz="4400" b="1" baseline="-2500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水银</a:t>
            </a:r>
            <a:r>
              <a:rPr lang="en-US" altLang="zh-CN" sz="4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el-GR" altLang="en-US" sz="4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ρ</a:t>
            </a:r>
            <a:r>
              <a:rPr lang="en-US" altLang="zh-CN" sz="4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gh</a:t>
            </a:r>
            <a:endParaRPr lang="el-GR" altLang="en-US" sz="4400" b="1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 smtClean="0"/>
              <a:t>托里拆利实验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5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49" grpId="0" animBg="1"/>
      <p:bldP spid="65550" grpId="0" animBg="1"/>
      <p:bldP spid="65571" grpId="0"/>
      <p:bldP spid="6557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PubChord"/>
          <p:cNvSpPr>
            <a:spLocks noEditPoints="1" noChangeArrowheads="1"/>
          </p:cNvSpPr>
          <p:nvPr/>
        </p:nvSpPr>
        <p:spPr bwMode="auto">
          <a:xfrm rot="7973275">
            <a:off x="5003006" y="5346316"/>
            <a:ext cx="3240088" cy="3238500"/>
          </a:xfrm>
          <a:custGeom>
            <a:avLst/>
            <a:gdLst>
              <a:gd name="G0" fmla="+- 0 0 0"/>
              <a:gd name="G1" fmla="sin 10800 11761235"/>
              <a:gd name="G2" fmla="cos 10800 11761235"/>
              <a:gd name="G3" fmla="sin 10800 6032156"/>
              <a:gd name="G4" fmla="cos 10800 6032156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G10" fmla="+/ G5 G7 2"/>
              <a:gd name="G11" fmla="+/ G6 G8 2"/>
              <a:gd name="T0" fmla="*/ 0 w 21600"/>
              <a:gd name="T1" fmla="*/ 10901 h 21600"/>
              <a:gd name="T2" fmla="*/ 5207 w 21600"/>
              <a:gd name="T3" fmla="*/ 16247 h 21600"/>
              <a:gd name="T4" fmla="*/ 10414 w 21600"/>
              <a:gd name="T5" fmla="*/ 21593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0" y="10900"/>
                </a:moveTo>
                <a:cubicBezTo>
                  <a:pt x="54" y="16676"/>
                  <a:pt x="4642" y="21386"/>
                  <a:pt x="10413" y="21593"/>
                </a:cubicBezTo>
                <a:close/>
              </a:path>
            </a:pathLst>
          </a:custGeom>
          <a:solidFill>
            <a:srgbClr val="3366F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3731" name="PubChord"/>
          <p:cNvSpPr>
            <a:spLocks noEditPoints="1" noChangeArrowheads="1"/>
          </p:cNvSpPr>
          <p:nvPr/>
        </p:nvSpPr>
        <p:spPr bwMode="auto">
          <a:xfrm rot="7973275">
            <a:off x="2447131" y="5741604"/>
            <a:ext cx="3025775" cy="3240088"/>
          </a:xfrm>
          <a:custGeom>
            <a:avLst/>
            <a:gdLst>
              <a:gd name="G0" fmla="+- 0 0 0"/>
              <a:gd name="G1" fmla="sin 10800 -11677760"/>
              <a:gd name="G2" fmla="cos 10800 -11677760"/>
              <a:gd name="G3" fmla="sin 10800 5938685"/>
              <a:gd name="G4" fmla="cos 10800 5938685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G10" fmla="+/ G5 G7 2"/>
              <a:gd name="G11" fmla="+/ G6 G8 2"/>
              <a:gd name="T0" fmla="*/ 5 w 21600"/>
              <a:gd name="T1" fmla="*/ 10458 h 21600"/>
              <a:gd name="T2" fmla="*/ 5344 w 21600"/>
              <a:gd name="T3" fmla="*/ 16028 h 21600"/>
              <a:gd name="T4" fmla="*/ 10683 w 21600"/>
              <a:gd name="T5" fmla="*/ 21599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5" y="10458"/>
                </a:moveTo>
                <a:cubicBezTo>
                  <a:pt x="1" y="10571"/>
                  <a:pt x="0" y="10685"/>
                  <a:pt x="0" y="10799"/>
                </a:cubicBezTo>
                <a:cubicBezTo>
                  <a:pt x="-1" y="16719"/>
                  <a:pt x="4764" y="21535"/>
                  <a:pt x="10682" y="21599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2771775" y="6231327"/>
            <a:ext cx="2305050" cy="4318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5508625" y="5799527"/>
            <a:ext cx="2232025" cy="50482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5508625" y="6231327"/>
            <a:ext cx="2232025" cy="4318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230412" y="1217707"/>
            <a:ext cx="8207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(5)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在槽内加水银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水银柱的高度是否变化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为什么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?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737" name="Line 9"/>
          <p:cNvSpPr>
            <a:spLocks noChangeShapeType="1"/>
          </p:cNvSpPr>
          <p:nvPr/>
        </p:nvSpPr>
        <p:spPr bwMode="auto">
          <a:xfrm>
            <a:off x="2771775" y="5870965"/>
            <a:ext cx="0" cy="793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38" name="Line 10"/>
          <p:cNvSpPr>
            <a:spLocks noChangeShapeType="1"/>
          </p:cNvSpPr>
          <p:nvPr/>
        </p:nvSpPr>
        <p:spPr bwMode="auto">
          <a:xfrm flipH="1">
            <a:off x="5076825" y="5799527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39" name="Line 11"/>
          <p:cNvSpPr>
            <a:spLocks noChangeShapeType="1"/>
          </p:cNvSpPr>
          <p:nvPr/>
        </p:nvSpPr>
        <p:spPr bwMode="auto">
          <a:xfrm>
            <a:off x="2771775" y="6663127"/>
            <a:ext cx="2303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492500" y="2270515"/>
            <a:ext cx="215900" cy="3962400"/>
            <a:chOff x="0" y="0"/>
            <a:chExt cx="136" cy="2496"/>
          </a:xfrm>
        </p:grpSpPr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0" y="0"/>
              <a:ext cx="136" cy="2496"/>
              <a:chOff x="0" y="0"/>
              <a:chExt cx="181" cy="1815"/>
            </a:xfrm>
          </p:grpSpPr>
          <p:sp>
            <p:nvSpPr>
              <p:cNvPr id="73742" name="Line 14"/>
              <p:cNvSpPr>
                <a:spLocks noChangeShapeType="1"/>
              </p:cNvSpPr>
              <p:nvPr/>
            </p:nvSpPr>
            <p:spPr bwMode="auto">
              <a:xfrm>
                <a:off x="0" y="46"/>
                <a:ext cx="0" cy="176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3" name="Line 15"/>
              <p:cNvSpPr>
                <a:spLocks noChangeShapeType="1"/>
              </p:cNvSpPr>
              <p:nvPr/>
            </p:nvSpPr>
            <p:spPr bwMode="auto">
              <a:xfrm>
                <a:off x="181" y="46"/>
                <a:ext cx="0" cy="1769"/>
              </a:xfrm>
              <a:prstGeom prst="line">
                <a:avLst/>
              </a:prstGeom>
              <a:noFill/>
              <a:ln w="38100">
                <a:solidFill>
                  <a:srgbClr val="080808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4" name="Oval 16"/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180" cy="4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0" y="590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0" y="726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0" y="863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>
              <a:off x="0" y="999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0" y="1135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>
              <a:off x="0" y="1316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0" y="1498"/>
              <a:ext cx="136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2" name="Line 24"/>
            <p:cNvSpPr>
              <a:spLocks noChangeShapeType="1"/>
            </p:cNvSpPr>
            <p:nvPr/>
          </p:nvSpPr>
          <p:spPr bwMode="auto">
            <a:xfrm>
              <a:off x="0" y="1679"/>
              <a:ext cx="136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>
              <a:off x="0" y="1861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4" name="Line 26"/>
            <p:cNvSpPr>
              <a:spLocks noChangeShapeType="1"/>
            </p:cNvSpPr>
            <p:nvPr/>
          </p:nvSpPr>
          <p:spPr bwMode="auto">
            <a:xfrm>
              <a:off x="0" y="2042"/>
              <a:ext cx="136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5" name="Line 27"/>
            <p:cNvSpPr>
              <a:spLocks noChangeShapeType="1"/>
            </p:cNvSpPr>
            <p:nvPr/>
          </p:nvSpPr>
          <p:spPr bwMode="auto">
            <a:xfrm>
              <a:off x="0" y="2223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6" name="Line 28"/>
            <p:cNvSpPr>
              <a:spLocks noChangeShapeType="1"/>
            </p:cNvSpPr>
            <p:nvPr/>
          </p:nvSpPr>
          <p:spPr bwMode="auto">
            <a:xfrm>
              <a:off x="0" y="2359"/>
              <a:ext cx="13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757" name="Line 29"/>
          <p:cNvSpPr>
            <a:spLocks noChangeShapeType="1"/>
          </p:cNvSpPr>
          <p:nvPr/>
        </p:nvSpPr>
        <p:spPr bwMode="auto">
          <a:xfrm>
            <a:off x="3671888" y="3207140"/>
            <a:ext cx="5397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58" name="Line 30"/>
          <p:cNvSpPr>
            <a:spLocks noChangeShapeType="1"/>
          </p:cNvSpPr>
          <p:nvPr/>
        </p:nvSpPr>
        <p:spPr bwMode="auto">
          <a:xfrm>
            <a:off x="3671888" y="5799527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59" name="Line 31"/>
          <p:cNvSpPr>
            <a:spLocks noChangeShapeType="1"/>
          </p:cNvSpPr>
          <p:nvPr/>
        </p:nvSpPr>
        <p:spPr bwMode="auto">
          <a:xfrm>
            <a:off x="3959225" y="3207140"/>
            <a:ext cx="0" cy="2592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60" name="Text Box 32"/>
          <p:cNvSpPr txBox="1">
            <a:spLocks noChangeArrowheads="1"/>
          </p:cNvSpPr>
          <p:nvPr/>
        </p:nvSpPr>
        <p:spPr bwMode="auto">
          <a:xfrm>
            <a:off x="4067175" y="4092965"/>
            <a:ext cx="129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h=76cm</a:t>
            </a:r>
          </a:p>
        </p:txBody>
      </p:sp>
      <p:sp>
        <p:nvSpPr>
          <p:cNvPr id="73761" name="Line 33"/>
          <p:cNvSpPr>
            <a:spLocks noChangeShapeType="1"/>
          </p:cNvSpPr>
          <p:nvPr/>
        </p:nvSpPr>
        <p:spPr bwMode="auto">
          <a:xfrm>
            <a:off x="5508625" y="5512190"/>
            <a:ext cx="0" cy="1150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62" name="Line 34"/>
          <p:cNvSpPr>
            <a:spLocks noChangeShapeType="1"/>
          </p:cNvSpPr>
          <p:nvPr/>
        </p:nvSpPr>
        <p:spPr bwMode="auto">
          <a:xfrm flipH="1">
            <a:off x="7737475" y="5512190"/>
            <a:ext cx="3175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63" name="Line 35"/>
          <p:cNvSpPr>
            <a:spLocks noChangeShapeType="1"/>
          </p:cNvSpPr>
          <p:nvPr/>
        </p:nvSpPr>
        <p:spPr bwMode="auto">
          <a:xfrm>
            <a:off x="5508625" y="6663127"/>
            <a:ext cx="22320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64" name="Line 36"/>
          <p:cNvSpPr>
            <a:spLocks noChangeShapeType="1"/>
          </p:cNvSpPr>
          <p:nvPr/>
        </p:nvSpPr>
        <p:spPr bwMode="auto">
          <a:xfrm>
            <a:off x="6446838" y="2775340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65" name="Line 37"/>
          <p:cNvSpPr>
            <a:spLocks noChangeShapeType="1"/>
          </p:cNvSpPr>
          <p:nvPr/>
        </p:nvSpPr>
        <p:spPr bwMode="auto">
          <a:xfrm>
            <a:off x="6446838" y="5367727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66" name="Line 38"/>
          <p:cNvSpPr>
            <a:spLocks noChangeShapeType="1"/>
          </p:cNvSpPr>
          <p:nvPr/>
        </p:nvSpPr>
        <p:spPr bwMode="auto">
          <a:xfrm>
            <a:off x="6734175" y="2775340"/>
            <a:ext cx="0" cy="25923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67" name="Text Box 39"/>
          <p:cNvSpPr txBox="1">
            <a:spLocks noChangeArrowheads="1"/>
          </p:cNvSpPr>
          <p:nvPr/>
        </p:nvSpPr>
        <p:spPr bwMode="auto">
          <a:xfrm>
            <a:off x="7019925" y="3999302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h=76cm</a:t>
            </a:r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6230938" y="2268927"/>
            <a:ext cx="215900" cy="3962400"/>
            <a:chOff x="0" y="0"/>
            <a:chExt cx="181" cy="1815"/>
          </a:xfrm>
        </p:grpSpPr>
        <p:sp>
          <p:nvSpPr>
            <p:cNvPr id="73769" name="Line 41"/>
            <p:cNvSpPr>
              <a:spLocks noChangeShapeType="1"/>
            </p:cNvSpPr>
            <p:nvPr/>
          </p:nvSpPr>
          <p:spPr bwMode="auto">
            <a:xfrm>
              <a:off x="0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70" name="Line 42"/>
            <p:cNvSpPr>
              <a:spLocks noChangeShapeType="1"/>
            </p:cNvSpPr>
            <p:nvPr/>
          </p:nvSpPr>
          <p:spPr bwMode="auto">
            <a:xfrm>
              <a:off x="181" y="46"/>
              <a:ext cx="0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71" name="Oval 43"/>
            <p:cNvSpPr>
              <a:spLocks noChangeArrowheads="1"/>
            </p:cNvSpPr>
            <p:nvPr/>
          </p:nvSpPr>
          <p:spPr bwMode="auto">
            <a:xfrm flipV="1">
              <a:off x="0" y="0"/>
              <a:ext cx="180" cy="4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772" name="Line 44"/>
          <p:cNvSpPr>
            <a:spLocks noChangeShapeType="1"/>
          </p:cNvSpPr>
          <p:nvPr/>
        </p:nvSpPr>
        <p:spPr bwMode="auto">
          <a:xfrm>
            <a:off x="6230938" y="3205552"/>
            <a:ext cx="212725" cy="1588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73" name="Line 45"/>
          <p:cNvSpPr>
            <a:spLocks noChangeShapeType="1"/>
          </p:cNvSpPr>
          <p:nvPr/>
        </p:nvSpPr>
        <p:spPr bwMode="auto">
          <a:xfrm>
            <a:off x="6230938" y="3421452"/>
            <a:ext cx="2159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74" name="Line 46"/>
          <p:cNvSpPr>
            <a:spLocks noChangeShapeType="1"/>
          </p:cNvSpPr>
          <p:nvPr/>
        </p:nvSpPr>
        <p:spPr bwMode="auto">
          <a:xfrm>
            <a:off x="6230938" y="3638940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75" name="Line 47"/>
          <p:cNvSpPr>
            <a:spLocks noChangeShapeType="1"/>
          </p:cNvSpPr>
          <p:nvPr/>
        </p:nvSpPr>
        <p:spPr bwMode="auto">
          <a:xfrm>
            <a:off x="6230938" y="3854840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76" name="Line 48"/>
          <p:cNvSpPr>
            <a:spLocks noChangeShapeType="1"/>
          </p:cNvSpPr>
          <p:nvPr/>
        </p:nvSpPr>
        <p:spPr bwMode="auto">
          <a:xfrm>
            <a:off x="6230938" y="4070740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77" name="Line 49"/>
          <p:cNvSpPr>
            <a:spLocks noChangeShapeType="1"/>
          </p:cNvSpPr>
          <p:nvPr/>
        </p:nvSpPr>
        <p:spPr bwMode="auto">
          <a:xfrm>
            <a:off x="6230938" y="4358077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78" name="Line 50"/>
          <p:cNvSpPr>
            <a:spLocks noChangeShapeType="1"/>
          </p:cNvSpPr>
          <p:nvPr/>
        </p:nvSpPr>
        <p:spPr bwMode="auto">
          <a:xfrm>
            <a:off x="6230938" y="4647002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79" name="Line 51"/>
          <p:cNvSpPr>
            <a:spLocks noChangeShapeType="1"/>
          </p:cNvSpPr>
          <p:nvPr/>
        </p:nvSpPr>
        <p:spPr bwMode="auto">
          <a:xfrm>
            <a:off x="6230938" y="4934340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80" name="Line 52"/>
          <p:cNvSpPr>
            <a:spLocks noChangeShapeType="1"/>
          </p:cNvSpPr>
          <p:nvPr/>
        </p:nvSpPr>
        <p:spPr bwMode="auto">
          <a:xfrm>
            <a:off x="6230938" y="5223265"/>
            <a:ext cx="212725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81" name="Line 53"/>
          <p:cNvSpPr>
            <a:spLocks noChangeShapeType="1"/>
          </p:cNvSpPr>
          <p:nvPr/>
        </p:nvSpPr>
        <p:spPr bwMode="auto">
          <a:xfrm>
            <a:off x="6230938" y="5510602"/>
            <a:ext cx="215900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82" name="Line 54"/>
          <p:cNvSpPr>
            <a:spLocks noChangeShapeType="1"/>
          </p:cNvSpPr>
          <p:nvPr/>
        </p:nvSpPr>
        <p:spPr bwMode="auto">
          <a:xfrm>
            <a:off x="6230938" y="5797940"/>
            <a:ext cx="215900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83" name="Line 55"/>
          <p:cNvSpPr>
            <a:spLocks noChangeShapeType="1"/>
          </p:cNvSpPr>
          <p:nvPr/>
        </p:nvSpPr>
        <p:spPr bwMode="auto">
          <a:xfrm>
            <a:off x="6230938" y="6013840"/>
            <a:ext cx="215900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84" name="Line 56"/>
          <p:cNvSpPr>
            <a:spLocks noChangeShapeType="1"/>
          </p:cNvSpPr>
          <p:nvPr/>
        </p:nvSpPr>
        <p:spPr bwMode="auto">
          <a:xfrm>
            <a:off x="6227763" y="2775340"/>
            <a:ext cx="212725" cy="1587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3785" name="Line 57"/>
          <p:cNvSpPr>
            <a:spLocks noChangeShapeType="1"/>
          </p:cNvSpPr>
          <p:nvPr/>
        </p:nvSpPr>
        <p:spPr bwMode="auto">
          <a:xfrm>
            <a:off x="6227763" y="2991240"/>
            <a:ext cx="2159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 smtClean="0"/>
              <a:t>托里拆利实验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3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3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3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3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3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3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3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3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3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3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3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3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3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3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3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3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3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3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3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3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3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3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3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3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3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37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3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73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37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3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73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3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3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3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3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3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3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3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3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nimBg="1"/>
      <p:bldP spid="73733" grpId="0" animBg="1"/>
      <p:bldP spid="73734" grpId="0" animBg="1"/>
      <p:bldP spid="73736" grpId="0" autoUpdateAnimBg="0"/>
      <p:bldP spid="73757" grpId="0" animBg="1"/>
      <p:bldP spid="73758" grpId="0" animBg="1"/>
      <p:bldP spid="73759" grpId="0" animBg="1"/>
      <p:bldP spid="73760" grpId="0" autoUpdateAnimBg="0"/>
      <p:bldP spid="73761" grpId="0" animBg="1"/>
      <p:bldP spid="73762" grpId="0" animBg="1"/>
      <p:bldP spid="73763" grpId="0" animBg="1"/>
      <p:bldP spid="73764" grpId="0" animBg="1"/>
      <p:bldP spid="73765" grpId="0" animBg="1"/>
      <p:bldP spid="73766" grpId="0" animBg="1"/>
      <p:bldP spid="73772" grpId="0" animBg="1"/>
      <p:bldP spid="73773" grpId="0" animBg="1"/>
      <p:bldP spid="73774" grpId="0" animBg="1"/>
      <p:bldP spid="73775" grpId="0" animBg="1"/>
      <p:bldP spid="73776" grpId="0" animBg="1"/>
      <p:bldP spid="73777" grpId="0" animBg="1"/>
      <p:bldP spid="73778" grpId="0" animBg="1"/>
      <p:bldP spid="73779" grpId="0" animBg="1"/>
      <p:bldP spid="73780" grpId="0" animBg="1"/>
      <p:bldP spid="73781" grpId="0" animBg="1"/>
      <p:bldP spid="73781" grpId="1" animBg="1"/>
      <p:bldP spid="73782" grpId="0" animBg="1"/>
      <p:bldP spid="73782" grpId="1" animBg="1"/>
      <p:bldP spid="73783" grpId="0" animBg="1"/>
      <p:bldP spid="73783" grpId="1" animBg="1"/>
      <p:bldP spid="73784" grpId="0" animBg="1"/>
      <p:bldP spid="7378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0" y="3857628"/>
            <a:ext cx="3357554" cy="300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285720" y="1214422"/>
            <a:ext cx="8207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(6)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为什么不用水做实验而是用水银呢？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 smtClean="0"/>
              <a:t>托里拆利实验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8" name="对象 57"/>
          <p:cNvGraphicFramePr>
            <a:graphicFrameLocks noChangeAspect="1"/>
          </p:cNvGraphicFramePr>
          <p:nvPr/>
        </p:nvGraphicFramePr>
        <p:xfrm>
          <a:off x="714348" y="2357430"/>
          <a:ext cx="7925359" cy="1163644"/>
        </p:xfrm>
        <a:graphic>
          <a:graphicData uri="http://schemas.openxmlformats.org/presentationml/2006/ole">
            <p:oleObj spid="_x0000_s82952" name="Equation" r:id="rId3" imgW="3200400" imgH="469900" progId="">
              <p:embed/>
            </p:oleObj>
          </a:graphicData>
        </a:graphic>
      </p:graphicFrame>
      <p:graphicFrame>
        <p:nvGraphicFramePr>
          <p:cNvPr id="82947" name="Object 3"/>
          <p:cNvGraphicFramePr>
            <a:graphicFrameLocks noChangeAspect="1"/>
          </p:cNvGraphicFramePr>
          <p:nvPr/>
        </p:nvGraphicFramePr>
        <p:xfrm>
          <a:off x="965200" y="3786188"/>
          <a:ext cx="7421563" cy="1163637"/>
        </p:xfrm>
        <a:graphic>
          <a:graphicData uri="http://schemas.openxmlformats.org/presentationml/2006/ole">
            <p:oleObj spid="_x0000_s82953" name="Equation" r:id="rId4" imgW="2997200" imgH="4699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TextBox 5"/>
          <p:cNvSpPr txBox="1">
            <a:spLocks noChangeArrowheads="1"/>
          </p:cNvSpPr>
          <p:nvPr/>
        </p:nvSpPr>
        <p:spPr bwMode="auto">
          <a:xfrm>
            <a:off x="3826545" y="1770534"/>
            <a:ext cx="611187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水银气压计</a:t>
            </a:r>
          </a:p>
        </p:txBody>
      </p:sp>
      <p:pic>
        <p:nvPicPr>
          <p:cNvPr id="24580" name="Picture 6" descr="http://www.huilange.com/kejian/UploadSoftPic/200706/%BD%F0%CA%F4%BA%D0%C6%F8%D1%B9%BC%C6_%B3%F5%B6%FE%CE%EF%C0%ED%D1%DD%CA%BE%BF%CE%BC%FE_%BF%EC%D5%D5_0.jpg"/>
          <p:cNvPicPr>
            <a:picLocks noChangeAspect="1" noChangeArrowheads="1"/>
          </p:cNvPicPr>
          <p:nvPr/>
        </p:nvPicPr>
        <p:blipFill>
          <a:blip r:embed="rId2" cstate="print"/>
          <a:srcRect l="14151" t="14789" r="11949" b="9154"/>
          <a:stretch>
            <a:fillRect/>
          </a:stretch>
        </p:blipFill>
        <p:spPr bwMode="auto">
          <a:xfrm>
            <a:off x="5148932" y="1629246"/>
            <a:ext cx="33575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5220370" y="4581996"/>
            <a:ext cx="35290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金属盒气压计</a:t>
            </a:r>
            <a:endParaRPr lang="en-US" altLang="zh-CN" sz="2800" b="1">
              <a:latin typeface="Calibri" pitchFamily="34" charset="0"/>
            </a:endParaRPr>
          </a:p>
          <a:p>
            <a:pPr algn="ctr"/>
            <a:r>
              <a:rPr lang="zh-CN" altLang="en-US" sz="2800" b="1">
                <a:latin typeface="Calibri" pitchFamily="34" charset="0"/>
              </a:rPr>
              <a:t>（又称无液气压计）</a:t>
            </a:r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484784"/>
            <a:ext cx="1208087" cy="4464050"/>
          </a:xfrm>
          <a:prstGeom prst="rect">
            <a:avLst/>
          </a:prstGeom>
          <a:noFill/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气压计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6815138" y="2060848"/>
            <a:ext cx="1871662" cy="3692525"/>
            <a:chOff x="4286" y="618"/>
            <a:chExt cx="1287" cy="2434"/>
          </a:xfrm>
        </p:grpSpPr>
        <p:pic>
          <p:nvPicPr>
            <p:cNvPr id="25604" name="Picture 6" descr="W020070308523264785177"/>
            <p:cNvPicPr>
              <a:picLocks noChangeAspect="1" noChangeArrowheads="1"/>
            </p:cNvPicPr>
            <p:nvPr/>
          </p:nvPicPr>
          <p:blipFill>
            <a:blip r:embed="rId3" cstate="print"/>
            <a:srcRect l="70949" t="55431" r="15077" b="28419"/>
            <a:stretch>
              <a:fillRect/>
            </a:stretch>
          </p:blipFill>
          <p:spPr bwMode="auto">
            <a:xfrm>
              <a:off x="4286" y="618"/>
              <a:ext cx="1287" cy="2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5" name="Text Box 8"/>
            <p:cNvSpPr txBox="1">
              <a:spLocks noChangeArrowheads="1"/>
            </p:cNvSpPr>
            <p:nvPr/>
          </p:nvSpPr>
          <p:spPr bwMode="auto">
            <a:xfrm>
              <a:off x="4286" y="2750"/>
              <a:ext cx="1180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Calibri" pitchFamily="34" charset="0"/>
                </a:rPr>
                <a:t>自制气压计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40604" y="1266055"/>
            <a:ext cx="6363643" cy="114300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拿着自制气压计从楼下到楼上，观察玻璃管内水柱高度的变化。</a:t>
            </a: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457200" y="2568622"/>
            <a:ext cx="6347047" cy="1865126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Times New Roman" pitchFamily="18" charset="0"/>
              </a:rPr>
              <a:t>随着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高度的增加</a:t>
            </a:r>
            <a:r>
              <a:rPr lang="zh-CN" altLang="en-US" sz="3200" b="1" dirty="0" smtClean="0">
                <a:latin typeface="Times New Roman" pitchFamily="18" charset="0"/>
              </a:rPr>
              <a:t>，玻璃管中水柱的高度会逐渐升高，这表明瓶外的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大气压在逐渐减小</a:t>
            </a:r>
            <a:r>
              <a:rPr lang="zh-CN" altLang="en-US" sz="3200" b="1" dirty="0" smtClean="0">
                <a:latin typeface="Times New Roman" pitchFamily="18" charset="0"/>
              </a:rPr>
              <a:t>。</a:t>
            </a:r>
            <a:endParaRPr lang="en-US" altLang="zh-CN" sz="3200" b="1" dirty="0">
              <a:latin typeface="Times New Roman" pitchFamily="18" charset="0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大气压的变化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428728" y="2214554"/>
            <a:ext cx="6670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CC0000"/>
                </a:solidFill>
                <a:ea typeface="楷体_GB2312" pitchFamily="49" charset="-122"/>
              </a:rPr>
              <a:t>气压高沸点高，气压低沸点低。</a:t>
            </a:r>
            <a:endParaRPr lang="zh-CN" altLang="en-US" sz="3600" b="1" dirty="0">
              <a:solidFill>
                <a:srgbClr val="CC0000"/>
              </a:solidFill>
              <a:ea typeface="楷体_GB2312" pitchFamily="49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85720" y="928670"/>
            <a:ext cx="5643602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 smtClean="0">
                <a:solidFill>
                  <a:schemeClr val="accent4"/>
                </a:solidFill>
                <a:latin typeface="+mn-ea"/>
              </a:rPr>
              <a:t>大气压强与沸点的关系</a:t>
            </a:r>
            <a:endParaRPr kumimoji="0" lang="zh-CN" altLang="en-US" sz="36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000" b="1" kern="0" dirty="0">
              <a:solidFill>
                <a:schemeClr val="tx2"/>
              </a:solidFill>
            </a:endParaRPr>
          </a:p>
        </p:txBody>
      </p:sp>
      <p:pic>
        <p:nvPicPr>
          <p:cNvPr id="83970" name="Picture 2" descr="http://a3.att.hudong.com/53/97/01300000241358127694977578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214686"/>
            <a:ext cx="3810000" cy="252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20041014142915188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8233" y="1340768"/>
            <a:ext cx="4405487" cy="2361436"/>
          </a:xfrm>
          <a:prstGeom prst="rect">
            <a:avLst/>
          </a:prstGeom>
          <a:noFill/>
        </p:spPr>
      </p:pic>
      <p:graphicFrame>
        <p:nvGraphicFramePr>
          <p:cNvPr id="5120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99339" y="1397930"/>
          <a:ext cx="1811479" cy="2371729"/>
        </p:xfrm>
        <a:graphic>
          <a:graphicData uri="http://schemas.openxmlformats.org/presentationml/2006/ole">
            <p:oleObj spid="_x0000_s44040" name="位图图像" r:id="rId5" imgW="1523810" imgH="2200582" progId="PBrush">
              <p:embed/>
            </p:oleObj>
          </a:graphicData>
        </a:graphic>
      </p:graphicFrame>
      <p:sp>
        <p:nvSpPr>
          <p:cNvPr id="6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kern="0" dirty="0" smtClean="0">
                <a:solidFill>
                  <a:schemeClr val="tx2"/>
                </a:solidFill>
              </a:rPr>
              <a:t>大气压强的应用</a:t>
            </a:r>
            <a:endParaRPr lang="zh-CN" altLang="en-US" sz="4000" b="1" kern="0" dirty="0">
              <a:solidFill>
                <a:schemeClr val="tx2"/>
              </a:solidFill>
            </a:endParaRPr>
          </a:p>
        </p:txBody>
      </p:sp>
      <p:graphicFrame>
        <p:nvGraphicFramePr>
          <p:cNvPr id="44035" name="Object 3">
            <a:hlinkClick r:id="rId6" action="ppaction://hlinksldjump"/>
          </p:cNvPr>
          <p:cNvGraphicFramePr>
            <a:graphicFrameLocks noChangeAspect="1"/>
          </p:cNvGraphicFramePr>
          <p:nvPr/>
        </p:nvGraphicFramePr>
        <p:xfrm>
          <a:off x="534234" y="3983973"/>
          <a:ext cx="2192291" cy="2408233"/>
        </p:xfrm>
        <a:graphic>
          <a:graphicData uri="http://schemas.openxmlformats.org/presentationml/2006/ole">
            <p:oleObj spid="_x0000_s44041" name="位图图像" r:id="rId7" imgW="4667902" imgH="5590476" progId="PBrush">
              <p:embed/>
            </p:oleObj>
          </a:graphicData>
        </a:graphic>
      </p:graphicFrame>
      <p:pic>
        <p:nvPicPr>
          <p:cNvPr id="8" name="Picture 5" descr="200652695433560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88045" y="3972459"/>
            <a:ext cx="2704435" cy="2154654"/>
          </a:xfrm>
          <a:prstGeom prst="rect">
            <a:avLst/>
          </a:prstGeom>
          <a:noFill/>
        </p:spPr>
      </p:pic>
      <p:pic>
        <p:nvPicPr>
          <p:cNvPr id="9" name="Picture 2" descr="27_9_25_7_2008pr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91382" y="3983973"/>
            <a:ext cx="2686388" cy="211137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96136" y="2204864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又</a:t>
            </a:r>
            <a:r>
              <a:rPr lang="zh-CN" altLang="en-US" sz="3200" dirty="0" smtClean="0"/>
              <a:t>是什么力量使鸡蛋掉进瓶子里面呢？</a:t>
            </a:r>
            <a:endParaRPr lang="zh-CN" altLang="en-US" sz="3200" dirty="0"/>
          </a:p>
        </p:txBody>
      </p:sp>
      <p:pic>
        <p:nvPicPr>
          <p:cNvPr id="6" name="瓶吞鸡蛋_201441173811(0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4968213" cy="37261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14690" name="ShockwaveFlash1" r:id="rId2" imgW="8495238" imgH="602064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C:\Users\Administrator\Desktop\魔女芝\01.学科\003.教参\8x93\jpg\04204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0848"/>
            <a:ext cx="2411979" cy="3138314"/>
          </a:xfrm>
          <a:prstGeom prst="rect">
            <a:avLst/>
          </a:prstGeom>
          <a:noFill/>
        </p:spPr>
      </p:pic>
      <p:pic>
        <p:nvPicPr>
          <p:cNvPr id="112643" name="Picture 3" descr="C:\Users\Administrator\Desktop\魔女芝\01.学科\003.教参\8x93\jpg\04204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916832"/>
            <a:ext cx="2232248" cy="3269101"/>
          </a:xfrm>
          <a:prstGeom prst="rect">
            <a:avLst/>
          </a:prstGeom>
          <a:noFill/>
        </p:spPr>
      </p:pic>
      <p:pic>
        <p:nvPicPr>
          <p:cNvPr id="112644" name="Picture 4" descr="C:\Users\Administrator\Desktop\魔女芝\01.学科\003.教参\8x93\jpg\04204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975247"/>
            <a:ext cx="2172735" cy="3181945"/>
          </a:xfrm>
          <a:prstGeom prst="rect">
            <a:avLst/>
          </a:prstGeom>
          <a:noFill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活塞式抽水机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/>
              <a:t>1.</a:t>
            </a:r>
            <a:r>
              <a:rPr lang="zh-CN" altLang="zh-CN" dirty="0"/>
              <a:t>下列现象中没有利用大气压强的是（    ）</a:t>
            </a:r>
          </a:p>
          <a:p>
            <a:pPr>
              <a:buNone/>
            </a:pPr>
            <a:r>
              <a:rPr lang="en-US" altLang="zh-CN" dirty="0"/>
              <a:t>A.</a:t>
            </a:r>
            <a:r>
              <a:rPr lang="zh-CN" altLang="zh-CN" dirty="0"/>
              <a:t>把药液注射进肌肉里            </a:t>
            </a:r>
            <a:r>
              <a:rPr lang="en-US" altLang="zh-CN" dirty="0"/>
              <a:t> </a:t>
            </a:r>
          </a:p>
          <a:p>
            <a:pPr>
              <a:buNone/>
            </a:pPr>
            <a:r>
              <a:rPr lang="en-US" altLang="zh-CN" dirty="0"/>
              <a:t>B.</a:t>
            </a:r>
            <a:r>
              <a:rPr lang="zh-CN" altLang="zh-CN" dirty="0"/>
              <a:t>用吸管吸瓶中的饮料</a:t>
            </a:r>
          </a:p>
          <a:p>
            <a:pPr>
              <a:buNone/>
            </a:pPr>
            <a:r>
              <a:rPr lang="en-US" altLang="zh-CN" dirty="0"/>
              <a:t>C.</a:t>
            </a:r>
            <a:r>
              <a:rPr lang="zh-CN" altLang="zh-CN" dirty="0"/>
              <a:t>茶壶上留有小孔                 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D.</a:t>
            </a:r>
            <a:r>
              <a:rPr lang="zh-CN" altLang="zh-CN" dirty="0"/>
              <a:t>利用离心水泵抽水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42684" y="1268413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A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229600" cy="540094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/>
              <a:t>2.</a:t>
            </a:r>
            <a:r>
              <a:rPr lang="zh-CN" altLang="zh-CN" dirty="0"/>
              <a:t>关于大气压强，下列几种说法中正确的是（      ）</a:t>
            </a:r>
          </a:p>
          <a:p>
            <a:pPr>
              <a:buNone/>
            </a:pPr>
            <a:r>
              <a:rPr lang="en-US" altLang="zh-CN" dirty="0"/>
              <a:t>A.</a:t>
            </a:r>
            <a:r>
              <a:rPr lang="zh-CN" altLang="zh-CN" dirty="0"/>
              <a:t>大气压强是由于大气有重力而产生的，所以它的方向总是竖直向下的</a:t>
            </a:r>
          </a:p>
          <a:p>
            <a:pPr>
              <a:buNone/>
            </a:pPr>
            <a:r>
              <a:rPr lang="en-US" altLang="zh-CN" dirty="0"/>
              <a:t>B.</a:t>
            </a:r>
            <a:r>
              <a:rPr lang="zh-CN" altLang="zh-CN" dirty="0"/>
              <a:t>离地面越高，大气压强越小，所以高原地区做饭时要使用高压锅</a:t>
            </a:r>
          </a:p>
          <a:p>
            <a:pPr>
              <a:buNone/>
            </a:pPr>
            <a:r>
              <a:rPr lang="en-US" altLang="zh-CN" dirty="0"/>
              <a:t>C.</a:t>
            </a:r>
            <a:r>
              <a:rPr lang="zh-CN" altLang="zh-CN" dirty="0"/>
              <a:t>同一位置，只要海拔高度不变，大气压就不变</a:t>
            </a:r>
          </a:p>
          <a:p>
            <a:pPr>
              <a:buNone/>
            </a:pPr>
            <a:r>
              <a:rPr lang="en-US" altLang="zh-CN" dirty="0"/>
              <a:t>D.</a:t>
            </a:r>
            <a:r>
              <a:rPr lang="zh-CN" altLang="zh-CN" dirty="0"/>
              <a:t>空气也是流体，所以可以利用公式</a:t>
            </a:r>
            <a:r>
              <a:rPr lang="en-US" altLang="zh-CN" dirty="0"/>
              <a:t>P=</a:t>
            </a:r>
            <a:r>
              <a:rPr lang="zh-CN" altLang="zh-CN" dirty="0"/>
              <a:t>ρ</a:t>
            </a:r>
            <a:r>
              <a:rPr lang="en-US" altLang="zh-CN" dirty="0" err="1"/>
              <a:t>gh</a:t>
            </a:r>
            <a:r>
              <a:rPr lang="zh-CN" altLang="zh-CN" dirty="0"/>
              <a:t>计算大气层的厚度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155679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B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405"/>
            <a:ext cx="8229600" cy="540094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/>
              <a:t>3.</a:t>
            </a:r>
            <a:r>
              <a:rPr lang="zh-CN" altLang="zh-CN" dirty="0"/>
              <a:t>如图所示，把装满水的杯子浸在水中，口朝下，这时，抓住杯底向上提，在杯口离开水面前，在杯口离开水面前，杯子露出水面的部分（     ）</a:t>
            </a:r>
          </a:p>
          <a:p>
            <a:pPr>
              <a:buNone/>
            </a:pPr>
            <a:r>
              <a:rPr lang="en-US" altLang="zh-CN" dirty="0"/>
              <a:t>A. </a:t>
            </a:r>
            <a:r>
              <a:rPr lang="zh-CN" altLang="zh-CN" dirty="0"/>
              <a:t>充满水                            </a:t>
            </a:r>
          </a:p>
          <a:p>
            <a:pPr>
              <a:buNone/>
            </a:pPr>
            <a:r>
              <a:rPr lang="en-US" altLang="zh-CN" dirty="0"/>
              <a:t>B. </a:t>
            </a:r>
            <a:r>
              <a:rPr lang="zh-CN" altLang="zh-CN" dirty="0"/>
              <a:t>没有水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C. </a:t>
            </a:r>
            <a:r>
              <a:rPr lang="en-US" altLang="zh-CN" dirty="0" err="1"/>
              <a:t>有水，但不满，水面上方是空气</a:t>
            </a:r>
            <a:r>
              <a:rPr lang="zh-CN" altLang="zh-CN" dirty="0"/>
              <a:t>       </a:t>
            </a:r>
          </a:p>
          <a:p>
            <a:pPr>
              <a:buNone/>
            </a:pPr>
            <a:r>
              <a:rPr lang="en-US" altLang="zh-CN" dirty="0"/>
              <a:t>D. </a:t>
            </a:r>
            <a:r>
              <a:rPr lang="zh-CN" altLang="zh-CN" dirty="0"/>
              <a:t>有水，但不满，水面上方是真空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35896" y="267343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A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图片 4" descr="http://hiphotos.baidu.com/zhidao/pic/item/810a19d8bc3eb135047ef60ca51ea8d3fc1f44c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996605"/>
            <a:ext cx="180020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0094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/>
              <a:t>4.</a:t>
            </a:r>
            <a:r>
              <a:rPr lang="zh-CN" altLang="zh-CN" dirty="0"/>
              <a:t>盛满水的玻璃杯，用硬纸片把杯口封严，小心地将杯口朝下，纸片不会掉下来，这是因为（</a:t>
            </a:r>
            <a:r>
              <a:rPr lang="en-US" altLang="zh-CN" dirty="0"/>
              <a:t>       </a:t>
            </a:r>
            <a:r>
              <a:rPr lang="zh-CN" altLang="zh-CN" dirty="0"/>
              <a:t>）</a:t>
            </a:r>
          </a:p>
          <a:p>
            <a:pPr>
              <a:buNone/>
            </a:pPr>
            <a:r>
              <a:rPr lang="en-US" altLang="zh-CN" dirty="0"/>
              <a:t>A  </a:t>
            </a:r>
            <a:r>
              <a:rPr lang="zh-CN" altLang="zh-CN" dirty="0"/>
              <a:t>纸片太轻了            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B  </a:t>
            </a:r>
            <a:r>
              <a:rPr lang="zh-CN" altLang="zh-CN" dirty="0"/>
              <a:t>空气对纸片向上的压力大于水的重力 </a:t>
            </a:r>
          </a:p>
          <a:p>
            <a:pPr>
              <a:buNone/>
            </a:pPr>
            <a:r>
              <a:rPr lang="en-US" altLang="zh-CN" dirty="0"/>
              <a:t>C  </a:t>
            </a:r>
            <a:r>
              <a:rPr lang="zh-CN" altLang="zh-CN" dirty="0"/>
              <a:t>水把纸片粘住了        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D  </a:t>
            </a:r>
            <a:r>
              <a:rPr lang="zh-CN" altLang="zh-CN" dirty="0"/>
              <a:t>水由于惯性处于静止状态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227652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B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0094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/>
              <a:t>5.</a:t>
            </a:r>
            <a:r>
              <a:rPr lang="zh-CN" altLang="zh-CN" dirty="0"/>
              <a:t>在冬天，保温瓶未装满水，当瓶内温度下降时软木塞不易拔出，这主要是（</a:t>
            </a:r>
            <a:r>
              <a:rPr lang="en-US" altLang="zh-CN" dirty="0"/>
              <a:t>       </a:t>
            </a:r>
            <a:r>
              <a:rPr lang="zh-CN" altLang="zh-CN" dirty="0"/>
              <a:t>）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A  </a:t>
            </a:r>
            <a:r>
              <a:rPr lang="zh-CN" altLang="zh-CN" dirty="0"/>
              <a:t>塞子与瓶口间摩擦力太大      </a:t>
            </a:r>
            <a:r>
              <a:rPr lang="en-US" altLang="zh-CN" dirty="0"/>
              <a:t>   </a:t>
            </a:r>
          </a:p>
          <a:p>
            <a:pPr>
              <a:buNone/>
            </a:pPr>
            <a:r>
              <a:rPr lang="en-US" altLang="zh-CN" dirty="0"/>
              <a:t>B  </a:t>
            </a:r>
            <a:r>
              <a:rPr lang="zh-CN" altLang="zh-CN" dirty="0"/>
              <a:t>瓶口遇冷收缩 </a:t>
            </a:r>
          </a:p>
          <a:p>
            <a:pPr>
              <a:buNone/>
            </a:pPr>
            <a:r>
              <a:rPr lang="en-US" altLang="zh-CN" dirty="0"/>
              <a:t>C  </a:t>
            </a:r>
            <a:r>
              <a:rPr lang="zh-CN" altLang="zh-CN" dirty="0"/>
              <a:t>瓶内气压小于大气压          </a:t>
            </a:r>
            <a:r>
              <a:rPr lang="en-US" altLang="zh-CN" dirty="0"/>
              <a:t>   </a:t>
            </a:r>
          </a:p>
          <a:p>
            <a:pPr>
              <a:buNone/>
            </a:pPr>
            <a:r>
              <a:rPr lang="en-US" altLang="zh-CN" dirty="0"/>
              <a:t>D  </a:t>
            </a:r>
            <a:r>
              <a:rPr lang="zh-CN" altLang="zh-CN" dirty="0"/>
              <a:t>原先塞子塞的太紧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4328" y="177246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C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229600" cy="540094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/>
              <a:t>6. </a:t>
            </a:r>
            <a:r>
              <a:rPr lang="zh-CN" altLang="zh-CN" dirty="0"/>
              <a:t>高山上煮饭不易煮熟，如要煮熟饭，下列措施中合适的是（</a:t>
            </a:r>
            <a:r>
              <a:rPr lang="en-US" altLang="zh-CN" dirty="0"/>
              <a:t>      </a:t>
            </a:r>
            <a:r>
              <a:rPr lang="zh-CN" altLang="zh-CN" dirty="0"/>
              <a:t>）</a:t>
            </a:r>
          </a:p>
          <a:p>
            <a:pPr>
              <a:buNone/>
            </a:pPr>
            <a:r>
              <a:rPr lang="en-US" altLang="zh-CN" dirty="0"/>
              <a:t>A.</a:t>
            </a:r>
            <a:r>
              <a:rPr lang="zh-CN" altLang="zh-CN" dirty="0"/>
              <a:t>加大火力烧 </a:t>
            </a:r>
            <a:r>
              <a:rPr lang="en-US" altLang="zh-CN" dirty="0"/>
              <a:t>                   </a:t>
            </a:r>
          </a:p>
          <a:p>
            <a:pPr>
              <a:buNone/>
            </a:pPr>
            <a:r>
              <a:rPr lang="en-US" altLang="zh-CN" dirty="0"/>
              <a:t>B.</a:t>
            </a:r>
            <a:r>
              <a:rPr lang="zh-CN" altLang="zh-CN" dirty="0"/>
              <a:t>锅上加一个不漏气的盖子</a:t>
            </a:r>
          </a:p>
          <a:p>
            <a:pPr>
              <a:buNone/>
            </a:pPr>
            <a:r>
              <a:rPr lang="en-US" altLang="zh-CN" dirty="0"/>
              <a:t>C.</a:t>
            </a:r>
            <a:r>
              <a:rPr lang="zh-CN" altLang="zh-CN" dirty="0"/>
              <a:t>降低气压，可使水沸点升高</a:t>
            </a:r>
            <a:r>
              <a:rPr lang="en-US" altLang="zh-CN" dirty="0"/>
              <a:t>      </a:t>
            </a:r>
          </a:p>
          <a:p>
            <a:pPr>
              <a:buNone/>
            </a:pPr>
            <a:r>
              <a:rPr lang="en-US" altLang="zh-CN" dirty="0"/>
              <a:t>D.</a:t>
            </a:r>
            <a:r>
              <a:rPr lang="zh-CN" altLang="zh-CN" dirty="0"/>
              <a:t>都可以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66320" y="170080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B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756" y="1124744"/>
            <a:ext cx="8964488" cy="5400947"/>
          </a:xfrm>
          <a:noFill/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7.</a:t>
            </a:r>
            <a:r>
              <a:rPr lang="zh-CN" altLang="zh-CN" dirty="0" smtClean="0"/>
              <a:t>关于托里拆利实验，下列说法中正确的是（     ）</a:t>
            </a:r>
          </a:p>
          <a:p>
            <a:pPr>
              <a:buNone/>
            </a:pPr>
            <a:r>
              <a:rPr lang="en-US" altLang="zh-CN" dirty="0" smtClean="0"/>
              <a:t>A</a:t>
            </a:r>
            <a:r>
              <a:rPr lang="zh-CN" altLang="zh-CN" dirty="0" smtClean="0"/>
              <a:t>．玻璃管内径越大，管内、外水银面高度差越小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B．往水银槽内多倒些水银，管内、外水银面高度差增大</a:t>
            </a:r>
          </a:p>
          <a:p>
            <a:pPr>
              <a:buNone/>
            </a:pPr>
            <a:r>
              <a:rPr lang="en-US" altLang="zh-CN" dirty="0" smtClean="0"/>
              <a:t>C．玻璃管倾斜，管内、外水银面高度差不变，水银柱变长</a:t>
            </a:r>
          </a:p>
          <a:p>
            <a:pPr>
              <a:buNone/>
            </a:pPr>
            <a:r>
              <a:rPr lang="en-US" altLang="zh-CN" dirty="0" smtClean="0"/>
              <a:t>D．玻璃管内顶部进入一些空气，管内、外水银面高度差不变</a:t>
            </a:r>
            <a:endParaRPr lang="zh-CN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155679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C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764" y="1196752"/>
            <a:ext cx="8820472" cy="540094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altLang="zh-CN" dirty="0"/>
              <a:t>8.</a:t>
            </a:r>
            <a:r>
              <a:rPr lang="zh-CN" altLang="zh-CN" dirty="0"/>
              <a:t>如图</a:t>
            </a:r>
            <a:r>
              <a:rPr lang="en-US" altLang="zh-CN" dirty="0"/>
              <a:t>4</a:t>
            </a:r>
            <a:r>
              <a:rPr lang="zh-CN" altLang="zh-CN" dirty="0"/>
              <a:t>所示的装置，所测到的大气压数值是</a:t>
            </a:r>
            <a:endParaRPr lang="en-US" altLang="zh-CN" dirty="0"/>
          </a:p>
          <a:p>
            <a:pPr>
              <a:buNone/>
            </a:pPr>
            <a:r>
              <a:rPr lang="en-US" altLang="zh-CN" u="sng" dirty="0"/>
              <a:t>     </a:t>
            </a:r>
            <a:r>
              <a:rPr lang="en-US" altLang="zh-CN" dirty="0"/>
              <a:t>mm</a:t>
            </a:r>
            <a:r>
              <a:rPr lang="zh-CN" altLang="zh-CN" dirty="0"/>
              <a:t>水银柱，产生的压强是</a:t>
            </a:r>
            <a:r>
              <a:rPr lang="en-US" altLang="zh-CN" u="sng" dirty="0"/>
              <a:t>       </a:t>
            </a:r>
            <a:r>
              <a:rPr lang="en-US" altLang="zh-CN" dirty="0"/>
              <a:t>Pa</a:t>
            </a:r>
            <a:r>
              <a:rPr lang="zh-CN" altLang="zh-CN" dirty="0"/>
              <a:t>。此气压值</a:t>
            </a:r>
            <a:r>
              <a:rPr lang="en-US" altLang="zh-CN" u="sng" dirty="0"/>
              <a:t>           </a:t>
            </a:r>
            <a:r>
              <a:rPr lang="en-US" altLang="zh-CN" dirty="0"/>
              <a:t>(</a:t>
            </a:r>
            <a:r>
              <a:rPr lang="zh-CN" altLang="zh-CN" dirty="0"/>
              <a:t>选填“小于”、“等于”或“大于</a:t>
            </a:r>
            <a:r>
              <a:rPr lang="en-US" altLang="zh-CN" dirty="0"/>
              <a:t>”)</a:t>
            </a:r>
            <a:r>
              <a:rPr lang="zh-CN" altLang="zh-CN" dirty="0"/>
              <a:t>标准大气压。</a:t>
            </a:r>
            <a:r>
              <a:rPr lang="en-US" altLang="zh-CN" dirty="0"/>
              <a:t>1.013×105 Pa</a:t>
            </a:r>
            <a:r>
              <a:rPr lang="zh-CN" altLang="zh-CN" dirty="0"/>
              <a:t>等于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u="sng" dirty="0"/>
              <a:t>   </a:t>
            </a:r>
            <a:r>
              <a:rPr lang="en-US" altLang="zh-CN" dirty="0"/>
              <a:t>cm</a:t>
            </a:r>
            <a:r>
              <a:rPr lang="zh-CN" altLang="zh-CN" dirty="0"/>
              <a:t>高水银柱产生的压强</a:t>
            </a:r>
            <a:r>
              <a:rPr lang="zh-CN" altLang="zh-CN" dirty="0" smtClean="0"/>
              <a:t>。（</a:t>
            </a:r>
            <a:r>
              <a:rPr lang="en-US" altLang="zh-CN" dirty="0"/>
              <a:t>ρ</a:t>
            </a:r>
            <a:r>
              <a:rPr lang="zh-CN" altLang="zh-CN" dirty="0"/>
              <a:t>水银</a:t>
            </a:r>
            <a:r>
              <a:rPr lang="en-US" altLang="zh-CN" dirty="0"/>
              <a:t>=1.36×104 kg/m3,g</a:t>
            </a:r>
            <a:r>
              <a:rPr lang="zh-CN" altLang="zh-CN" dirty="0"/>
              <a:t>取</a:t>
            </a:r>
            <a:r>
              <a:rPr lang="en-US" altLang="zh-CN" dirty="0"/>
              <a:t>9.8 N/kg</a:t>
            </a:r>
            <a:r>
              <a:rPr lang="zh-CN" altLang="zh-CN" dirty="0"/>
              <a:t>）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9786" y="1700807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750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63888" y="4437112"/>
            <a:ext cx="2016224" cy="18722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96136" y="170080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99960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1595" y="219726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小于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796" y="331286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76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contrast="12000"/>
          </a:blip>
          <a:srcRect l="1334" t="3571" r="2631" b="24294"/>
          <a:stretch>
            <a:fillRect/>
          </a:stretch>
        </p:blipFill>
        <p:spPr bwMode="auto">
          <a:xfrm>
            <a:off x="1187624" y="2157844"/>
            <a:ext cx="6532115" cy="2571768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8901" y="1265245"/>
            <a:ext cx="3491880" cy="646331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 smtClean="0">
                <a:solidFill>
                  <a:schemeClr val="accent4"/>
                </a:solidFill>
                <a:latin typeface="+mn-ea"/>
              </a:rPr>
              <a:t>马德堡半球实验</a:t>
            </a:r>
            <a:endParaRPr kumimoji="0" lang="zh-CN" altLang="en-US" sz="36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868" y="1357298"/>
            <a:ext cx="2829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奥托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/>
                <a:ea typeface="黑体" pitchFamily="49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格里克</a:t>
            </a:r>
            <a:endParaRPr lang="zh-CN" altLang="en-US" sz="2800" dirty="0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764841" y="4852862"/>
            <a:ext cx="42883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①证明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了大气压的存在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764841" y="5560887"/>
            <a:ext cx="3467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②并且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大气压很大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11" grpId="0"/>
      <p:bldP spid="12" grpId="0" autoUpdateAnimBg="0"/>
      <p:bldP spid="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 descr="getim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51051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4282" y="1334144"/>
            <a:ext cx="3430747" cy="52322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</a:rPr>
              <a:t>回顾</a:t>
            </a:r>
            <a:r>
              <a:rPr lang="zh-CN" altLang="en-US" sz="2800" b="1" dirty="0">
                <a:solidFill>
                  <a:schemeClr val="bg1"/>
                </a:solidFill>
              </a:rPr>
              <a:t>液体压强的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特点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9" name="图片 8" descr="20110221053934-29976335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087563"/>
            <a:ext cx="438785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4282" y="5072075"/>
            <a:ext cx="8343928" cy="95410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</a:rPr>
              <a:t>        我们</a:t>
            </a:r>
            <a:r>
              <a:rPr lang="zh-CN" altLang="en-US" sz="2800" b="1" dirty="0">
                <a:solidFill>
                  <a:schemeClr val="bg1"/>
                </a:solidFill>
              </a:rPr>
              <a:t>生活在大气层的底部，那大气有没有向各个方向的压强呢？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42844" y="4143380"/>
            <a:ext cx="2714644" cy="2500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303" name="Text Box 7"/>
          <p:cNvSpPr txBox="1">
            <a:spLocks noChangeArrowheads="1"/>
          </p:cNvSpPr>
          <p:nvPr/>
        </p:nvSpPr>
        <p:spPr bwMode="auto">
          <a:xfrm>
            <a:off x="152400" y="1700808"/>
            <a:ext cx="3962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 b="1" dirty="0">
                <a:solidFill>
                  <a:schemeClr val="accent4"/>
                </a:solidFill>
                <a:latin typeface="+mn-ea"/>
              </a:rPr>
              <a:t>1.</a:t>
            </a:r>
            <a:r>
              <a:rPr kumimoji="0" lang="zh-CN" altLang="en-US" sz="3600" b="1" dirty="0">
                <a:solidFill>
                  <a:schemeClr val="accent4"/>
                </a:solidFill>
                <a:latin typeface="+mn-ea"/>
              </a:rPr>
              <a:t>产生原因：</a:t>
            </a:r>
          </a:p>
        </p:txBody>
      </p:sp>
      <p:sp>
        <p:nvSpPr>
          <p:cNvPr id="183304" name="Text Box 8"/>
          <p:cNvSpPr txBox="1">
            <a:spLocks noChangeArrowheads="1"/>
          </p:cNvSpPr>
          <p:nvPr/>
        </p:nvSpPr>
        <p:spPr bwMode="auto">
          <a:xfrm>
            <a:off x="3000364" y="1714925"/>
            <a:ext cx="5791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由于大气受到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重力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的作用并且具有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流动性</a:t>
            </a:r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而产生的</a:t>
            </a:r>
            <a:endParaRPr kumimoji="0" lang="zh-CN" altLang="en-US" sz="3600" b="1" dirty="0">
              <a:latin typeface="+mn-ea"/>
            </a:endParaRPr>
          </a:p>
        </p:txBody>
      </p:sp>
      <p:sp>
        <p:nvSpPr>
          <p:cNvPr id="183307" name="Text Box 11"/>
          <p:cNvSpPr txBox="1">
            <a:spLocks noChangeArrowheads="1"/>
          </p:cNvSpPr>
          <p:nvPr/>
        </p:nvSpPr>
        <p:spPr bwMode="auto">
          <a:xfrm>
            <a:off x="142844" y="3573016"/>
            <a:ext cx="27495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2.</a:t>
            </a:r>
            <a:r>
              <a:rPr kumimoji="0" lang="zh-CN" altLang="en-US" sz="36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方向：</a:t>
            </a:r>
          </a:p>
        </p:txBody>
      </p:sp>
      <p:sp>
        <p:nvSpPr>
          <p:cNvPr id="183308" name="Text Box 12"/>
          <p:cNvSpPr txBox="1">
            <a:spLocks noChangeArrowheads="1"/>
          </p:cNvSpPr>
          <p:nvPr/>
        </p:nvSpPr>
        <p:spPr bwMode="auto">
          <a:xfrm>
            <a:off x="2071670" y="3576405"/>
            <a:ext cx="68580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大气具有流动性，因此大气朝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各个方向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都有压强的。 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57200" y="117475"/>
            <a:ext cx="8229600" cy="7207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大气压强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83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3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3" grpId="0" autoUpdateAnimBg="0"/>
      <p:bldP spid="183304" grpId="0" autoUpdateAnimBg="0"/>
      <p:bldP spid="18330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85880" y="2530479"/>
            <a:ext cx="7772400" cy="1470025"/>
          </a:xfrm>
        </p:spPr>
        <p:txBody>
          <a:bodyPr/>
          <a:lstStyle/>
          <a:p>
            <a:r>
              <a:rPr lang="en-US" altLang="zh-CN" sz="6000" dirty="0" smtClean="0"/>
              <a:t>9.3  </a:t>
            </a:r>
            <a:r>
              <a:rPr lang="zh-CN" altLang="en-US" sz="6000" dirty="0" smtClean="0"/>
              <a:t>大气压强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学习问题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00166" y="1700808"/>
            <a:ext cx="6143668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托里拆利实验得出什么结论？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标准大气压有多大？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dirty="0" smtClean="0"/>
              <a:t>3.</a:t>
            </a:r>
            <a:r>
              <a:rPr lang="zh-CN" altLang="en-US" sz="3600" dirty="0" smtClean="0"/>
              <a:t>气压和沸点有什么关系？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托里拆利实验</a:t>
            </a:r>
            <a:endParaRPr lang="zh-CN" altLang="en-US" dirty="0">
              <a:hlinkClick r:id="rId2" action="ppaction://hlinkfile"/>
            </a:endParaRPr>
          </a:p>
        </p:txBody>
      </p:sp>
      <p:sp>
        <p:nvSpPr>
          <p:cNvPr id="38" name="Rectangle 3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187450" y="8229600"/>
            <a:ext cx="5953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233772" y="919162"/>
            <a:ext cx="8676456" cy="5102126"/>
          </a:xfrm>
          <a:solidFill>
            <a:srgbClr val="FFFFFF">
              <a:alpha val="64000"/>
            </a:srgbClr>
          </a:solidFill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3000" b="1" dirty="0" smtClean="0"/>
              <a:t>观看实验，回答下列问题：</a:t>
            </a:r>
            <a:endParaRPr lang="en-US" altLang="zh-CN" sz="3000" b="1" dirty="0" smtClean="0"/>
          </a:p>
          <a:p>
            <a:pPr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）托里拆利实验证明，一个标准大气压是多大？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）如果玻璃管倾斜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会影响结果吗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）改用粗一些或细一些的玻璃管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会影响结果吗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）如果漏进去一些空气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会影响结果吗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）如果外界大气压强变了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水银柱的高度是否变化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）在槽内加水银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水银柱的高度是否变化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?</a:t>
            </a:r>
          </a:p>
          <a:p>
            <a:pPr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）为什么不用水做实验而是用水银呢？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托里拆利实验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800200"/>
            <a:ext cx="7200800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清香</Template>
  <TotalTime>879</TotalTime>
  <Words>1493</Words>
  <Application>Microsoft Office PowerPoint</Application>
  <PresentationFormat>全屏显示(4:3)</PresentationFormat>
  <Paragraphs>133</Paragraphs>
  <Slides>29</Slides>
  <Notes>2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卷草阳台</vt:lpstr>
      <vt:lpstr>Equation</vt:lpstr>
      <vt:lpstr>位图图像</vt:lpstr>
      <vt:lpstr>幻灯片 1</vt:lpstr>
      <vt:lpstr>幻灯片 2</vt:lpstr>
      <vt:lpstr>幻灯片 3</vt:lpstr>
      <vt:lpstr>幻灯片 4</vt:lpstr>
      <vt:lpstr>幻灯片 5</vt:lpstr>
      <vt:lpstr>9.3  大气压强</vt:lpstr>
      <vt:lpstr>学习问题</vt:lpstr>
      <vt:lpstr>托里拆利实验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巩固练习</vt:lpstr>
      <vt:lpstr>巩固练习</vt:lpstr>
      <vt:lpstr>巩固练习</vt:lpstr>
      <vt:lpstr>巩固练习</vt:lpstr>
      <vt:lpstr>巩固练习</vt:lpstr>
      <vt:lpstr>巩固练习</vt:lpstr>
      <vt:lpstr>巩固练习</vt:lpstr>
      <vt:lpstr>巩固练习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7.1  力</dc:title>
  <dc:creator>Administrator</dc:creator>
  <cp:lastModifiedBy>Administrator</cp:lastModifiedBy>
  <cp:revision>125</cp:revision>
  <dcterms:created xsi:type="dcterms:W3CDTF">2015-03-02T13:10:54Z</dcterms:created>
  <dcterms:modified xsi:type="dcterms:W3CDTF">2018-05-13T10:46:12Z</dcterms:modified>
</cp:coreProperties>
</file>