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1.bin" ContentType="application/vnd.ms-office.activeX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50000">
              <a:schemeClr val="accent1">
                <a:lumMod val="60000"/>
                <a:lumOff val="40000"/>
              </a:schemeClr>
            </a:gs>
            <a:gs pos="100000">
              <a:schemeClr val="accent1">
                <a:shade val="100000"/>
                <a:satMod val="11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8715A6-1B15-4D55-B7E7-4830DF723331}" type="datetimeFigureOut">
              <a:rPr lang="zh-CN" altLang="en-US" smtClean="0"/>
              <a:t>2018/3/14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8473B7-D92C-4A18-9679-D9014FBB48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../../../My%20Documents/&#21021;&#20013;&#29289;&#29702;PPT/&#20061;&#24180;&#32423;&#29289;&#29702;/PPT/&#31532;&#20108;&#21333;&#20803;/&#40481;&#34507;&#33853;&#26479;&#23376;mpeg.avi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35838;&#20214;\&#21021;&#19968;&#35838;&#20214;\&#31532;&#20108;&#31456;\&#31532;&#19971;&#33410;\&#40481;&#34507;&#33853;&#26479;&#23376;mpeg.avi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&#35838;&#20214;\&#21021;&#19968;&#35838;&#20214;\&#31532;&#20108;&#31456;\&#31532;&#19971;&#33410;\&#26012;&#38754;&#23454;&#39564;.avi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矩形 4106"/>
          <p:cNvSpPr>
            <a:spLocks noChangeAspect="1" noChangeArrowheads="1"/>
          </p:cNvSpPr>
          <p:nvPr/>
        </p:nvSpPr>
        <p:spPr bwMode="auto">
          <a:xfrm>
            <a:off x="377825" y="1433513"/>
            <a:ext cx="6048375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/>
          <a:lstStyle/>
          <a:p>
            <a:pPr algn="ctr"/>
            <a:r>
              <a:rPr lang="zh-CN" altLang="en-US" sz="4800" b="1">
                <a:solidFill>
                  <a:srgbClr val="CC0000"/>
                </a:solidFill>
                <a:latin typeface="宋体" pitchFamily="2" charset="-122"/>
              </a:rPr>
              <a:t>第八章  运动和力</a:t>
            </a:r>
          </a:p>
        </p:txBody>
      </p:sp>
      <p:sp>
        <p:nvSpPr>
          <p:cNvPr id="38914" name="文本框 4107"/>
          <p:cNvSpPr txBox="1">
            <a:spLocks noChangeArrowheads="1"/>
          </p:cNvSpPr>
          <p:nvPr/>
        </p:nvSpPr>
        <p:spPr bwMode="auto">
          <a:xfrm>
            <a:off x="979488" y="3917950"/>
            <a:ext cx="554355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latin typeface="宋体" pitchFamily="2" charset="-122"/>
              </a:rPr>
              <a:t>第</a:t>
            </a:r>
            <a:r>
              <a:rPr lang="en-US" altLang="zh-CN" sz="4000" b="1">
                <a:latin typeface="宋体" pitchFamily="2" charset="-122"/>
              </a:rPr>
              <a:t>1</a:t>
            </a:r>
            <a:r>
              <a:rPr lang="zh-CN" altLang="en-US" sz="4000" b="1">
                <a:latin typeface="宋体" pitchFamily="2" charset="-122"/>
              </a:rPr>
              <a:t>节 牛顿第一定律</a:t>
            </a:r>
          </a:p>
          <a:p>
            <a:pPr>
              <a:spcBef>
                <a:spcPct val="50000"/>
              </a:spcBef>
            </a:pPr>
            <a:r>
              <a:rPr lang="zh-CN" altLang="en-US" sz="4000" b="1">
                <a:latin typeface="宋体" pitchFamily="2" charset="-122"/>
              </a:rPr>
              <a:t>（第</a:t>
            </a:r>
            <a:r>
              <a:rPr lang="en-US" altLang="zh-CN" sz="4000" b="1">
                <a:latin typeface="宋体" pitchFamily="2" charset="-122"/>
              </a:rPr>
              <a:t>2</a:t>
            </a:r>
            <a:r>
              <a:rPr lang="zh-CN" altLang="en-US" sz="4000" b="1">
                <a:latin typeface="宋体" pitchFamily="2" charset="-122"/>
              </a:rPr>
              <a:t>课时　　</a:t>
            </a:r>
            <a:r>
              <a:rPr lang="zh-CN" altLang="en-US" sz="4000" b="1">
                <a:solidFill>
                  <a:srgbClr val="CC0000"/>
                </a:solidFill>
                <a:latin typeface="宋体" pitchFamily="2" charset="-122"/>
              </a:rPr>
              <a:t>惯性</a:t>
            </a:r>
            <a:r>
              <a:rPr lang="zh-CN" altLang="en-US" sz="4000" b="1">
                <a:latin typeface="宋体" pitchFamily="2" charset="-122"/>
              </a:rPr>
              <a:t>）</a:t>
            </a:r>
          </a:p>
        </p:txBody>
      </p:sp>
      <p:pic>
        <p:nvPicPr>
          <p:cNvPr id="4110" name="图片 4109" descr="牛顿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6200" y="1651000"/>
            <a:ext cx="2449513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PubRRectCallout"/>
          <p:cNvSpPr>
            <a:spLocks noEditPoints="1" noChangeArrowheads="1"/>
          </p:cNvSpPr>
          <p:nvPr/>
        </p:nvSpPr>
        <p:spPr bwMode="auto">
          <a:xfrm>
            <a:off x="323850" y="260350"/>
            <a:ext cx="1800225" cy="1081088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800" b="1">
                <a:latin typeface="Times New Roman" pitchFamily="18" charset="0"/>
              </a:rPr>
              <a:t>实验</a:t>
            </a:r>
            <a:r>
              <a:rPr lang="en-US" altLang="zh-CN" sz="4800" b="1">
                <a:latin typeface="Times New Roman" pitchFamily="18" charset="0"/>
              </a:rPr>
              <a:t>2</a:t>
            </a:r>
          </a:p>
        </p:txBody>
      </p:sp>
      <p:sp>
        <p:nvSpPr>
          <p:cNvPr id="65539" name="文本框 65538"/>
          <p:cNvSpPr txBox="1">
            <a:spLocks noChangeArrowheads="1"/>
          </p:cNvSpPr>
          <p:nvPr/>
        </p:nvSpPr>
        <p:spPr bwMode="auto">
          <a:xfrm>
            <a:off x="250825" y="1557338"/>
            <a:ext cx="3810000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Times New Roman" pitchFamily="18" charset="0"/>
              </a:rPr>
              <a:t>    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如图</a:t>
            </a:r>
            <a:r>
              <a:rPr lang="en-US" altLang="zh-CN" sz="32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用手指向下猛击纸条，使纸条抽出，可笔套依然不动，这是为什么？</a:t>
            </a:r>
          </a:p>
        </p:txBody>
      </p:sp>
      <p:sp>
        <p:nvSpPr>
          <p:cNvPr id="65540" name="文本框 65539"/>
          <p:cNvSpPr txBox="1">
            <a:spLocks noChangeArrowheads="1"/>
          </p:cNvSpPr>
          <p:nvPr/>
        </p:nvSpPr>
        <p:spPr bwMode="auto">
          <a:xfrm>
            <a:off x="2057400" y="5562600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</a:rPr>
              <a:t>静止</a:t>
            </a:r>
            <a:r>
              <a:rPr lang="zh-CN" altLang="en-US" sz="4000" b="1">
                <a:solidFill>
                  <a:srgbClr val="0066FF"/>
                </a:solidFill>
                <a:latin typeface="Times New Roman" pitchFamily="18" charset="0"/>
              </a:rPr>
              <a:t>的物体具有惯性。</a:t>
            </a:r>
          </a:p>
        </p:txBody>
      </p:sp>
      <p:pic>
        <p:nvPicPr>
          <p:cNvPr id="48132" name="内容占位符 65540" descr="DSCF0027">
            <a:hlinkClick r:id="rId2" action="ppaction://hlinkfile"/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 l="14018" t="14542" r="24150" b="23955"/>
          <a:stretch>
            <a:fillRect/>
          </a:stretch>
        </p:blipFill>
        <p:spPr>
          <a:xfrm>
            <a:off x="4319588" y="1341438"/>
            <a:ext cx="4824412" cy="35988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5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/>
      <p:bldP spid="655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PubRRectCallout"/>
          <p:cNvSpPr>
            <a:spLocks noEditPoints="1" noChangeArrowheads="1"/>
          </p:cNvSpPr>
          <p:nvPr/>
        </p:nvSpPr>
        <p:spPr bwMode="auto">
          <a:xfrm>
            <a:off x="158750" y="179388"/>
            <a:ext cx="1820863" cy="101758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800" b="1">
                <a:latin typeface="Times New Roman" pitchFamily="18" charset="0"/>
              </a:rPr>
              <a:t>实验</a:t>
            </a:r>
            <a:r>
              <a:rPr lang="en-US" altLang="zh-CN" sz="4800" b="1">
                <a:latin typeface="Times New Roman" pitchFamily="18" charset="0"/>
              </a:rPr>
              <a:t>3</a:t>
            </a:r>
          </a:p>
        </p:txBody>
      </p:sp>
      <p:sp>
        <p:nvSpPr>
          <p:cNvPr id="66563" name="文本框 66562"/>
          <p:cNvSpPr txBox="1">
            <a:spLocks noChangeArrowheads="1"/>
          </p:cNvSpPr>
          <p:nvPr/>
        </p:nvSpPr>
        <p:spPr bwMode="auto">
          <a:xfrm>
            <a:off x="152400" y="1752600"/>
            <a:ext cx="39401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Times New Roman" pitchFamily="18" charset="0"/>
              </a:rPr>
              <a:t>     </a:t>
            </a:r>
            <a:r>
              <a:rPr lang="zh-CN" altLang="en-US" sz="4000" b="1">
                <a:solidFill>
                  <a:srgbClr val="990000"/>
                </a:solidFill>
                <a:latin typeface="Times New Roman" pitchFamily="18" charset="0"/>
              </a:rPr>
              <a:t>如图，用手指弹击卡片，卡片上的鸡蛋为什么不跟着飞出？</a:t>
            </a:r>
          </a:p>
        </p:txBody>
      </p:sp>
      <p:sp>
        <p:nvSpPr>
          <p:cNvPr id="66564" name="文本框 66563"/>
          <p:cNvSpPr txBox="1">
            <a:spLocks noChangeArrowheads="1"/>
          </p:cNvSpPr>
          <p:nvPr/>
        </p:nvSpPr>
        <p:spPr bwMode="auto">
          <a:xfrm>
            <a:off x="2057400" y="5562600"/>
            <a:ext cx="53292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</a:rPr>
              <a:t>静止</a:t>
            </a:r>
            <a:r>
              <a:rPr lang="zh-CN" altLang="en-US" sz="4000" b="1">
                <a:solidFill>
                  <a:srgbClr val="0066FF"/>
                </a:solidFill>
                <a:latin typeface="Times New Roman" pitchFamily="18" charset="0"/>
              </a:rPr>
              <a:t>的物体具有惯性。</a:t>
            </a:r>
          </a:p>
        </p:txBody>
      </p:sp>
      <p:pic>
        <p:nvPicPr>
          <p:cNvPr id="66565" name="鸡蛋落杯子mpe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1700213"/>
            <a:ext cx="4716463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65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6656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565"/>
                  </p:tgtEl>
                </p:cond>
              </p:nextCondLst>
            </p:seq>
            <p:vide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6565"/>
                </p:tgtEl>
              </p:cMediaNode>
            </p:video>
          </p:childTnLst>
        </p:cTn>
      </p:par>
    </p:tnLst>
    <p:bldLst>
      <p:bldP spid="66563" grpId="0"/>
      <p:bldP spid="665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PubRRectCallout"/>
          <p:cNvSpPr>
            <a:spLocks noEditPoints="1" noChangeArrowheads="1"/>
          </p:cNvSpPr>
          <p:nvPr/>
        </p:nvSpPr>
        <p:spPr bwMode="auto">
          <a:xfrm>
            <a:off x="158750" y="179388"/>
            <a:ext cx="1820863" cy="101758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800" b="1">
                <a:latin typeface="Times New Roman" pitchFamily="18" charset="0"/>
              </a:rPr>
              <a:t>实验</a:t>
            </a:r>
            <a:r>
              <a:rPr lang="en-US" altLang="zh-CN" sz="4800" b="1">
                <a:latin typeface="Times New Roman" pitchFamily="18" charset="0"/>
              </a:rPr>
              <a:t>4</a:t>
            </a:r>
          </a:p>
        </p:txBody>
      </p:sp>
      <p:sp>
        <p:nvSpPr>
          <p:cNvPr id="67587" name="文本框 67586"/>
          <p:cNvSpPr txBox="1">
            <a:spLocks noChangeArrowheads="1"/>
          </p:cNvSpPr>
          <p:nvPr/>
        </p:nvSpPr>
        <p:spPr bwMode="auto">
          <a:xfrm>
            <a:off x="179388" y="1989138"/>
            <a:ext cx="3940175" cy="216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990000"/>
                </a:solidFill>
                <a:latin typeface="Times New Roman" pitchFamily="18" charset="0"/>
              </a:rPr>
              <a:t>   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如图，在杯子中盛满水，突然急速拉动杯子，会看到什么现象？为什么呢？</a:t>
            </a:r>
          </a:p>
        </p:txBody>
      </p:sp>
      <p:sp>
        <p:nvSpPr>
          <p:cNvPr id="67588" name="文本框 67587"/>
          <p:cNvSpPr txBox="1">
            <a:spLocks noChangeArrowheads="1"/>
          </p:cNvSpPr>
          <p:nvPr/>
        </p:nvSpPr>
        <p:spPr bwMode="auto">
          <a:xfrm>
            <a:off x="2667000" y="5622925"/>
            <a:ext cx="38163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</a:rPr>
              <a:t>液体</a:t>
            </a:r>
            <a:r>
              <a:rPr lang="zh-CN" altLang="en-US" sz="4000" b="1">
                <a:solidFill>
                  <a:srgbClr val="0066FF"/>
                </a:solidFill>
                <a:latin typeface="Times New Roman" pitchFamily="18" charset="0"/>
              </a:rPr>
              <a:t>具有惯性。</a:t>
            </a:r>
          </a:p>
        </p:txBody>
      </p:sp>
      <p:pic>
        <p:nvPicPr>
          <p:cNvPr id="50180" name="图片 67588" descr="DSCF0001"/>
          <p:cNvPicPr>
            <a:picLocks noChangeAspect="1" noChangeArrowheads="1"/>
          </p:cNvPicPr>
          <p:nvPr/>
        </p:nvPicPr>
        <p:blipFill>
          <a:blip r:embed="rId2" cstate="print"/>
          <a:srcRect l="17896" t="19649" r="25262" b="27017"/>
          <a:stretch>
            <a:fillRect/>
          </a:stretch>
        </p:blipFill>
        <p:spPr bwMode="auto">
          <a:xfrm>
            <a:off x="4191000" y="1676400"/>
            <a:ext cx="4724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/>
      <p:bldP spid="6758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框 11265"/>
          <p:cNvSpPr txBox="1">
            <a:spLocks noChangeArrowheads="1"/>
          </p:cNvSpPr>
          <p:nvPr/>
        </p:nvSpPr>
        <p:spPr bwMode="auto">
          <a:xfrm>
            <a:off x="611188" y="1557338"/>
            <a:ext cx="8137525" cy="19383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 dirty="0">
                <a:solidFill>
                  <a:srgbClr val="FFFF00"/>
                </a:solidFill>
                <a:latin typeface="Times New Roman" pitchFamily="18" charset="0"/>
              </a:rPr>
              <a:t>    </a:t>
            </a:r>
            <a:r>
              <a:rPr lang="zh-CN" altLang="en-US" sz="4400" b="1" dirty="0">
                <a:solidFill>
                  <a:srgbClr val="FF0000"/>
                </a:solidFill>
                <a:latin typeface="Times New Roman" pitchFamily="18" charset="0"/>
              </a:rPr>
              <a:t>一切物体保持运动状态不变的性质，叫做惯性。</a:t>
            </a:r>
            <a:r>
              <a:rPr lang="zh-CN" altLang="en-US" sz="3200" b="1" dirty="0">
                <a:solidFill>
                  <a:srgbClr val="FF0000"/>
                </a:solidFill>
                <a:latin typeface="Times New Roman" pitchFamily="18" charset="0"/>
              </a:rPr>
              <a:t>（即静止或匀速直线运动状态）</a:t>
            </a:r>
          </a:p>
        </p:txBody>
      </p:sp>
      <p:sp>
        <p:nvSpPr>
          <p:cNvPr id="11267" name="矩形 11266"/>
          <p:cNvSpPr/>
          <p:nvPr/>
        </p:nvSpPr>
        <p:spPr>
          <a:xfrm>
            <a:off x="611187" y="692150"/>
            <a:ext cx="2282825" cy="693738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  <a:normAutofit/>
          </a:bodyPr>
          <a:lstStyle/>
          <a:p>
            <a:pPr algn="ctr"/>
            <a:r>
              <a:rPr lang="zh-CN" altLang="en-US" sz="360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行楷" panose="02010800040101010101" pitchFamily="2" charset="-122"/>
                <a:ea typeface="华文行楷" panose="02010800040101010101" pitchFamily="2" charset="-122"/>
              </a:rPr>
              <a:t>二、惯性</a:t>
            </a:r>
          </a:p>
        </p:txBody>
      </p:sp>
      <p:sp>
        <p:nvSpPr>
          <p:cNvPr id="51203" name="矩形 11267"/>
          <p:cNvSpPr>
            <a:spLocks noChangeArrowheads="1"/>
          </p:cNvSpPr>
          <p:nvPr/>
        </p:nvSpPr>
        <p:spPr bwMode="auto">
          <a:xfrm>
            <a:off x="539750" y="3770313"/>
            <a:ext cx="8064500" cy="2554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266700" algn="just"/>
            <a:r>
              <a:rPr lang="zh-CN" altLang="en-US" sz="3200" b="1" dirty="0">
                <a:latin typeface="Times New Roman" pitchFamily="18" charset="0"/>
              </a:rPr>
              <a:t>下列各问中的物体的惯性如何体现？</a:t>
            </a:r>
          </a:p>
          <a:p>
            <a:pPr indent="266700" algn="just" eaLnBrk="0" hangingPunct="0"/>
            <a:r>
              <a:rPr lang="zh-CN" altLang="en-US" sz="3200" b="1" dirty="0">
                <a:latin typeface="Times New Roman" pitchFamily="18" charset="0"/>
              </a:rPr>
              <a:t>（</a:t>
            </a:r>
            <a:r>
              <a:rPr lang="en-US" altLang="zh-CN" sz="3200" b="1" dirty="0">
                <a:latin typeface="Times New Roman" pitchFamily="18" charset="0"/>
              </a:rPr>
              <a:t>1</a:t>
            </a:r>
            <a:r>
              <a:rPr lang="zh-CN" altLang="en-US" sz="3200" b="1" dirty="0">
                <a:latin typeface="Times New Roman" pitchFamily="18" charset="0"/>
              </a:rPr>
              <a:t>）静止在桌面上的书？</a:t>
            </a:r>
          </a:p>
          <a:p>
            <a:pPr indent="266700" eaLnBrk="0" hangingPunct="0"/>
            <a:r>
              <a:rPr lang="zh-CN" altLang="en-US" sz="3200" b="1" dirty="0">
                <a:latin typeface="宋体" pitchFamily="2" charset="-122"/>
              </a:rPr>
              <a:t>（</a:t>
            </a:r>
            <a:r>
              <a:rPr lang="en-US" altLang="zh-CN" sz="3200" b="1" dirty="0">
                <a:latin typeface="宋体" pitchFamily="2" charset="-122"/>
              </a:rPr>
              <a:t>2</a:t>
            </a:r>
            <a:r>
              <a:rPr lang="zh-CN" altLang="en-US" sz="3200" b="1" dirty="0">
                <a:latin typeface="宋体" pitchFamily="2" charset="-122"/>
              </a:rPr>
              <a:t>）正在以</a:t>
            </a:r>
            <a:r>
              <a:rPr lang="en-US" altLang="zh-CN" sz="3200" b="1" dirty="0">
                <a:latin typeface="宋体" pitchFamily="2" charset="-122"/>
              </a:rPr>
              <a:t>10m/s</a:t>
            </a:r>
            <a:r>
              <a:rPr lang="zh-CN" altLang="en-US" sz="3200" b="1" dirty="0">
                <a:latin typeface="宋体" pitchFamily="2" charset="-122"/>
              </a:rPr>
              <a:t>速度运动的汽车？</a:t>
            </a:r>
          </a:p>
          <a:p>
            <a:pPr indent="266700" eaLnBrk="0" hangingPunct="0"/>
            <a:r>
              <a:rPr lang="zh-CN" altLang="en-US" sz="3200" b="1" dirty="0">
                <a:latin typeface="宋体" pitchFamily="2" charset="-122"/>
              </a:rPr>
              <a:t>（</a:t>
            </a:r>
            <a:r>
              <a:rPr lang="en-US" altLang="zh-CN" sz="3200" b="1" dirty="0">
                <a:latin typeface="宋体" pitchFamily="2" charset="-122"/>
              </a:rPr>
              <a:t>3</a:t>
            </a:r>
            <a:r>
              <a:rPr lang="zh-CN" altLang="en-US" sz="3200" b="1" dirty="0">
                <a:latin typeface="宋体" pitchFamily="2" charset="-122"/>
              </a:rPr>
              <a:t>）一个正在加速的汽车，某时刻的速度是</a:t>
            </a:r>
            <a:r>
              <a:rPr lang="en-US" altLang="zh-CN" sz="3200" b="1" dirty="0">
                <a:latin typeface="宋体" pitchFamily="2" charset="-122"/>
              </a:rPr>
              <a:t>5m/s</a:t>
            </a:r>
            <a:r>
              <a:rPr lang="zh-CN" altLang="en-US" sz="3200" b="1" dirty="0">
                <a:latin typeface="宋体" pitchFamily="2" charset="-122"/>
              </a:rPr>
              <a:t>．</a:t>
            </a:r>
            <a:r>
              <a:rPr lang="zh-CN" altLang="en-US" sz="2400" b="1" dirty="0">
                <a:latin typeface="宋体" pitchFamily="2" charset="-122"/>
              </a:rPr>
              <a:t> </a:t>
            </a:r>
            <a:r>
              <a:rPr lang="zh-CN" altLang="en-US" sz="2400" b="1" dirty="0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框 12289"/>
          <p:cNvSpPr txBox="1">
            <a:spLocks noChangeArrowheads="1"/>
          </p:cNvSpPr>
          <p:nvPr/>
        </p:nvSpPr>
        <p:spPr bwMode="auto">
          <a:xfrm>
            <a:off x="611188" y="3860800"/>
            <a:ext cx="7632700" cy="1739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0000"/>
                </a:solidFill>
                <a:latin typeface="Times New Roman" pitchFamily="18" charset="0"/>
              </a:rPr>
              <a:t>讨论：要想击中地上的目标，飞机应当飞到目标上空再投弹，还是提前一段距离？为什么？</a:t>
            </a:r>
          </a:p>
        </p:txBody>
      </p:sp>
      <p:sp>
        <p:nvSpPr>
          <p:cNvPr id="52226" name="文本框 12290"/>
          <p:cNvSpPr txBox="1">
            <a:spLocks noChangeArrowheads="1"/>
          </p:cNvSpPr>
          <p:nvPr/>
        </p:nvSpPr>
        <p:spPr bwMode="auto">
          <a:xfrm>
            <a:off x="755650" y="1125538"/>
            <a:ext cx="7704138" cy="21018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solidFill>
                  <a:srgbClr val="FFFF00"/>
                </a:solidFill>
                <a:latin typeface="宋体" pitchFamily="2" charset="-122"/>
              </a:rPr>
              <a:t>   </a:t>
            </a:r>
            <a:r>
              <a:rPr lang="zh-CN" altLang="en-US" sz="4400" b="1">
                <a:solidFill>
                  <a:srgbClr val="FFFF00"/>
                </a:solidFill>
                <a:latin typeface="宋体" pitchFamily="2" charset="-122"/>
              </a:rPr>
              <a:t>一切物体在任何情况下都具有惯性，惯性是物体固有的一种属性。</a:t>
            </a:r>
            <a:r>
              <a:rPr lang="zh-CN" altLang="en-US" sz="3200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0" y="381000"/>
            <a:ext cx="8229600" cy="1676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None/>
            </a:pPr>
            <a:r>
              <a:rPr lang="en-US" altLang="zh-CN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</a:t>
            </a:r>
            <a:r>
              <a:rPr lang="zh-CN" altLang="en-US" sz="3600" b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、惯性：物体具有保持原来静止状态或匀速直线运动状态不变的性质，叫惯性。</a:t>
            </a:r>
          </a:p>
        </p:txBody>
      </p:sp>
      <p:sp>
        <p:nvSpPr>
          <p:cNvPr id="53250" name="Text Box 7"/>
          <p:cNvSpPr txBox="1">
            <a:spLocks noChangeArrowheads="1"/>
          </p:cNvSpPr>
          <p:nvPr/>
        </p:nvSpPr>
        <p:spPr bwMode="auto">
          <a:xfrm>
            <a:off x="685800" y="2362200"/>
            <a:ext cx="7620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zh-CN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457200" y="1981200"/>
            <a:ext cx="8686800" cy="3990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buFontTx/>
              <a:buNone/>
              <a:defRPr/>
            </a:pPr>
            <a:r>
              <a:rPr lang="en-US" altLang="zh-CN" sz="32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 (</a:t>
            </a: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一切物体都具有惯性，惯性是物体的一种固有属性。</a:t>
            </a:r>
          </a:p>
          <a:p>
            <a:pPr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惯性与物体的运动状态形式无关，与物体的受力情况无关 。</a:t>
            </a:r>
          </a:p>
          <a:p>
            <a:pPr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惯性只与质量有关，质量大的物体惯性大。</a:t>
            </a:r>
          </a:p>
          <a:p>
            <a:pPr>
              <a:buFontTx/>
              <a:buNone/>
              <a:defRPr/>
            </a:pPr>
            <a:r>
              <a:rPr lang="zh-CN" altLang="en-US" sz="3200" b="1">
                <a:solidFill>
                  <a:srgbClr val="FF33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</a:t>
            </a: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惯性没有方向。</a:t>
            </a:r>
          </a:p>
          <a:p>
            <a:pPr>
              <a:buFontTx/>
              <a:buNone/>
              <a:defRPr/>
            </a:pPr>
            <a:r>
              <a:rPr lang="zh-CN" altLang="en-US" sz="32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  物体受外力作用时，惯性表现为改变其运动状态的难易程度。</a:t>
            </a:r>
            <a:r>
              <a:rPr lang="en-US" altLang="zh-CN" sz="3200" b="1">
                <a:solidFill>
                  <a:srgbClr val="0000FF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框 69633"/>
          <p:cNvSpPr txBox="1">
            <a:spLocks noChangeArrowheads="1"/>
          </p:cNvSpPr>
          <p:nvPr/>
        </p:nvSpPr>
        <p:spPr bwMode="auto">
          <a:xfrm>
            <a:off x="808038" y="333375"/>
            <a:ext cx="77962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990000"/>
                </a:solidFill>
                <a:latin typeface="Times New Roman" pitchFamily="18" charset="0"/>
              </a:rPr>
              <a:t>     </a:t>
            </a:r>
            <a:r>
              <a:rPr lang="zh-CN" altLang="en-US" sz="3600" b="1">
                <a:solidFill>
                  <a:srgbClr val="990000"/>
                </a:solidFill>
                <a:latin typeface="Times New Roman" pitchFamily="18" charset="0"/>
              </a:rPr>
              <a:t>惯性和牛顿第一定律（惯性定律）的区别和联系：</a:t>
            </a:r>
          </a:p>
        </p:txBody>
      </p:sp>
      <p:graphicFrame>
        <p:nvGraphicFramePr>
          <p:cNvPr id="69635" name="表格 69634"/>
          <p:cNvGraphicFramePr/>
          <p:nvPr/>
        </p:nvGraphicFramePr>
        <p:xfrm>
          <a:off x="762000" y="1728788"/>
          <a:ext cx="7986713" cy="4672013"/>
        </p:xfrm>
        <a:graphic>
          <a:graphicData uri="http://schemas.openxmlformats.org/drawingml/2006/table">
            <a:tbl>
              <a:tblPr/>
              <a:tblGrid>
                <a:gridCol w="1143000"/>
                <a:gridCol w="6843713"/>
              </a:tblGrid>
              <a:tr h="2381250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区别</a:t>
                      </a:r>
                      <a:endParaRPr lang="zh-CN" altLang="en-US" b="1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b="1" dirty="0">
                        <a:solidFill>
                          <a:srgbClr val="0066FF"/>
                        </a:solidFill>
                        <a:latin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9076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b="1" dirty="0"/>
                        <a:t>联系</a:t>
                      </a:r>
                      <a:endParaRPr lang="zh-CN" altLang="en-US" b="1"/>
                    </a:p>
                  </a:txBody>
                  <a:tcPr anchor="ctr"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b="1" dirty="0"/>
                        <a:t>     </a:t>
                      </a:r>
                    </a:p>
                    <a:p>
                      <a:pPr marL="0" lvl="0" indent="0">
                        <a:buNone/>
                      </a:pPr>
                      <a:r>
                        <a:rPr lang="en-US" altLang="zh-CN" b="1" dirty="0">
                          <a:solidFill>
                            <a:srgbClr val="0066FF"/>
                          </a:solidFill>
                        </a:rPr>
                        <a:t>     </a:t>
                      </a:r>
                      <a:endParaRPr lang="zh-CN" altLang="en-US" b="1">
                        <a:solidFill>
                          <a:srgbClr val="0066FF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646" name="矩形 69645"/>
          <p:cNvSpPr>
            <a:spLocks noChangeArrowheads="1"/>
          </p:cNvSpPr>
          <p:nvPr/>
        </p:nvSpPr>
        <p:spPr bwMode="auto">
          <a:xfrm>
            <a:off x="1905000" y="1804988"/>
            <a:ext cx="6699250" cy="222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66FF"/>
                </a:solidFill>
                <a:latin typeface="Times New Roman" pitchFamily="18" charset="0"/>
              </a:rPr>
              <a:t>      </a:t>
            </a:r>
            <a:r>
              <a:rPr lang="zh-CN" altLang="en-US" sz="2800" b="1">
                <a:solidFill>
                  <a:srgbClr val="0066FF"/>
                </a:solidFill>
                <a:latin typeface="Times New Roman" pitchFamily="18" charset="0"/>
              </a:rPr>
              <a:t>牛顿第一定律是描述物体不受外力时所遵循的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运动规律</a:t>
            </a:r>
            <a:r>
              <a:rPr lang="zh-CN" altLang="en-US" sz="2800" b="1">
                <a:solidFill>
                  <a:srgbClr val="0066FF"/>
                </a:solidFill>
                <a:latin typeface="Times New Roman" pitchFamily="18" charset="0"/>
              </a:rPr>
              <a:t>，是有条件的，即只有物体在不受外力时才遵守；而惯性是物体的一种</a:t>
            </a:r>
            <a:r>
              <a:rPr lang="zh-CN" altLang="en-US" sz="2800" b="1">
                <a:solidFill>
                  <a:srgbClr val="FF0000"/>
                </a:solidFill>
                <a:latin typeface="Times New Roman" pitchFamily="18" charset="0"/>
              </a:rPr>
              <a:t>属性</a:t>
            </a:r>
            <a:r>
              <a:rPr lang="zh-CN" altLang="en-US" sz="2800" b="1">
                <a:solidFill>
                  <a:srgbClr val="0066FF"/>
                </a:solidFill>
                <a:latin typeface="Times New Roman" pitchFamily="18" charset="0"/>
              </a:rPr>
              <a:t>，与物体是否受力、运动状态等一切外在因素无关，任何时候都存在。</a:t>
            </a:r>
          </a:p>
        </p:txBody>
      </p:sp>
      <p:sp>
        <p:nvSpPr>
          <p:cNvPr id="69647" name="矩形 69646"/>
          <p:cNvSpPr>
            <a:spLocks noChangeArrowheads="1"/>
          </p:cNvSpPr>
          <p:nvPr/>
        </p:nvSpPr>
        <p:spPr bwMode="auto">
          <a:xfrm>
            <a:off x="1905000" y="4471988"/>
            <a:ext cx="6627813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0066FF"/>
                </a:solidFill>
              </a:rPr>
              <a:t>     </a:t>
            </a:r>
            <a:r>
              <a:rPr lang="zh-CN" altLang="en-US" sz="2800" b="1">
                <a:solidFill>
                  <a:srgbClr val="0066FF"/>
                </a:solidFill>
              </a:rPr>
              <a:t>因为物体有惯性，所以在不受外力时才能保持匀速直线运动状态或静止状态，因此牛顿第一定律又称为惯性定律。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46" grpId="0"/>
      <p:bldP spid="696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PubRRectCallout"/>
          <p:cNvSpPr>
            <a:spLocks noEditPoints="1" noChangeArrowheads="1"/>
          </p:cNvSpPr>
          <p:nvPr/>
        </p:nvSpPr>
        <p:spPr bwMode="auto">
          <a:xfrm>
            <a:off x="303213" y="323850"/>
            <a:ext cx="1604962" cy="1089025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800" b="1">
                <a:latin typeface="Times New Roman" pitchFamily="18" charset="0"/>
              </a:rPr>
              <a:t>举例</a:t>
            </a:r>
          </a:p>
        </p:txBody>
      </p:sp>
      <p:sp>
        <p:nvSpPr>
          <p:cNvPr id="70659" name="文本框 70658"/>
          <p:cNvSpPr txBox="1">
            <a:spLocks noChangeArrowheads="1"/>
          </p:cNvSpPr>
          <p:nvPr/>
        </p:nvSpPr>
        <p:spPr bwMode="auto">
          <a:xfrm>
            <a:off x="971550" y="2438400"/>
            <a:ext cx="6840538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altLang="zh-CN" sz="4400" b="1">
                <a:solidFill>
                  <a:srgbClr val="990000"/>
                </a:solidFill>
                <a:latin typeface="Times New Roman" pitchFamily="18" charset="0"/>
              </a:rPr>
              <a:t>      </a:t>
            </a:r>
            <a:r>
              <a:rPr lang="zh-CN" altLang="en-US" sz="4400" b="1">
                <a:solidFill>
                  <a:srgbClr val="990000"/>
                </a:solidFill>
                <a:latin typeface="Times New Roman" pitchFamily="18" charset="0"/>
              </a:rPr>
              <a:t>请同学们分析生活中的惯性现象。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图片 133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412875"/>
            <a:ext cx="785018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2" name="矩形 13314"/>
          <p:cNvSpPr>
            <a:spLocks noChangeArrowheads="1"/>
          </p:cNvSpPr>
          <p:nvPr/>
        </p:nvSpPr>
        <p:spPr bwMode="auto">
          <a:xfrm>
            <a:off x="431800" y="476250"/>
            <a:ext cx="5795963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4400" b="1">
                <a:solidFill>
                  <a:srgbClr val="FFFF00"/>
                </a:solidFill>
                <a:latin typeface="宋体" pitchFamily="2" charset="-122"/>
              </a:rPr>
              <a:t>三、惯性现象的分析</a:t>
            </a:r>
            <a:r>
              <a:rPr lang="zh-CN" altLang="en-US" sz="4400" b="1">
                <a:solidFill>
                  <a:srgbClr val="FFFF00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图片 14337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3213100"/>
            <a:ext cx="3816350" cy="315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6" name="文本框 14338"/>
          <p:cNvSpPr txBox="1">
            <a:spLocks noChangeArrowheads="1"/>
          </p:cNvSpPr>
          <p:nvPr/>
        </p:nvSpPr>
        <p:spPr bwMode="auto">
          <a:xfrm>
            <a:off x="1116013" y="692150"/>
            <a:ext cx="7056437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 anchor="b">
            <a:spAutoFit/>
          </a:bodyPr>
          <a:lstStyle/>
          <a:p>
            <a:r>
              <a:rPr lang="zh-CN" altLang="en-US" sz="4000">
                <a:solidFill>
                  <a:srgbClr val="FFFFFF"/>
                </a:solidFill>
                <a:ea typeface="黑体" pitchFamily="49" charset="-122"/>
              </a:rPr>
              <a:t>解释方法：</a:t>
            </a:r>
          </a:p>
          <a:p>
            <a:r>
              <a:rPr lang="en-US" altLang="zh-CN" sz="3200">
                <a:solidFill>
                  <a:srgbClr val="FFFF00"/>
                </a:solidFill>
                <a:ea typeface="黑体" pitchFamily="49" charset="-122"/>
              </a:rPr>
              <a:t>1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、交待研究对象原状态。</a:t>
            </a:r>
          </a:p>
          <a:p>
            <a:r>
              <a:rPr lang="en-US" altLang="zh-CN" sz="3200">
                <a:solidFill>
                  <a:srgbClr val="FFFF00"/>
                </a:solidFill>
                <a:ea typeface="黑体" pitchFamily="49" charset="-122"/>
              </a:rPr>
              <a:t>2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、物理过程（</a:t>
            </a:r>
            <a:r>
              <a:rPr lang="zh-CN" altLang="en-US" sz="3200">
                <a:solidFill>
                  <a:srgbClr val="FFFFFF"/>
                </a:solidFill>
                <a:ea typeface="黑体" pitchFamily="49" charset="-122"/>
              </a:rPr>
              <a:t>突然发生的情况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）</a:t>
            </a:r>
          </a:p>
          <a:p>
            <a:r>
              <a:rPr lang="en-US" altLang="zh-CN" sz="3200">
                <a:solidFill>
                  <a:srgbClr val="FFFF00"/>
                </a:solidFill>
                <a:ea typeface="黑体" pitchFamily="49" charset="-122"/>
              </a:rPr>
              <a:t>3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、研究对象</a:t>
            </a:r>
            <a:r>
              <a:rPr lang="zh-CN" altLang="en-US" sz="3200">
                <a:solidFill>
                  <a:srgbClr val="FFFFFF"/>
                </a:solidFill>
                <a:ea typeface="黑体" pitchFamily="49" charset="-122"/>
              </a:rPr>
              <a:t>由于惯性</a:t>
            </a:r>
            <a:r>
              <a:rPr lang="zh-CN" altLang="en-US" sz="3200">
                <a:solidFill>
                  <a:srgbClr val="FFFF00"/>
                </a:solidFill>
                <a:ea typeface="黑体" pitchFamily="49" charset="-122"/>
              </a:rPr>
              <a:t>要保持原状态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云形标注 58369"/>
          <p:cNvSpPr>
            <a:spLocks noChangeArrowheads="1"/>
          </p:cNvSpPr>
          <p:nvPr/>
        </p:nvSpPr>
        <p:spPr bwMode="auto">
          <a:xfrm>
            <a:off x="1835150" y="692150"/>
            <a:ext cx="6769100" cy="2862263"/>
          </a:xfrm>
          <a:prstGeom prst="cloudCallout">
            <a:avLst>
              <a:gd name="adj1" fmla="val -49060"/>
              <a:gd name="adj2" fmla="val 9381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  <a:latin typeface="Times New Roman" pitchFamily="18" charset="0"/>
                <a:ea typeface="隶书" pitchFamily="49" charset="-122"/>
              </a:rPr>
              <a:t>牛顿第一定律告诉了我们什么</a:t>
            </a:r>
            <a:r>
              <a:rPr lang="en-US" altLang="zh-CN" sz="4800" b="1">
                <a:solidFill>
                  <a:schemeClr val="accent2"/>
                </a:solidFill>
                <a:latin typeface="Times New Roman" pitchFamily="18" charset="0"/>
                <a:ea typeface="隶书" pitchFamily="49" charset="-122"/>
              </a:rPr>
              <a:t>?</a:t>
            </a:r>
          </a:p>
        </p:txBody>
      </p:sp>
      <p:pic>
        <p:nvPicPr>
          <p:cNvPr id="39938" name="图片 58370" descr="思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1701800" cy="21590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</p:pic>
      <p:sp>
        <p:nvSpPr>
          <p:cNvPr id="58374" name="云形标注 58373"/>
          <p:cNvSpPr>
            <a:spLocks noChangeArrowheads="1"/>
          </p:cNvSpPr>
          <p:nvPr/>
        </p:nvSpPr>
        <p:spPr bwMode="auto">
          <a:xfrm>
            <a:off x="1835150" y="692150"/>
            <a:ext cx="6769100" cy="2862263"/>
          </a:xfrm>
          <a:prstGeom prst="cloudCallout">
            <a:avLst>
              <a:gd name="adj1" fmla="val -49060"/>
              <a:gd name="adj2" fmla="val 93815"/>
            </a:avLst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zh-CN" altLang="en-US" sz="4800" b="1">
                <a:solidFill>
                  <a:schemeClr val="accent2"/>
                </a:solidFill>
                <a:latin typeface="Times New Roman" pitchFamily="18" charset="0"/>
                <a:ea typeface="隶书" pitchFamily="49" charset="-122"/>
              </a:rPr>
              <a:t>这定律的得出是通过什么科学方法得到的</a:t>
            </a:r>
            <a:r>
              <a:rPr lang="en-US" altLang="zh-CN" sz="4800" b="1">
                <a:solidFill>
                  <a:schemeClr val="accent2"/>
                </a:solidFill>
                <a:latin typeface="Times New Roman" pitchFamily="18" charset="0"/>
                <a:ea typeface="隶书" pitchFamily="49" charset="-122"/>
              </a:rPr>
              <a:t>?</a:t>
            </a:r>
          </a:p>
        </p:txBody>
      </p:sp>
      <p:sp>
        <p:nvSpPr>
          <p:cNvPr id="39942" name="矩形 58374"/>
          <p:cNvSpPr>
            <a:spLocks noChangeArrowheads="1" noChangeShapeType="1" noTextEdit="1"/>
          </p:cNvSpPr>
          <p:nvPr/>
        </p:nvSpPr>
        <p:spPr bwMode="auto">
          <a:xfrm>
            <a:off x="250825" y="333375"/>
            <a:ext cx="1295400" cy="8636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zh-CN" altLang="en-US" sz="3600" b="1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宋体"/>
                <a:ea typeface="宋体"/>
              </a:rPr>
              <a:t>复习</a:t>
            </a:r>
          </a:p>
        </p:txBody>
      </p:sp>
      <p:sp>
        <p:nvSpPr>
          <p:cNvPr id="58376" name="文本框 58375"/>
          <p:cNvSpPr txBox="1">
            <a:spLocks noChangeArrowheads="1"/>
          </p:cNvSpPr>
          <p:nvPr/>
        </p:nvSpPr>
        <p:spPr bwMode="auto">
          <a:xfrm>
            <a:off x="4859338" y="4437063"/>
            <a:ext cx="3632200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00"/>
              </a:lnSpc>
            </a:pPr>
            <a:r>
              <a:rPr lang="zh-CN" altLang="en-US" sz="2200">
                <a:solidFill>
                  <a:srgbClr val="CC0000"/>
                </a:solidFill>
                <a:latin typeface="Times New Roman" pitchFamily="18" charset="0"/>
              </a:rPr>
              <a:t>该定律无法用实验直接证实，</a:t>
            </a:r>
          </a:p>
          <a:p>
            <a:pPr defTabSz="923925">
              <a:lnSpc>
                <a:spcPts val="2400"/>
              </a:lnSpc>
            </a:pPr>
            <a:r>
              <a:rPr lang="zh-CN" altLang="en-US" sz="2200">
                <a:solidFill>
                  <a:srgbClr val="CC0000"/>
                </a:solidFill>
                <a:latin typeface="Times New Roman" pitchFamily="18" charset="0"/>
              </a:rPr>
              <a:t>是通过实验推理得来的．</a:t>
            </a:r>
          </a:p>
          <a:p>
            <a:pPr defTabSz="923925">
              <a:lnSpc>
                <a:spcPts val="3313"/>
              </a:lnSpc>
            </a:pPr>
            <a:r>
              <a:rPr lang="zh-CN" altLang="en-US" sz="2200">
                <a:solidFill>
                  <a:srgbClr val="CC0000"/>
                </a:solidFill>
                <a:latin typeface="Times New Roman" pitchFamily="18" charset="0"/>
              </a:rPr>
              <a:t>惯性的理解</a:t>
            </a:r>
          </a:p>
        </p:txBody>
      </p:sp>
      <p:pic>
        <p:nvPicPr>
          <p:cNvPr id="58378" name="图片 58377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4437063"/>
            <a:ext cx="1452562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图片 15361" descr="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773238"/>
            <a:ext cx="4265612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0" name="图片 15362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525" y="1628775"/>
            <a:ext cx="2622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1" name="文本框 15363"/>
          <p:cNvSpPr txBox="1">
            <a:spLocks noChangeArrowheads="1"/>
          </p:cNvSpPr>
          <p:nvPr/>
        </p:nvSpPr>
        <p:spPr bwMode="auto">
          <a:xfrm>
            <a:off x="1187450" y="692150"/>
            <a:ext cx="62769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 anchor="b">
            <a:spAutoFit/>
          </a:bodyPr>
          <a:lstStyle/>
          <a:p>
            <a:pPr algn="r"/>
            <a:r>
              <a:rPr lang="zh-CN" altLang="en-US" sz="4800">
                <a:solidFill>
                  <a:srgbClr val="FFFF00"/>
                </a:solidFill>
                <a:ea typeface="黑体" pitchFamily="49" charset="-122"/>
              </a:rPr>
              <a:t>惯性现象的应用与防止</a:t>
            </a:r>
          </a:p>
        </p:txBody>
      </p:sp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图片 32769" descr="ws_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712788"/>
            <a:ext cx="29289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4" name="文本框 32770"/>
          <p:cNvSpPr txBox="1">
            <a:spLocks noChangeArrowheads="1"/>
          </p:cNvSpPr>
          <p:nvPr/>
        </p:nvSpPr>
        <p:spPr bwMode="auto">
          <a:xfrm>
            <a:off x="695325" y="2235200"/>
            <a:ext cx="72390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一、牛顿第一定律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defTabSz="923925">
              <a:lnSpc>
                <a:spcPts val="247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	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一 切物体在没有受力的作用时，总保持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 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或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________________________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</a:t>
            </a:r>
          </a:p>
        </p:txBody>
      </p:sp>
      <p:sp>
        <p:nvSpPr>
          <p:cNvPr id="32772" name="文本框 32771"/>
          <p:cNvSpPr txBox="1">
            <a:spLocks noChangeArrowheads="1"/>
          </p:cNvSpPr>
          <p:nvPr/>
        </p:nvSpPr>
        <p:spPr bwMode="auto">
          <a:xfrm>
            <a:off x="6256338" y="2705100"/>
            <a:ext cx="1133475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静止状态</a:t>
            </a:r>
          </a:p>
        </p:txBody>
      </p:sp>
      <p:sp>
        <p:nvSpPr>
          <p:cNvPr id="32773" name="文本框 32772"/>
          <p:cNvSpPr txBox="1">
            <a:spLocks noChangeArrowheads="1"/>
          </p:cNvSpPr>
          <p:nvPr/>
        </p:nvSpPr>
        <p:spPr bwMode="auto">
          <a:xfrm>
            <a:off x="914400" y="3282950"/>
            <a:ext cx="22701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匀速直线运动状态</a:t>
            </a:r>
          </a:p>
        </p:txBody>
      </p:sp>
      <p:sp>
        <p:nvSpPr>
          <p:cNvPr id="32774" name="文本框 32773"/>
          <p:cNvSpPr txBox="1">
            <a:spLocks noChangeArrowheads="1"/>
          </p:cNvSpPr>
          <p:nvPr/>
        </p:nvSpPr>
        <p:spPr bwMode="auto">
          <a:xfrm>
            <a:off x="6108700" y="4946650"/>
            <a:ext cx="56832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惯性</a:t>
            </a:r>
          </a:p>
        </p:txBody>
      </p:sp>
      <p:sp>
        <p:nvSpPr>
          <p:cNvPr id="32775" name="文本框 32774"/>
          <p:cNvSpPr txBox="1">
            <a:spLocks noChangeArrowheads="1"/>
          </p:cNvSpPr>
          <p:nvPr/>
        </p:nvSpPr>
        <p:spPr bwMode="auto">
          <a:xfrm>
            <a:off x="2230438" y="5451475"/>
            <a:ext cx="11334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惯性定律</a:t>
            </a:r>
          </a:p>
        </p:txBody>
      </p:sp>
      <p:sp>
        <p:nvSpPr>
          <p:cNvPr id="59399" name="文本框 32775"/>
          <p:cNvSpPr txBox="1">
            <a:spLocks noChangeArrowheads="1"/>
          </p:cNvSpPr>
          <p:nvPr/>
        </p:nvSpPr>
        <p:spPr bwMode="auto">
          <a:xfrm>
            <a:off x="695325" y="4414838"/>
            <a:ext cx="7751763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二、惯性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黑体" pitchFamily="49" charset="-122"/>
              <a:ea typeface="黑体" pitchFamily="49" charset="-122"/>
            </a:endParaRPr>
          </a:p>
          <a:p>
            <a:pPr defTabSz="923925">
              <a:lnSpc>
                <a:spcPts val="247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	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物体保持原有运动状态不变的特性叫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．牛顿第一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定律也叫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/>
      <p:bldP spid="32773" grpId="0"/>
      <p:bldP spid="32774" grpId="0"/>
      <p:bldP spid="3277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图片 34817" descr="ws_7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8863" y="712788"/>
            <a:ext cx="1936750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文本框 34818"/>
          <p:cNvSpPr txBox="1">
            <a:spLocks noChangeArrowheads="1"/>
          </p:cNvSpPr>
          <p:nvPr/>
        </p:nvSpPr>
        <p:spPr bwMode="auto">
          <a:xfrm>
            <a:off x="1260475" y="1192213"/>
            <a:ext cx="4891088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[</a:t>
            </a: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例题</a:t>
            </a:r>
            <a:r>
              <a:rPr lang="en-US" altLang="zh-CN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1</a:t>
            </a:r>
            <a:r>
              <a:rPr lang="zh-CN" altLang="en-US" sz="2200">
                <a:solidFill>
                  <a:srgbClr val="000000"/>
                </a:solidFill>
                <a:latin typeface="黑体" pitchFamily="49" charset="-122"/>
                <a:ea typeface="黑体" pitchFamily="49" charset="-122"/>
              </a:rPr>
              <a:t>。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  <a:ea typeface="黑体" pitchFamily="49" charset="-122"/>
              </a:rPr>
              <a:t>]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关于惯性，下列说法正确的是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60419" name="文本框 34819"/>
          <p:cNvSpPr txBox="1">
            <a:spLocks noChangeArrowheads="1"/>
          </p:cNvSpPr>
          <p:nvPr/>
        </p:nvSpPr>
        <p:spPr bwMode="auto">
          <a:xfrm>
            <a:off x="7019925" y="1196975"/>
            <a:ext cx="93663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4821" name="文本框 34820"/>
          <p:cNvSpPr txBox="1">
            <a:spLocks noChangeArrowheads="1"/>
          </p:cNvSpPr>
          <p:nvPr/>
        </p:nvSpPr>
        <p:spPr bwMode="auto">
          <a:xfrm>
            <a:off x="695325" y="1611313"/>
            <a:ext cx="79470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．物体速度大时惯性大</a:t>
            </a: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．静止的物体没有惯性</a:t>
            </a: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．物体运动状态改变时，惯性也随之改变</a:t>
            </a: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．一切物体都有惯性</a:t>
            </a:r>
          </a:p>
          <a:p>
            <a:pPr defTabSz="923925">
              <a:lnSpc>
                <a:spcPts val="316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解析：</a:t>
            </a: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惯性是一切物体都具有的一种属性，而且惯性的大小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23925">
              <a:lnSpc>
                <a:spcPts val="2300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只与物体的质量有关，与物体的运动状态和是否受力等都是无关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23925">
              <a:lnSpc>
                <a:spcPts val="2300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的．物体的速度有大小，只是表明它的运动状态有不同，不是表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23925">
              <a:lnSpc>
                <a:spcPts val="2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明惯性的大小，要判断一个物体惯性的大小，只须判定它的质量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23925">
              <a:lnSpc>
                <a:spcPts val="2300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大小即可；关于物体有无惯性，则完全是一种错误提法，因为有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楷体_GB2312" pitchFamily="49" charset="-122"/>
              <a:ea typeface="楷体_GB2312" pitchFamily="49" charset="-122"/>
            </a:endParaRPr>
          </a:p>
          <a:p>
            <a:pPr defTabSz="923925">
              <a:lnSpc>
                <a:spcPts val="247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物体存在，它就有惯性，因此 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A</a:t>
            </a: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B</a:t>
            </a: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、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  <a:ea typeface="楷体_GB2312" pitchFamily="49" charset="-122"/>
              </a:rPr>
              <a:t>C </a:t>
            </a: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三个选项都是错误的．</a:t>
            </a: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	</a:t>
            </a:r>
            <a:endParaRPr lang="zh-CN" altLang="en-US" sz="2200">
              <a:solidFill>
                <a:srgbClr val="FF0000"/>
              </a:solidFill>
              <a:latin typeface="Times New Roman" pitchFamily="18" charset="0"/>
              <a:ea typeface="黑体" pitchFamily="49" charset="-122"/>
            </a:endParaRPr>
          </a:p>
        </p:txBody>
      </p:sp>
      <p:sp>
        <p:nvSpPr>
          <p:cNvPr id="34822" name="文本框 34821"/>
          <p:cNvSpPr txBox="1">
            <a:spLocks noChangeArrowheads="1"/>
          </p:cNvSpPr>
          <p:nvPr/>
        </p:nvSpPr>
        <p:spPr bwMode="auto">
          <a:xfrm>
            <a:off x="6443663" y="1196975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64" tIns="46182" rIns="92364" bIns="46182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8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82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48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82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48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82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矩形 54273"/>
          <p:cNvSpPr>
            <a:spLocks noChangeArrowheads="1"/>
          </p:cNvSpPr>
          <p:nvPr/>
        </p:nvSpPr>
        <p:spPr bwMode="auto">
          <a:xfrm>
            <a:off x="304800" y="1066800"/>
            <a:ext cx="91440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【例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华文行楷" pitchFamily="2" charset="-122"/>
              </a:rPr>
              <a:t>】</a:t>
            </a:r>
            <a:r>
              <a:rPr lang="zh-CN" altLang="en-US" sz="2400" b="1">
                <a:latin typeface="Times New Roman" pitchFamily="18" charset="0"/>
              </a:rPr>
              <a:t>下列说法正确的是 </a:t>
            </a:r>
            <a:r>
              <a:rPr lang="en-US" altLang="zh-CN" sz="2400" b="1">
                <a:latin typeface="Times New Roman" pitchFamily="18" charset="0"/>
              </a:rPr>
              <a:t>[       ]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A</a:t>
            </a:r>
            <a:r>
              <a:rPr lang="zh-CN" altLang="en-US" sz="2400" b="1">
                <a:latin typeface="Times New Roman" pitchFamily="18" charset="0"/>
              </a:rPr>
              <a:t>．物体不受力作用就一定静止．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B</a:t>
            </a:r>
            <a:r>
              <a:rPr lang="zh-CN" altLang="en-US" sz="2400" b="1">
                <a:latin typeface="Times New Roman" pitchFamily="18" charset="0"/>
              </a:rPr>
              <a:t>．物体不受力作用就一定是匀速直线运动．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C</a:t>
            </a:r>
            <a:r>
              <a:rPr lang="zh-CN" altLang="en-US" sz="2400" b="1">
                <a:latin typeface="Times New Roman" pitchFamily="18" charset="0"/>
              </a:rPr>
              <a:t>．物体受力才能运动．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D</a:t>
            </a:r>
            <a:r>
              <a:rPr lang="zh-CN" altLang="en-US" sz="2400" b="1">
                <a:latin typeface="Times New Roman" pitchFamily="18" charset="0"/>
              </a:rPr>
              <a:t>．以上说法都是错误的．</a:t>
            </a: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54275" name="矩形 54274"/>
          <p:cNvSpPr>
            <a:spLocks noChangeArrowheads="1"/>
          </p:cNvSpPr>
          <p:nvPr/>
        </p:nvSpPr>
        <p:spPr bwMode="auto">
          <a:xfrm>
            <a:off x="228600" y="3276600"/>
            <a:ext cx="86868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【分析】</a:t>
            </a:r>
            <a:r>
              <a:rPr lang="zh-CN" altLang="en-US" sz="2400" b="1">
                <a:latin typeface="Times New Roman" pitchFamily="18" charset="0"/>
              </a:rPr>
              <a:t>牛顿第一定律指出，物体不受外力作用时，物体将保持静止或匀速直线运动．说明物体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可以有两种表现状态</a:t>
            </a:r>
            <a:r>
              <a:rPr lang="zh-CN" altLang="en-US" sz="2400" b="1">
                <a:latin typeface="Times New Roman" pitchFamily="18" charset="0"/>
              </a:rPr>
              <a:t>，同时也说明物体不受力时也能运动，</a:t>
            </a:r>
            <a:r>
              <a:rPr lang="zh-CN" altLang="en-US" sz="2400" b="1">
                <a:solidFill>
                  <a:srgbClr val="F80035"/>
                </a:solidFill>
                <a:latin typeface="Times New Roman" pitchFamily="18" charset="0"/>
              </a:rPr>
              <a:t>力不是维持物体运动的原因</a:t>
            </a:r>
            <a:r>
              <a:rPr lang="zh-CN" altLang="en-US" sz="2400" b="1">
                <a:latin typeface="Times New Roman" pitchFamily="18" charset="0"/>
              </a:rPr>
              <a:t>． 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54276" name="矩形 54275"/>
          <p:cNvSpPr>
            <a:spLocks noChangeArrowheads="1"/>
          </p:cNvSpPr>
          <p:nvPr/>
        </p:nvSpPr>
        <p:spPr bwMode="auto">
          <a:xfrm>
            <a:off x="4140200" y="105251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D</a:t>
            </a:r>
            <a:r>
              <a:rPr lang="en-US" altLang="zh-CN" sz="2400">
                <a:latin typeface="Times New Roman" pitchFamily="18" charset="0"/>
                <a:ea typeface="华文行楷" pitchFamily="2" charset="-122"/>
              </a:rPr>
              <a:t> </a:t>
            </a:r>
            <a:endParaRPr lang="en-US" altLang="zh-CN" sz="2400">
              <a:latin typeface="Times New Roman" pitchFamily="18" charset="0"/>
            </a:endParaRPr>
          </a:p>
        </p:txBody>
      </p:sp>
      <p:pic>
        <p:nvPicPr>
          <p:cNvPr id="61444" name="图片 54276" descr="011"/>
          <p:cNvPicPr>
            <a:picLocks noChangeAspect="1" noChangeArrowheads="1"/>
          </p:cNvPicPr>
          <p:nvPr/>
        </p:nvPicPr>
        <p:blipFill>
          <a:blip r:embed="rId2" cstate="print">
            <a:lum contrast="6000"/>
          </a:blip>
          <a:srcRect/>
          <a:stretch>
            <a:fillRect/>
          </a:stretch>
        </p:blipFill>
        <p:spPr bwMode="auto">
          <a:xfrm>
            <a:off x="7772400" y="0"/>
            <a:ext cx="13716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/>
      <p:bldP spid="542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2225"/>
          <p:cNvGrpSpPr>
            <a:grpSpLocks/>
          </p:cNvGrpSpPr>
          <p:nvPr/>
        </p:nvGrpSpPr>
        <p:grpSpPr bwMode="auto">
          <a:xfrm>
            <a:off x="0" y="260350"/>
            <a:ext cx="9144000" cy="1219200"/>
            <a:chOff x="0" y="0"/>
            <a:chExt cx="5184" cy="768"/>
          </a:xfrm>
        </p:grpSpPr>
        <p:sp>
          <p:nvSpPr>
            <p:cNvPr id="62466" name="矩形 52226"/>
            <p:cNvSpPr>
              <a:spLocks noChangeArrowheads="1"/>
            </p:cNvSpPr>
            <p:nvPr/>
          </p:nvSpPr>
          <p:spPr bwMode="auto">
            <a:xfrm>
              <a:off x="0" y="0"/>
              <a:ext cx="518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zh-CN" altLang="en-US" sz="2800" dirty="0">
                  <a:latin typeface="Times New Roman" pitchFamily="18" charset="0"/>
                </a:rPr>
                <a:t>例</a:t>
              </a:r>
              <a:r>
                <a:rPr lang="en-US" altLang="zh-CN" sz="2800" dirty="0">
                  <a:latin typeface="Times New Roman" pitchFamily="18" charset="0"/>
                </a:rPr>
                <a:t>3.  </a:t>
              </a:r>
              <a:r>
                <a:rPr lang="zh-CN" altLang="en-US" sz="2800" b="1" dirty="0">
                  <a:latin typeface="Times New Roman" pitchFamily="18" charset="0"/>
                </a:rPr>
                <a:t>关于力和运动的关系，下列说法正确的是（ </a:t>
              </a:r>
              <a:r>
                <a:rPr lang="zh-CN" altLang="en-US" sz="2800" b="1" dirty="0" smtClean="0">
                  <a:latin typeface="Times New Roman" pitchFamily="18" charset="0"/>
                </a:rPr>
                <a:t>     </a:t>
              </a:r>
              <a:r>
                <a:rPr lang="zh-CN" altLang="en-US" sz="2800" b="1" dirty="0">
                  <a:latin typeface="Times New Roman" pitchFamily="18" charset="0"/>
                </a:rPr>
                <a:t>）</a:t>
              </a:r>
            </a:p>
            <a:p>
              <a:pPr eaLnBrk="0" hangingPunct="0"/>
              <a:r>
                <a:rPr lang="zh-CN" altLang="en-US" sz="2800" b="1" dirty="0">
                  <a:latin typeface="Times New Roman" pitchFamily="18" charset="0"/>
                </a:rPr>
                <a:t>　　Ａ．物体受力才会运动　　　</a:t>
              </a:r>
            </a:p>
            <a:p>
              <a:pPr eaLnBrk="0" hangingPunct="0"/>
              <a:r>
                <a:rPr lang="zh-CN" altLang="en-US" sz="2800" b="1" dirty="0">
                  <a:latin typeface="Times New Roman" pitchFamily="18" charset="0"/>
                </a:rPr>
                <a:t>　　Ｂ．力使物体的运动状态发生改变</a:t>
              </a:r>
            </a:p>
            <a:p>
              <a:pPr eaLnBrk="0" hangingPunct="0"/>
              <a:r>
                <a:rPr lang="zh-CN" altLang="en-US" sz="2800" b="1" dirty="0">
                  <a:latin typeface="Times New Roman" pitchFamily="18" charset="0"/>
                </a:rPr>
                <a:t>　　Ｃ．停止用力，运动的物体就会停止</a:t>
              </a:r>
            </a:p>
            <a:p>
              <a:pPr eaLnBrk="0" hangingPunct="0"/>
              <a:r>
                <a:rPr lang="zh-CN" altLang="en-US" sz="2800" b="1" dirty="0">
                  <a:latin typeface="Times New Roman" pitchFamily="18" charset="0"/>
                </a:rPr>
                <a:t>　　Ｄ．力是使物体保持静止或匀速直线运动状态的原因</a:t>
              </a:r>
            </a:p>
            <a:p>
              <a:pPr eaLnBrk="0" hangingPunct="0"/>
              <a:endParaRPr lang="zh-CN" altLang="en-US" sz="2800" b="1" dirty="0">
                <a:latin typeface="Times New Roman" pitchFamily="18" charset="0"/>
              </a:endParaRPr>
            </a:p>
          </p:txBody>
        </p:sp>
        <p:sp>
          <p:nvSpPr>
            <p:cNvPr id="62467" name="矩形 52227"/>
            <p:cNvSpPr>
              <a:spLocks noChangeArrowheads="1"/>
            </p:cNvSpPr>
            <p:nvPr/>
          </p:nvSpPr>
          <p:spPr bwMode="auto">
            <a:xfrm>
              <a:off x="0" y="0"/>
              <a:ext cx="5184" cy="768"/>
            </a:xfrm>
            <a:prstGeom prst="rect">
              <a:avLst/>
            </a:prstGeom>
            <a:noFill/>
            <a:ln w="7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2229" name="矩形 52228"/>
          <p:cNvSpPr>
            <a:spLocks noChangeArrowheads="1"/>
          </p:cNvSpPr>
          <p:nvPr/>
        </p:nvSpPr>
        <p:spPr bwMode="auto">
          <a:xfrm>
            <a:off x="179388" y="2708275"/>
            <a:ext cx="8763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解析：</a:t>
            </a:r>
          </a:p>
          <a:p>
            <a:r>
              <a:rPr lang="en-US" altLang="zh-CN" b="1"/>
              <a:t>①</a:t>
            </a:r>
            <a:r>
              <a:rPr lang="zh-CN" altLang="en-US" sz="2400" b="1" u="sng">
                <a:latin typeface="Times New Roman" pitchFamily="18" charset="0"/>
              </a:rPr>
              <a:t>明确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力和物体的</a:t>
            </a:r>
            <a:r>
              <a:rPr lang="zh-CN" altLang="en-US" sz="2400" b="1" u="sng">
                <a:solidFill>
                  <a:srgbClr val="FF3300"/>
                </a:solidFill>
                <a:latin typeface="Times New Roman" pitchFamily="18" charset="0"/>
              </a:rPr>
              <a:t>运动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无关，力只与物体</a:t>
            </a:r>
            <a:r>
              <a:rPr lang="zh-CN" altLang="en-US" sz="2400" b="1" u="sng">
                <a:solidFill>
                  <a:srgbClr val="FF3300"/>
                </a:solidFill>
                <a:latin typeface="Times New Roman" pitchFamily="18" charset="0"/>
              </a:rPr>
              <a:t>运动状态的改变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有关</a:t>
            </a:r>
            <a:r>
              <a:rPr lang="zh-CN" altLang="en-US" sz="2400">
                <a:latin typeface="Times New Roman" pitchFamily="18" charset="0"/>
              </a:rPr>
              <a:t>。</a:t>
            </a:r>
          </a:p>
          <a:p>
            <a:r>
              <a:rPr lang="en-US" altLang="zh-CN" b="1"/>
              <a:t>②</a:t>
            </a:r>
            <a:r>
              <a:rPr lang="zh-CN" altLang="en-US" sz="2400" b="1">
                <a:latin typeface="Times New Roman" pitchFamily="18" charset="0"/>
              </a:rPr>
              <a:t>物体保持静止或匀速直线运动状态，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是物体不受力时的</a:t>
            </a:r>
            <a:r>
              <a:rPr lang="zh-CN" altLang="en-US" sz="2400" b="1" u="sng">
                <a:solidFill>
                  <a:srgbClr val="FF3300"/>
                </a:solidFill>
                <a:latin typeface="Times New Roman" pitchFamily="18" charset="0"/>
              </a:rPr>
              <a:t>运动规律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，</a:t>
            </a:r>
            <a:r>
              <a:rPr lang="zh-CN" altLang="en-US" sz="2400" b="1">
                <a:latin typeface="Times New Roman" pitchFamily="18" charset="0"/>
              </a:rPr>
              <a:t>并</a:t>
            </a:r>
            <a:r>
              <a:rPr lang="zh-CN" altLang="en-US" sz="2400" b="1">
                <a:solidFill>
                  <a:srgbClr val="FF3300"/>
                </a:solidFill>
                <a:latin typeface="Times New Roman" pitchFamily="18" charset="0"/>
              </a:rPr>
              <a:t>不是力作用的结果</a:t>
            </a:r>
            <a:r>
              <a:rPr lang="zh-CN" altLang="en-US" sz="2400">
                <a:latin typeface="Times New Roman" pitchFamily="18" charset="0"/>
              </a:rPr>
              <a:t>。</a:t>
            </a:r>
          </a:p>
        </p:txBody>
      </p:sp>
      <p:sp>
        <p:nvSpPr>
          <p:cNvPr id="62469" name="矩形 52229"/>
          <p:cNvSpPr>
            <a:spLocks noChangeArrowheads="1"/>
          </p:cNvSpPr>
          <p:nvPr/>
        </p:nvSpPr>
        <p:spPr bwMode="auto">
          <a:xfrm>
            <a:off x="381000" y="2438400"/>
            <a:ext cx="8763000" cy="12192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232" name="矩形 52231"/>
          <p:cNvSpPr>
            <a:spLocks noChangeArrowheads="1"/>
          </p:cNvSpPr>
          <p:nvPr/>
        </p:nvSpPr>
        <p:spPr bwMode="auto">
          <a:xfrm>
            <a:off x="7596188" y="115888"/>
            <a:ext cx="6937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b="1" dirty="0">
                <a:solidFill>
                  <a:srgbClr val="FF3300"/>
                </a:solidFill>
                <a:ea typeface="黑体" pitchFamily="49" charset="-122"/>
              </a:rPr>
              <a:t>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  <p:bldP spid="5223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矩形 53249"/>
          <p:cNvSpPr>
            <a:spLocks noChangeArrowheads="1"/>
          </p:cNvSpPr>
          <p:nvPr/>
        </p:nvSpPr>
        <p:spPr bwMode="auto">
          <a:xfrm>
            <a:off x="0" y="114300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【例</a:t>
            </a:r>
            <a:r>
              <a:rPr lang="en-US" altLang="zh-CN" sz="2400" b="1">
                <a:solidFill>
                  <a:srgbClr val="0000FF"/>
                </a:solidFill>
                <a:latin typeface="Times New Roman" pitchFamily="18" charset="0"/>
              </a:rPr>
              <a:t>4.</a:t>
            </a:r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  <a:ea typeface="华文行楷" pitchFamily="2" charset="-122"/>
              </a:rPr>
              <a:t>】</a:t>
            </a:r>
            <a:r>
              <a:rPr lang="zh-CN" altLang="en-US" sz="2400" b="1">
                <a:latin typeface="Times New Roman" pitchFamily="18" charset="0"/>
              </a:rPr>
              <a:t>用绳子栓住一个小球在光滑的水平面上作圆周运动，当绳子突然断裂，小球将 </a:t>
            </a:r>
            <a:r>
              <a:rPr lang="en-US" altLang="zh-CN" sz="2400" b="1">
                <a:latin typeface="Times New Roman" pitchFamily="18" charset="0"/>
              </a:rPr>
              <a:t>[      ]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A</a:t>
            </a:r>
            <a:r>
              <a:rPr lang="zh-CN" altLang="en-US" sz="2400" b="1">
                <a:latin typeface="Times New Roman" pitchFamily="18" charset="0"/>
              </a:rPr>
              <a:t>．保持原来的圆周运动状态．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B</a:t>
            </a:r>
            <a:r>
              <a:rPr lang="zh-CN" altLang="en-US" sz="2400" b="1">
                <a:latin typeface="Times New Roman" pitchFamily="18" charset="0"/>
              </a:rPr>
              <a:t>．保持绳断时的速度作匀速直线运动．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C</a:t>
            </a:r>
            <a:r>
              <a:rPr lang="zh-CN" altLang="en-US" sz="2400" b="1">
                <a:latin typeface="Times New Roman" pitchFamily="18" charset="0"/>
              </a:rPr>
              <a:t>．小球运动速度减小，但保持直线．</a:t>
            </a:r>
          </a:p>
          <a:p>
            <a:pPr eaLnBrk="0" hangingPunct="0"/>
            <a:r>
              <a:rPr lang="en-US" altLang="zh-CN" sz="2400" b="1">
                <a:latin typeface="Times New Roman" pitchFamily="18" charset="0"/>
              </a:rPr>
              <a:t>D</a:t>
            </a:r>
            <a:r>
              <a:rPr lang="zh-CN" altLang="en-US" sz="2400" b="1">
                <a:latin typeface="Times New Roman" pitchFamily="18" charset="0"/>
              </a:rPr>
              <a:t>．以上三种都有可能．</a:t>
            </a:r>
          </a:p>
          <a:p>
            <a:pPr eaLnBrk="0" hangingPunct="0"/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53251" name="矩形 53250"/>
          <p:cNvSpPr>
            <a:spLocks noChangeArrowheads="1"/>
          </p:cNvSpPr>
          <p:nvPr/>
        </p:nvSpPr>
        <p:spPr bwMode="auto">
          <a:xfrm>
            <a:off x="0" y="3810000"/>
            <a:ext cx="91440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【分析】</a:t>
            </a:r>
            <a:r>
              <a:rPr lang="zh-CN" altLang="en-US" sz="2400" b="1">
                <a:latin typeface="Times New Roman" pitchFamily="18" charset="0"/>
              </a:rPr>
              <a:t>原来小球受绳拉力作用在作圆周运动，当绳子突然断裂，小球在光滑水平方向上就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没有</a:t>
            </a:r>
            <a:r>
              <a:rPr lang="zh-CN" altLang="en-US" sz="2400" b="1">
                <a:latin typeface="Times New Roman" pitchFamily="18" charset="0"/>
              </a:rPr>
              <a:t>再受到力了，因此小球将</a:t>
            </a:r>
            <a:r>
              <a:rPr lang="zh-CN" altLang="en-US" sz="2400" b="1">
                <a:solidFill>
                  <a:srgbClr val="FF0000"/>
                </a:solidFill>
                <a:latin typeface="Times New Roman" pitchFamily="18" charset="0"/>
              </a:rPr>
              <a:t>保持</a:t>
            </a:r>
            <a:r>
              <a:rPr lang="zh-CN" altLang="en-US" sz="2400" b="1">
                <a:latin typeface="Times New Roman" pitchFamily="18" charset="0"/>
              </a:rPr>
              <a:t>绳断时刻的速度大小和方向而运动． </a:t>
            </a:r>
            <a:endParaRPr lang="zh-CN" altLang="en-US" sz="2400">
              <a:latin typeface="Times New Roman" pitchFamily="18" charset="0"/>
            </a:endParaRPr>
          </a:p>
        </p:txBody>
      </p:sp>
      <p:sp>
        <p:nvSpPr>
          <p:cNvPr id="53252" name="矩形 53251"/>
          <p:cNvSpPr>
            <a:spLocks noChangeArrowheads="1"/>
          </p:cNvSpPr>
          <p:nvPr/>
        </p:nvSpPr>
        <p:spPr bwMode="auto">
          <a:xfrm>
            <a:off x="0" y="5486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b="1">
                <a:solidFill>
                  <a:srgbClr val="0000FF"/>
                </a:solidFill>
                <a:latin typeface="Times New Roman" pitchFamily="18" charset="0"/>
              </a:rPr>
              <a:t>【解答】</a:t>
            </a:r>
            <a:r>
              <a:rPr lang="en-US" altLang="zh-CN" sz="2400" b="1">
                <a:solidFill>
                  <a:srgbClr val="FF0000"/>
                </a:solidFill>
                <a:latin typeface="Times New Roman" pitchFamily="18" charset="0"/>
              </a:rPr>
              <a:t>B</a:t>
            </a:r>
            <a:r>
              <a:rPr lang="zh-CN" altLang="en-US" sz="2400">
                <a:latin typeface="Times New Roman" pitchFamily="18" charset="0"/>
                <a:ea typeface="华文行楷" pitchFamily="2" charset="-122"/>
              </a:rPr>
              <a:t>． </a:t>
            </a:r>
            <a:endParaRPr lang="zh-CN" altLang="en-US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/>
      <p:bldP spid="5325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矩形 55298"/>
          <p:cNvSpPr>
            <a:spLocks noChangeArrowheads="1"/>
          </p:cNvSpPr>
          <p:nvPr/>
        </p:nvSpPr>
        <p:spPr bwMode="auto">
          <a:xfrm>
            <a:off x="323850" y="1125538"/>
            <a:ext cx="84248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zh-CN" altLang="en-US" sz="3200" b="1">
                <a:latin typeface="Times New Roman" pitchFamily="18" charset="0"/>
              </a:rPr>
              <a:t>例</a:t>
            </a:r>
            <a:r>
              <a:rPr lang="en-US" altLang="zh-CN" sz="3200" b="1">
                <a:latin typeface="Times New Roman" pitchFamily="18" charset="0"/>
              </a:rPr>
              <a:t>5.   </a:t>
            </a:r>
            <a:r>
              <a:rPr lang="zh-CN" altLang="en-US" sz="3200" b="1">
                <a:latin typeface="Times New Roman" pitchFamily="18" charset="0"/>
              </a:rPr>
              <a:t>一个物体做匀速直线运动，突然受到一个外力的作用，它的运动状态是否一定会改变？ </a:t>
            </a:r>
          </a:p>
          <a:p>
            <a:pPr eaLnBrk="0" hangingPunct="0"/>
            <a:endParaRPr lang="zh-CN" altLang="en-US" sz="3200" b="1">
              <a:latin typeface="Times New Roman" pitchFamily="18" charset="0"/>
            </a:endParaRPr>
          </a:p>
        </p:txBody>
      </p:sp>
      <p:sp>
        <p:nvSpPr>
          <p:cNvPr id="64515" name="矩形 55299"/>
          <p:cNvSpPr>
            <a:spLocks noChangeArrowheads="1"/>
          </p:cNvSpPr>
          <p:nvPr/>
        </p:nvSpPr>
        <p:spPr bwMode="auto">
          <a:xfrm>
            <a:off x="323850" y="1125538"/>
            <a:ext cx="8002588" cy="609600"/>
          </a:xfrm>
          <a:prstGeom prst="rect">
            <a:avLst/>
          </a:prstGeom>
          <a:noFill/>
          <a:ln w="7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301" name="矩形 55300"/>
          <p:cNvSpPr>
            <a:spLocks noChangeArrowheads="1"/>
          </p:cNvSpPr>
          <p:nvPr/>
        </p:nvSpPr>
        <p:spPr bwMode="auto">
          <a:xfrm>
            <a:off x="395288" y="2636838"/>
            <a:ext cx="82089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zh-CN" sz="3200" b="1">
                <a:solidFill>
                  <a:srgbClr val="0000FF"/>
                </a:solidFill>
                <a:latin typeface="Times New Roman" pitchFamily="18" charset="0"/>
              </a:rPr>
              <a:t>  </a:t>
            </a:r>
            <a:r>
              <a:rPr lang="zh-CN" altLang="en-US" sz="3200" b="1">
                <a:solidFill>
                  <a:srgbClr val="0000FF"/>
                </a:solidFill>
                <a:latin typeface="Times New Roman" pitchFamily="18" charset="0"/>
              </a:rPr>
              <a:t>解析：</a:t>
            </a: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 </a:t>
            </a:r>
            <a:r>
              <a:rPr lang="zh-CN" altLang="en-US" sz="3200" b="1">
                <a:latin typeface="Times New Roman" pitchFamily="18" charset="0"/>
              </a:rPr>
              <a:t>物体原来的运动状态是匀速直线运动，对应的受力情况是</a:t>
            </a:r>
            <a:r>
              <a:rPr lang="en-US" altLang="zh-CN" sz="3200" b="1">
                <a:latin typeface="Times New Roman" pitchFamily="18" charset="0"/>
              </a:rPr>
              <a:t>"</a:t>
            </a:r>
            <a:r>
              <a:rPr lang="zh-CN" altLang="en-US" sz="3200" b="1">
                <a:latin typeface="Times New Roman" pitchFamily="18" charset="0"/>
              </a:rPr>
              <a:t>不受力</a:t>
            </a:r>
            <a:r>
              <a:rPr lang="en-US" altLang="zh-CN" sz="3200" b="1">
                <a:latin typeface="Times New Roman" pitchFamily="18" charset="0"/>
              </a:rPr>
              <a:t>"</a:t>
            </a:r>
            <a:r>
              <a:rPr lang="zh-CN" altLang="en-US" sz="3200" b="1">
                <a:latin typeface="Times New Roman" pitchFamily="18" charset="0"/>
              </a:rPr>
              <a:t>或</a:t>
            </a:r>
            <a:r>
              <a:rPr lang="en-US" altLang="zh-CN" sz="3200" b="1">
                <a:latin typeface="Times New Roman" pitchFamily="18" charset="0"/>
              </a:rPr>
              <a:t>"</a:t>
            </a:r>
            <a:r>
              <a:rPr lang="zh-CN" altLang="en-US" sz="3200" b="1">
                <a:latin typeface="Times New Roman" pitchFamily="18" charset="0"/>
              </a:rPr>
              <a:t>受合力为零</a:t>
            </a:r>
            <a:r>
              <a:rPr lang="en-US" altLang="zh-CN" sz="3200" b="1">
                <a:latin typeface="Times New Roman" pitchFamily="18" charset="0"/>
              </a:rPr>
              <a:t>"</a:t>
            </a:r>
            <a:r>
              <a:rPr lang="zh-CN" altLang="en-US" sz="3200" b="1">
                <a:latin typeface="Times New Roman" pitchFamily="18" charset="0"/>
              </a:rPr>
              <a:t>。在此基础上再施加给此物体一个外力，此时物体受合力一定不为零，</a:t>
            </a:r>
            <a:r>
              <a:rPr lang="zh-CN" altLang="en-US" sz="3200" b="1">
                <a:solidFill>
                  <a:srgbClr val="FF3300"/>
                </a:solidFill>
                <a:latin typeface="Times New Roman" pitchFamily="18" charset="0"/>
              </a:rPr>
              <a:t>物体的运动状态一定会发生改变。</a:t>
            </a:r>
          </a:p>
          <a:p>
            <a:pPr eaLnBrk="0" hangingPunct="0"/>
            <a:endParaRPr lang="zh-CN" altLang="en-US" sz="3200" b="1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文本框 36866"/>
          <p:cNvSpPr txBox="1">
            <a:spLocks noChangeArrowheads="1"/>
          </p:cNvSpPr>
          <p:nvPr/>
        </p:nvSpPr>
        <p:spPr bwMode="auto">
          <a:xfrm>
            <a:off x="695325" y="2090738"/>
            <a:ext cx="7805738" cy="139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1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．当汽车突然起动的时候，由于乘客具有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，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他会往车行驶的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方向倾倒；向北行驶</a:t>
            </a:r>
            <a:r>
              <a:rPr lang="zh-CN" altLang="en-US" sz="2200">
                <a:solidFill>
                  <a:srgbClr val="000000"/>
                </a:solidFill>
              </a:rPr>
              <a:t>的汽车突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</a:rPr>
              <a:t>然向西拐弯时，车上的乘客会向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倾倒．</a:t>
            </a:r>
          </a:p>
        </p:txBody>
      </p:sp>
      <p:sp>
        <p:nvSpPr>
          <p:cNvPr id="36868" name="文本框 36867"/>
          <p:cNvSpPr txBox="1">
            <a:spLocks noChangeArrowheads="1"/>
          </p:cNvSpPr>
          <p:nvPr/>
        </p:nvSpPr>
        <p:spPr bwMode="auto">
          <a:xfrm>
            <a:off x="7059613" y="2055813"/>
            <a:ext cx="568325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惯性</a:t>
            </a:r>
          </a:p>
        </p:txBody>
      </p:sp>
      <p:sp>
        <p:nvSpPr>
          <p:cNvPr id="36869" name="文本框 36868"/>
          <p:cNvSpPr txBox="1">
            <a:spLocks noChangeArrowheads="1"/>
          </p:cNvSpPr>
          <p:nvPr/>
        </p:nvSpPr>
        <p:spPr bwMode="auto">
          <a:xfrm>
            <a:off x="3327400" y="2562225"/>
            <a:ext cx="566738" cy="28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相反</a:t>
            </a:r>
          </a:p>
        </p:txBody>
      </p:sp>
      <p:sp>
        <p:nvSpPr>
          <p:cNvPr id="36870" name="文本框 36869"/>
          <p:cNvSpPr txBox="1">
            <a:spLocks noChangeArrowheads="1"/>
          </p:cNvSpPr>
          <p:nvPr/>
        </p:nvSpPr>
        <p:spPr bwMode="auto">
          <a:xfrm>
            <a:off x="5376863" y="3140075"/>
            <a:ext cx="284162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225"/>
              </a:lnSpc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东</a:t>
            </a:r>
          </a:p>
        </p:txBody>
      </p:sp>
      <p:sp>
        <p:nvSpPr>
          <p:cNvPr id="65541" name="文本框 36870"/>
          <p:cNvSpPr txBox="1">
            <a:spLocks noChangeArrowheads="1"/>
          </p:cNvSpPr>
          <p:nvPr/>
        </p:nvSpPr>
        <p:spPr bwMode="auto">
          <a:xfrm>
            <a:off x="695325" y="4273550"/>
            <a:ext cx="7807325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．沿水平方向匀速飞行的轰炸机，要击中地面目标，应在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_______________________(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填“目标正上方”或“到达目标上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方前”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)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投弹．</a:t>
            </a: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36872" name="矩形 36871"/>
          <p:cNvSpPr>
            <a:spLocks noChangeArrowheads="1"/>
          </p:cNvSpPr>
          <p:nvPr/>
        </p:nvSpPr>
        <p:spPr bwMode="auto">
          <a:xfrm>
            <a:off x="1206500" y="4656138"/>
            <a:ext cx="2173288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382" tIns="46191" rIns="92382" bIns="46191">
            <a:spAutoFit/>
          </a:bodyPr>
          <a:lstStyle/>
          <a:p>
            <a:pPr defTabSz="923925"/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到达目标上方前</a:t>
            </a:r>
          </a:p>
        </p:txBody>
      </p:sp>
      <p:sp>
        <p:nvSpPr>
          <p:cNvPr id="65543" name="文本框 36872"/>
          <p:cNvSpPr txBox="1">
            <a:spLocks noChangeArrowheads="1"/>
          </p:cNvSpPr>
          <p:nvPr/>
        </p:nvSpPr>
        <p:spPr bwMode="auto">
          <a:xfrm>
            <a:off x="1600200" y="576263"/>
            <a:ext cx="24193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400"/>
              <a:t>课堂练习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69" grpId="0"/>
      <p:bldP spid="36870" grpId="0"/>
      <p:bldP spid="3687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框 37889"/>
          <p:cNvSpPr txBox="1">
            <a:spLocks noChangeArrowheads="1"/>
          </p:cNvSpPr>
          <p:nvPr/>
        </p:nvSpPr>
        <p:spPr bwMode="auto">
          <a:xfrm>
            <a:off x="1260475" y="763588"/>
            <a:ext cx="7188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3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．静止的物体，如果它所受的一切外力同时消失，那么它</a:t>
            </a:r>
          </a:p>
        </p:txBody>
      </p:sp>
      <p:sp>
        <p:nvSpPr>
          <p:cNvPr id="66562" name="文本框 37890"/>
          <p:cNvSpPr txBox="1">
            <a:spLocks noChangeArrowheads="1"/>
          </p:cNvSpPr>
          <p:nvPr/>
        </p:nvSpPr>
        <p:spPr bwMode="auto">
          <a:xfrm>
            <a:off x="695325" y="1308100"/>
            <a:ext cx="377825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将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66563" name="文本框 37891"/>
          <p:cNvSpPr txBox="1">
            <a:spLocks noChangeArrowheads="1"/>
          </p:cNvSpPr>
          <p:nvPr/>
        </p:nvSpPr>
        <p:spPr bwMode="auto">
          <a:xfrm>
            <a:off x="1641475" y="1354138"/>
            <a:ext cx="936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7893" name="文本框 37892"/>
          <p:cNvSpPr txBox="1">
            <a:spLocks noChangeArrowheads="1"/>
          </p:cNvSpPr>
          <p:nvPr/>
        </p:nvSpPr>
        <p:spPr bwMode="auto">
          <a:xfrm>
            <a:off x="1279525" y="1406525"/>
            <a:ext cx="204788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D</a:t>
            </a:r>
          </a:p>
        </p:txBody>
      </p:sp>
      <p:sp>
        <p:nvSpPr>
          <p:cNvPr id="37894" name="文本框 37893"/>
          <p:cNvSpPr txBox="1">
            <a:spLocks noChangeArrowheads="1"/>
          </p:cNvSpPr>
          <p:nvPr/>
        </p:nvSpPr>
        <p:spPr bwMode="auto">
          <a:xfrm>
            <a:off x="695325" y="1852613"/>
            <a:ext cx="7664450" cy="403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．立即运动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．速度先变大，后变小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．做匀速直线运动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．静止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9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解</a:t>
            </a:r>
            <a:r>
              <a:rPr lang="zh-CN" altLang="en-US" sz="2200">
                <a:solidFill>
                  <a:srgbClr val="FF0000"/>
                </a:solidFill>
                <a:ea typeface="黑体" pitchFamily="49" charset="-122"/>
              </a:rPr>
              <a:t>析：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一切物体在不受外力作用时将保持静止状态或匀速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直线运动状态；静止的物体，当外力突然全部消失后，自然保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持静止状态．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框 38913"/>
          <p:cNvSpPr txBox="1">
            <a:spLocks noChangeArrowheads="1"/>
          </p:cNvSpPr>
          <p:nvPr/>
        </p:nvSpPr>
        <p:spPr bwMode="auto">
          <a:xfrm>
            <a:off x="1260475" y="763588"/>
            <a:ext cx="648335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4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．自行车骑得太快，容易造成交通事故，这是由于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67586" name="文本框 38914"/>
          <p:cNvSpPr txBox="1">
            <a:spLocks noChangeArrowheads="1"/>
          </p:cNvSpPr>
          <p:nvPr/>
        </p:nvSpPr>
        <p:spPr bwMode="auto">
          <a:xfrm>
            <a:off x="8312150" y="809625"/>
            <a:ext cx="95250" cy="25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67587" name="文本框 38915"/>
          <p:cNvSpPr txBox="1">
            <a:spLocks noChangeArrowheads="1"/>
          </p:cNvSpPr>
          <p:nvPr/>
        </p:nvSpPr>
        <p:spPr bwMode="auto">
          <a:xfrm>
            <a:off x="1260475" y="1308100"/>
            <a:ext cx="5024438" cy="30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．运动快，所以惯性大，因此难停下来</a:t>
            </a:r>
          </a:p>
        </p:txBody>
      </p:sp>
      <p:sp>
        <p:nvSpPr>
          <p:cNvPr id="38917" name="文本框 38916"/>
          <p:cNvSpPr txBox="1">
            <a:spLocks noChangeArrowheads="1"/>
          </p:cNvSpPr>
          <p:nvPr/>
        </p:nvSpPr>
        <p:spPr bwMode="auto">
          <a:xfrm>
            <a:off x="7937500" y="828675"/>
            <a:ext cx="18891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C</a:t>
            </a:r>
          </a:p>
        </p:txBody>
      </p:sp>
      <p:sp>
        <p:nvSpPr>
          <p:cNvPr id="38918" name="文本框 38917"/>
          <p:cNvSpPr txBox="1">
            <a:spLocks noChangeArrowheads="1"/>
          </p:cNvSpPr>
          <p:nvPr/>
        </p:nvSpPr>
        <p:spPr bwMode="auto">
          <a:xfrm>
            <a:off x="695325" y="1852613"/>
            <a:ext cx="7853363" cy="412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  <a:tabLst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．刹车时产生的惯性不够大，所以难停下来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32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．由于惯性，即使紧急刹车，也需要向前运动一段距离才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150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能停下来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47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．刹车时来不及克服惯性，所以难停下来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150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解析：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本题根据概念辨析法解题．因为惯性是物体本身的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一种特性，只与质量大小有关，而与物体的运动快慢，与是否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313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刹车均无关，所以由于惯性，即使紧急刹车，也需要向前运动</a:t>
            </a: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475"/>
              </a:lnSpc>
              <a:tabLst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一段距离才能停下来，故选 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91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91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8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斜面实验.avi">
            <a:hlinkClick r:id="" action="ppaction://media"/>
          </p:cNvPr>
          <p:cNvPicPr>
            <a:picLocks noGrp="1" noRot="1" noChangeAspect="1" noChangeArrowheads="1"/>
          </p:cNvPicPr>
          <p:nvPr>
            <p:ph idx="4294967295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4625" y="260350"/>
            <a:ext cx="3889375" cy="2286000"/>
          </a:xfrm>
        </p:spPr>
      </p:pic>
      <p:sp>
        <p:nvSpPr>
          <p:cNvPr id="40962" name="文本框 59394"/>
          <p:cNvSpPr txBox="1">
            <a:spLocks noChangeArrowheads="1"/>
          </p:cNvSpPr>
          <p:nvPr/>
        </p:nvSpPr>
        <p:spPr bwMode="auto">
          <a:xfrm>
            <a:off x="250825" y="2781300"/>
            <a:ext cx="8353425" cy="3378200"/>
          </a:xfrm>
          <a:prstGeom prst="rect">
            <a:avLst/>
          </a:prstGeom>
          <a:solidFill>
            <a:srgbClr val="FF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如图所示</a:t>
            </a:r>
            <a:r>
              <a:rPr lang="en-US" altLang="zh-CN" sz="2400" b="1"/>
              <a:t>,</a:t>
            </a:r>
            <a:r>
              <a:rPr lang="zh-CN" altLang="en-US" sz="2400" b="1"/>
              <a:t>做伽利略实验时</a:t>
            </a:r>
            <a:r>
              <a:rPr lang="en-US" altLang="zh-CN" sz="2400" b="1"/>
              <a:t>,</a:t>
            </a:r>
            <a:r>
              <a:rPr lang="zh-CN" altLang="en-US" sz="2400" b="1"/>
              <a:t>每次做实验都用同一小车</a:t>
            </a:r>
            <a:r>
              <a:rPr lang="en-US" altLang="zh-CN" sz="2400" b="1"/>
              <a:t>,</a:t>
            </a:r>
            <a:r>
              <a:rPr lang="zh-CN" altLang="en-US" sz="2400" b="1"/>
              <a:t>从同样高的斜面上运动下来</a:t>
            </a:r>
            <a:r>
              <a:rPr lang="en-US" altLang="zh-CN" sz="2400" b="1"/>
              <a:t>,</a:t>
            </a:r>
            <a:r>
              <a:rPr lang="zh-CN" altLang="en-US" sz="2400" b="1"/>
              <a:t>使它在三种平面上开始运动时的速度相同，则下列有关这个实验的说法中错误的是</a:t>
            </a:r>
            <a:r>
              <a:rPr lang="en-US" altLang="zh-CN" sz="2400" b="1"/>
              <a:t>(            )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A</a:t>
            </a:r>
            <a:r>
              <a:rPr lang="zh-CN" altLang="en-US" sz="2400" b="1"/>
              <a:t>、在同样条件下，小车受到的阻力越小，它前进得就越远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B</a:t>
            </a:r>
            <a:r>
              <a:rPr lang="zh-CN" altLang="en-US" sz="2400" b="1"/>
              <a:t>、小车受到的阻力越小，它的速度减小得就越慢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C</a:t>
            </a:r>
            <a:r>
              <a:rPr lang="zh-CN" altLang="en-US" sz="2400" b="1"/>
              <a:t>、小车的速度减小是由于受到了阻力</a:t>
            </a:r>
          </a:p>
          <a:p>
            <a:pPr>
              <a:spcBef>
                <a:spcPct val="50000"/>
              </a:spcBef>
            </a:pPr>
            <a:r>
              <a:rPr lang="en-US" altLang="zh-CN" sz="2400" b="1"/>
              <a:t>D</a:t>
            </a:r>
            <a:r>
              <a:rPr lang="zh-CN" altLang="en-US" sz="2400" b="1"/>
              <a:t>、这个实验直接得出了牛顿第一定律</a:t>
            </a:r>
          </a:p>
        </p:txBody>
      </p:sp>
      <p:sp>
        <p:nvSpPr>
          <p:cNvPr id="59396" name="文本框 59395"/>
          <p:cNvSpPr txBox="1">
            <a:spLocks noChangeArrowheads="1"/>
          </p:cNvSpPr>
          <p:nvPr/>
        </p:nvSpPr>
        <p:spPr bwMode="auto">
          <a:xfrm>
            <a:off x="6443663" y="3573463"/>
            <a:ext cx="5048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000066"/>
                </a:solidFill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09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096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0961"/>
                </p:tgtEl>
              </p:cMediaNode>
            </p:video>
          </p:childTnLst>
        </p:cTn>
      </p:par>
    </p:tnLst>
    <p:bldLst>
      <p:bldP spid="5939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框 39937"/>
          <p:cNvSpPr txBox="1">
            <a:spLocks noChangeArrowheads="1"/>
          </p:cNvSpPr>
          <p:nvPr/>
        </p:nvSpPr>
        <p:spPr bwMode="auto">
          <a:xfrm>
            <a:off x="1260475" y="763588"/>
            <a:ext cx="71882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388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5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．人们有时要利用惯性，有时要防止惯性带来的危害．下</a:t>
            </a:r>
          </a:p>
        </p:txBody>
      </p:sp>
      <p:sp>
        <p:nvSpPr>
          <p:cNvPr id="68610" name="文本框 39938"/>
          <p:cNvSpPr txBox="1">
            <a:spLocks noChangeArrowheads="1"/>
          </p:cNvSpPr>
          <p:nvPr/>
        </p:nvSpPr>
        <p:spPr bwMode="auto">
          <a:xfrm>
            <a:off x="695325" y="1271588"/>
            <a:ext cx="4635500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00"/>
              </a:lnSpc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列事件中为了防止惯性带来危害的是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(</a:t>
            </a:r>
          </a:p>
        </p:txBody>
      </p:sp>
      <p:sp>
        <p:nvSpPr>
          <p:cNvPr id="68611" name="文本框 39939"/>
          <p:cNvSpPr txBox="1">
            <a:spLocks noChangeArrowheads="1"/>
          </p:cNvSpPr>
          <p:nvPr/>
        </p:nvSpPr>
        <p:spPr bwMode="auto">
          <a:xfrm>
            <a:off x="5900738" y="1319213"/>
            <a:ext cx="936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39941" name="文本框 39940"/>
          <p:cNvSpPr txBox="1">
            <a:spLocks noChangeArrowheads="1"/>
          </p:cNvSpPr>
          <p:nvPr/>
        </p:nvSpPr>
        <p:spPr bwMode="auto">
          <a:xfrm>
            <a:off x="5522913" y="1335088"/>
            <a:ext cx="1889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025"/>
              </a:lnSpc>
            </a:pP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B</a:t>
            </a:r>
          </a:p>
        </p:txBody>
      </p:sp>
      <p:sp>
        <p:nvSpPr>
          <p:cNvPr id="39942" name="文本框 39941"/>
          <p:cNvSpPr txBox="1">
            <a:spLocks noChangeArrowheads="1"/>
          </p:cNvSpPr>
          <p:nvPr/>
        </p:nvSpPr>
        <p:spPr bwMode="auto">
          <a:xfrm>
            <a:off x="695325" y="1779588"/>
            <a:ext cx="8140700" cy="437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00"/>
              </a:lnSpc>
              <a:tabLst>
                <a:tab pos="550863" algn="l"/>
                <a:tab pos="565150" algn="l"/>
              </a:tabLst>
            </a:pPr>
            <a:r>
              <a:rPr lang="en-US" altLang="zh-CN"/>
              <a:t>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．为了节能，公交车进站时提前关闭发动机，让车缓缓进站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013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B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．汽车在市区要限速行驶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025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C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．锤头松了，敲击一下尾部，使锤头套紧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3025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en-US" altLang="zh-CN" sz="2200">
                <a:solidFill>
                  <a:srgbClr val="000000"/>
                </a:solidFill>
                <a:latin typeface="Times New Roman" pitchFamily="18" charset="0"/>
              </a:rPr>
              <a:t>D</a:t>
            </a: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．跳远时快速助跑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863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000000"/>
                </a:solidFill>
                <a:latin typeface="Times New Roman" pitchFamily="18" charset="0"/>
              </a:rPr>
              <a:t>		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  <a:ea typeface="黑体" pitchFamily="49" charset="-122"/>
              </a:rPr>
              <a:t>解析：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惯性是一切物体都具有的性质．生活中物体具有的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3200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惯性有利也有弊．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A 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选项，提前关闭发动机，可利用汽车的惯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3025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性向前行驶一段距离；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B 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选项中，市区内人多、车多，高速行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2850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驶的汽车由于具有惯性很容易造成事故，所以要限速行驶，属</a:t>
            </a:r>
          </a:p>
          <a:p>
            <a:pPr defTabSz="923925">
              <a:lnSpc>
                <a:spcPts val="1013"/>
              </a:lnSpc>
              <a:tabLst>
                <a:tab pos="550863" algn="l"/>
                <a:tab pos="565150" algn="l"/>
              </a:tabLst>
            </a:pPr>
            <a:endParaRPr lang="zh-CN" altLang="en-US" sz="2200">
              <a:solidFill>
                <a:srgbClr val="FF0000"/>
              </a:solidFill>
              <a:latin typeface="Times New Roman" pitchFamily="18" charset="0"/>
            </a:endParaRPr>
          </a:p>
          <a:p>
            <a:pPr defTabSz="923925">
              <a:lnSpc>
                <a:spcPts val="3200"/>
              </a:lnSpc>
              <a:tabLst>
                <a:tab pos="550863" algn="l"/>
                <a:tab pos="565150" algn="l"/>
              </a:tabLst>
            </a:pP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于防止惯性带来的危害；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、</a:t>
            </a:r>
            <a:r>
              <a:rPr lang="en-US" altLang="zh-CN" sz="2200">
                <a:solidFill>
                  <a:srgbClr val="FF0000"/>
                </a:solidFill>
                <a:latin typeface="Times New Roman" pitchFamily="18" charset="0"/>
              </a:rPr>
              <a:t>D </a:t>
            </a:r>
            <a:r>
              <a:rPr lang="zh-CN" altLang="en-US" sz="2200">
                <a:solidFill>
                  <a:srgbClr val="FF0000"/>
                </a:solidFill>
                <a:latin typeface="Times New Roman" pitchFamily="18" charset="0"/>
              </a:rPr>
              <a:t>都是利用了惯性．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9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9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图片 86017" descr="ws_D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6788" y="1516063"/>
            <a:ext cx="24765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4" name="文本框 86018"/>
          <p:cNvSpPr txBox="1">
            <a:spLocks noChangeArrowheads="1"/>
          </p:cNvSpPr>
          <p:nvPr/>
        </p:nvSpPr>
        <p:spPr bwMode="auto">
          <a:xfrm>
            <a:off x="984250" y="2211388"/>
            <a:ext cx="7742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①</a:t>
            </a:r>
            <a:r>
              <a:rPr lang="zh-CN" altLang="en-US" sz="2400">
                <a:solidFill>
                  <a:srgbClr val="000000"/>
                </a:solidFill>
                <a:ea typeface="仿宋_GB2312" pitchFamily="49" charset="-122"/>
              </a:rPr>
              <a:t>一切物体在任何情况下都有惯性，不受力和静止的物体</a:t>
            </a:r>
          </a:p>
        </p:txBody>
      </p:sp>
      <p:sp>
        <p:nvSpPr>
          <p:cNvPr id="69635" name="文本框 86019"/>
          <p:cNvSpPr txBox="1">
            <a:spLocks noChangeArrowheads="1"/>
          </p:cNvSpPr>
          <p:nvPr/>
        </p:nvSpPr>
        <p:spPr bwMode="auto">
          <a:xfrm>
            <a:off x="365125" y="2806700"/>
            <a:ext cx="18573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ea typeface="仿宋_GB2312" pitchFamily="49" charset="-122"/>
              </a:rPr>
              <a:t>也具有惯性．</a:t>
            </a:r>
          </a:p>
        </p:txBody>
      </p:sp>
      <p:sp>
        <p:nvSpPr>
          <p:cNvPr id="86021" name="文本框 86020"/>
          <p:cNvSpPr txBox="1">
            <a:spLocks noChangeArrowheads="1"/>
          </p:cNvSpPr>
          <p:nvPr/>
        </p:nvSpPr>
        <p:spPr bwMode="auto">
          <a:xfrm>
            <a:off x="3033713" y="3386138"/>
            <a:ext cx="6191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ea typeface="仿宋_GB2312" pitchFamily="49" charset="-122"/>
              </a:rPr>
              <a:t>质量</a:t>
            </a:r>
          </a:p>
        </p:txBody>
      </p:sp>
      <p:sp>
        <p:nvSpPr>
          <p:cNvPr id="86022" name="文本框 86021"/>
          <p:cNvSpPr txBox="1">
            <a:spLocks noChangeArrowheads="1"/>
          </p:cNvSpPr>
          <p:nvPr/>
        </p:nvSpPr>
        <p:spPr bwMode="auto">
          <a:xfrm>
            <a:off x="4716463" y="3386138"/>
            <a:ext cx="27876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ea typeface="仿宋_GB2312" pitchFamily="49" charset="-122"/>
              </a:rPr>
              <a:t>质量越大，惯性越大</a:t>
            </a:r>
          </a:p>
        </p:txBody>
      </p:sp>
      <p:sp>
        <p:nvSpPr>
          <p:cNvPr id="69638" name="文本框 86022"/>
          <p:cNvSpPr txBox="1">
            <a:spLocks noChangeArrowheads="1"/>
          </p:cNvSpPr>
          <p:nvPr/>
        </p:nvSpPr>
        <p:spPr bwMode="auto">
          <a:xfrm>
            <a:off x="984250" y="3402013"/>
            <a:ext cx="7742238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②</a:t>
            </a:r>
            <a:r>
              <a:rPr lang="zh-CN" altLang="en-US" sz="24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惯性由物体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_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</a:t>
            </a:r>
            <a:r>
              <a:rPr lang="zh-CN" altLang="en-US" sz="24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决定，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____________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．不能说</a:t>
            </a:r>
          </a:p>
        </p:txBody>
      </p:sp>
      <p:sp>
        <p:nvSpPr>
          <p:cNvPr id="69639" name="文本框 86023"/>
          <p:cNvSpPr txBox="1">
            <a:spLocks noChangeArrowheads="1"/>
          </p:cNvSpPr>
          <p:nvPr/>
        </p:nvSpPr>
        <p:spPr bwMode="auto">
          <a:xfrm>
            <a:off x="365125" y="3995738"/>
            <a:ext cx="5573713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000000"/>
                </a:solidFill>
                <a:ea typeface="仿宋_GB2312" pitchFamily="49" charset="-122"/>
              </a:rPr>
              <a:t>速度越大，惯性越大，惯性与速度无关．</a:t>
            </a:r>
          </a:p>
        </p:txBody>
      </p:sp>
      <p:sp>
        <p:nvSpPr>
          <p:cNvPr id="86025" name="文本框 86024"/>
          <p:cNvSpPr txBox="1">
            <a:spLocks noChangeArrowheads="1"/>
          </p:cNvSpPr>
          <p:nvPr/>
        </p:nvSpPr>
        <p:spPr bwMode="auto">
          <a:xfrm>
            <a:off x="4681538" y="4541838"/>
            <a:ext cx="9286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ea typeface="仿宋_GB2312" pitchFamily="49" charset="-122"/>
              </a:rPr>
              <a:t>不是力</a:t>
            </a:r>
          </a:p>
        </p:txBody>
      </p:sp>
      <p:sp>
        <p:nvSpPr>
          <p:cNvPr id="69641" name="文本框 86025"/>
          <p:cNvSpPr txBox="1">
            <a:spLocks noChangeArrowheads="1"/>
          </p:cNvSpPr>
          <p:nvPr/>
        </p:nvSpPr>
        <p:spPr bwMode="auto">
          <a:xfrm>
            <a:off x="365125" y="4591050"/>
            <a:ext cx="8188325" cy="90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en-US" altLang="zh-CN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③</a:t>
            </a:r>
            <a:r>
              <a:rPr lang="zh-CN" altLang="en-US" sz="2400">
                <a:solidFill>
                  <a:srgbClr val="000000"/>
                </a:solidFill>
                <a:latin typeface="仿宋_GB2312" pitchFamily="49" charset="-122"/>
                <a:ea typeface="仿宋_GB2312" pitchFamily="49" charset="-122"/>
              </a:rPr>
              <a:t>惯性是物体的固有属性，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_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，不能说“受到惯性作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  <a:ea typeface="仿宋_GB2312" pitchFamily="49" charset="-122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  <a:ea typeface="仿宋_GB2312" pitchFamily="49" charset="-122"/>
            </a:endParaRPr>
          </a:p>
          <a:p>
            <a:pPr defTabSz="923925">
              <a:lnSpc>
                <a:spcPts val="25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ea typeface="仿宋_GB2312" pitchFamily="49" charset="-122"/>
              </a:rPr>
              <a:t>用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  <a:ea typeface="仿宋_GB2312" pitchFamily="49" charset="-122"/>
              </a:rPr>
              <a:t>”，应该说“具有惯性”．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6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6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1" grpId="0"/>
      <p:bldP spid="86022" grpId="0"/>
      <p:bldP spid="8602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文本框 84993"/>
          <p:cNvSpPr txBox="1">
            <a:spLocks noChangeArrowheads="1"/>
          </p:cNvSpPr>
          <p:nvPr/>
        </p:nvSpPr>
        <p:spPr bwMode="auto">
          <a:xfrm>
            <a:off x="985838" y="1587500"/>
            <a:ext cx="751840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3000">
                <a:solidFill>
                  <a:srgbClr val="000000"/>
                </a:solidFill>
                <a:latin typeface="Times New Roman" pitchFamily="18" charset="0"/>
              </a:rPr>
              <a:t>惯性</a:t>
            </a:r>
          </a:p>
          <a:p>
            <a:pPr defTabSz="923925">
              <a:lnSpc>
                <a:spcPts val="1013"/>
              </a:lnSpc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688"/>
              </a:lnSpc>
            </a:pP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(1)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定义：物体保持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_________________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的特性叫惯性．牛</a:t>
            </a:r>
          </a:p>
        </p:txBody>
      </p:sp>
      <p:sp>
        <p:nvSpPr>
          <p:cNvPr id="70658" name="文本框 84994"/>
          <p:cNvSpPr txBox="1">
            <a:spLocks noChangeArrowheads="1"/>
          </p:cNvSpPr>
          <p:nvPr/>
        </p:nvSpPr>
        <p:spPr bwMode="auto">
          <a:xfrm>
            <a:off x="366713" y="2776538"/>
            <a:ext cx="4335462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顿第一定律也叫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____________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．</a:t>
            </a:r>
          </a:p>
        </p:txBody>
      </p:sp>
      <p:sp>
        <p:nvSpPr>
          <p:cNvPr id="84996" name="文本框 84995"/>
          <p:cNvSpPr txBox="1">
            <a:spLocks noChangeArrowheads="1"/>
          </p:cNvSpPr>
          <p:nvPr/>
        </p:nvSpPr>
        <p:spPr bwMode="auto">
          <a:xfrm>
            <a:off x="3594100" y="2170113"/>
            <a:ext cx="2476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原有运动状态不变</a:t>
            </a:r>
          </a:p>
        </p:txBody>
      </p:sp>
      <p:sp>
        <p:nvSpPr>
          <p:cNvPr id="84997" name="文本框 84996"/>
          <p:cNvSpPr txBox="1">
            <a:spLocks noChangeArrowheads="1"/>
          </p:cNvSpPr>
          <p:nvPr/>
        </p:nvSpPr>
        <p:spPr bwMode="auto">
          <a:xfrm>
            <a:off x="2852738" y="2747963"/>
            <a:ext cx="12398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425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itchFamily="18" charset="0"/>
              </a:rPr>
              <a:t>惯性定律</a:t>
            </a:r>
          </a:p>
        </p:txBody>
      </p:sp>
      <p:sp>
        <p:nvSpPr>
          <p:cNvPr id="70661" name="文本框 84997"/>
          <p:cNvSpPr txBox="1">
            <a:spLocks noChangeArrowheads="1"/>
          </p:cNvSpPr>
          <p:nvPr/>
        </p:nvSpPr>
        <p:spPr bwMode="auto">
          <a:xfrm>
            <a:off x="366713" y="3370263"/>
            <a:ext cx="8412162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  <a:tabLst>
                <a:tab pos="615950" algn="l"/>
              </a:tabLst>
            </a:pPr>
            <a:r>
              <a:rPr lang="en-US" altLang="zh-CN"/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(2)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利用：利用惯性使锤头套紧；用力拍打衣服，可以把灰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25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尘拍掉；跳远运动员起跳前要助跑．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86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	</a:t>
            </a:r>
            <a:r>
              <a:rPr lang="en-US" altLang="zh-CN" sz="2400">
                <a:solidFill>
                  <a:srgbClr val="000000"/>
                </a:solidFill>
                <a:latin typeface="Times New Roman" pitchFamily="18" charset="0"/>
              </a:rPr>
              <a:t>(3)</a:t>
            </a: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交通事故的防止：限制车速；保持车距；禁止超载；系</a:t>
            </a: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1013"/>
              </a:lnSpc>
              <a:tabLst>
                <a:tab pos="615950" algn="l"/>
              </a:tabLst>
            </a:pP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  <a:p>
            <a:pPr defTabSz="923925">
              <a:lnSpc>
                <a:spcPts val="2513"/>
              </a:lnSpc>
              <a:tabLst>
                <a:tab pos="615950" algn="l"/>
              </a:tabLst>
            </a:pPr>
            <a:r>
              <a:rPr lang="zh-CN" altLang="en-US" sz="2400">
                <a:solidFill>
                  <a:srgbClr val="000000"/>
                </a:solidFill>
                <a:latin typeface="Times New Roman" pitchFamily="18" charset="0"/>
              </a:rPr>
              <a:t>好安全带、安装安全气囊．</a:t>
            </a:r>
          </a:p>
        </p:txBody>
      </p:sp>
      <p:sp>
        <p:nvSpPr>
          <p:cNvPr id="70662" name="文本框 1"/>
          <p:cNvSpPr txBox="1">
            <a:spLocks noChangeArrowheads="1"/>
          </p:cNvSpPr>
          <p:nvPr/>
        </p:nvSpPr>
        <p:spPr bwMode="auto">
          <a:xfrm>
            <a:off x="646113" y="765175"/>
            <a:ext cx="228600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923925">
              <a:lnSpc>
                <a:spcPts val="2600"/>
              </a:lnSpc>
            </a:pPr>
            <a:r>
              <a:rPr lang="zh-CN" altLang="en-US" sz="3600">
                <a:solidFill>
                  <a:srgbClr val="000000"/>
                </a:solidFill>
                <a:latin typeface="Times New Roman" pitchFamily="18" charset="0"/>
              </a:rPr>
              <a:t>本节课总结</a:t>
            </a:r>
            <a:endParaRPr lang="zh-CN" altLang="en-US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4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6" grpId="0"/>
      <p:bldP spid="8499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矩形 79873"/>
          <p:cNvSpPr>
            <a:spLocks noChangeArrowheads="1"/>
          </p:cNvSpPr>
          <p:nvPr/>
        </p:nvSpPr>
        <p:spPr bwMode="auto">
          <a:xfrm>
            <a:off x="1042988" y="908050"/>
            <a:ext cx="7489825" cy="509370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一、牛顿第一定律的内容：</a:t>
            </a:r>
          </a:p>
          <a:p>
            <a:pPr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二、惯性：物体保持运动状态不变的性质叫做惯性。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        一切物体在任何情况下都具有惯性，惯性是物体固有的属性。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三、</a:t>
            </a:r>
            <a:r>
              <a:rPr lang="en-US" altLang="zh-CN" sz="2500" b="1" dirty="0">
                <a:solidFill>
                  <a:srgbClr val="FF0000"/>
                </a:solidFill>
                <a:latin typeface="Times New Roman" pitchFamily="18" charset="0"/>
              </a:rPr>
              <a:t>   </a:t>
            </a: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惯性现象及解释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惯性与牛顿第一运动定律的区别。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惯性：物体的性质．没有任何条件，一切物体都有惯性。</a:t>
            </a:r>
          </a:p>
          <a:p>
            <a:pPr eaLnBrk="0" hangingPunct="0">
              <a:spcBef>
                <a:spcPct val="50000"/>
              </a:spcBef>
            </a:pPr>
            <a:r>
              <a:rPr lang="zh-CN" altLang="en-US" sz="2500" b="1" dirty="0">
                <a:solidFill>
                  <a:srgbClr val="FF0000"/>
                </a:solidFill>
                <a:latin typeface="Times New Roman" pitchFamily="18" charset="0"/>
              </a:rPr>
              <a:t>牛顿第一定律：在不受力条件下，物体的运动规律。 </a:t>
            </a:r>
          </a:p>
        </p:txBody>
      </p:sp>
      <p:sp>
        <p:nvSpPr>
          <p:cNvPr id="71682" name="矩形 79874"/>
          <p:cNvSpPr>
            <a:spLocks noChangeArrowheads="1" noChangeShapeType="1" noTextEdit="1"/>
          </p:cNvSpPr>
          <p:nvPr/>
        </p:nvSpPr>
        <p:spPr bwMode="auto">
          <a:xfrm rot="5400000">
            <a:off x="-171450" y="1331913"/>
            <a:ext cx="1752600" cy="762000"/>
          </a:xfrm>
          <a:prstGeom prst="rect">
            <a:avLst/>
          </a:prstGeom>
        </p:spPr>
        <p:txBody>
          <a:bodyPr vert="eaVert" wrap="none" fromWordArt="1">
            <a:prstTxWarp prst="textWave4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auto"/>
            <a:r>
              <a:rPr lang="zh-CN" altLang="en-US" sz="3600" b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00FF00"/>
                    </a:gs>
                    <a:gs pos="100000">
                      <a:srgbClr val="00CCFF"/>
                    </a:gs>
                  </a:gsLst>
                  <a:lin ang="0" scaled="1"/>
                </a:gradFill>
                <a:effectLst>
                  <a:outerShdw dist="99190" dir="7788334" algn="ctr" rotWithShape="0">
                    <a:srgbClr val="000080"/>
                  </a:outerShdw>
                </a:effectLst>
                <a:latin typeface="宋体"/>
                <a:ea typeface="宋体"/>
              </a:rPr>
              <a:t>小结</a:t>
            </a:r>
          </a:p>
        </p:txBody>
      </p:sp>
    </p:spTree>
  </p:cSld>
  <p:clrMapOvr>
    <a:masterClrMapping/>
  </p:clrMapOvr>
  <p:transition spd="med">
    <p:zoom dir="in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文本框 60417"/>
          <p:cNvSpPr txBox="1">
            <a:spLocks noChangeArrowheads="1"/>
          </p:cNvSpPr>
          <p:nvPr/>
        </p:nvSpPr>
        <p:spPr bwMode="auto">
          <a:xfrm>
            <a:off x="539750" y="981075"/>
            <a:ext cx="7920038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altLang="zh-CN" sz="3600" b="1" dirty="0">
              <a:ea typeface="楷体_GB2312" pitchFamily="49" charset="-122"/>
            </a:endParaRPr>
          </a:p>
          <a:p>
            <a:r>
              <a:rPr lang="en-US" altLang="zh-CN" sz="3600" b="1" dirty="0">
                <a:ea typeface="楷体_GB2312" pitchFamily="49" charset="-122"/>
              </a:rPr>
              <a:t>       </a:t>
            </a:r>
            <a:r>
              <a:rPr lang="zh-CN" altLang="en-US" sz="3600" b="1" dirty="0">
                <a:ea typeface="楷体_GB2312" pitchFamily="49" charset="-122"/>
              </a:rPr>
              <a:t>一颗弹珠在水平桌面上滚动，当它刚刚离开桌面时，假如所受的一切外力都消失，那么它将（     ）</a:t>
            </a:r>
            <a:r>
              <a:rPr lang="zh-CN" altLang="en-US" sz="3600" b="1" u="sng" dirty="0">
                <a:ea typeface="楷体_GB2312" pitchFamily="49" charset="-122"/>
              </a:rPr>
              <a:t>　　</a:t>
            </a:r>
            <a:endParaRPr lang="zh-CN" altLang="en-US" sz="3600" b="1" dirty="0">
              <a:ea typeface="楷体_GB2312" pitchFamily="49" charset="-122"/>
            </a:endParaRPr>
          </a:p>
          <a:p>
            <a:r>
              <a:rPr lang="zh-CN" altLang="en-US" sz="3600" b="1" dirty="0">
                <a:ea typeface="楷体_GB2312" pitchFamily="49" charset="-122"/>
              </a:rPr>
              <a:t>Ａ、立即停止运动　　　　　　　　　　Ｂ、沿竖直方向匀速直线运动</a:t>
            </a:r>
          </a:p>
          <a:p>
            <a:r>
              <a:rPr lang="zh-CN" altLang="en-US" sz="3600" b="1" dirty="0">
                <a:ea typeface="楷体_GB2312" pitchFamily="49" charset="-122"/>
              </a:rPr>
              <a:t>Ｃ、沿水平方向匀速直线运动　　　　　Ｄ、做曲线运动往下掉</a:t>
            </a:r>
          </a:p>
        </p:txBody>
      </p:sp>
      <p:sp>
        <p:nvSpPr>
          <p:cNvPr id="60419" name="文本框 60418"/>
          <p:cNvSpPr txBox="1">
            <a:spLocks noChangeArrowheads="1"/>
          </p:cNvSpPr>
          <p:nvPr/>
        </p:nvSpPr>
        <p:spPr bwMode="auto">
          <a:xfrm>
            <a:off x="5220072" y="2564904"/>
            <a:ext cx="6477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41987" name="矩形 60419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1655762" cy="1069975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65532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zh-CN" altLang="en-US" sz="3600" b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华文新魏"/>
              </a:rPr>
              <a:t>练习：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  <p:bldP spid="604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图片 61441" descr="Q_014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0" y="0"/>
            <a:ext cx="175260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61442"/>
          <p:cNvGrpSpPr>
            <a:grpSpLocks/>
          </p:cNvGrpSpPr>
          <p:nvPr/>
        </p:nvGrpSpPr>
        <p:grpSpPr bwMode="auto">
          <a:xfrm>
            <a:off x="762000" y="762000"/>
            <a:ext cx="7772400" cy="6096000"/>
            <a:chOff x="480" y="480"/>
            <a:chExt cx="4896" cy="3840"/>
          </a:xfrm>
        </p:grpSpPr>
        <p:grpSp>
          <p:nvGrpSpPr>
            <p:cNvPr id="3" name="组合 61443"/>
            <p:cNvGrpSpPr>
              <a:grpSpLocks/>
            </p:cNvGrpSpPr>
            <p:nvPr/>
          </p:nvGrpSpPr>
          <p:grpSpPr bwMode="auto">
            <a:xfrm>
              <a:off x="480" y="480"/>
              <a:ext cx="4896" cy="3840"/>
              <a:chOff x="2548" y="585"/>
              <a:chExt cx="3692" cy="2739"/>
            </a:xfrm>
          </p:grpSpPr>
          <p:graphicFrame>
            <p:nvGraphicFramePr>
              <p:cNvPr id="43012" name="对象 61444"/>
              <p:cNvGraphicFramePr>
                <a:graphicFrameLocks/>
              </p:cNvGraphicFramePr>
              <p:nvPr/>
            </p:nvGraphicFramePr>
            <p:xfrm>
              <a:off x="5211" y="1596"/>
              <a:ext cx="1029" cy="1728"/>
            </p:xfrm>
            <a:graphic>
              <a:graphicData uri="http://schemas.openxmlformats.org/presentationml/2006/ole">
                <p:oleObj spid="_x0000_s1026" r:id="rId4" imgW="1857375" imgH="3995738" progId="MS_ClipArt_Gallery.2">
                  <p:embed/>
                </p:oleObj>
              </a:graphicData>
            </a:graphic>
          </p:graphicFrame>
          <p:sp>
            <p:nvSpPr>
              <p:cNvPr id="43013" name="椭圆形标注 61445"/>
              <p:cNvSpPr>
                <a:spLocks noChangeArrowheads="1"/>
              </p:cNvSpPr>
              <p:nvPr/>
            </p:nvSpPr>
            <p:spPr bwMode="auto">
              <a:xfrm>
                <a:off x="2548" y="585"/>
                <a:ext cx="3354" cy="940"/>
              </a:xfrm>
              <a:prstGeom prst="wedgeEllipseCallout">
                <a:avLst>
                  <a:gd name="adj1" fmla="val 27681"/>
                  <a:gd name="adj2" fmla="val 99255"/>
                </a:avLst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zh-CN" altLang="zh-CN" sz="2400">
                  <a:latin typeface="Times New Roman" pitchFamily="18" charset="0"/>
                </a:endParaRPr>
              </a:p>
            </p:txBody>
          </p:sp>
          <p:sp>
            <p:nvSpPr>
              <p:cNvPr id="61447" name="矩形 61446"/>
              <p:cNvSpPr/>
              <p:nvPr/>
            </p:nvSpPr>
            <p:spPr>
              <a:xfrm>
                <a:off x="4335" y="859"/>
                <a:ext cx="88" cy="26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>
                <a:spAutoFit/>
              </a:bodyPr>
              <a:lstStyle/>
              <a:p>
                <a:pPr algn="ctr">
                  <a:buClr>
                    <a:schemeClr val="bg1"/>
                  </a:buClr>
                </a:pPr>
                <a:endParaRPr sz="3200" b="1" i="1" noProof="1">
                  <a:solidFill>
                    <a:srgbClr val="FF3300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ea typeface="隶书" panose="02010509060101010101" pitchFamily="49" charset="-122"/>
                </a:endParaRPr>
              </a:p>
            </p:txBody>
          </p:sp>
        </p:grpSp>
        <p:sp>
          <p:nvSpPr>
            <p:cNvPr id="43015" name="矩形 61447"/>
            <p:cNvSpPr>
              <a:spLocks noChangeArrowheads="1"/>
            </p:cNvSpPr>
            <p:nvPr/>
          </p:nvSpPr>
          <p:spPr bwMode="auto">
            <a:xfrm>
              <a:off x="864" y="624"/>
              <a:ext cx="3792" cy="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  <a:flatTx/>
            </a:bodyPr>
            <a:lstStyle/>
            <a:p>
              <a:r>
                <a:rPr lang="en-US" altLang="zh-CN" sz="3200">
                  <a:solidFill>
                    <a:srgbClr val="520AF2"/>
                  </a:solidFill>
                  <a:latin typeface="华文行楷" pitchFamily="2" charset="-122"/>
                  <a:ea typeface="华文行楷" pitchFamily="2" charset="-122"/>
                </a:rPr>
                <a:t>     </a:t>
              </a:r>
              <a:r>
                <a:rPr lang="en-US" altLang="zh-CN" sz="3200">
                  <a:latin typeface="华文行楷" pitchFamily="2" charset="-122"/>
                  <a:ea typeface="华文行楷" pitchFamily="2" charset="-122"/>
                </a:rPr>
                <a:t> </a:t>
              </a:r>
              <a:r>
                <a:rPr lang="zh-CN" altLang="en-US" sz="3200" b="1">
                  <a:latin typeface="华文新魏" pitchFamily="2" charset="-122"/>
                  <a:ea typeface="华文新魏" pitchFamily="2" charset="-122"/>
                </a:rPr>
                <a:t>为什么物体不受外力就保持静止或匀速直线运动状态，而没有出现其他的运动情况呢？</a:t>
              </a:r>
              <a:r>
                <a:rPr lang="zh-CN" altLang="en-US" sz="1100" b="1">
                  <a:solidFill>
                    <a:srgbClr val="EC16D8"/>
                  </a:solidFill>
                  <a:latin typeface="华文新魏" pitchFamily="2" charset="-122"/>
                  <a:ea typeface="华文新魏" pitchFamily="2" charset="-122"/>
                </a:rPr>
                <a:t> </a:t>
              </a:r>
              <a:endParaRPr lang="zh-CN" altLang="en-US" sz="2400" b="1">
                <a:solidFill>
                  <a:srgbClr val="EC16D8"/>
                </a:solidFill>
                <a:latin typeface="华文新魏" pitchFamily="2" charset="-122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3" name="对象 62465"/>
          <p:cNvGraphicFramePr>
            <a:graphicFrameLocks/>
          </p:cNvGraphicFramePr>
          <p:nvPr/>
        </p:nvGraphicFramePr>
        <p:xfrm>
          <a:off x="0" y="3165475"/>
          <a:ext cx="2190750" cy="3692525"/>
        </p:xfrm>
        <a:graphic>
          <a:graphicData uri="http://schemas.openxmlformats.org/presentationml/2006/ole">
            <p:oleObj spid="_x0000_s2050" r:id="rId3" imgW="1296063" imgH="3934305" progId="MS_ClipArt_Gallery.2">
              <p:embed/>
            </p:oleObj>
          </a:graphicData>
        </a:graphic>
      </p:graphicFrame>
      <p:sp>
        <p:nvSpPr>
          <p:cNvPr id="44034" name="云形标注 62466"/>
          <p:cNvSpPr>
            <a:spLocks noChangeArrowheads="1"/>
          </p:cNvSpPr>
          <p:nvPr/>
        </p:nvSpPr>
        <p:spPr bwMode="auto">
          <a:xfrm>
            <a:off x="1600200" y="838200"/>
            <a:ext cx="6643688" cy="4030663"/>
          </a:xfrm>
          <a:prstGeom prst="cloudCallout">
            <a:avLst>
              <a:gd name="adj1" fmla="val 36403"/>
              <a:gd name="adj2" fmla="val -53389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zh-CN" altLang="zh-CN" sz="2400">
              <a:latin typeface="Times New Roman" pitchFamily="18" charset="0"/>
            </a:endParaRPr>
          </a:p>
        </p:txBody>
      </p:sp>
      <p:sp>
        <p:nvSpPr>
          <p:cNvPr id="44035" name="矩形 62467"/>
          <p:cNvSpPr>
            <a:spLocks noChangeArrowheads="1"/>
          </p:cNvSpPr>
          <p:nvPr/>
        </p:nvSpPr>
        <p:spPr bwMode="auto">
          <a:xfrm>
            <a:off x="2555875" y="1557338"/>
            <a:ext cx="4933950" cy="246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flatTx/>
          </a:bodyPr>
          <a:lstStyle/>
          <a:p>
            <a:r>
              <a:rPr lang="en-US" altLang="zh-CN" sz="2800" b="1">
                <a:latin typeface="Times New Roman" pitchFamily="18" charset="0"/>
                <a:ea typeface="华文行楷" pitchFamily="2" charset="-122"/>
              </a:rPr>
              <a:t>    </a:t>
            </a:r>
            <a:r>
              <a:rPr lang="zh-CN" altLang="en-US" sz="3200" b="1">
                <a:solidFill>
                  <a:srgbClr val="F8040A"/>
                </a:solidFill>
                <a:latin typeface="Times New Roman" pitchFamily="18" charset="0"/>
                <a:ea typeface="华文行楷" pitchFamily="2" charset="-122"/>
              </a:rPr>
              <a:t>保持静止或匀速直线运动状态</a:t>
            </a:r>
            <a:r>
              <a:rPr lang="zh-CN" altLang="en-US" sz="2800" b="1">
                <a:solidFill>
                  <a:srgbClr val="0303F1"/>
                </a:solidFill>
                <a:latin typeface="Times New Roman" pitchFamily="18" charset="0"/>
                <a:ea typeface="华文行楷" pitchFamily="2" charset="-122"/>
              </a:rPr>
              <a:t>，这是物体的一种</a:t>
            </a:r>
            <a:r>
              <a:rPr lang="zh-CN" altLang="en-US" sz="3200" b="1">
                <a:solidFill>
                  <a:srgbClr val="F8040A"/>
                </a:solidFill>
                <a:latin typeface="Times New Roman" pitchFamily="18" charset="0"/>
                <a:ea typeface="华文行楷" pitchFamily="2" charset="-122"/>
              </a:rPr>
              <a:t>性质</a:t>
            </a:r>
            <a:r>
              <a:rPr lang="zh-CN" altLang="en-US" sz="2800" b="1">
                <a:solidFill>
                  <a:srgbClr val="0303F1"/>
                </a:solidFill>
                <a:latin typeface="Times New Roman" pitchFamily="18" charset="0"/>
                <a:ea typeface="华文行楷" pitchFamily="2" charset="-122"/>
              </a:rPr>
              <a:t>，就像物体有质量一样，谁也不能改变它，人们把物体的这种性质叫做</a:t>
            </a:r>
            <a:r>
              <a:rPr lang="zh-CN" altLang="en-US" sz="3200" b="1">
                <a:solidFill>
                  <a:srgbClr val="F8040A"/>
                </a:solidFill>
                <a:latin typeface="Times New Roman" pitchFamily="18" charset="0"/>
                <a:ea typeface="华文行楷" pitchFamily="2" charset="-122"/>
              </a:rPr>
              <a:t>惯性。</a:t>
            </a:r>
            <a:r>
              <a:rPr lang="zh-CN" altLang="en-US" sz="3200">
                <a:solidFill>
                  <a:srgbClr val="F8040A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44036" name="图片 62468" descr="011"/>
          <p:cNvPicPr>
            <a:picLocks noChangeAspect="1" noChangeArrowheads="1"/>
          </p:cNvPicPr>
          <p:nvPr/>
        </p:nvPicPr>
        <p:blipFill>
          <a:blip r:embed="rId4" cstate="print">
            <a:lum contrast="6000"/>
          </a:blip>
          <a:srcRect/>
          <a:stretch>
            <a:fillRect/>
          </a:stretch>
        </p:blipFill>
        <p:spPr bwMode="auto">
          <a:xfrm>
            <a:off x="7772400" y="0"/>
            <a:ext cx="137160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矩形 63489"/>
          <p:cNvSpPr>
            <a:spLocks noChangeArrowheads="1" noChangeShapeType="1" noTextEdit="1"/>
          </p:cNvSpPr>
          <p:nvPr/>
        </p:nvSpPr>
        <p:spPr bwMode="auto">
          <a:xfrm>
            <a:off x="539750" y="765175"/>
            <a:ext cx="2735263" cy="1308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楷体_GB2312"/>
              </a:rPr>
              <a:t>惯性：</a:t>
            </a:r>
          </a:p>
        </p:txBody>
      </p:sp>
      <p:sp>
        <p:nvSpPr>
          <p:cNvPr id="63491" name="文本框 63490"/>
          <p:cNvSpPr txBox="1">
            <a:spLocks noChangeArrowheads="1"/>
          </p:cNvSpPr>
          <p:nvPr/>
        </p:nvSpPr>
        <p:spPr bwMode="auto">
          <a:xfrm>
            <a:off x="539750" y="2349500"/>
            <a:ext cx="80645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400" b="1">
                <a:latin typeface="楷体_GB2312" pitchFamily="49" charset="-122"/>
                <a:ea typeface="楷体_GB2312" pitchFamily="49" charset="-122"/>
              </a:rPr>
              <a:t>    </a:t>
            </a:r>
            <a:r>
              <a:rPr lang="zh-CN" altLang="en-US" sz="4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一切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物体都具有保持</a:t>
            </a:r>
            <a:r>
              <a:rPr lang="zh-CN" altLang="en-US" sz="4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原有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的速度大小和运动方向的</a:t>
            </a:r>
            <a:r>
              <a:rPr lang="zh-CN" altLang="en-US" sz="4400" b="1">
                <a:solidFill>
                  <a:srgbClr val="FF0000"/>
                </a:solidFill>
                <a:latin typeface="楷体_GB2312" pitchFamily="49" charset="-122"/>
                <a:ea typeface="楷体_GB2312" pitchFamily="49" charset="-122"/>
              </a:rPr>
              <a:t>性质</a:t>
            </a:r>
            <a:r>
              <a:rPr lang="zh-CN" altLang="en-US" sz="4400" b="1">
                <a:latin typeface="楷体_GB2312" pitchFamily="49" charset="-122"/>
                <a:ea typeface="楷体_GB2312" pitchFamily="49" charset="-122"/>
              </a:rPr>
              <a:t>。这种性质就是惯性。 </a:t>
            </a:r>
          </a:p>
        </p:txBody>
      </p:sp>
      <p:sp>
        <p:nvSpPr>
          <p:cNvPr id="63492" name="文本框 63491"/>
          <p:cNvSpPr txBox="1">
            <a:spLocks noChangeArrowheads="1"/>
          </p:cNvSpPr>
          <p:nvPr/>
        </p:nvSpPr>
        <p:spPr bwMode="auto">
          <a:xfrm>
            <a:off x="971550" y="4365625"/>
            <a:ext cx="75612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66"/>
                </a:solidFill>
                <a:latin typeface="华文新魏" pitchFamily="2" charset="-122"/>
                <a:ea typeface="华文新魏" pitchFamily="2" charset="-122"/>
              </a:rPr>
              <a:t>牛顿第一定律也叫惯性定律。</a:t>
            </a:r>
            <a:r>
              <a:rPr lang="zh-CN" altLang="en-US" sz="4400" b="1">
                <a:latin typeface="华文新魏" pitchFamily="2" charset="-122"/>
                <a:ea typeface="华文新魏" pitchFamily="2" charset="-122"/>
              </a:rPr>
              <a:t> </a:t>
            </a:r>
          </a:p>
        </p:txBody>
      </p:sp>
      <p:sp>
        <p:nvSpPr>
          <p:cNvPr id="63493" name="文本框 63492"/>
          <p:cNvSpPr txBox="1">
            <a:spLocks noChangeArrowheads="1"/>
          </p:cNvSpPr>
          <p:nvPr/>
        </p:nvSpPr>
        <p:spPr bwMode="auto">
          <a:xfrm>
            <a:off x="1331913" y="5445125"/>
            <a:ext cx="54721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 dirty="0"/>
              <a:t>无论是固体、液体或气体，无论物体是运动还是静止，都具有惯性。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4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 animBg="1"/>
      <p:bldP spid="63491" grpId="0"/>
      <p:bldP spid="63492" grpId="0"/>
      <p:bldP spid="634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/>
          <p:cNvSpPr>
            <a:spLocks noChangeArrowheads="1"/>
          </p:cNvSpPr>
          <p:nvPr/>
        </p:nvSpPr>
        <p:spPr bwMode="auto">
          <a:xfrm>
            <a:off x="827088" y="4149725"/>
            <a:ext cx="7239000" cy="1228725"/>
          </a:xfrm>
          <a:prstGeom prst="rect">
            <a:avLst/>
          </a:prstGeom>
          <a:noFill/>
          <a:ln w="38100">
            <a:solidFill>
              <a:srgbClr val="FE464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3600" b="1">
                <a:latin typeface="宋体" pitchFamily="2" charset="-122"/>
              </a:rPr>
              <a:t>一切物体都具有保持静止或匀速直线运动状态的性质。</a:t>
            </a:r>
          </a:p>
        </p:txBody>
      </p:sp>
    </p:spTree>
    <p:controls>
      <p:control spid="3074" name="ShockwaveFlash2" r:id="rId2" imgW="7849696" imgH="2592534"/>
    </p:controls>
  </p:cSld>
  <p:clrMapOvr>
    <a:masterClrMapping/>
  </p:clrMapOvr>
  <p:transition spd="med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PubRRectCallout"/>
          <p:cNvSpPr>
            <a:spLocks noEditPoints="1" noChangeArrowheads="1"/>
          </p:cNvSpPr>
          <p:nvPr/>
        </p:nvSpPr>
        <p:spPr bwMode="auto">
          <a:xfrm>
            <a:off x="234950" y="179388"/>
            <a:ext cx="1816100" cy="1017587"/>
          </a:xfrm>
          <a:custGeom>
            <a:avLst/>
            <a:gdLst>
              <a:gd name="T0" fmla="*/ 10800 w 21600"/>
              <a:gd name="T1" fmla="*/ 0 h 21600"/>
              <a:gd name="T2" fmla="*/ 0 w 21600"/>
              <a:gd name="T3" fmla="*/ 8638 h 21600"/>
              <a:gd name="T4" fmla="*/ 8607 w 21600"/>
              <a:gd name="T5" fmla="*/ 21600 h 21600"/>
              <a:gd name="T6" fmla="*/ 10800 w 21600"/>
              <a:gd name="T7" fmla="*/ 17277 h 21600"/>
              <a:gd name="T8" fmla="*/ 21600 w 21600"/>
              <a:gd name="T9" fmla="*/ 8638 h 21600"/>
              <a:gd name="T10" fmla="*/ 17694720 60000 65536"/>
              <a:gd name="T11" fmla="*/ 11796480 60000 65536"/>
              <a:gd name="T12" fmla="*/ 5898240 60000 65536"/>
              <a:gd name="T13" fmla="*/ 5898240 60000 65536"/>
              <a:gd name="T14" fmla="*/ 0 60000 65536"/>
              <a:gd name="T15" fmla="*/ 0 w 21600"/>
              <a:gd name="T16" fmla="*/ 0 h 21600"/>
              <a:gd name="T17" fmla="*/ 21600 w 21600"/>
              <a:gd name="T18" fmla="*/ 21600 h 216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600" h="21600">
                <a:moveTo>
                  <a:pt x="532" y="0"/>
                </a:moveTo>
                <a:cubicBezTo>
                  <a:pt x="238" y="0"/>
                  <a:pt x="0" y="238"/>
                  <a:pt x="0" y="532"/>
                </a:cubicBezTo>
                <a:lnTo>
                  <a:pt x="0" y="16745"/>
                </a:lnTo>
                <a:cubicBezTo>
                  <a:pt x="0" y="17039"/>
                  <a:pt x="238" y="17277"/>
                  <a:pt x="532" y="17277"/>
                </a:cubicBezTo>
                <a:lnTo>
                  <a:pt x="2623" y="17277"/>
                </a:lnTo>
                <a:lnTo>
                  <a:pt x="8607" y="21600"/>
                </a:lnTo>
                <a:lnTo>
                  <a:pt x="6515" y="17277"/>
                </a:lnTo>
                <a:lnTo>
                  <a:pt x="21016" y="17277"/>
                </a:lnTo>
                <a:cubicBezTo>
                  <a:pt x="21339" y="17277"/>
                  <a:pt x="21600" y="17039"/>
                  <a:pt x="21600" y="16745"/>
                </a:cubicBezTo>
                <a:lnTo>
                  <a:pt x="21600" y="532"/>
                </a:lnTo>
                <a:cubicBezTo>
                  <a:pt x="21600" y="238"/>
                  <a:pt x="21339" y="0"/>
                  <a:pt x="21016" y="0"/>
                </a:cubicBezTo>
                <a:close/>
              </a:path>
            </a:pathLst>
          </a:custGeom>
          <a:solidFill>
            <a:srgbClr val="FFBE7D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r>
              <a:rPr lang="zh-CN" altLang="en-US" sz="4800" b="1">
                <a:latin typeface="Times New Roman" pitchFamily="18" charset="0"/>
              </a:rPr>
              <a:t>实验</a:t>
            </a:r>
            <a:r>
              <a:rPr lang="en-US" altLang="zh-CN" sz="4800" b="1">
                <a:latin typeface="Times New Roman" pitchFamily="18" charset="0"/>
              </a:rPr>
              <a:t>1</a:t>
            </a:r>
          </a:p>
        </p:txBody>
      </p:sp>
      <p:pic>
        <p:nvPicPr>
          <p:cNvPr id="64515" name="图片 64514" descr="惯性运动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981075"/>
            <a:ext cx="3846512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6" name="文本框 64515"/>
          <p:cNvSpPr txBox="1">
            <a:spLocks noChangeArrowheads="1"/>
          </p:cNvSpPr>
          <p:nvPr/>
        </p:nvSpPr>
        <p:spPr bwMode="auto">
          <a:xfrm>
            <a:off x="481013" y="1268413"/>
            <a:ext cx="3730625" cy="252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990000"/>
                </a:solidFill>
                <a:latin typeface="Times New Roman" pitchFamily="18" charset="0"/>
              </a:rPr>
              <a:t>       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如图</a:t>
            </a:r>
            <a:r>
              <a:rPr lang="en-US" altLang="zh-CN" sz="32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向右拉动小车</a:t>
            </a:r>
            <a:r>
              <a:rPr lang="en-US" altLang="zh-CN" sz="32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当小车受阻碍而停止运动时</a:t>
            </a:r>
            <a:r>
              <a:rPr lang="en-US" altLang="zh-CN" sz="3200" b="1">
                <a:latin typeface="华文新魏" pitchFamily="2" charset="-122"/>
                <a:ea typeface="华文新魏" pitchFamily="2" charset="-122"/>
              </a:rPr>
              <a:t>,</a:t>
            </a:r>
            <a:r>
              <a:rPr lang="zh-CN" altLang="en-US" sz="3200" b="1">
                <a:latin typeface="华文新魏" pitchFamily="2" charset="-122"/>
                <a:ea typeface="华文新魏" pitchFamily="2" charset="-122"/>
              </a:rPr>
              <a:t>车上的木块为什么会向右倾倒</a:t>
            </a:r>
            <a:r>
              <a:rPr lang="en-US" altLang="zh-CN" sz="3200" b="1">
                <a:latin typeface="华文新魏" pitchFamily="2" charset="-122"/>
                <a:ea typeface="华文新魏" pitchFamily="2" charset="-122"/>
              </a:rPr>
              <a:t>?</a:t>
            </a:r>
          </a:p>
        </p:txBody>
      </p:sp>
      <p:sp>
        <p:nvSpPr>
          <p:cNvPr id="64517" name="文本框 64516"/>
          <p:cNvSpPr txBox="1">
            <a:spLocks noChangeArrowheads="1"/>
          </p:cNvSpPr>
          <p:nvPr/>
        </p:nvSpPr>
        <p:spPr bwMode="auto">
          <a:xfrm>
            <a:off x="827088" y="3933825"/>
            <a:ext cx="7620000" cy="16748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>
                <a:solidFill>
                  <a:srgbClr val="0066FF"/>
                </a:solidFill>
                <a:latin typeface="Times New Roman" pitchFamily="18" charset="0"/>
              </a:rPr>
              <a:t>   </a:t>
            </a:r>
            <a:r>
              <a:rPr lang="zh-CN" altLang="en-US" sz="2400" b="1">
                <a:latin typeface="Times New Roman" pitchFamily="18" charset="0"/>
              </a:rPr>
              <a:t>小车上的木块原来随小车一起向右运动；小车由于受到阻碍突然停止运动；小车上的木块由于惯性仍然要向右运动；但因为木块下部受到小车的摩擦力而静止，于是木块会向右倾倒。</a:t>
            </a:r>
          </a:p>
        </p:txBody>
      </p:sp>
      <p:sp>
        <p:nvSpPr>
          <p:cNvPr id="64518" name="文本框 64517"/>
          <p:cNvSpPr txBox="1">
            <a:spLocks noChangeArrowheads="1"/>
          </p:cNvSpPr>
          <p:nvPr/>
        </p:nvSpPr>
        <p:spPr bwMode="auto">
          <a:xfrm>
            <a:off x="1835150" y="5876925"/>
            <a:ext cx="5329238" cy="701675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>
                <a:solidFill>
                  <a:srgbClr val="FF0000"/>
                </a:solidFill>
                <a:latin typeface="Times New Roman" pitchFamily="18" charset="0"/>
              </a:rPr>
              <a:t>运动</a:t>
            </a:r>
            <a:r>
              <a:rPr lang="zh-CN" altLang="en-US" sz="4000" b="1">
                <a:latin typeface="Times New Roman" pitchFamily="18" charset="0"/>
              </a:rPr>
              <a:t>的物体具有惯性。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4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  <p:bldP spid="64517" grpId="0" animBg="1"/>
      <p:bldP spid="64518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2253</Words>
  <Application>Microsoft Office PowerPoint</Application>
  <PresentationFormat>全屏显示(4:3)</PresentationFormat>
  <Paragraphs>249</Paragraphs>
  <Slides>33</Slides>
  <Notes>0</Notes>
  <HiddenSlides>0</HiddenSlides>
  <MMClips>2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35" baseType="lpstr">
      <vt:lpstr>Office 主题</vt:lpstr>
      <vt:lpstr>MS_ClipArt_Gallery.2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2</cp:revision>
  <dcterms:created xsi:type="dcterms:W3CDTF">2018-03-14T10:47:20Z</dcterms:created>
  <dcterms:modified xsi:type="dcterms:W3CDTF">2018-03-14T11:02:23Z</dcterms:modified>
</cp:coreProperties>
</file>