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  <p:sldMasterId id="2147483660" r:id="rId2"/>
  </p:sldMasterIdLst>
  <p:notesMasterIdLst>
    <p:notesMasterId r:id="rId37"/>
  </p:notesMasterIdLst>
  <p:sldIdLst>
    <p:sldId id="284" r:id="rId3"/>
    <p:sldId id="286" r:id="rId4"/>
    <p:sldId id="259" r:id="rId5"/>
    <p:sldId id="258" r:id="rId6"/>
    <p:sldId id="257" r:id="rId7"/>
    <p:sldId id="262" r:id="rId8"/>
    <p:sldId id="285" r:id="rId9"/>
    <p:sldId id="263" r:id="rId10"/>
    <p:sldId id="289" r:id="rId11"/>
    <p:sldId id="311" r:id="rId12"/>
    <p:sldId id="318" r:id="rId13"/>
    <p:sldId id="303" r:id="rId14"/>
    <p:sldId id="305" r:id="rId15"/>
    <p:sldId id="315" r:id="rId16"/>
    <p:sldId id="302" r:id="rId17"/>
    <p:sldId id="316" r:id="rId18"/>
    <p:sldId id="283" r:id="rId19"/>
    <p:sldId id="274" r:id="rId20"/>
    <p:sldId id="275" r:id="rId21"/>
    <p:sldId id="308" r:id="rId22"/>
    <p:sldId id="310" r:id="rId23"/>
    <p:sldId id="309" r:id="rId24"/>
    <p:sldId id="266" r:id="rId25"/>
    <p:sldId id="293" r:id="rId26"/>
    <p:sldId id="271" r:id="rId27"/>
    <p:sldId id="269" r:id="rId28"/>
    <p:sldId id="295" r:id="rId29"/>
    <p:sldId id="297" r:id="rId30"/>
    <p:sldId id="298" r:id="rId31"/>
    <p:sldId id="299" r:id="rId32"/>
    <p:sldId id="301" r:id="rId33"/>
    <p:sldId id="300" r:id="rId34"/>
    <p:sldId id="304" r:id="rId35"/>
    <p:sldId id="312" r:id="rId3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0" autoAdjust="0"/>
  </p:normalViewPr>
  <p:slideViewPr>
    <p:cSldViewPr>
      <p:cViewPr varScale="1">
        <p:scale>
          <a:sx n="94" d="100"/>
          <a:sy n="94" d="100"/>
        </p:scale>
        <p:origin x="-474" y="-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02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483FE8-8793-46A4-B6CB-C9BE2ECE7235}" type="datetimeFigureOut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9AF34F-4DDD-4FB7-9FFA-2CD4378F83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3653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647D4EC1-EB31-468B-9BC7-2F0ED759C11F}" type="slidenum">
              <a:rPr lang="en-US" altLang="zh-CN">
                <a:latin typeface="Times New Roman" pitchFamily="18" charset="0"/>
              </a:rPr>
              <a:pPr eaLnBrk="1" hangingPunct="1"/>
              <a:t>2</a:t>
            </a:fld>
            <a:endParaRPr lang="en-US" altLang="zh-CN">
              <a:latin typeface="Times New Roman" pitchFamily="18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802E6427-C99E-483F-8936-35BD0AD093AD}" type="slidenum">
              <a:rPr lang="en-US" altLang="zh-CN">
                <a:latin typeface="Times New Roman" pitchFamily="18" charset="0"/>
              </a:rPr>
              <a:pPr eaLnBrk="1" hangingPunct="1"/>
              <a:t>9</a:t>
            </a:fld>
            <a:endParaRPr lang="en-US" altLang="zh-CN">
              <a:latin typeface="Times New Roman" pitchFamily="18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6039C300-260E-4E0C-9FD3-7078897C43CE}" type="slidenum">
              <a:rPr lang="en-US" altLang="zh-CN">
                <a:latin typeface="Times New Roman" pitchFamily="18" charset="0"/>
              </a:rPr>
              <a:pPr eaLnBrk="1" hangingPunct="1"/>
              <a:t>19</a:t>
            </a:fld>
            <a:endParaRPr lang="en-US" altLang="zh-CN">
              <a:latin typeface="Times New Roman" pitchFamily="18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75007974-B771-4CC1-A56F-313B6C4CE1B5}" type="slidenum">
              <a:rPr lang="en-US" altLang="zh-CN">
                <a:latin typeface="Times New Roman" pitchFamily="18" charset="0"/>
              </a:rPr>
              <a:pPr eaLnBrk="1" hangingPunct="1"/>
              <a:t>27</a:t>
            </a:fld>
            <a:endParaRPr lang="en-US" altLang="zh-CN">
              <a:latin typeface="Times New Roman" pitchFamily="18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75007974-B771-4CC1-A56F-313B6C4CE1B5}" type="slidenum">
              <a:rPr lang="en-US" altLang="zh-CN">
                <a:latin typeface="Times New Roman" pitchFamily="18" charset="0"/>
              </a:rPr>
              <a:pPr eaLnBrk="1" hangingPunct="1"/>
              <a:t>29</a:t>
            </a:fld>
            <a:endParaRPr lang="en-US" altLang="zh-CN">
              <a:latin typeface="Times New Roman" pitchFamily="18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60B991-D1C5-4779-AA36-F4E3D25665C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42006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A30F3A-5846-47A5-8DC4-0926C7E487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03928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9DFFE6-EB98-4939-9775-130E3BDD24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8123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53DEBB-275A-4D6B-A0CB-DDAAC599637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3430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3123FE-545F-4329-8E24-1AEF926424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69196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EEA942-7D0A-49CA-BF34-AF4FB22A7A8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30431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51B3DF-E280-4847-8347-8CF8C07049D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24119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A6E725-9BBA-46FE-8ED3-FCEB9D5BF1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1389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86DA48-C608-4067-B148-9B8F9BFB99C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28544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FB5191-DF00-493A-B4CB-A02EA2A4DB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99743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F5BE21-C2C8-4E70-90F2-93A6AEF4B83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9583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 noProof="1" dirty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 noProof="1" dirty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CEE50600-D279-446E-9566-49C00C71A825}" type="slidenum">
              <a:rPr lang="zh-CN" altLang="en-US" smtClean="0"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3437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8.xml"/><Relationship Id="rId1" Type="http://schemas.openxmlformats.org/officeDocument/2006/relationships/video" Target="file:///H:\&#19968;&#24072;&#19968;&#20248;&#35838;\1&#27431;&#22982;&#23450;&#24459;&#30340;&#26377;&#36259;&#35270;&#39057;.mp4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19968;&#24072;&#19968;&#20248;&#35838;\3&#20363;&#39064;3.mp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19968;&#24072;&#19968;&#20248;&#35838;\4&#37202;&#31934;&#27987;&#24230;&#26816;&#27979;&#20202;1.mp4" TargetMode="Externa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19968;&#24072;&#19968;&#20248;&#35838;\5&#37202;&#31934;&#27987;&#24230;&#26816;&#27979;&#20202;2.mp4" TargetMode="Externa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8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4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4.png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19968;&#24072;&#19968;&#20248;&#35838;\2&#27431;&#22982;&#23450;&#24459;&#27010;&#24565;&#30340;&#36776;&#26512;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欧姆定律的有趣视频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087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582788" y="99128"/>
            <a:ext cx="8386763" cy="293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例</a:t>
            </a:r>
            <a:r>
              <a:rPr lang="en-US" altLang="zh-CN" sz="4000" b="1" dirty="0" smtClean="0">
                <a:solidFill>
                  <a:srgbClr val="0000FF"/>
                </a:solidFill>
                <a:latin typeface="Times New Roman" pitchFamily="18" charset="0"/>
              </a:rPr>
              <a:t>2 </a:t>
            </a:r>
            <a:r>
              <a:rPr lang="zh-CN" altLang="en-US" sz="3200" b="1" dirty="0"/>
              <a:t>在如图所示的电路中</a:t>
            </a:r>
            <a:r>
              <a:rPr lang="zh-CN" altLang="en-US" sz="3200" b="1" dirty="0" smtClean="0"/>
              <a:t>，闭合开关后，灯泡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亮度较暗</a:t>
            </a:r>
            <a:r>
              <a:rPr lang="zh-CN" altLang="en-US" sz="3200" b="1" dirty="0" smtClean="0"/>
              <a:t>，电流表示数为</a:t>
            </a:r>
            <a:r>
              <a:rPr lang="en-US" altLang="zh-CN" sz="3200" b="1" dirty="0" smtClean="0"/>
              <a:t>0.3A</a:t>
            </a:r>
            <a:r>
              <a:rPr lang="zh-CN" altLang="en-US" sz="3200" b="1" dirty="0" smtClean="0"/>
              <a:t>，调节</a:t>
            </a:r>
            <a:r>
              <a:rPr lang="zh-CN" altLang="en-US" sz="3200" b="1" dirty="0"/>
              <a:t>滑动变阻器 </a:t>
            </a:r>
            <a:r>
              <a:rPr lang="en-US" altLang="zh-CN" sz="3200" b="1" dirty="0" smtClean="0"/>
              <a:t>R‘</a:t>
            </a:r>
            <a:r>
              <a:rPr lang="zh-CN" altLang="en-US" sz="3200" b="1" dirty="0" smtClean="0"/>
              <a:t>，灯泡</a:t>
            </a:r>
            <a:r>
              <a:rPr lang="zh-CN" altLang="en-US" sz="3200" b="1" dirty="0">
                <a:solidFill>
                  <a:srgbClr val="FF0000"/>
                </a:solidFill>
              </a:rPr>
              <a:t>正常发光</a:t>
            </a:r>
            <a:r>
              <a:rPr lang="zh-CN" altLang="en-US" sz="3200" b="1" dirty="0" smtClean="0"/>
              <a:t>，电流表</a:t>
            </a:r>
            <a:r>
              <a:rPr lang="zh-CN" altLang="en-US" sz="3200" b="1" dirty="0"/>
              <a:t>测得通过它的电流值是 </a:t>
            </a:r>
            <a:r>
              <a:rPr lang="en-US" altLang="zh-CN" sz="3200" b="1" dirty="0"/>
              <a:t>0.6 A</a:t>
            </a:r>
            <a:r>
              <a:rPr lang="zh-CN" altLang="en-US" sz="3200" b="1" dirty="0"/>
              <a:t>。已知该灯泡</a:t>
            </a:r>
            <a:r>
              <a:rPr lang="zh-CN" altLang="en-US" sz="3200" b="1" dirty="0">
                <a:solidFill>
                  <a:srgbClr val="FF0000"/>
                </a:solidFill>
              </a:rPr>
              <a:t>正常发光时</a:t>
            </a:r>
            <a:r>
              <a:rPr lang="zh-CN" altLang="en-US" sz="3200" b="1" dirty="0"/>
              <a:t>的电阻是 </a:t>
            </a:r>
            <a:r>
              <a:rPr lang="en-US" altLang="zh-CN" sz="3200" b="1" dirty="0"/>
              <a:t>20 Ω</a:t>
            </a:r>
            <a:r>
              <a:rPr lang="zh-CN" altLang="en-US" sz="3200" b="1" dirty="0"/>
              <a:t>，求</a:t>
            </a:r>
            <a:r>
              <a:rPr lang="zh-CN" altLang="en-US" sz="3200" b="1" dirty="0" smtClean="0"/>
              <a:t>灯泡正常发光时两端</a:t>
            </a:r>
            <a:r>
              <a:rPr lang="zh-CN" altLang="en-US" sz="3200" b="1" dirty="0"/>
              <a:t>的电压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729568" y="3056642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CC0000"/>
                </a:solidFill>
              </a:rPr>
              <a:t>解：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1248726" y="3564688"/>
            <a:ext cx="3827330" cy="112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i="1" dirty="0" smtClean="0">
                <a:solidFill>
                  <a:srgbClr val="CC0000"/>
                </a:solidFill>
              </a:rPr>
              <a:t>    U</a:t>
            </a:r>
            <a:r>
              <a:rPr lang="en-US" altLang="zh-CN" sz="2800" baseline="-25000" dirty="0" smtClean="0">
                <a:solidFill>
                  <a:srgbClr val="CC0000"/>
                </a:solidFill>
              </a:rPr>
              <a:t>L</a:t>
            </a:r>
            <a:r>
              <a:rPr lang="en-US" altLang="zh-CN" sz="2800" i="1" dirty="0" smtClean="0">
                <a:solidFill>
                  <a:srgbClr val="CC0000"/>
                </a:solidFill>
              </a:rPr>
              <a:t>=I</a:t>
            </a:r>
            <a:r>
              <a:rPr lang="en-US" altLang="zh-CN" sz="2800" baseline="-25000" dirty="0" smtClean="0">
                <a:solidFill>
                  <a:srgbClr val="CC0000"/>
                </a:solidFill>
              </a:rPr>
              <a:t>L</a:t>
            </a:r>
            <a:r>
              <a:rPr lang="en-US" altLang="zh-CN" sz="2800" i="1" dirty="0" smtClean="0">
                <a:solidFill>
                  <a:srgbClr val="CC0000"/>
                </a:solidFill>
              </a:rPr>
              <a:t>R</a:t>
            </a:r>
            <a:r>
              <a:rPr lang="en-US" altLang="zh-CN" sz="2800" baseline="-25000" dirty="0" smtClean="0">
                <a:solidFill>
                  <a:srgbClr val="CC0000"/>
                </a:solidFill>
              </a:rPr>
              <a:t>L </a:t>
            </a:r>
            <a:endParaRPr lang="en-US" altLang="zh-CN" sz="2800" baseline="-25000" dirty="0">
              <a:solidFill>
                <a:srgbClr val="CC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2800" baseline="-25000" dirty="0">
                <a:solidFill>
                  <a:srgbClr val="CC0000"/>
                </a:solidFill>
              </a:rPr>
              <a:t>       </a:t>
            </a:r>
            <a:r>
              <a:rPr lang="en-US" altLang="zh-CN" sz="2800" dirty="0">
                <a:solidFill>
                  <a:srgbClr val="CC0000"/>
                </a:solidFill>
              </a:rPr>
              <a:t>=0.6 A×20 </a:t>
            </a:r>
            <a:r>
              <a:rPr lang="en-US" altLang="zh-CN" sz="2800" dirty="0">
                <a:solidFill>
                  <a:srgbClr val="CC0000"/>
                </a:solidFill>
                <a:cs typeface="Times New Roman" pitchFamily="18" charset="0"/>
              </a:rPr>
              <a:t>Ω =12 V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5946801" y="2804483"/>
            <a:ext cx="16208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i="1" dirty="0"/>
              <a:t>R</a:t>
            </a:r>
            <a:r>
              <a:rPr lang="en-US" altLang="zh-CN" sz="2400" baseline="-25000" dirty="0"/>
              <a:t>L</a:t>
            </a:r>
            <a:r>
              <a:rPr lang="en-US" altLang="zh-CN" sz="2400" dirty="0"/>
              <a:t>=20 </a:t>
            </a:r>
            <a:r>
              <a:rPr lang="en-US" altLang="zh-CN" sz="2400" dirty="0">
                <a:cs typeface="Times New Roman" pitchFamily="18" charset="0"/>
              </a:rPr>
              <a:t>Ω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610950" y="3056047"/>
            <a:ext cx="15712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>
            <a:spAutoFit/>
          </a:bodyPr>
          <a:lstStyle/>
          <a:p>
            <a:pPr algn="ctr"/>
            <a:r>
              <a:rPr lang="en-US" altLang="zh-CN" sz="2800" i="1" dirty="0">
                <a:solidFill>
                  <a:srgbClr val="CC0000"/>
                </a:solidFill>
              </a:rPr>
              <a:t>I</a:t>
            </a:r>
            <a:r>
              <a:rPr lang="en-US" altLang="zh-CN" sz="2800" baseline="-25000" dirty="0">
                <a:solidFill>
                  <a:srgbClr val="CC0000"/>
                </a:solidFill>
              </a:rPr>
              <a:t>L</a:t>
            </a:r>
            <a:r>
              <a:rPr lang="en-US" altLang="zh-CN" sz="2800" i="1" dirty="0">
                <a:solidFill>
                  <a:srgbClr val="CC0000"/>
                </a:solidFill>
              </a:rPr>
              <a:t>=I=</a:t>
            </a:r>
            <a:r>
              <a:rPr lang="en-US" altLang="zh-CN" sz="2800" dirty="0">
                <a:solidFill>
                  <a:srgbClr val="CC0000"/>
                </a:solidFill>
              </a:rPr>
              <a:t>0.6 A</a:t>
            </a:r>
          </a:p>
        </p:txBody>
      </p:sp>
      <p:grpSp>
        <p:nvGrpSpPr>
          <p:cNvPr id="10248" name="Group 8"/>
          <p:cNvGrpSpPr>
            <a:grpSpLocks/>
          </p:cNvGrpSpPr>
          <p:nvPr/>
        </p:nvGrpSpPr>
        <p:grpSpPr bwMode="auto">
          <a:xfrm>
            <a:off x="5702326" y="3048496"/>
            <a:ext cx="3060700" cy="1539478"/>
            <a:chOff x="998" y="2953"/>
            <a:chExt cx="1928" cy="1293"/>
          </a:xfrm>
        </p:grpSpPr>
        <p:sp>
          <p:nvSpPr>
            <p:cNvPr id="10249" name="Rectangle 9"/>
            <p:cNvSpPr>
              <a:spLocks noChangeArrowheads="1"/>
            </p:cNvSpPr>
            <p:nvPr/>
          </p:nvSpPr>
          <p:spPr bwMode="auto">
            <a:xfrm>
              <a:off x="1152" y="3229"/>
              <a:ext cx="1731" cy="84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250" name="Group 10"/>
            <p:cNvGrpSpPr>
              <a:grpSpLocks/>
            </p:cNvGrpSpPr>
            <p:nvPr/>
          </p:nvGrpSpPr>
          <p:grpSpPr bwMode="auto">
            <a:xfrm>
              <a:off x="1546" y="3928"/>
              <a:ext cx="82" cy="318"/>
              <a:chOff x="1546" y="3928"/>
              <a:chExt cx="82" cy="318"/>
            </a:xfrm>
          </p:grpSpPr>
          <p:sp>
            <p:nvSpPr>
              <p:cNvPr id="10251" name="Rectangle 19"/>
              <p:cNvSpPr>
                <a:spLocks noChangeArrowheads="1"/>
              </p:cNvSpPr>
              <p:nvPr/>
            </p:nvSpPr>
            <p:spPr bwMode="auto">
              <a:xfrm>
                <a:off x="1546" y="4034"/>
                <a:ext cx="82" cy="7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800" b="0"/>
              </a:p>
            </p:txBody>
          </p:sp>
          <p:sp>
            <p:nvSpPr>
              <p:cNvPr id="10252" name="Line 20"/>
              <p:cNvSpPr>
                <a:spLocks noChangeShapeType="1"/>
              </p:cNvSpPr>
              <p:nvPr/>
            </p:nvSpPr>
            <p:spPr bwMode="auto">
              <a:xfrm>
                <a:off x="1546" y="3928"/>
                <a:ext cx="0" cy="31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53" name="Line 21"/>
              <p:cNvSpPr>
                <a:spLocks noChangeShapeType="1"/>
              </p:cNvSpPr>
              <p:nvPr/>
            </p:nvSpPr>
            <p:spPr bwMode="auto">
              <a:xfrm>
                <a:off x="1628" y="4007"/>
                <a:ext cx="0" cy="15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254" name="Group 14"/>
            <p:cNvGrpSpPr>
              <a:grpSpLocks/>
            </p:cNvGrpSpPr>
            <p:nvPr/>
          </p:nvGrpSpPr>
          <p:grpSpPr bwMode="auto">
            <a:xfrm>
              <a:off x="1962" y="3992"/>
              <a:ext cx="273" cy="159"/>
              <a:chOff x="1962" y="3992"/>
              <a:chExt cx="273" cy="159"/>
            </a:xfrm>
          </p:grpSpPr>
          <p:sp>
            <p:nvSpPr>
              <p:cNvPr id="10255" name="Rectangle 15"/>
              <p:cNvSpPr>
                <a:spLocks noChangeArrowheads="1"/>
              </p:cNvSpPr>
              <p:nvPr/>
            </p:nvSpPr>
            <p:spPr bwMode="auto">
              <a:xfrm>
                <a:off x="1993" y="3992"/>
                <a:ext cx="241" cy="15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800" b="0"/>
              </a:p>
            </p:txBody>
          </p:sp>
          <p:sp>
            <p:nvSpPr>
              <p:cNvPr id="10256" name="Line 16"/>
              <p:cNvSpPr>
                <a:spLocks noChangeShapeType="1"/>
              </p:cNvSpPr>
              <p:nvPr/>
            </p:nvSpPr>
            <p:spPr bwMode="auto">
              <a:xfrm flipV="1">
                <a:off x="1993" y="3992"/>
                <a:ext cx="242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57" name="Oval 17"/>
              <p:cNvSpPr>
                <a:spLocks noChangeArrowheads="1"/>
              </p:cNvSpPr>
              <p:nvPr/>
            </p:nvSpPr>
            <p:spPr bwMode="auto">
              <a:xfrm>
                <a:off x="1962" y="4056"/>
                <a:ext cx="61" cy="63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800" b="0"/>
              </a:p>
            </p:txBody>
          </p:sp>
        </p:grpSp>
        <p:grpSp>
          <p:nvGrpSpPr>
            <p:cNvPr id="10258" name="Group 18"/>
            <p:cNvGrpSpPr>
              <a:grpSpLocks/>
            </p:cNvGrpSpPr>
            <p:nvPr/>
          </p:nvGrpSpPr>
          <p:grpSpPr bwMode="auto">
            <a:xfrm>
              <a:off x="2225" y="2953"/>
              <a:ext cx="701" cy="339"/>
              <a:chOff x="2225" y="2953"/>
              <a:chExt cx="701" cy="339"/>
            </a:xfrm>
          </p:grpSpPr>
          <p:sp>
            <p:nvSpPr>
              <p:cNvPr id="10259" name="Rectangle 181"/>
              <p:cNvSpPr>
                <a:spLocks noChangeArrowheads="1"/>
              </p:cNvSpPr>
              <p:nvPr/>
            </p:nvSpPr>
            <p:spPr bwMode="auto">
              <a:xfrm>
                <a:off x="2225" y="2953"/>
                <a:ext cx="701" cy="33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800" b="0"/>
              </a:p>
            </p:txBody>
          </p:sp>
          <p:sp>
            <p:nvSpPr>
              <p:cNvPr id="10260" name="Line 182"/>
              <p:cNvSpPr>
                <a:spLocks noChangeShapeType="1"/>
              </p:cNvSpPr>
              <p:nvPr/>
            </p:nvSpPr>
            <p:spPr bwMode="auto">
              <a:xfrm>
                <a:off x="2444" y="2953"/>
                <a:ext cx="43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61" name="Line 183"/>
              <p:cNvSpPr>
                <a:spLocks noChangeShapeType="1"/>
              </p:cNvSpPr>
              <p:nvPr/>
            </p:nvSpPr>
            <p:spPr bwMode="auto">
              <a:xfrm>
                <a:off x="2444" y="2953"/>
                <a:ext cx="0" cy="2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62" name="Rectangle 184"/>
              <p:cNvSpPr>
                <a:spLocks noChangeArrowheads="1"/>
              </p:cNvSpPr>
              <p:nvPr/>
            </p:nvSpPr>
            <p:spPr bwMode="auto">
              <a:xfrm>
                <a:off x="2225" y="3165"/>
                <a:ext cx="437" cy="127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800" b="0"/>
              </a:p>
            </p:txBody>
          </p:sp>
        </p:grpSp>
        <p:grpSp>
          <p:nvGrpSpPr>
            <p:cNvPr id="10263" name="Group 23"/>
            <p:cNvGrpSpPr>
              <a:grpSpLocks/>
            </p:cNvGrpSpPr>
            <p:nvPr/>
          </p:nvGrpSpPr>
          <p:grpSpPr bwMode="auto">
            <a:xfrm>
              <a:off x="998" y="3323"/>
              <a:ext cx="285" cy="439"/>
              <a:chOff x="998" y="3323"/>
              <a:chExt cx="285" cy="439"/>
            </a:xfrm>
          </p:grpSpPr>
          <p:sp>
            <p:nvSpPr>
              <p:cNvPr id="10264" name="Oval 197"/>
              <p:cNvSpPr>
                <a:spLocks noChangeArrowheads="1"/>
              </p:cNvSpPr>
              <p:nvPr/>
            </p:nvSpPr>
            <p:spPr bwMode="auto">
              <a:xfrm>
                <a:off x="998" y="3441"/>
                <a:ext cx="285" cy="27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800" b="0"/>
              </a:p>
            </p:txBody>
          </p:sp>
          <p:sp>
            <p:nvSpPr>
              <p:cNvPr id="10265" name="Text Box 198"/>
              <p:cNvSpPr txBox="1">
                <a:spLocks noChangeArrowheads="1"/>
              </p:cNvSpPr>
              <p:nvPr/>
            </p:nvSpPr>
            <p:spPr bwMode="auto">
              <a:xfrm>
                <a:off x="1000" y="3323"/>
                <a:ext cx="283" cy="4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2800" dirty="0">
                    <a:latin typeface="Times New Roman" pitchFamily="18" charset="0"/>
                  </a:rPr>
                  <a:t>A</a:t>
                </a:r>
              </a:p>
            </p:txBody>
          </p:sp>
        </p:grpSp>
        <p:sp>
          <p:nvSpPr>
            <p:cNvPr id="10266" name="Text Box 4"/>
            <p:cNvSpPr txBox="1">
              <a:spLocks noChangeArrowheads="1"/>
            </p:cNvSpPr>
            <p:nvPr/>
          </p:nvSpPr>
          <p:spPr bwMode="auto">
            <a:xfrm>
              <a:off x="2290" y="3314"/>
              <a:ext cx="527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itchFamily="18" charset="0"/>
                </a:rPr>
                <a:t>R'</a:t>
              </a:r>
            </a:p>
          </p:txBody>
        </p:sp>
        <p:sp>
          <p:nvSpPr>
            <p:cNvPr id="10267" name="AutoShape 27"/>
            <p:cNvSpPr>
              <a:spLocks noChangeArrowheads="1"/>
            </p:cNvSpPr>
            <p:nvPr/>
          </p:nvSpPr>
          <p:spPr bwMode="auto">
            <a:xfrm>
              <a:off x="1393" y="3080"/>
              <a:ext cx="278" cy="269"/>
            </a:xfrm>
            <a:prstGeom prst="flowChartSummingJunction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8" name="Line 28"/>
            <p:cNvSpPr>
              <a:spLocks noChangeShapeType="1"/>
            </p:cNvSpPr>
            <p:nvPr/>
          </p:nvSpPr>
          <p:spPr bwMode="auto">
            <a:xfrm>
              <a:off x="2883" y="2953"/>
              <a:ext cx="0" cy="38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9" name="Text Box 4"/>
            <p:cNvSpPr txBox="1">
              <a:spLocks noChangeArrowheads="1"/>
            </p:cNvSpPr>
            <p:nvPr/>
          </p:nvSpPr>
          <p:spPr bwMode="auto">
            <a:xfrm>
              <a:off x="1437" y="3356"/>
              <a:ext cx="306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Times New Roman" pitchFamily="18" charset="0"/>
                </a:rPr>
                <a:t>L</a:t>
              </a:r>
            </a:p>
          </p:txBody>
        </p:sp>
      </p:grpSp>
      <p:sp>
        <p:nvSpPr>
          <p:cNvPr id="10270" name="Arc 30"/>
          <p:cNvSpPr>
            <a:spLocks/>
          </p:cNvSpPr>
          <p:nvPr/>
        </p:nvSpPr>
        <p:spPr bwMode="auto">
          <a:xfrm>
            <a:off x="7645427" y="4210546"/>
            <a:ext cx="106363" cy="16192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miter lim="800000"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Rectangle 6"/>
          <p:cNvSpPr>
            <a:spLocks noChangeArrowheads="1"/>
          </p:cNvSpPr>
          <p:nvPr/>
        </p:nvSpPr>
        <p:spPr bwMode="auto">
          <a:xfrm>
            <a:off x="5153520" y="3579862"/>
            <a:ext cx="55816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i="1" dirty="0" smtClean="0">
                <a:cs typeface="Times New Roman" pitchFamily="18" charset="0"/>
              </a:rPr>
              <a:t>I</a:t>
            </a:r>
            <a:r>
              <a:rPr lang="en-US" altLang="zh-CN" sz="2400" dirty="0" smtClean="0">
                <a:cs typeface="Times New Roman" pitchFamily="18" charset="0"/>
              </a:rPr>
              <a:t>=?</a:t>
            </a:r>
            <a:endParaRPr lang="en-US" altLang="zh-CN" sz="2400" dirty="0">
              <a:cs typeface="Times New Roman" pitchFamily="18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4572000" y="3579862"/>
            <a:ext cx="1050288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i="1" dirty="0" smtClean="0">
                <a:cs typeface="Times New Roman" pitchFamily="18" charset="0"/>
              </a:rPr>
              <a:t>I</a:t>
            </a:r>
            <a:r>
              <a:rPr lang="en-US" altLang="zh-CN" sz="2400" dirty="0" smtClean="0">
                <a:cs typeface="Times New Roman" pitchFamily="18" charset="0"/>
              </a:rPr>
              <a:t>=0.6 A</a:t>
            </a:r>
            <a:endParaRPr lang="en-US" altLang="zh-CN" sz="2400" dirty="0">
              <a:cs typeface="Times New Roman" pitchFamily="18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1570128" y="4587974"/>
            <a:ext cx="638624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CC0000"/>
                </a:solidFill>
              </a:rPr>
              <a:t>答：灯泡</a:t>
            </a:r>
            <a:r>
              <a:rPr lang="zh-CN" altLang="en-US" sz="2800" dirty="0">
                <a:solidFill>
                  <a:srgbClr val="CC0000"/>
                </a:solidFill>
              </a:rPr>
              <a:t>正常发光时两端的</a:t>
            </a:r>
            <a:r>
              <a:rPr lang="zh-CN" altLang="en-US" sz="2800" dirty="0" smtClean="0">
                <a:solidFill>
                  <a:srgbClr val="CC0000"/>
                </a:solidFill>
              </a:rPr>
              <a:t>电压为</a:t>
            </a:r>
            <a:r>
              <a:rPr lang="en-US" altLang="zh-CN" sz="2800" dirty="0" smtClean="0">
                <a:solidFill>
                  <a:srgbClr val="CC0000"/>
                </a:solidFill>
              </a:rPr>
              <a:t>12V</a:t>
            </a:r>
            <a:r>
              <a:rPr lang="zh-CN" altLang="en-US" sz="2800" dirty="0" smtClean="0">
                <a:solidFill>
                  <a:srgbClr val="CC0000"/>
                </a:solidFill>
              </a:rPr>
              <a:t>。</a:t>
            </a:r>
            <a:endParaRPr lang="en-US" altLang="zh-CN" sz="2800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8321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utoUpdateAnimBg="0"/>
      <p:bldP spid="10247" grpId="0" autoUpdateAnimBg="0"/>
      <p:bldP spid="10270" grpId="0" animBg="1"/>
      <p:bldP spid="41" grpId="0" autoUpdateAnimBg="0"/>
      <p:bldP spid="10246" grpId="0" animBg="1" autoUpdateAnimBg="0"/>
      <p:bldP spid="3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ChangeArrowheads="1"/>
          </p:cNvSpPr>
          <p:nvPr/>
        </p:nvSpPr>
        <p:spPr bwMode="auto">
          <a:xfrm>
            <a:off x="251520" y="483518"/>
            <a:ext cx="8640960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例题</a:t>
            </a:r>
            <a:r>
              <a:rPr lang="en-US" altLang="zh-CN" sz="4000" b="1" dirty="0" smtClean="0">
                <a:solidFill>
                  <a:srgbClr val="0000FF"/>
                </a:solidFill>
                <a:latin typeface="Times New Roman" pitchFamily="18" charset="0"/>
              </a:rPr>
              <a:t>3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：</a:t>
            </a:r>
            <a:r>
              <a:rPr lang="zh-CN" altLang="en-US" sz="2400" b="1" dirty="0" smtClean="0"/>
              <a:t>同学们看视频，同时完成下列数据，回答下列问题：</a:t>
            </a: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）某定值电阻两端的电压为</a:t>
            </a:r>
            <a:r>
              <a:rPr lang="zh-CN" altLang="en-US" sz="2400" b="1" u="sng" dirty="0" smtClean="0"/>
              <a:t>          </a:t>
            </a:r>
            <a:r>
              <a:rPr lang="zh-CN" altLang="en-US" sz="2400" b="1" dirty="0" smtClean="0"/>
              <a:t>，电流为</a:t>
            </a:r>
            <a:r>
              <a:rPr lang="zh-CN" altLang="en-US" sz="2400" b="1" u="sng" dirty="0" smtClean="0"/>
              <a:t>         </a:t>
            </a:r>
            <a:r>
              <a:rPr lang="zh-CN" altLang="en-US" sz="2400" b="1" dirty="0" smtClean="0"/>
              <a:t>，则定值电阻的阻值是多少？</a:t>
            </a: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2</a:t>
            </a:r>
            <a:r>
              <a:rPr lang="zh-CN" altLang="en-US" sz="2400" b="1" dirty="0" smtClean="0"/>
              <a:t>）若移动滑动变阻滑片，定值电阻两端电压为</a:t>
            </a:r>
            <a:r>
              <a:rPr lang="zh-CN" altLang="en-US" sz="2400" b="1" u="sng" dirty="0" smtClean="0"/>
              <a:t>           </a:t>
            </a:r>
            <a:r>
              <a:rPr lang="zh-CN" altLang="en-US" sz="2400" b="1" dirty="0" smtClean="0"/>
              <a:t>，此时定值电阻的电流是多大？</a:t>
            </a:r>
          </a:p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3</a:t>
            </a:r>
            <a:r>
              <a:rPr lang="zh-CN" altLang="en-US" sz="2400" b="1" dirty="0" smtClean="0"/>
              <a:t>）断开开关后，电压表示数为</a:t>
            </a:r>
            <a:r>
              <a:rPr lang="zh-CN" altLang="en-US" sz="2400" b="1" u="sng" dirty="0" smtClean="0"/>
              <a:t>         </a:t>
            </a:r>
            <a:r>
              <a:rPr lang="zh-CN" altLang="en-US" sz="2400" b="1" dirty="0" smtClean="0"/>
              <a:t>，电流表示数为</a:t>
            </a:r>
            <a:r>
              <a:rPr lang="zh-CN" altLang="en-US" sz="2400" b="1" u="sng" dirty="0" smtClean="0"/>
              <a:t>         </a:t>
            </a:r>
            <a:r>
              <a:rPr lang="zh-CN" altLang="en-US" sz="2400" b="1" dirty="0" smtClean="0"/>
              <a:t>，则定值电阻的阻值多大？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793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3例题3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250826" y="303610"/>
            <a:ext cx="8713662" cy="14465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例题</a:t>
            </a:r>
            <a:r>
              <a:rPr lang="en-US" altLang="zh-CN" sz="40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3</a:t>
            </a: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：</a:t>
            </a:r>
            <a:r>
              <a:rPr lang="zh-CN" altLang="en-US" sz="2400" b="1" dirty="0">
                <a:latin typeface="+mn-lt"/>
                <a:ea typeface="+mn-ea"/>
              </a:rPr>
              <a:t>请同学</a:t>
            </a:r>
            <a:r>
              <a:rPr lang="zh-CN" altLang="en-US" sz="2400" b="1">
                <a:latin typeface="+mn-lt"/>
                <a:ea typeface="+mn-ea"/>
              </a:rPr>
              <a:t>们</a:t>
            </a:r>
            <a:r>
              <a:rPr lang="zh-CN" altLang="en-US" sz="2400" b="1" smtClean="0">
                <a:latin typeface="+mn-lt"/>
                <a:ea typeface="+mn-ea"/>
              </a:rPr>
              <a:t>看完视频后回答下</a:t>
            </a:r>
            <a:r>
              <a:rPr lang="zh-CN" altLang="en-US" sz="2400" b="1" dirty="0">
                <a:latin typeface="+mn-lt"/>
                <a:ea typeface="+mn-ea"/>
              </a:rPr>
              <a:t>列</a:t>
            </a:r>
            <a:r>
              <a:rPr lang="zh-CN" altLang="en-US" sz="2400" b="1" dirty="0" smtClean="0">
                <a:latin typeface="+mn-lt"/>
                <a:ea typeface="+mn-ea"/>
              </a:rPr>
              <a:t>问题：</a:t>
            </a:r>
            <a:endParaRPr lang="en-US" altLang="zh-CN" sz="2400" b="1" dirty="0" smtClean="0">
              <a:latin typeface="+mn-lt"/>
              <a:ea typeface="+mn-ea"/>
            </a:endParaRPr>
          </a:p>
          <a:p>
            <a:pPr eaLnBrk="1" hangingPunct="1"/>
            <a:r>
              <a:rPr lang="zh-CN" altLang="en-US" sz="2400" b="1" dirty="0" smtClean="0">
                <a:latin typeface="+mn-lt"/>
                <a:ea typeface="+mn-ea"/>
              </a:rPr>
              <a:t>（</a:t>
            </a:r>
            <a:r>
              <a:rPr lang="en-US" altLang="zh-CN" sz="2400" b="1" dirty="0" smtClean="0">
                <a:latin typeface="+mn-lt"/>
                <a:ea typeface="+mn-ea"/>
              </a:rPr>
              <a:t>1</a:t>
            </a:r>
            <a:r>
              <a:rPr lang="zh-CN" altLang="en-US" sz="2400" b="1" dirty="0" smtClean="0">
                <a:latin typeface="+mn-lt"/>
                <a:ea typeface="+mn-ea"/>
              </a:rPr>
              <a:t>）某定值电阻两端</a:t>
            </a:r>
            <a:r>
              <a:rPr lang="zh-CN" altLang="en-US" sz="2400" b="1" dirty="0">
                <a:latin typeface="+mn-lt"/>
                <a:ea typeface="+mn-ea"/>
              </a:rPr>
              <a:t>的</a:t>
            </a:r>
            <a:r>
              <a:rPr lang="zh-CN" altLang="en-US" sz="2400" b="1" dirty="0" smtClean="0">
                <a:latin typeface="+mn-lt"/>
                <a:ea typeface="+mn-ea"/>
              </a:rPr>
              <a:t>电压与电流如图所示，则定值电阻的阻值是多少？</a:t>
            </a:r>
            <a:endParaRPr lang="en-US" altLang="zh-CN" sz="2400" b="1" dirty="0" smtClean="0">
              <a:latin typeface="+mn-lt"/>
              <a:ea typeface="+mn-ea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95536" y="1851670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C0000"/>
                </a:solidFill>
              </a:rPr>
              <a:t>解：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187624" y="1905675"/>
            <a:ext cx="226292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>
            <a:spAutoFit/>
          </a:bodyPr>
          <a:lstStyle/>
          <a:p>
            <a:r>
              <a:rPr lang="en-US" altLang="zh-CN" sz="2800" b="1" dirty="0" smtClean="0">
                <a:solidFill>
                  <a:srgbClr val="CC0000"/>
                </a:solidFill>
              </a:rPr>
              <a:t>R=U</a:t>
            </a:r>
            <a:r>
              <a:rPr lang="en-US" altLang="zh-CN" sz="2000" b="1" dirty="0" smtClean="0">
                <a:solidFill>
                  <a:srgbClr val="CC0000"/>
                </a:solidFill>
              </a:rPr>
              <a:t>1</a:t>
            </a:r>
            <a:r>
              <a:rPr lang="en-US" altLang="zh-CN" sz="2800" b="1" dirty="0" smtClean="0">
                <a:solidFill>
                  <a:srgbClr val="CC0000"/>
                </a:solidFill>
              </a:rPr>
              <a:t>/I</a:t>
            </a:r>
            <a:r>
              <a:rPr lang="en-US" altLang="zh-CN" sz="2000" b="1" dirty="0" smtClean="0">
                <a:solidFill>
                  <a:srgbClr val="CC0000"/>
                </a:solidFill>
              </a:rPr>
              <a:t>1</a:t>
            </a:r>
            <a:endParaRPr lang="en-US" altLang="zh-CN" sz="2800" b="1" dirty="0" smtClean="0">
              <a:solidFill>
                <a:srgbClr val="CC0000"/>
              </a:solidFill>
            </a:endParaRPr>
          </a:p>
          <a:p>
            <a:r>
              <a:rPr lang="en-US" altLang="zh-CN" sz="2800" b="1" dirty="0" smtClean="0">
                <a:solidFill>
                  <a:srgbClr val="CC0000"/>
                </a:solidFill>
              </a:rPr>
              <a:t>=3V/0.6A=5</a:t>
            </a:r>
            <a:r>
              <a:rPr lang="en-US" altLang="zh-CN" sz="2800" b="1" dirty="0">
                <a:solidFill>
                  <a:srgbClr val="CC0000"/>
                </a:solidFill>
                <a:cs typeface="Times New Roman" pitchFamily="18" charset="0"/>
              </a:rPr>
              <a:t> Ω</a:t>
            </a:r>
            <a:endParaRPr lang="en-US" altLang="zh-CN" sz="2800" b="1" dirty="0">
              <a:solidFill>
                <a:srgbClr val="CC000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51520" y="3003798"/>
            <a:ext cx="46085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CC0000"/>
                </a:solidFill>
              </a:rPr>
              <a:t>答：定值电阻的阻值为</a:t>
            </a:r>
            <a:r>
              <a:rPr lang="en-US" altLang="zh-CN" sz="2800" dirty="0" smtClean="0">
                <a:solidFill>
                  <a:srgbClr val="CC0000"/>
                </a:solidFill>
              </a:rPr>
              <a:t>5</a:t>
            </a:r>
            <a:r>
              <a:rPr lang="en-US" altLang="zh-CN" sz="2800" b="1" dirty="0">
                <a:solidFill>
                  <a:srgbClr val="CC0000"/>
                </a:solidFill>
                <a:cs typeface="Times New Roman" pitchFamily="18" charset="0"/>
              </a:rPr>
              <a:t> Ω </a:t>
            </a:r>
            <a:r>
              <a:rPr lang="zh-CN" altLang="en-US" sz="2800" dirty="0" smtClean="0">
                <a:solidFill>
                  <a:srgbClr val="CC0000"/>
                </a:solidFill>
              </a:rPr>
              <a:t>。</a:t>
            </a:r>
            <a:endParaRPr lang="en-US" altLang="zh-CN" sz="2800" dirty="0">
              <a:solidFill>
                <a:srgbClr val="CC0000"/>
              </a:solidFill>
            </a:endParaRPr>
          </a:p>
        </p:txBody>
      </p:sp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347614"/>
            <a:ext cx="1800200" cy="2097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1347614"/>
            <a:ext cx="1728192" cy="211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22793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utoUpdateAnimBg="0"/>
      <p:bldP spid="7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411510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（</a:t>
            </a:r>
            <a:r>
              <a:rPr lang="en-US" altLang="zh-CN" sz="2400" b="1" dirty="0"/>
              <a:t>2</a:t>
            </a:r>
            <a:r>
              <a:rPr lang="zh-CN" altLang="en-US" sz="2400" b="1" dirty="0" smtClean="0"/>
              <a:t>）若定值电阻两端电压如图所示，此时定值电阻的</a:t>
            </a:r>
            <a:r>
              <a:rPr lang="zh-CN" altLang="en-US" sz="2400" b="1" dirty="0"/>
              <a:t>电流是多大</a:t>
            </a:r>
            <a:r>
              <a:rPr lang="zh-CN" altLang="en-US" sz="2400" b="1" dirty="0" smtClean="0"/>
              <a:t>？</a:t>
            </a:r>
            <a:endParaRPr lang="en-US" altLang="zh-CN" sz="2400" b="1" dirty="0"/>
          </a:p>
        </p:txBody>
      </p:sp>
      <p:sp>
        <p:nvSpPr>
          <p:cNvPr id="3" name="矩形 2"/>
          <p:cNvSpPr/>
          <p:nvPr/>
        </p:nvSpPr>
        <p:spPr>
          <a:xfrm>
            <a:off x="107504" y="2715766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（</a:t>
            </a:r>
            <a:r>
              <a:rPr lang="en-US" altLang="zh-CN" sz="2400" b="1" dirty="0"/>
              <a:t>3</a:t>
            </a:r>
            <a:r>
              <a:rPr lang="zh-CN" altLang="en-US" sz="2400" b="1" dirty="0"/>
              <a:t>）断开开关后电表示数如图所示，则定值电阻的阻值多大？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26142" y="1189221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C0000"/>
                </a:solidFill>
              </a:rPr>
              <a:t>解：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012929" y="1185595"/>
            <a:ext cx="254185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>
            <a:spAutoFit/>
          </a:bodyPr>
          <a:lstStyle/>
          <a:p>
            <a:r>
              <a:rPr lang="en-US" altLang="zh-CN" sz="2800" b="1" dirty="0" smtClean="0">
                <a:solidFill>
                  <a:srgbClr val="CC0000"/>
                </a:solidFill>
              </a:rPr>
              <a:t>I</a:t>
            </a:r>
            <a:r>
              <a:rPr lang="en-US" altLang="zh-CN" sz="2000" b="1" dirty="0" smtClean="0">
                <a:solidFill>
                  <a:srgbClr val="CC0000"/>
                </a:solidFill>
              </a:rPr>
              <a:t>2</a:t>
            </a:r>
            <a:r>
              <a:rPr lang="en-US" altLang="zh-CN" sz="2800" b="1" dirty="0" smtClean="0">
                <a:solidFill>
                  <a:srgbClr val="CC0000"/>
                </a:solidFill>
              </a:rPr>
              <a:t>=U</a:t>
            </a:r>
            <a:r>
              <a:rPr lang="en-US" altLang="zh-CN" sz="2000" b="1" dirty="0" smtClean="0">
                <a:solidFill>
                  <a:srgbClr val="CC0000"/>
                </a:solidFill>
              </a:rPr>
              <a:t>2</a:t>
            </a:r>
            <a:r>
              <a:rPr lang="en-US" altLang="zh-CN" sz="2800" b="1" dirty="0" smtClean="0">
                <a:solidFill>
                  <a:srgbClr val="CC0000"/>
                </a:solidFill>
              </a:rPr>
              <a:t>/R</a:t>
            </a:r>
          </a:p>
          <a:p>
            <a:r>
              <a:rPr lang="en-US" altLang="zh-CN" sz="2800" b="1" dirty="0" smtClean="0">
                <a:solidFill>
                  <a:srgbClr val="CC0000"/>
                </a:solidFill>
              </a:rPr>
              <a:t>=1.5V/5</a:t>
            </a:r>
            <a:r>
              <a:rPr lang="en-US" altLang="zh-CN" sz="2800" b="1" dirty="0" smtClean="0">
                <a:solidFill>
                  <a:srgbClr val="CC0000"/>
                </a:solidFill>
                <a:cs typeface="Times New Roman" pitchFamily="18" charset="0"/>
              </a:rPr>
              <a:t>Ω=0.3A</a:t>
            </a:r>
            <a:endParaRPr lang="en-US" altLang="zh-CN" sz="2800" b="1" dirty="0">
              <a:solidFill>
                <a:srgbClr val="CC0000"/>
              </a:solidFill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26142" y="3206619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C0000"/>
                </a:solidFill>
              </a:rPr>
              <a:t>解：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044636" y="3215172"/>
            <a:ext cx="99257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b">
            <a:spAutoFit/>
          </a:bodyPr>
          <a:lstStyle/>
          <a:p>
            <a:r>
              <a:rPr lang="en-US" altLang="zh-CN" sz="2800" b="1" dirty="0" smtClean="0">
                <a:solidFill>
                  <a:srgbClr val="CC0000"/>
                </a:solidFill>
              </a:rPr>
              <a:t>R=5</a:t>
            </a:r>
            <a:r>
              <a:rPr lang="en-US" altLang="zh-CN" sz="2800" b="1" dirty="0">
                <a:solidFill>
                  <a:srgbClr val="CC0000"/>
                </a:solidFill>
                <a:cs typeface="Times New Roman" pitchFamily="18" charset="0"/>
              </a:rPr>
              <a:t>Ω</a:t>
            </a:r>
            <a:endParaRPr lang="en-US" altLang="zh-CN" sz="2800" b="1" dirty="0">
              <a:solidFill>
                <a:srgbClr val="CC0000"/>
              </a:solidFill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954156" y="2192546"/>
            <a:ext cx="49685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CC0000"/>
                </a:solidFill>
              </a:rPr>
              <a:t>答：定值电阻的电流为</a:t>
            </a:r>
            <a:r>
              <a:rPr lang="en-US" altLang="zh-CN" sz="2800" dirty="0" smtClean="0">
                <a:solidFill>
                  <a:srgbClr val="CC0000"/>
                </a:solidFill>
              </a:rPr>
              <a:t>0.3A</a:t>
            </a:r>
            <a:r>
              <a:rPr lang="en-US" altLang="zh-CN" sz="2800" b="1" dirty="0" smtClean="0">
                <a:solidFill>
                  <a:srgbClr val="CC0000"/>
                </a:solidFill>
                <a:cs typeface="Times New Roman" pitchFamily="18" charset="0"/>
              </a:rPr>
              <a:t> </a:t>
            </a:r>
            <a:r>
              <a:rPr lang="zh-CN" altLang="en-US" sz="2800" dirty="0" smtClean="0">
                <a:solidFill>
                  <a:srgbClr val="CC0000"/>
                </a:solidFill>
              </a:rPr>
              <a:t>。</a:t>
            </a:r>
            <a:endParaRPr lang="en-US" altLang="zh-CN" sz="2800" dirty="0">
              <a:solidFill>
                <a:srgbClr val="CC0000"/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95536" y="3939902"/>
            <a:ext cx="45365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CC0000"/>
                </a:solidFill>
              </a:rPr>
              <a:t>答：定值电阻的阻值为</a:t>
            </a:r>
            <a:r>
              <a:rPr lang="en-US" altLang="zh-CN" sz="2800" dirty="0" smtClean="0">
                <a:solidFill>
                  <a:srgbClr val="CC0000"/>
                </a:solidFill>
              </a:rPr>
              <a:t>5</a:t>
            </a:r>
            <a:r>
              <a:rPr lang="en-US" altLang="zh-CN" sz="2800" b="1" dirty="0">
                <a:solidFill>
                  <a:srgbClr val="CC0000"/>
                </a:solidFill>
                <a:cs typeface="Times New Roman" pitchFamily="18" charset="0"/>
              </a:rPr>
              <a:t>Ω</a:t>
            </a:r>
            <a:r>
              <a:rPr lang="en-US" altLang="zh-CN" sz="2800" b="1" dirty="0" smtClean="0">
                <a:solidFill>
                  <a:srgbClr val="CC0000"/>
                </a:solidFill>
                <a:cs typeface="Times New Roman" pitchFamily="18" charset="0"/>
              </a:rPr>
              <a:t> </a:t>
            </a:r>
            <a:r>
              <a:rPr lang="zh-CN" altLang="en-US" sz="2800" dirty="0" smtClean="0">
                <a:solidFill>
                  <a:srgbClr val="CC0000"/>
                </a:solidFill>
              </a:rPr>
              <a:t>。</a:t>
            </a:r>
            <a:endParaRPr lang="en-US" altLang="zh-CN" sz="2800" dirty="0">
              <a:solidFill>
                <a:srgbClr val="CC0000"/>
              </a:solidFill>
            </a:endParaRPr>
          </a:p>
        </p:txBody>
      </p:sp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843558"/>
            <a:ext cx="1512168" cy="1774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147814"/>
            <a:ext cx="1656184" cy="1874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3147814"/>
            <a:ext cx="165618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9559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utoUpdateAnimBg="0"/>
      <p:bldP spid="6" grpId="0"/>
      <p:bldP spid="7" grpId="0" autoUpdateAnimBg="0"/>
      <p:bldP spid="8" grpId="0" autoUpdateAnimBg="0"/>
      <p:bldP spid="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4酒精浓度检测仪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81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5酒精浓度检测仪2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457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408"/>
          <a:stretch>
            <a:fillRect/>
          </a:stretch>
        </p:blipFill>
        <p:spPr bwMode="auto">
          <a:xfrm>
            <a:off x="179512" y="1131590"/>
            <a:ext cx="5328592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WordArt 5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3127375" cy="1096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652120" y="1096566"/>
            <a:ext cx="331236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</a:rPr>
              <a:t>科学世界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：</a:t>
            </a:r>
            <a:r>
              <a:rPr lang="zh-CN" altLang="zh-CN" sz="2400" dirty="0" smtClean="0"/>
              <a:t>酒精浓度检测仪：酒精测试仪中装有</a:t>
            </a:r>
            <a:r>
              <a:rPr lang="en-US" altLang="zh-CN" sz="2400" u="sng" dirty="0" smtClean="0"/>
              <a:t>                        </a:t>
            </a:r>
            <a:r>
              <a:rPr lang="zh-CN" altLang="zh-CN" sz="2400" dirty="0" smtClean="0"/>
              <a:t>，它是一种</a:t>
            </a:r>
            <a:r>
              <a:rPr lang="en-US" altLang="zh-CN" sz="2400" u="sng" dirty="0" smtClean="0"/>
              <a:t>               </a:t>
            </a:r>
            <a:r>
              <a:rPr lang="zh-CN" altLang="zh-CN" sz="2400" dirty="0" smtClean="0"/>
              <a:t>，它的</a:t>
            </a:r>
            <a:r>
              <a:rPr lang="zh-CN" altLang="en-US" sz="2400" dirty="0" smtClean="0"/>
              <a:t>阻值</a:t>
            </a:r>
            <a:r>
              <a:rPr lang="zh-CN" altLang="zh-CN" sz="2400" dirty="0" smtClean="0"/>
              <a:t>随</a:t>
            </a:r>
            <a:r>
              <a:rPr lang="en-US" altLang="zh-CN" sz="2400" u="sng" dirty="0" smtClean="0"/>
              <a:t>                    </a:t>
            </a:r>
            <a:r>
              <a:rPr lang="zh-CN" altLang="zh-CN" sz="2400" dirty="0" smtClean="0"/>
              <a:t>的变化而变化。</a:t>
            </a:r>
            <a:endParaRPr lang="zh-CN" altLang="en-US" sz="2800" dirty="0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624736" y="1963412"/>
            <a:ext cx="169168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1600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酒精气体传感器</a:t>
            </a:r>
            <a:endParaRPr kumimoji="1" lang="en-US" altLang="zh-CN" sz="1600" dirty="0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876256" y="2344968"/>
            <a:ext cx="100811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1600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气敏电阻</a:t>
            </a:r>
            <a:endParaRPr kumimoji="1" lang="en-US" altLang="zh-CN" sz="1600" dirty="0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6948264" y="2715766"/>
            <a:ext cx="144016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1600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酒精气体浓度</a:t>
            </a:r>
            <a:endParaRPr kumimoji="1" lang="en-US" altLang="zh-CN" sz="1600" dirty="0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79512" y="3795886"/>
            <a:ext cx="856895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 smtClean="0">
                <a:latin typeface="+mn-lt"/>
                <a:ea typeface="+mn-ea"/>
              </a:rPr>
              <a:t>还有些特殊电阻的阻值随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+mn-ea"/>
              </a:rPr>
              <a:t>温度</a:t>
            </a:r>
            <a:r>
              <a:rPr lang="zh-CN" altLang="en-US" sz="2400" dirty="0" smtClean="0">
                <a:latin typeface="+mn-lt"/>
                <a:ea typeface="+mn-ea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+mn-ea"/>
              </a:rPr>
              <a:t>压力</a:t>
            </a:r>
            <a:r>
              <a:rPr lang="zh-CN" altLang="en-US" sz="2400" dirty="0" smtClean="0">
                <a:latin typeface="+mn-lt"/>
                <a:ea typeface="+mn-ea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+mn-ea"/>
              </a:rPr>
              <a:t>光照</a:t>
            </a:r>
            <a:r>
              <a:rPr lang="zh-CN" altLang="en-US" sz="2400" dirty="0" smtClean="0">
                <a:latin typeface="+mn-lt"/>
                <a:ea typeface="+mn-ea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+mn-ea"/>
              </a:rPr>
              <a:t>湿度</a:t>
            </a:r>
            <a:r>
              <a:rPr lang="zh-CN" altLang="en-US" sz="2400" dirty="0" smtClean="0">
                <a:latin typeface="+mn-lt"/>
                <a:ea typeface="+mn-ea"/>
              </a:rPr>
              <a:t>、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+mn-ea"/>
              </a:rPr>
              <a:t>磁场强弱</a:t>
            </a:r>
            <a:r>
              <a:rPr lang="zh-CN" altLang="en-US" sz="2400" dirty="0" smtClean="0">
                <a:latin typeface="+mn-lt"/>
                <a:ea typeface="+mn-ea"/>
              </a:rPr>
              <a:t>变化而变化，</a:t>
            </a:r>
            <a:r>
              <a:rPr lang="zh-CN" altLang="en-US" sz="2400" smtClean="0">
                <a:latin typeface="+mn-lt"/>
                <a:ea typeface="+mn-ea"/>
              </a:rPr>
              <a:t>它们的本</a:t>
            </a:r>
            <a:r>
              <a:rPr lang="zh-CN" altLang="en-US" sz="2400" dirty="0" smtClean="0">
                <a:latin typeface="+mn-lt"/>
                <a:ea typeface="+mn-ea"/>
              </a:rPr>
              <a:t>质与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+mn-ea"/>
              </a:rPr>
              <a:t>滑动变阻器</a:t>
            </a:r>
            <a:r>
              <a:rPr lang="zh-CN" altLang="en-US" sz="2400" dirty="0" smtClean="0">
                <a:latin typeface="+mn-lt"/>
                <a:ea typeface="+mn-ea"/>
              </a:rPr>
              <a:t>相同，大家有兴趣的话，可以下去通过网络查阅相关的资料，继续深入学习。</a:t>
            </a:r>
            <a:endParaRPr lang="en-US" altLang="zh-CN" sz="2400" dirty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166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250825" y="250031"/>
            <a:ext cx="23050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>
                <a:solidFill>
                  <a:srgbClr val="0000FF"/>
                </a:solidFill>
              </a:rPr>
              <a:t>小结：</a:t>
            </a:r>
          </a:p>
        </p:txBody>
      </p:sp>
      <p:sp>
        <p:nvSpPr>
          <p:cNvPr id="28675" name="AutoShape 5"/>
          <p:cNvSpPr>
            <a:spLocks/>
          </p:cNvSpPr>
          <p:nvPr/>
        </p:nvSpPr>
        <p:spPr bwMode="auto">
          <a:xfrm>
            <a:off x="1403351" y="1168004"/>
            <a:ext cx="504825" cy="1782365"/>
          </a:xfrm>
          <a:prstGeom prst="leftBrace">
            <a:avLst>
              <a:gd name="adj1" fmla="val 39208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6" name="Text Box 6"/>
          <p:cNvSpPr txBox="1">
            <a:spLocks noChangeArrowheads="1"/>
          </p:cNvSpPr>
          <p:nvPr/>
        </p:nvSpPr>
        <p:spPr bwMode="auto">
          <a:xfrm>
            <a:off x="1871664" y="897731"/>
            <a:ext cx="18367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</a:rPr>
              <a:t>内容：</a:t>
            </a:r>
          </a:p>
        </p:txBody>
      </p:sp>
      <p:sp>
        <p:nvSpPr>
          <p:cNvPr id="28677" name="Rectangle 7"/>
          <p:cNvSpPr>
            <a:spLocks noChangeArrowheads="1"/>
          </p:cNvSpPr>
          <p:nvPr/>
        </p:nvSpPr>
        <p:spPr bwMode="auto">
          <a:xfrm>
            <a:off x="1835151" y="1869281"/>
            <a:ext cx="18002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公式：</a:t>
            </a:r>
          </a:p>
        </p:txBody>
      </p:sp>
      <p:sp>
        <p:nvSpPr>
          <p:cNvPr id="28678" name="Rectangle 8"/>
          <p:cNvSpPr>
            <a:spLocks noChangeArrowheads="1"/>
          </p:cNvSpPr>
          <p:nvPr/>
        </p:nvSpPr>
        <p:spPr bwMode="auto">
          <a:xfrm>
            <a:off x="1835150" y="2625328"/>
            <a:ext cx="27368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变形公式 </a:t>
            </a:r>
            <a:r>
              <a:rPr lang="en-US" altLang="zh-CN" sz="3600" b="1">
                <a:solidFill>
                  <a:srgbClr val="0000FF"/>
                </a:solidFill>
              </a:rPr>
              <a:t>:</a:t>
            </a:r>
            <a:endParaRPr lang="en-US" altLang="zh-CN" sz="3600" b="1" i="1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28679" name="Text Box 11"/>
          <p:cNvSpPr txBox="1">
            <a:spLocks noChangeArrowheads="1"/>
          </p:cNvSpPr>
          <p:nvPr/>
        </p:nvSpPr>
        <p:spPr bwMode="auto">
          <a:xfrm>
            <a:off x="533281" y="1221582"/>
            <a:ext cx="800219" cy="2112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/>
              <a:t>欧姆定律</a:t>
            </a:r>
          </a:p>
        </p:txBody>
      </p:sp>
      <p:graphicFrame>
        <p:nvGraphicFramePr>
          <p:cNvPr id="28680" name="对象 28679"/>
          <p:cNvGraphicFramePr>
            <a:graphicFrameLocks noChangeAspect="1"/>
          </p:cNvGraphicFramePr>
          <p:nvPr/>
        </p:nvGraphicFramePr>
        <p:xfrm>
          <a:off x="3492500" y="1869282"/>
          <a:ext cx="1079500" cy="760810"/>
        </p:xfrm>
        <a:graphic>
          <a:graphicData uri="http://schemas.openxmlformats.org/presentationml/2006/ole">
            <p:oleObj spid="_x0000_s26754" r:id="rId4" imgW="419646" imgH="394213" progId="">
              <p:embed/>
            </p:oleObj>
          </a:graphicData>
        </a:graphic>
      </p:graphicFrame>
      <p:graphicFrame>
        <p:nvGraphicFramePr>
          <p:cNvPr id="28681" name="对象 28680"/>
          <p:cNvGraphicFramePr>
            <a:graphicFrameLocks noChangeAspect="1"/>
          </p:cNvGraphicFramePr>
          <p:nvPr/>
        </p:nvGraphicFramePr>
        <p:xfrm>
          <a:off x="4284664" y="2680098"/>
          <a:ext cx="1254125" cy="1188244"/>
        </p:xfrm>
        <a:graphic>
          <a:graphicData uri="http://schemas.openxmlformats.org/presentationml/2006/ole">
            <p:oleObj spid="_x0000_s26755" r:id="rId5" imgW="482810" imgH="609865" progId="">
              <p:embed/>
            </p:oleObj>
          </a:graphicData>
        </a:graphic>
      </p:graphicFrame>
      <p:sp>
        <p:nvSpPr>
          <p:cNvPr id="28682" name="Text Box 14"/>
          <p:cNvSpPr txBox="1">
            <a:spLocks noChangeArrowheads="1"/>
          </p:cNvSpPr>
          <p:nvPr/>
        </p:nvSpPr>
        <p:spPr bwMode="auto">
          <a:xfrm>
            <a:off x="3059114" y="897731"/>
            <a:ext cx="595227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</a:rPr>
              <a:t>导体中的</a:t>
            </a:r>
            <a:r>
              <a:rPr lang="zh-CN" altLang="en-US" sz="3200" b="1">
                <a:solidFill>
                  <a:srgbClr val="FF0000"/>
                </a:solidFill>
              </a:rPr>
              <a:t>电流</a:t>
            </a:r>
            <a:r>
              <a:rPr lang="zh-CN" altLang="en-US" sz="3200" b="1">
                <a:solidFill>
                  <a:srgbClr val="0000FF"/>
                </a:solidFill>
              </a:rPr>
              <a:t>跟导体两端的</a:t>
            </a:r>
            <a:r>
              <a:rPr lang="zh-CN" altLang="en-US" sz="3200" b="1">
                <a:solidFill>
                  <a:srgbClr val="FF0000"/>
                </a:solidFill>
              </a:rPr>
              <a:t>电压</a:t>
            </a:r>
          </a:p>
          <a:p>
            <a:pPr eaLnBrk="1" hangingPunct="1"/>
            <a:r>
              <a:rPr lang="zh-CN" altLang="en-US" sz="3200" b="1">
                <a:solidFill>
                  <a:srgbClr val="0000FF"/>
                </a:solidFill>
              </a:rPr>
              <a:t>成</a:t>
            </a:r>
            <a:r>
              <a:rPr lang="zh-CN" altLang="en-US" sz="3200" b="1">
                <a:solidFill>
                  <a:srgbClr val="002060"/>
                </a:solidFill>
              </a:rPr>
              <a:t>正</a:t>
            </a:r>
            <a:r>
              <a:rPr lang="zh-CN" altLang="en-US" sz="3200" b="1">
                <a:solidFill>
                  <a:srgbClr val="0000FF"/>
                </a:solidFill>
              </a:rPr>
              <a:t>比，跟导体的</a:t>
            </a:r>
            <a:r>
              <a:rPr lang="zh-CN" altLang="en-US" sz="3200" b="1">
                <a:solidFill>
                  <a:srgbClr val="FF0000"/>
                </a:solidFill>
              </a:rPr>
              <a:t>电阻</a:t>
            </a:r>
            <a:r>
              <a:rPr lang="zh-CN" altLang="en-US" sz="3200" b="1">
                <a:solidFill>
                  <a:srgbClr val="0000FF"/>
                </a:solidFill>
              </a:rPr>
              <a:t>成</a:t>
            </a:r>
            <a:r>
              <a:rPr lang="zh-CN" altLang="en-US" sz="3200" b="1">
                <a:solidFill>
                  <a:srgbClr val="002060"/>
                </a:solidFill>
              </a:rPr>
              <a:t>反</a:t>
            </a:r>
            <a:r>
              <a:rPr lang="zh-CN" altLang="en-US" sz="3200" b="1">
                <a:solidFill>
                  <a:srgbClr val="0000FF"/>
                </a:solidFill>
              </a:rPr>
              <a:t>比</a:t>
            </a:r>
          </a:p>
        </p:txBody>
      </p:sp>
    </p:spTree>
    <p:extLst>
      <p:ext uri="{BB962C8B-B14F-4D97-AF65-F5344CB8AC3E}">
        <p14:creationId xmlns:p14="http://schemas.microsoft.com/office/powerpoint/2010/main" xmlns="" val="290974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animBg="1"/>
      <p:bldP spid="28676" grpId="0"/>
      <p:bldP spid="28677" grpId="0"/>
      <p:bldP spid="28678" grpId="0"/>
      <p:bldP spid="28679" grpId="0"/>
      <p:bldP spid="2868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362201" y="1257301"/>
            <a:ext cx="4317207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8000" b="1">
                <a:solidFill>
                  <a:srgbClr val="BB02C4"/>
                </a:solidFill>
                <a:latin typeface="方正彩云简体" pitchFamily="2" charset="-122"/>
                <a:ea typeface="方正彩云简体" pitchFamily="2" charset="-122"/>
              </a:rPr>
              <a:t>再    见</a:t>
            </a:r>
          </a:p>
        </p:txBody>
      </p:sp>
    </p:spTree>
    <p:extLst>
      <p:ext uri="{BB962C8B-B14F-4D97-AF65-F5344CB8AC3E}">
        <p14:creationId xmlns:p14="http://schemas.microsoft.com/office/powerpoint/2010/main" xmlns="" val="25791158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2700338" y="86916"/>
            <a:ext cx="5903912" cy="1890713"/>
          </a:xfrm>
          <a:prstGeom prst="wedgeEllipseCallout">
            <a:avLst>
              <a:gd name="adj1" fmla="val -55403"/>
              <a:gd name="adj2" fmla="val 28778"/>
            </a:avLst>
          </a:prstGeom>
          <a:solidFill>
            <a:srgbClr val="D2D2E6"/>
          </a:solidFill>
          <a:ln w="28575">
            <a:solidFill>
              <a:srgbClr val="B47E1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3348038" y="357188"/>
            <a:ext cx="49688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dirty="0">
                <a:latin typeface="Times New Roman" pitchFamily="18" charset="0"/>
              </a:rPr>
              <a:t>        </a:t>
            </a:r>
            <a:r>
              <a:rPr kumimoji="1" lang="zh-CN" altLang="en-US" sz="3600" b="1" dirty="0" smtClean="0">
                <a:solidFill>
                  <a:srgbClr val="6666FF"/>
                </a:solidFill>
                <a:latin typeface="Times New Roman" pitchFamily="18" charset="0"/>
              </a:rPr>
              <a:t>在视频中，反复重复了哪三</a:t>
            </a:r>
            <a:r>
              <a:rPr kumimoji="1" lang="zh-CN" altLang="en-US" sz="3600" b="1" dirty="0">
                <a:solidFill>
                  <a:srgbClr val="6666FF"/>
                </a:solidFill>
                <a:latin typeface="Times New Roman" pitchFamily="18" charset="0"/>
              </a:rPr>
              <a:t>个物理量？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116014" y="2031206"/>
            <a:ext cx="23399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电流  </a:t>
            </a:r>
            <a:r>
              <a:rPr kumimoji="1" lang="en-US" altLang="zh-CN" sz="3600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I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635375" y="2031206"/>
            <a:ext cx="2209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电压  </a:t>
            </a:r>
            <a:r>
              <a:rPr kumimoji="1" lang="en-US" altLang="zh-CN" sz="360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U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6443663" y="2085975"/>
            <a:ext cx="1981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电阻  </a:t>
            </a:r>
            <a:r>
              <a:rPr kumimoji="1" lang="en-US" altLang="zh-CN" sz="360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R</a:t>
            </a:r>
          </a:p>
        </p:txBody>
      </p:sp>
      <p:pic>
        <p:nvPicPr>
          <p:cNvPr id="3081" name="Picture 9" descr="01-09-021-16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519113"/>
            <a:ext cx="2133600" cy="1370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16014" y="3075806"/>
            <a:ext cx="6934200" cy="1323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>
                <a:latin typeface="华文中宋" pitchFamily="2" charset="-122"/>
                <a:ea typeface="华文中宋" pitchFamily="2" charset="-122"/>
              </a:rPr>
              <a:t>      </a:t>
            </a:r>
            <a:r>
              <a:rPr kumimoji="1" lang="zh-CN" altLang="en-US" sz="4000" b="1" dirty="0">
                <a:solidFill>
                  <a:srgbClr val="6666FF"/>
                </a:solidFill>
                <a:latin typeface="华文新魏" pitchFamily="2" charset="-122"/>
                <a:ea typeface="华文新魏" pitchFamily="2" charset="-122"/>
              </a:rPr>
              <a:t>那么电流跟电压和电阻之间有什么样的关系？</a:t>
            </a:r>
          </a:p>
        </p:txBody>
      </p:sp>
    </p:spTree>
    <p:extLst>
      <p:ext uri="{BB962C8B-B14F-4D97-AF65-F5344CB8AC3E}">
        <p14:creationId xmlns:p14="http://schemas.microsoft.com/office/powerpoint/2010/main" xmlns="" val="526424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" grpId="0" animBg="1" autoUpdateAnimBg="0"/>
      <p:bldP spid="3074" grpId="0" autoUpdateAnimBg="0"/>
      <p:bldP spid="3075" grpId="0" autoUpdateAnimBg="0"/>
      <p:bldP spid="3076" grpId="0" autoUpdateAnimBg="0"/>
      <p:bldP spid="3077" grpId="0" autoUpdateAnimBg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75777"/>
          <p:cNvSpPr>
            <a:spLocks noChangeArrowheads="1"/>
          </p:cNvSpPr>
          <p:nvPr/>
        </p:nvSpPr>
        <p:spPr bwMode="auto">
          <a:xfrm>
            <a:off x="1200150" y="423862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/>
          </a:p>
        </p:txBody>
      </p:sp>
      <p:sp>
        <p:nvSpPr>
          <p:cNvPr id="7171" name="矩形 75782"/>
          <p:cNvSpPr>
            <a:spLocks noChangeArrowheads="1"/>
          </p:cNvSpPr>
          <p:nvPr/>
        </p:nvSpPr>
        <p:spPr bwMode="auto">
          <a:xfrm>
            <a:off x="5705476" y="3708797"/>
            <a:ext cx="32686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欧姆 </a:t>
            </a:r>
            <a:r>
              <a:rPr lang="en-US" altLang="zh-CN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(1789-1854) </a:t>
            </a:r>
          </a:p>
        </p:txBody>
      </p:sp>
      <p:sp>
        <p:nvSpPr>
          <p:cNvPr id="7172" name="文本框 1"/>
          <p:cNvSpPr txBox="1">
            <a:spLocks noChangeArrowheads="1"/>
          </p:cNvSpPr>
          <p:nvPr/>
        </p:nvSpPr>
        <p:spPr bwMode="auto">
          <a:xfrm>
            <a:off x="2530476" y="423863"/>
            <a:ext cx="22365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科学家简介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39725" y="894160"/>
            <a:ext cx="5314950" cy="3905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德国物理学家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，父亲是锁匠，父亲自学了数学和物理方面的知识，并教给少年时期的欧姆，唤起了欧姆对科学的兴趣。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16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岁时他进入埃尔兰根大学研究数学、物理与哲学，由于经济困难，中途缀学，到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1813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年才完成博士学业。    </a:t>
            </a:r>
          </a:p>
        </p:txBody>
      </p:sp>
      <p:pic>
        <p:nvPicPr>
          <p:cNvPr id="7174" name="图片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05476" y="767954"/>
            <a:ext cx="3254375" cy="276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9753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8" name="Picture 4" descr="欧姆1"/>
          <p:cNvPicPr>
            <a:picLocks noChangeAspect="1" noChangeArrowheads="1"/>
          </p:cNvPicPr>
          <p:nvPr/>
        </p:nvPicPr>
        <p:blipFill>
          <a:blip r:embed="rId2" cstate="print">
            <a:lum bright="12000"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21531"/>
            <a:ext cx="9144000" cy="5965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31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5900" y="-290513"/>
            <a:ext cx="8540750" cy="857250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欧姆简介</a:t>
            </a:r>
          </a:p>
        </p:txBody>
      </p:sp>
      <p:sp>
        <p:nvSpPr>
          <p:cNvPr id="93189" name="Rectangle 5"/>
          <p:cNvSpPr>
            <a:spLocks noGrp="1" noRot="1" noChangeArrowheads="1"/>
          </p:cNvSpPr>
          <p:nvPr>
            <p:ph type="body" idx="1"/>
          </p:nvPr>
        </p:nvSpPr>
        <p:spPr>
          <a:xfrm>
            <a:off x="323850" y="600075"/>
            <a:ext cx="8540750" cy="2914650"/>
          </a:xfrm>
        </p:spPr>
        <p:txBody>
          <a:bodyPr>
            <a:normAutofit fontScale="92500" lnSpcReduction="20000"/>
          </a:bodyPr>
          <a:lstStyle/>
          <a:p>
            <a:r>
              <a:rPr kumimoji="1" lang="zh-CN" altLang="en-US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乔治</a:t>
            </a:r>
            <a:r>
              <a:rPr kumimoji="1" lang="en-US" altLang="zh-CN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·</a:t>
            </a:r>
            <a:r>
              <a:rPr kumimoji="1" lang="zh-CN" altLang="en-US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西蒙</a:t>
            </a:r>
            <a:r>
              <a:rPr kumimoji="1" lang="en-US" altLang="zh-CN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·</a:t>
            </a:r>
            <a:r>
              <a:rPr kumimoji="1" lang="zh-CN" altLang="en-US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欧姆</a:t>
            </a:r>
            <a:r>
              <a:rPr kumimoji="1" lang="en-US" altLang="zh-CN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(Georg Simon Ohm</a:t>
            </a:r>
            <a:r>
              <a:rPr kumimoji="1" lang="zh-CN" altLang="en-US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</a:t>
            </a:r>
            <a:r>
              <a:rPr kumimoji="1" lang="en-US" altLang="zh-CN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1787—1845)1787</a:t>
            </a:r>
            <a:r>
              <a:rPr kumimoji="1" lang="zh-CN" altLang="en-US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年</a:t>
            </a:r>
            <a:r>
              <a:rPr kumimoji="1" lang="en-US" altLang="zh-CN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kumimoji="1" lang="zh-CN" altLang="en-US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月</a:t>
            </a:r>
            <a:r>
              <a:rPr kumimoji="1" lang="en-US" altLang="zh-CN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16</a:t>
            </a:r>
            <a:r>
              <a:rPr kumimoji="1" lang="zh-CN" altLang="en-US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日生于德国埃尔兰根城，父亲是锁匠。父亲自学了数学和物理方面的知识，并教给少年时期的欧姆，唤起了欧姆对科学的兴趣。</a:t>
            </a:r>
            <a:r>
              <a:rPr kumimoji="1" lang="en-US" altLang="zh-CN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16</a:t>
            </a:r>
            <a:r>
              <a:rPr kumimoji="1" lang="zh-CN" altLang="en-US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岁时他进入埃尔兰根大学研究数学、物理与哲学，由于经济困难，中途缀学，到</a:t>
            </a:r>
            <a:r>
              <a:rPr kumimoji="1" lang="en-US" altLang="zh-CN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1813</a:t>
            </a:r>
            <a:r>
              <a:rPr kumimoji="1" lang="zh-CN" altLang="en-US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年才完成博士学业。欧姆是一个很有天才和科学抱负的人，他长期担任中学教师，由于缺少资料和仪器，给他的研究工作带来不少困难，但他在孤独与困难的环境中始终坚持不懈地进行科学研究，自己动手制作仪器。作为教师的欧姆</a:t>
            </a:r>
            <a:r>
              <a:rPr kumimoji="1" lang="en-US" altLang="zh-CN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1862</a:t>
            </a:r>
            <a:r>
              <a:rPr kumimoji="1" lang="zh-CN" altLang="en-US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年发表</a:t>
            </a:r>
            <a:r>
              <a:rPr kumimoji="1" lang="en-US" altLang="zh-CN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《</a:t>
            </a:r>
            <a:r>
              <a:rPr kumimoji="1" lang="zh-CN" altLang="en-US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电路的数学研究</a:t>
            </a:r>
            <a:r>
              <a:rPr kumimoji="1" lang="en-US" altLang="zh-CN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  <a:r>
              <a:rPr kumimoji="1" lang="zh-CN" altLang="en-US" sz="2400" b="1">
                <a:solidFill>
                  <a:srgbClr val="45C7C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一文中第一次出现欧姆定律式（文章中不称欧姆定律，而是后人给予命名的）</a:t>
            </a:r>
          </a:p>
          <a:p>
            <a:endParaRPr lang="zh-CN" altLang="en-US">
              <a:solidFill>
                <a:srgbClr val="CC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775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1128F-4C14-47C8-88AA-8C296EB9EA18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247810" name="AutoShape 2"/>
          <p:cNvSpPr>
            <a:spLocks noChangeArrowheads="1"/>
          </p:cNvSpPr>
          <p:nvPr/>
        </p:nvSpPr>
        <p:spPr bwMode="gray">
          <a:xfrm>
            <a:off x="942976" y="825104"/>
            <a:ext cx="7038975" cy="3368278"/>
          </a:xfrm>
          <a:prstGeom prst="flowChartAlternateProcess">
            <a:avLst/>
          </a:prstGeom>
          <a:gradFill rotWithShape="1">
            <a:gsLst>
              <a:gs pos="0">
                <a:srgbClr val="FFFFCC"/>
              </a:gs>
              <a:gs pos="50000">
                <a:srgbClr val="FFFFCC">
                  <a:gamma/>
                  <a:tint val="0"/>
                  <a:invGamma/>
                </a:srgbClr>
              </a:gs>
              <a:gs pos="100000">
                <a:srgbClr val="FFFFCC"/>
              </a:gs>
            </a:gsLst>
            <a:lin ang="5400000" scaled="1"/>
          </a:gradFill>
          <a:ln w="76200" cap="rnd" algn="ctr">
            <a:solidFill>
              <a:srgbClr val="CCFFCC"/>
            </a:solidFill>
            <a:prstDash val="sysDot"/>
            <a:miter lim="800000"/>
            <a:headEnd/>
            <a:tailEnd/>
          </a:ln>
          <a:effectLst>
            <a:prstShdw prst="shdw17" dist="17961" dir="2700000">
              <a:srgbClr val="CCFFCC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zh-CN" altLang="zh-CN" sz="1800" b="0">
              <a:solidFill>
                <a:schemeClr val="tx1"/>
              </a:solidFill>
              <a:ea typeface="黑体" pitchFamily="2" charset="-122"/>
            </a:endParaRPr>
          </a:p>
        </p:txBody>
      </p:sp>
      <p:sp>
        <p:nvSpPr>
          <p:cNvPr id="247811" name="Text Box 3"/>
          <p:cNvSpPr txBox="1">
            <a:spLocks noChangeArrowheads="1"/>
          </p:cNvSpPr>
          <p:nvPr/>
        </p:nvSpPr>
        <p:spPr bwMode="auto">
          <a:xfrm>
            <a:off x="1241426" y="827485"/>
            <a:ext cx="6683375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40000"/>
              </a:lnSpc>
              <a:spcBef>
                <a:spcPct val="0"/>
              </a:spcBef>
            </a:pPr>
            <a:r>
              <a:rPr lang="en-US" altLang="zh-CN" sz="2000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rPr>
              <a:t>【</a:t>
            </a:r>
            <a:r>
              <a:rPr lang="zh-CN" altLang="zh-CN" sz="2000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rPr>
              <a:t>例2</a:t>
            </a:r>
            <a:r>
              <a:rPr lang="en-US" altLang="zh-CN" sz="2000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rPr>
              <a:t>】</a:t>
            </a:r>
            <a:r>
              <a:rPr lang="zh-CN" altLang="zh-CN" sz="2000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rPr>
              <a:t>某</a:t>
            </a:r>
            <a:r>
              <a:rPr lang="zh-CN" altLang="en-US" sz="2000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rPr>
              <a:t>次</a:t>
            </a:r>
            <a:r>
              <a:rPr lang="zh-CN" altLang="zh-CN" sz="2000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rPr>
              <a:t>实验中测得一个未知电阻的电压为4.8V，流过的电流是320mA，求该电阻的阻值。</a:t>
            </a:r>
            <a:endParaRPr lang="zh-CN" altLang="en-US" sz="2000">
              <a:solidFill>
                <a:schemeClr val="tx1"/>
              </a:solidFill>
              <a:latin typeface="Times New Roman" pitchFamily="18" charset="0"/>
              <a:ea typeface="黑体" pitchFamily="2" charset="-122"/>
            </a:endParaRPr>
          </a:p>
          <a:p>
            <a:pPr algn="l">
              <a:lnSpc>
                <a:spcPct val="140000"/>
              </a:lnSpc>
              <a:spcBef>
                <a:spcPct val="0"/>
              </a:spcBef>
            </a:pPr>
            <a:r>
              <a:rPr lang="zh-CN" altLang="zh-CN" sz="200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注意：</a:t>
            </a:r>
          </a:p>
          <a:p>
            <a:pPr algn="l">
              <a:lnSpc>
                <a:spcPct val="140000"/>
              </a:lnSpc>
              <a:spcBef>
                <a:spcPct val="0"/>
              </a:spcBef>
            </a:pPr>
            <a:r>
              <a:rPr lang="zh-CN" altLang="zh-CN" sz="200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（1）欧姆定律公式当中的三个物理量，只有知道其中的两个，才能够求出第三个。</a:t>
            </a:r>
          </a:p>
          <a:p>
            <a:pPr algn="l">
              <a:lnSpc>
                <a:spcPct val="140000"/>
              </a:lnSpc>
              <a:spcBef>
                <a:spcPct val="0"/>
              </a:spcBef>
            </a:pPr>
            <a:r>
              <a:rPr lang="zh-CN" altLang="zh-CN" sz="200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（2）公式当中的三个物理量，必须是针对</a:t>
            </a:r>
            <a:r>
              <a:rPr lang="zh-CN" altLang="zh-CN" sz="2000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同一个导体在同一时刻</a:t>
            </a:r>
            <a:r>
              <a:rPr lang="zh-CN" altLang="zh-CN" sz="2000">
                <a:latin typeface="Times New Roman" pitchFamily="18" charset="0"/>
                <a:ea typeface="黑体" pitchFamily="2" charset="-122"/>
              </a:rPr>
              <a:t>的。</a:t>
            </a:r>
          </a:p>
          <a:p>
            <a:pPr algn="l">
              <a:lnSpc>
                <a:spcPct val="140000"/>
              </a:lnSpc>
              <a:spcBef>
                <a:spcPct val="0"/>
              </a:spcBef>
            </a:pPr>
            <a:r>
              <a:rPr lang="zh-CN" altLang="zh-CN" sz="200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（3）若是求</a:t>
            </a:r>
            <a:r>
              <a:rPr lang="zh-CN" altLang="zh-CN" sz="2000" i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U</a:t>
            </a:r>
            <a:r>
              <a:rPr lang="zh-CN" altLang="zh-CN" sz="200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和</a:t>
            </a:r>
            <a:r>
              <a:rPr lang="zh-CN" altLang="zh-CN" sz="2000" i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R</a:t>
            </a:r>
            <a:r>
              <a:rPr lang="zh-CN" altLang="zh-CN" sz="200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，公式应该变形为</a:t>
            </a:r>
            <a:r>
              <a:rPr lang="zh-CN" altLang="zh-CN" sz="2000" i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U</a:t>
            </a:r>
            <a:r>
              <a:rPr lang="zh-CN" altLang="zh-CN" sz="200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＝</a:t>
            </a:r>
            <a:r>
              <a:rPr lang="zh-CN" altLang="zh-CN" sz="2000" i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IR</a:t>
            </a:r>
            <a:r>
              <a:rPr lang="zh-CN" altLang="zh-CN" sz="200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，</a:t>
            </a:r>
            <a:r>
              <a:rPr lang="zh-CN" altLang="zh-CN" sz="2000" i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R</a:t>
            </a:r>
            <a:r>
              <a:rPr lang="zh-CN" altLang="zh-CN" sz="200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＝</a:t>
            </a:r>
            <a:r>
              <a:rPr lang="zh-CN" altLang="zh-CN" sz="2000" i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U</a:t>
            </a:r>
            <a:r>
              <a:rPr lang="zh-CN" altLang="zh-CN" sz="200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/</a:t>
            </a:r>
            <a:r>
              <a:rPr lang="zh-CN" altLang="zh-CN" sz="2000" i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I</a:t>
            </a:r>
          </a:p>
        </p:txBody>
      </p:sp>
      <p:sp>
        <p:nvSpPr>
          <p:cNvPr id="247812" name="Text Box 4"/>
          <p:cNvSpPr txBox="1">
            <a:spLocks noChangeArrowheads="1"/>
          </p:cNvSpPr>
          <p:nvPr/>
        </p:nvSpPr>
        <p:spPr bwMode="auto">
          <a:xfrm>
            <a:off x="1328738" y="3607594"/>
            <a:ext cx="50911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2857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zh-CN" altLang="en-US">
                <a:solidFill>
                  <a:schemeClr val="tx1"/>
                </a:solidFill>
                <a:latin typeface="Times New Roman" pitchFamily="18" charset="0"/>
              </a:rPr>
              <a:t>解：</a:t>
            </a:r>
            <a:r>
              <a:rPr lang="en-US" altLang="zh-CN" i="1">
                <a:solidFill>
                  <a:schemeClr val="tx1"/>
                </a:solidFill>
                <a:latin typeface="Times New Roman" pitchFamily="18" charset="0"/>
              </a:rPr>
              <a:t>R</a:t>
            </a:r>
            <a:r>
              <a:rPr lang="en-US" altLang="zh-CN">
                <a:solidFill>
                  <a:schemeClr val="tx1"/>
                </a:solidFill>
                <a:latin typeface="Times New Roman" pitchFamily="18" charset="0"/>
              </a:rPr>
              <a:t>=</a:t>
            </a:r>
            <a:r>
              <a:rPr lang="en-US" altLang="zh-CN" i="1">
                <a:solidFill>
                  <a:schemeClr val="tx1"/>
                </a:solidFill>
                <a:latin typeface="Times New Roman" pitchFamily="18" charset="0"/>
              </a:rPr>
              <a:t>U</a:t>
            </a:r>
            <a:r>
              <a:rPr lang="en-US" altLang="zh-CN">
                <a:solidFill>
                  <a:schemeClr val="tx1"/>
                </a:solidFill>
                <a:latin typeface="Times New Roman" pitchFamily="18" charset="0"/>
              </a:rPr>
              <a:t>/</a:t>
            </a:r>
            <a:r>
              <a:rPr lang="en-US" altLang="zh-CN" i="1">
                <a:solidFill>
                  <a:schemeClr val="tx1"/>
                </a:solidFill>
                <a:latin typeface="Times New Roman" pitchFamily="18" charset="0"/>
              </a:rPr>
              <a:t>I</a:t>
            </a:r>
            <a:r>
              <a:rPr lang="en-US" altLang="zh-CN">
                <a:solidFill>
                  <a:schemeClr val="tx1"/>
                </a:solidFill>
                <a:latin typeface="Times New Roman" pitchFamily="18" charset="0"/>
              </a:rPr>
              <a:t>=4.8V/0.32A=15 </a:t>
            </a:r>
            <a:r>
              <a:rPr lang="en-US" altLang="zh-CN" sz="1800">
                <a:solidFill>
                  <a:schemeClr val="tx1"/>
                </a:solidFill>
                <a:latin typeface="Times New Roman" pitchFamily="18" charset="0"/>
                <a:sym typeface="Symbol" pitchFamily="18" charset="2"/>
              </a:rPr>
              <a:t></a:t>
            </a:r>
            <a:endParaRPr lang="en-US" altLang="zh-CN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4005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7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7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7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205979"/>
            <a:ext cx="9144000" cy="85725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zh-CN" altLang="en-US" b="1" dirty="0" smtClean="0">
                <a:solidFill>
                  <a:srgbClr val="0000FF"/>
                </a:solidFill>
              </a:rPr>
              <a:t>探究电流与电压、电阻关系实验可知：</a:t>
            </a:r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0" y="843558"/>
            <a:ext cx="6084168" cy="212365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dirty="0">
                <a:solidFill>
                  <a:srgbClr val="F3230D"/>
                </a:solidFill>
              </a:rPr>
              <a:t>      </a:t>
            </a:r>
            <a:r>
              <a:rPr lang="zh-CN" altLang="en-US" sz="4400" b="1" dirty="0">
                <a:solidFill>
                  <a:srgbClr val="FF0000"/>
                </a:solidFill>
              </a:rPr>
              <a:t>电阻一定</a:t>
            </a:r>
            <a:r>
              <a:rPr lang="zh-CN" altLang="en-US" sz="4400" b="1" dirty="0"/>
              <a:t>时，导体中的</a:t>
            </a:r>
            <a:r>
              <a:rPr lang="zh-CN" altLang="en-US" sz="4400" b="1" dirty="0">
                <a:solidFill>
                  <a:schemeClr val="accent2"/>
                </a:solidFill>
              </a:rPr>
              <a:t>电流</a:t>
            </a:r>
            <a:r>
              <a:rPr lang="zh-CN" altLang="en-US" sz="4400" b="1" dirty="0"/>
              <a:t>跟导体两端的</a:t>
            </a:r>
            <a:r>
              <a:rPr lang="zh-CN" altLang="en-US" sz="4400" b="1" dirty="0">
                <a:solidFill>
                  <a:srgbClr val="FF0000"/>
                </a:solidFill>
              </a:rPr>
              <a:t>电压</a:t>
            </a:r>
            <a:r>
              <a:rPr lang="zh-CN" altLang="en-US" sz="4400" b="1" dirty="0"/>
              <a:t>成 </a:t>
            </a:r>
            <a:r>
              <a:rPr lang="zh-CN" altLang="en-US" sz="4400" b="1" u="sng" dirty="0"/>
              <a:t>       </a:t>
            </a:r>
            <a:r>
              <a:rPr lang="zh-CN" altLang="en-US" sz="4400" b="1" dirty="0"/>
              <a:t>。</a:t>
            </a:r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0" y="2896364"/>
            <a:ext cx="6084168" cy="212365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dirty="0">
                <a:solidFill>
                  <a:srgbClr val="F3230D"/>
                </a:solidFill>
              </a:rPr>
              <a:t>      </a:t>
            </a:r>
            <a:r>
              <a:rPr lang="zh-CN" altLang="en-US" sz="4400" b="1" dirty="0">
                <a:solidFill>
                  <a:srgbClr val="FF0000"/>
                </a:solidFill>
              </a:rPr>
              <a:t>电压一定</a:t>
            </a:r>
            <a:r>
              <a:rPr lang="zh-CN" altLang="en-US" sz="4400" b="1" dirty="0"/>
              <a:t>时，导体中的</a:t>
            </a:r>
            <a:r>
              <a:rPr lang="zh-CN" altLang="en-US" sz="4400" b="1" dirty="0">
                <a:solidFill>
                  <a:schemeClr val="accent2"/>
                </a:solidFill>
              </a:rPr>
              <a:t>电流</a:t>
            </a:r>
            <a:r>
              <a:rPr lang="zh-CN" altLang="en-US" sz="4400" b="1" dirty="0"/>
              <a:t>跟导体的</a:t>
            </a:r>
            <a:r>
              <a:rPr lang="zh-CN" altLang="en-US" sz="4400" b="1" dirty="0">
                <a:solidFill>
                  <a:srgbClr val="FF0000"/>
                </a:solidFill>
              </a:rPr>
              <a:t>电阻</a:t>
            </a:r>
            <a:r>
              <a:rPr lang="zh-CN" altLang="en-US" sz="4400" b="1" dirty="0"/>
              <a:t>成</a:t>
            </a:r>
            <a:r>
              <a:rPr lang="zh-CN" altLang="en-US" sz="4400" b="1" u="sng" dirty="0"/>
              <a:t>        </a:t>
            </a:r>
            <a:r>
              <a:rPr lang="zh-CN" altLang="en-US" sz="4400" b="1" dirty="0"/>
              <a:t>。</a:t>
            </a:r>
          </a:p>
        </p:txBody>
      </p: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1724460" y="2162349"/>
            <a:ext cx="131638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C00000"/>
                </a:solidFill>
              </a:rPr>
              <a:t>正比</a:t>
            </a:r>
            <a:endParaRPr lang="zh-CN" altLang="en-US" sz="4400" dirty="0">
              <a:solidFill>
                <a:srgbClr val="C00000"/>
              </a:solidFill>
            </a:endParaRPr>
          </a:p>
        </p:txBody>
      </p:sp>
      <p:sp>
        <p:nvSpPr>
          <p:cNvPr id="7175" name="矩形 6"/>
          <p:cNvSpPr>
            <a:spLocks noChangeArrowheads="1"/>
          </p:cNvSpPr>
          <p:nvPr/>
        </p:nvSpPr>
        <p:spPr bwMode="auto">
          <a:xfrm>
            <a:off x="683569" y="4178573"/>
            <a:ext cx="131638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C00000"/>
                </a:solidFill>
              </a:rPr>
              <a:t>反比</a:t>
            </a:r>
            <a:endParaRPr lang="zh-CN" altLang="en-US" sz="4400" dirty="0">
              <a:solidFill>
                <a:srgbClr val="C00000"/>
              </a:solidFill>
            </a:endParaRPr>
          </a:p>
        </p:txBody>
      </p:sp>
      <p:pic>
        <p:nvPicPr>
          <p:cNvPr id="8" name="Picture 4" descr="14-图片-2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5" y="1180123"/>
            <a:ext cx="2378075" cy="2402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274177" y="3559773"/>
            <a:ext cx="2339975" cy="757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2"/>
                </a:solidFill>
                <a:latin typeface="Times New Roman" pitchFamily="18" charset="0"/>
              </a:rPr>
              <a:t>欧姆（</a:t>
            </a:r>
            <a:r>
              <a:rPr lang="en-US" b="1" dirty="0">
                <a:solidFill>
                  <a:schemeClr val="tx2"/>
                </a:solidFill>
                <a:latin typeface="Times New Roman" pitchFamily="18" charset="0"/>
              </a:rPr>
              <a:t>1787-1854</a:t>
            </a:r>
            <a:r>
              <a:rPr lang="zh-CN" altLang="en-US" b="1" dirty="0">
                <a:solidFill>
                  <a:schemeClr val="tx2"/>
                </a:solidFill>
                <a:latin typeface="Times New Roman" pitchFamily="18" charset="0"/>
              </a:rPr>
              <a:t>）</a:t>
            </a:r>
          </a:p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tx2"/>
                </a:solidFill>
                <a:latin typeface="Times New Roman" pitchFamily="18" charset="0"/>
              </a:rPr>
              <a:t>德国物理学家 </a:t>
            </a:r>
          </a:p>
        </p:txBody>
      </p:sp>
    </p:spTree>
    <p:extLst>
      <p:ext uri="{BB962C8B-B14F-4D97-AF65-F5344CB8AC3E}">
        <p14:creationId xmlns:p14="http://schemas.microsoft.com/office/powerpoint/2010/main" xmlns="" val="119279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ldLvl="0" animBg="1"/>
      <p:bldP spid="7172" grpId="0" bldLvl="0" animBg="1"/>
      <p:bldP spid="7174" grpId="0"/>
      <p:bldP spid="7175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l" eaLnBrk="1" hangingPunct="1"/>
            <a:r>
              <a:rPr lang="zh-CN" altLang="en-US" sz="4800" b="1" dirty="0" smtClean="0">
                <a:solidFill>
                  <a:srgbClr val="3366FF"/>
                </a:solidFill>
              </a:rPr>
              <a:t>一、欧姆定律</a:t>
            </a:r>
          </a:p>
        </p:txBody>
      </p:sp>
      <p:sp>
        <p:nvSpPr>
          <p:cNvPr id="8195" name="Rectangle 5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-36512" y="1131590"/>
            <a:ext cx="8842375" cy="3939902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eaLnBrk="1" hangingPunct="1"/>
            <a:r>
              <a:rPr lang="zh-CN" altLang="en-US" b="1" dirty="0" smtClean="0">
                <a:solidFill>
                  <a:srgbClr val="3366FF"/>
                </a:solidFill>
              </a:rPr>
              <a:t>（</a:t>
            </a:r>
            <a:r>
              <a:rPr lang="en-US" altLang="zh-CN" b="1" dirty="0" smtClean="0">
                <a:solidFill>
                  <a:srgbClr val="3366FF"/>
                </a:solidFill>
              </a:rPr>
              <a:t>1</a:t>
            </a:r>
            <a:r>
              <a:rPr lang="zh-CN" altLang="en-US" b="1" dirty="0" smtClean="0">
                <a:solidFill>
                  <a:srgbClr val="3366FF"/>
                </a:solidFill>
              </a:rPr>
              <a:t>）内容：</a:t>
            </a:r>
            <a:r>
              <a:rPr lang="zh-CN" altLang="en-US" b="1" dirty="0" smtClean="0"/>
              <a:t>导体中的</a:t>
            </a:r>
            <a:r>
              <a:rPr lang="zh-CN" altLang="en-US" b="1" dirty="0" smtClean="0">
                <a:solidFill>
                  <a:srgbClr val="FF0000"/>
                </a:solidFill>
              </a:rPr>
              <a:t>电流</a:t>
            </a:r>
            <a:r>
              <a:rPr lang="zh-CN" altLang="en-US" b="1" dirty="0" smtClean="0"/>
              <a:t>跟导体两端的</a:t>
            </a:r>
            <a:r>
              <a:rPr lang="zh-CN" altLang="en-US" b="1" dirty="0" smtClean="0">
                <a:solidFill>
                  <a:srgbClr val="FF00FF"/>
                </a:solidFill>
              </a:rPr>
              <a:t>电压</a:t>
            </a:r>
            <a:r>
              <a:rPr lang="zh-CN" altLang="en-US" b="1" dirty="0" smtClean="0"/>
              <a:t>成</a:t>
            </a:r>
            <a:r>
              <a:rPr lang="zh-CN" altLang="en-US" b="1" u="sng" dirty="0" smtClean="0">
                <a:solidFill>
                  <a:srgbClr val="C00000"/>
                </a:solidFill>
              </a:rPr>
              <a:t>正比</a:t>
            </a:r>
            <a:r>
              <a:rPr lang="zh-CN" altLang="en-US" b="1" dirty="0" smtClean="0"/>
              <a:t>，跟导体的</a:t>
            </a:r>
            <a:r>
              <a:rPr lang="zh-CN" altLang="en-US" b="1" dirty="0" smtClean="0">
                <a:solidFill>
                  <a:srgbClr val="FF00FF"/>
                </a:solidFill>
              </a:rPr>
              <a:t>电阻</a:t>
            </a:r>
            <a:r>
              <a:rPr lang="zh-CN" altLang="en-US" b="1" dirty="0" smtClean="0"/>
              <a:t>成</a:t>
            </a:r>
            <a:r>
              <a:rPr lang="zh-CN" altLang="en-US" b="1" u="sng" dirty="0" smtClean="0">
                <a:solidFill>
                  <a:srgbClr val="C00000"/>
                </a:solidFill>
              </a:rPr>
              <a:t>反比</a:t>
            </a:r>
            <a:r>
              <a:rPr lang="zh-CN" altLang="en-US" b="1" dirty="0" smtClean="0"/>
              <a:t>。</a:t>
            </a:r>
          </a:p>
          <a:p>
            <a:pPr eaLnBrk="1" hangingPunct="1"/>
            <a:r>
              <a:rPr lang="zh-CN" altLang="en-US" b="1" dirty="0" smtClean="0">
                <a:solidFill>
                  <a:srgbClr val="3366FF"/>
                </a:solidFill>
              </a:rPr>
              <a:t>（</a:t>
            </a:r>
            <a:r>
              <a:rPr lang="en-US" altLang="zh-CN" b="1" dirty="0" smtClean="0">
                <a:solidFill>
                  <a:srgbClr val="3366FF"/>
                </a:solidFill>
              </a:rPr>
              <a:t>2</a:t>
            </a:r>
            <a:r>
              <a:rPr lang="zh-CN" altLang="en-US" b="1" dirty="0" smtClean="0">
                <a:solidFill>
                  <a:srgbClr val="3366FF"/>
                </a:solidFill>
              </a:rPr>
              <a:t>）公式：</a:t>
            </a:r>
          </a:p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</a:rPr>
              <a:t>）符号的意义及单位：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           </a:t>
            </a:r>
            <a:r>
              <a:rPr lang="en-US" altLang="zh-CN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</a:rPr>
              <a:t>电流</a:t>
            </a: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</a:rPr>
              <a:t>安培（</a:t>
            </a:r>
            <a:r>
              <a:rPr lang="en-US" altLang="zh-CN" b="1" dirty="0" smtClean="0">
                <a:solidFill>
                  <a:srgbClr val="FF0000"/>
                </a:solidFill>
              </a:rPr>
              <a:t>A </a:t>
            </a:r>
            <a:r>
              <a:rPr lang="zh-CN" altLang="en-US" b="1" dirty="0" smtClean="0">
                <a:solidFill>
                  <a:srgbClr val="FF0000"/>
                </a:solidFill>
              </a:rPr>
              <a:t>）</a:t>
            </a:r>
            <a:endParaRPr lang="zh-CN" altLang="en-US" b="1" i="1" dirty="0" smtClean="0">
              <a:solidFill>
                <a:srgbClr val="FF000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i="1" dirty="0" smtClean="0">
                <a:solidFill>
                  <a:srgbClr val="FF0000"/>
                </a:solidFill>
              </a:rPr>
              <a:t>                </a:t>
            </a:r>
            <a:r>
              <a:rPr lang="en-US" altLang="zh-CN" b="1" i="1" dirty="0" smtClean="0">
                <a:solidFill>
                  <a:srgbClr val="FF0000"/>
                </a:solidFill>
              </a:rPr>
              <a:t>U</a:t>
            </a: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</a:rPr>
              <a:t>电压</a:t>
            </a: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</a:rPr>
              <a:t>伏特（</a:t>
            </a:r>
            <a:r>
              <a:rPr lang="en-US" altLang="zh-CN" b="1" dirty="0" smtClean="0">
                <a:solidFill>
                  <a:srgbClr val="FF0000"/>
                </a:solidFill>
              </a:rPr>
              <a:t>V </a:t>
            </a:r>
            <a:r>
              <a:rPr lang="zh-CN" altLang="en-US" b="1" dirty="0" smtClean="0">
                <a:solidFill>
                  <a:srgbClr val="FF0000"/>
                </a:solidFill>
              </a:rPr>
              <a:t>）</a:t>
            </a:r>
            <a:endParaRPr lang="zh-CN" altLang="en-US" b="1" i="1" dirty="0" smtClean="0">
              <a:solidFill>
                <a:srgbClr val="FF000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i="1" dirty="0" smtClean="0">
                <a:solidFill>
                  <a:srgbClr val="FF0000"/>
                </a:solidFill>
              </a:rPr>
              <a:t>                 </a:t>
            </a:r>
            <a:r>
              <a:rPr lang="en-US" altLang="zh-CN" b="1" i="1" dirty="0" smtClean="0">
                <a:solidFill>
                  <a:srgbClr val="FF0000"/>
                </a:solidFill>
              </a:rPr>
              <a:t>R</a:t>
            </a: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</a:rPr>
              <a:t>电阻</a:t>
            </a: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</a:rPr>
              <a:t>欧姆（</a:t>
            </a:r>
            <a:r>
              <a:rPr lang="en-US" altLang="zh-CN" b="1" dirty="0" smtClean="0">
                <a:solidFill>
                  <a:srgbClr val="FF0000"/>
                </a:solidFill>
              </a:rPr>
              <a:t>Ω</a:t>
            </a:r>
            <a:r>
              <a:rPr lang="zh-CN" altLang="en-US" b="1" dirty="0" smtClean="0">
                <a:solidFill>
                  <a:srgbClr val="FF0000"/>
                </a:solidFill>
              </a:rPr>
              <a:t>）</a:t>
            </a:r>
          </a:p>
        </p:txBody>
      </p:sp>
      <p:graphicFrame>
        <p:nvGraphicFramePr>
          <p:cNvPr id="8198" name="内容占位符 8197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xmlns="" val="1341947694"/>
              </p:ext>
            </p:extLst>
          </p:nvPr>
        </p:nvGraphicFramePr>
        <p:xfrm>
          <a:off x="2771800" y="1923678"/>
          <a:ext cx="1374597" cy="810146"/>
        </p:xfrm>
        <a:graphic>
          <a:graphicData uri="http://schemas.openxmlformats.org/presentationml/2006/ole">
            <p:oleObj spid="_x0000_s37941" name="Microsoft 公式 3.0" r:id="rId3" imgW="419646" imgH="394213" progId="">
              <p:embed/>
            </p:oleObj>
          </a:graphicData>
        </a:graphic>
      </p:graphicFrame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5940152" y="1779662"/>
            <a:ext cx="3203848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kumimoji="1" lang="zh-CN" altLang="en-US" sz="2800" b="1" dirty="0">
                <a:solidFill>
                  <a:srgbClr val="B1156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r>
              <a:rPr kumimoji="1" lang="zh-CN" altLang="en-US" sz="2800" b="1" dirty="0">
                <a:solidFill>
                  <a:srgbClr val="66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欧姆定律公式中各个物理量只能是</a:t>
            </a:r>
            <a:r>
              <a:rPr kumimoji="1" lang="zh-CN" altLang="en-US" sz="2800" b="1" dirty="0">
                <a:solidFill>
                  <a:srgbClr val="BD094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同一导体</a:t>
            </a:r>
            <a:r>
              <a:rPr kumimoji="1" lang="zh-CN" altLang="en-US" sz="2800" b="1" dirty="0">
                <a:solidFill>
                  <a:srgbClr val="66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</a:t>
            </a:r>
            <a:r>
              <a:rPr kumimoji="1" lang="zh-CN" altLang="en-US" sz="2800" b="1" dirty="0">
                <a:solidFill>
                  <a:srgbClr val="BD094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同一时刻</a:t>
            </a:r>
            <a:r>
              <a:rPr kumimoji="1" lang="zh-CN" altLang="en-US" sz="2800" b="1" dirty="0">
                <a:solidFill>
                  <a:srgbClr val="66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所具有的量，也就是说不能用甲导体的电压、电阻去求乙导体的电流</a:t>
            </a:r>
            <a:r>
              <a:rPr kumimoji="1" lang="zh-CN" altLang="en-US" sz="2800" b="1" dirty="0">
                <a:solidFill>
                  <a:srgbClr val="6666FF"/>
                </a:solidFill>
                <a:latin typeface="Times New Roman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4068057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 animBg="1"/>
      <p:bldP spid="5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627534"/>
            <a:ext cx="7560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3366FF"/>
                </a:solidFill>
              </a:rPr>
              <a:t>辨析</a:t>
            </a:r>
            <a:r>
              <a:rPr lang="en-US" altLang="zh-CN" sz="2400" b="1" dirty="0" smtClean="0">
                <a:solidFill>
                  <a:srgbClr val="3366FF"/>
                </a:solidFill>
              </a:rPr>
              <a:t>1</a:t>
            </a:r>
            <a:r>
              <a:rPr lang="zh-CN" altLang="en-US" sz="2400" b="1" dirty="0" smtClean="0">
                <a:solidFill>
                  <a:srgbClr val="3366FF"/>
                </a:solidFill>
              </a:rPr>
              <a:t>：</a:t>
            </a:r>
            <a:r>
              <a:rPr lang="zh-CN" altLang="en-US" sz="2400" b="1" dirty="0"/>
              <a:t>导体两端的</a:t>
            </a:r>
            <a:r>
              <a:rPr lang="zh-CN" altLang="en-US" sz="2400" b="1" dirty="0" smtClean="0">
                <a:solidFill>
                  <a:srgbClr val="FF00FF"/>
                </a:solidFill>
              </a:rPr>
              <a:t>电压</a:t>
            </a:r>
            <a:r>
              <a:rPr lang="zh-CN" altLang="en-US" sz="2400" b="1" dirty="0" smtClean="0"/>
              <a:t>跟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电流</a:t>
            </a:r>
            <a:r>
              <a:rPr lang="zh-CN" altLang="en-US" sz="2400" b="1" dirty="0" smtClean="0"/>
              <a:t>成</a:t>
            </a:r>
            <a:r>
              <a:rPr lang="zh-CN" altLang="en-US" sz="2400" b="1" u="sng" dirty="0" smtClean="0">
                <a:solidFill>
                  <a:srgbClr val="C00000"/>
                </a:solidFill>
              </a:rPr>
              <a:t>正比</a:t>
            </a:r>
            <a:r>
              <a:rPr lang="zh-CN" altLang="en-US" sz="2400" b="1" dirty="0" smtClean="0"/>
              <a:t>，</a:t>
            </a:r>
            <a:r>
              <a:rPr lang="zh-CN" altLang="en-US" sz="2400" b="1" dirty="0">
                <a:solidFill>
                  <a:srgbClr val="FF00FF"/>
                </a:solidFill>
              </a:rPr>
              <a:t>电阻</a:t>
            </a:r>
            <a:r>
              <a:rPr lang="zh-CN" altLang="en-US" sz="2400" b="1" dirty="0" smtClean="0"/>
              <a:t>跟</a:t>
            </a:r>
            <a:r>
              <a:rPr lang="zh-CN" altLang="en-US" sz="2400" b="1" dirty="0"/>
              <a:t>导体</a:t>
            </a:r>
            <a:r>
              <a:rPr lang="zh-CN" altLang="en-US" sz="2400" b="1" dirty="0" smtClean="0"/>
              <a:t>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电流</a:t>
            </a:r>
            <a:r>
              <a:rPr lang="zh-CN" altLang="en-US" sz="2400" b="1" dirty="0" smtClean="0"/>
              <a:t>成</a:t>
            </a:r>
            <a:r>
              <a:rPr lang="zh-CN" altLang="en-US" sz="2400" b="1" u="sng" dirty="0">
                <a:solidFill>
                  <a:srgbClr val="C00000"/>
                </a:solidFill>
              </a:rPr>
              <a:t>反比</a:t>
            </a:r>
            <a:r>
              <a:rPr lang="zh-CN" altLang="en-US" sz="2400" b="1" dirty="0"/>
              <a:t>。</a:t>
            </a:r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2026915" y="1303148"/>
            <a:ext cx="6001469" cy="1626834"/>
            <a:chOff x="1247" y="300"/>
            <a:chExt cx="3660" cy="1163"/>
          </a:xfrm>
        </p:grpSpPr>
        <p:sp>
          <p:nvSpPr>
            <p:cNvPr id="4" name="AutoShape 7"/>
            <p:cNvSpPr>
              <a:spLocks noChangeArrowheads="1"/>
            </p:cNvSpPr>
            <p:nvPr/>
          </p:nvSpPr>
          <p:spPr bwMode="auto">
            <a:xfrm>
              <a:off x="2290" y="754"/>
              <a:ext cx="912" cy="288"/>
            </a:xfrm>
            <a:prstGeom prst="rightArrow">
              <a:avLst>
                <a:gd name="adj1" fmla="val 50000"/>
                <a:gd name="adj2" fmla="val 79167"/>
              </a:avLst>
            </a:prstGeom>
            <a:solidFill>
              <a:srgbClr val="FF0000"/>
            </a:solidFill>
            <a:ln w="57150">
              <a:solidFill>
                <a:srgbClr val="B1B1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AutoShape 13"/>
            <p:cNvSpPr>
              <a:spLocks/>
            </p:cNvSpPr>
            <p:nvPr/>
          </p:nvSpPr>
          <p:spPr bwMode="auto">
            <a:xfrm>
              <a:off x="3334" y="391"/>
              <a:ext cx="144" cy="960"/>
            </a:xfrm>
            <a:prstGeom prst="leftBrace">
              <a:avLst>
                <a:gd name="adj1" fmla="val 55556"/>
                <a:gd name="adj2" fmla="val 50000"/>
              </a:avLst>
            </a:prstGeom>
            <a:noFill/>
            <a:ln w="57150">
              <a:solidFill>
                <a:srgbClr val="B1B1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6" name="Object 20"/>
            <p:cNvGraphicFramePr>
              <a:graphicFrameLocks noChangeAspect="1"/>
            </p:cNvGraphicFramePr>
            <p:nvPr/>
          </p:nvGraphicFramePr>
          <p:xfrm>
            <a:off x="1247" y="391"/>
            <a:ext cx="816" cy="885"/>
          </p:xfrm>
          <a:graphic>
            <a:graphicData uri="http://schemas.openxmlformats.org/presentationml/2006/ole">
              <p:oleObj spid="_x0000_s25736" name="公式" r:id="rId3" imgW="685800" imgH="660600" progId="">
                <p:embed/>
              </p:oleObj>
            </a:graphicData>
          </a:graphic>
        </p:graphicFrame>
        <p:sp>
          <p:nvSpPr>
            <p:cNvPr id="7" name="Text Box 21"/>
            <p:cNvSpPr txBox="1">
              <a:spLocks noChangeArrowheads="1"/>
            </p:cNvSpPr>
            <p:nvPr/>
          </p:nvSpPr>
          <p:spPr bwMode="auto">
            <a:xfrm>
              <a:off x="3515" y="300"/>
              <a:ext cx="1392" cy="5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38100">
                  <a:solidFill>
                    <a:srgbClr val="BD0945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4000" b="1" dirty="0">
                  <a:solidFill>
                    <a:srgbClr val="D43C60"/>
                  </a:solidFill>
                  <a:latin typeface="Times New Roman" pitchFamily="18" charset="0"/>
                </a:rPr>
                <a:t>U=IR</a:t>
              </a:r>
            </a:p>
          </p:txBody>
        </p:sp>
        <p:graphicFrame>
          <p:nvGraphicFramePr>
            <p:cNvPr id="8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738291281"/>
                </p:ext>
              </p:extLst>
            </p:nvPr>
          </p:nvGraphicFramePr>
          <p:xfrm>
            <a:off x="3525" y="754"/>
            <a:ext cx="861" cy="709"/>
          </p:xfrm>
          <a:graphic>
            <a:graphicData uri="http://schemas.openxmlformats.org/presentationml/2006/ole">
              <p:oleObj spid="_x0000_s25737" name="公式" r:id="rId4" imgW="762120" imgH="660600" progId="">
                <p:embed/>
              </p:oleObj>
            </a:graphicData>
          </a:graphic>
        </p:graphicFrame>
      </p:grpSp>
      <p:sp>
        <p:nvSpPr>
          <p:cNvPr id="9" name="矩形 8"/>
          <p:cNvSpPr/>
          <p:nvPr/>
        </p:nvSpPr>
        <p:spPr>
          <a:xfrm>
            <a:off x="755576" y="1318505"/>
            <a:ext cx="12682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3366FF"/>
                </a:solidFill>
              </a:rPr>
              <a:t>辨析</a:t>
            </a:r>
            <a:r>
              <a:rPr lang="en-US" altLang="zh-CN" sz="2400" b="1" dirty="0">
                <a:solidFill>
                  <a:srgbClr val="3366FF"/>
                </a:solidFill>
              </a:rPr>
              <a:t>2</a:t>
            </a:r>
            <a:r>
              <a:rPr lang="zh-CN" altLang="en-US" sz="2400" b="1" dirty="0" smtClean="0">
                <a:solidFill>
                  <a:srgbClr val="3366FF"/>
                </a:solidFill>
              </a:rPr>
              <a:t>：</a:t>
            </a:r>
            <a:endParaRPr lang="zh-CN" altLang="en-US" sz="2400" b="1" dirty="0">
              <a:solidFill>
                <a:srgbClr val="3366FF"/>
              </a:solidFill>
            </a:endParaRPr>
          </a:p>
        </p:txBody>
      </p:sp>
      <p:sp>
        <p:nvSpPr>
          <p:cNvPr id="11" name="AutoShape 17"/>
          <p:cNvSpPr>
            <a:spLocks noChangeArrowheads="1"/>
          </p:cNvSpPr>
          <p:nvPr/>
        </p:nvSpPr>
        <p:spPr bwMode="auto">
          <a:xfrm>
            <a:off x="915531" y="2554495"/>
            <a:ext cx="4686052" cy="1928221"/>
          </a:xfrm>
          <a:prstGeom prst="cloudCallout">
            <a:avLst>
              <a:gd name="adj1" fmla="val 55141"/>
              <a:gd name="adj2" fmla="val -39063"/>
            </a:avLst>
          </a:prstGeom>
          <a:solidFill>
            <a:srgbClr val="DFDFED"/>
          </a:solidFill>
          <a:ln w="9525">
            <a:solidFill>
              <a:srgbClr val="B1B1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15616" y="2929982"/>
            <a:ext cx="49386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chemeClr val="tx2"/>
                </a:solidFill>
                <a:latin typeface="Times New Roman" pitchFamily="18" charset="0"/>
              </a:rPr>
              <a:t>R</a:t>
            </a:r>
            <a:r>
              <a:rPr kumimoji="1" lang="en-US" altLang="zh-CN" sz="3200" b="1" dirty="0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 </a:t>
            </a:r>
            <a:r>
              <a:rPr kumimoji="1" lang="en-US" altLang="zh-CN" sz="3200" b="1" dirty="0">
                <a:solidFill>
                  <a:schemeClr val="tx2"/>
                </a:solidFill>
                <a:latin typeface="Times New Roman" pitchFamily="18" charset="0"/>
              </a:rPr>
              <a:t>= U </a:t>
            </a:r>
            <a:r>
              <a:rPr kumimoji="1" lang="en-US" altLang="zh-CN" sz="3200" b="1" dirty="0">
                <a:solidFill>
                  <a:schemeClr val="tx2"/>
                </a:solidFill>
                <a:latin typeface="宋体" charset="-122"/>
                <a:ea typeface="黑体" pitchFamily="2" charset="-122"/>
                <a:sym typeface="Symbol" pitchFamily="18" charset="2"/>
              </a:rPr>
              <a:t>/</a:t>
            </a:r>
            <a:r>
              <a:rPr kumimoji="1" lang="en-US" altLang="zh-CN" sz="3200" b="1" dirty="0">
                <a:solidFill>
                  <a:schemeClr val="tx2"/>
                </a:solidFill>
                <a:latin typeface="Times New Roman" pitchFamily="18" charset="0"/>
              </a:rPr>
              <a:t> I</a:t>
            </a:r>
            <a:r>
              <a:rPr kumimoji="1" lang="zh-CN" altLang="en-US" sz="3200" b="1" dirty="0">
                <a:solidFill>
                  <a:schemeClr val="tx2"/>
                </a:solidFill>
                <a:latin typeface="Times New Roman" pitchFamily="18" charset="0"/>
              </a:rPr>
              <a:t>跟</a:t>
            </a:r>
            <a:r>
              <a:rPr kumimoji="1" lang="en-US" altLang="zh-CN" sz="3200" b="1" dirty="0">
                <a:solidFill>
                  <a:schemeClr val="tx2"/>
                </a:solidFill>
                <a:latin typeface="Times New Roman" pitchFamily="18" charset="0"/>
              </a:rPr>
              <a:t>I = U </a:t>
            </a:r>
            <a:r>
              <a:rPr kumimoji="1" lang="en-US" altLang="zh-CN" sz="3200" b="1" dirty="0">
                <a:solidFill>
                  <a:schemeClr val="tx2"/>
                </a:solidFill>
                <a:latin typeface="宋体" charset="-122"/>
                <a:sym typeface="Symbol" pitchFamily="18" charset="2"/>
              </a:rPr>
              <a:t>/</a:t>
            </a:r>
            <a:r>
              <a:rPr kumimoji="1" lang="en-US" altLang="zh-CN" sz="3200" b="1" dirty="0">
                <a:solidFill>
                  <a:schemeClr val="tx2"/>
                </a:solidFill>
                <a:latin typeface="Times New Roman" pitchFamily="18" charset="0"/>
              </a:rPr>
              <a:t> R</a:t>
            </a:r>
            <a:r>
              <a:rPr kumimoji="1" lang="zh-CN" altLang="en-US" sz="3200" b="1" dirty="0">
                <a:solidFill>
                  <a:schemeClr val="tx2"/>
                </a:solidFill>
                <a:latin typeface="Times New Roman" pitchFamily="18" charset="0"/>
              </a:rPr>
              <a:t>相似，那能否认为电阻跟电压成正比，跟电流成反比？</a:t>
            </a:r>
          </a:p>
        </p:txBody>
      </p:sp>
    </p:spTree>
    <p:extLst>
      <p:ext uri="{BB962C8B-B14F-4D97-AF65-F5344CB8AC3E}">
        <p14:creationId xmlns:p14="http://schemas.microsoft.com/office/powerpoint/2010/main" xmlns="" val="235811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79388" y="627460"/>
            <a:ext cx="8208962" cy="3780234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4400" b="1" smtClean="0">
                <a:solidFill>
                  <a:srgbClr val="0000FF"/>
                </a:solidFill>
              </a:rPr>
              <a:t>          </a:t>
            </a:r>
            <a:r>
              <a:rPr lang="zh-CN" altLang="en-US" sz="4400" b="1" smtClean="0">
                <a:solidFill>
                  <a:srgbClr val="0000FF"/>
                </a:solidFill>
              </a:rPr>
              <a:t>不可以，因为导体的电阻是导体本身的一种属性，它的大小决定于导体的</a:t>
            </a:r>
            <a:r>
              <a:rPr lang="zh-CN" altLang="en-US" sz="4400" b="1" smtClean="0">
                <a:solidFill>
                  <a:srgbClr val="FF0000"/>
                </a:solidFill>
              </a:rPr>
              <a:t>材料</a:t>
            </a:r>
            <a:r>
              <a:rPr lang="zh-CN" altLang="en-US" sz="4400" b="1" smtClean="0">
                <a:solidFill>
                  <a:srgbClr val="0000FF"/>
                </a:solidFill>
              </a:rPr>
              <a:t>、</a:t>
            </a:r>
            <a:r>
              <a:rPr lang="zh-CN" altLang="en-US" sz="4400" b="1" smtClean="0">
                <a:solidFill>
                  <a:srgbClr val="FF0000"/>
                </a:solidFill>
              </a:rPr>
              <a:t>长度</a:t>
            </a:r>
            <a:r>
              <a:rPr lang="zh-CN" altLang="en-US" sz="4400" b="1" smtClean="0">
                <a:solidFill>
                  <a:srgbClr val="0000FF"/>
                </a:solidFill>
              </a:rPr>
              <a:t>、</a:t>
            </a:r>
            <a:r>
              <a:rPr lang="zh-CN" altLang="en-US" sz="4400" b="1" smtClean="0">
                <a:solidFill>
                  <a:srgbClr val="FF0000"/>
                </a:solidFill>
              </a:rPr>
              <a:t>横截面积</a:t>
            </a:r>
            <a:r>
              <a:rPr lang="zh-CN" altLang="en-US" sz="4400" b="1" smtClean="0">
                <a:solidFill>
                  <a:srgbClr val="0000FF"/>
                </a:solidFill>
              </a:rPr>
              <a:t>，有的还与</a:t>
            </a:r>
            <a:r>
              <a:rPr lang="zh-CN" altLang="en-US" sz="4400" b="1" smtClean="0">
                <a:solidFill>
                  <a:srgbClr val="FF0000"/>
                </a:solidFill>
              </a:rPr>
              <a:t>温度</a:t>
            </a:r>
            <a:r>
              <a:rPr lang="zh-CN" altLang="en-US" sz="4400" b="1" smtClean="0">
                <a:solidFill>
                  <a:srgbClr val="0000FF"/>
                </a:solidFill>
              </a:rPr>
              <a:t>有关。电阻的大小不会随着</a:t>
            </a:r>
            <a:r>
              <a:rPr lang="zh-CN" altLang="en-US" sz="4400" b="1" smtClean="0">
                <a:solidFill>
                  <a:srgbClr val="FF0000"/>
                </a:solidFill>
              </a:rPr>
              <a:t>电流和电压</a:t>
            </a:r>
            <a:r>
              <a:rPr lang="zh-CN" altLang="en-US" sz="4400" b="1" smtClean="0">
                <a:solidFill>
                  <a:srgbClr val="0000FF"/>
                </a:solidFill>
              </a:rPr>
              <a:t>的变化而变化，只跟本身的因素有关。</a:t>
            </a:r>
          </a:p>
        </p:txBody>
      </p:sp>
    </p:spTree>
    <p:extLst>
      <p:ext uri="{BB962C8B-B14F-4D97-AF65-F5344CB8AC3E}">
        <p14:creationId xmlns:p14="http://schemas.microsoft.com/office/powerpoint/2010/main" xmlns="" val="341161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17"/>
          <p:cNvSpPr>
            <a:spLocks noChangeArrowheads="1"/>
          </p:cNvSpPr>
          <p:nvPr/>
        </p:nvSpPr>
        <p:spPr bwMode="auto">
          <a:xfrm>
            <a:off x="6315236" y="990895"/>
            <a:ext cx="2670472" cy="964111"/>
          </a:xfrm>
          <a:prstGeom prst="cloudCallout">
            <a:avLst>
              <a:gd name="adj1" fmla="val -66188"/>
              <a:gd name="adj2" fmla="val 28443"/>
            </a:avLst>
          </a:prstGeom>
          <a:solidFill>
            <a:srgbClr val="DFDFED"/>
          </a:solidFill>
          <a:ln w="9525">
            <a:solidFill>
              <a:srgbClr val="B1B1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27655" name="AutoShape 7"/>
          <p:cNvSpPr>
            <a:spLocks noChangeArrowheads="1"/>
          </p:cNvSpPr>
          <p:nvPr/>
        </p:nvSpPr>
        <p:spPr bwMode="auto">
          <a:xfrm>
            <a:off x="2411413" y="1762125"/>
            <a:ext cx="1447800" cy="342900"/>
          </a:xfrm>
          <a:prstGeom prst="rightArrow">
            <a:avLst>
              <a:gd name="adj1" fmla="val 50000"/>
              <a:gd name="adj2" fmla="val 79167"/>
            </a:avLst>
          </a:prstGeom>
          <a:solidFill>
            <a:srgbClr val="FF0000"/>
          </a:solidFill>
          <a:ln w="57150">
            <a:solidFill>
              <a:srgbClr val="B1B1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6" name="AutoShape 8"/>
          <p:cNvSpPr>
            <a:spLocks/>
          </p:cNvSpPr>
          <p:nvPr/>
        </p:nvSpPr>
        <p:spPr bwMode="auto">
          <a:xfrm>
            <a:off x="3995738" y="1383506"/>
            <a:ext cx="228600" cy="1143000"/>
          </a:xfrm>
          <a:prstGeom prst="leftBrace">
            <a:avLst>
              <a:gd name="adj1" fmla="val 55556"/>
              <a:gd name="adj2" fmla="val 50000"/>
            </a:avLst>
          </a:prstGeom>
          <a:noFill/>
          <a:ln w="57150">
            <a:solidFill>
              <a:srgbClr val="B1B1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4500563" y="1168004"/>
            <a:ext cx="22098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BD094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solidFill>
                  <a:srgbClr val="D43C60"/>
                </a:solidFill>
                <a:latin typeface="Times New Roman" pitchFamily="18" charset="0"/>
              </a:rPr>
              <a:t>U=IR</a:t>
            </a:r>
          </a:p>
        </p:txBody>
      </p:sp>
      <p:sp>
        <p:nvSpPr>
          <p:cNvPr id="9221" name="Text Box 11"/>
          <p:cNvSpPr txBox="1">
            <a:spLocks noChangeArrowheads="1"/>
          </p:cNvSpPr>
          <p:nvPr/>
        </p:nvSpPr>
        <p:spPr bwMode="auto">
          <a:xfrm>
            <a:off x="827088" y="465535"/>
            <a:ext cx="273526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400" b="1">
                <a:solidFill>
                  <a:srgbClr val="9C23CD"/>
                </a:solidFill>
                <a:latin typeface="Times New Roman" pitchFamily="18" charset="0"/>
              </a:rPr>
              <a:t>欧姆定律</a:t>
            </a:r>
            <a:r>
              <a:rPr kumimoji="1" lang="en-US" altLang="zh-CN" sz="4400" b="1">
                <a:solidFill>
                  <a:srgbClr val="9C23CD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755650" y="2895600"/>
            <a:ext cx="7704138" cy="236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</a:rPr>
              <a:t>即</a:t>
            </a:r>
            <a:r>
              <a:rPr kumimoji="1"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：</a:t>
            </a:r>
            <a:r>
              <a:rPr kumimoji="1"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电流  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itchFamily="18" charset="0"/>
              </a:rPr>
              <a:t>I </a:t>
            </a:r>
            <a:r>
              <a:rPr kumimoji="1"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，电压  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itchFamily="18" charset="0"/>
              </a:rPr>
              <a:t>U</a:t>
            </a:r>
            <a:r>
              <a:rPr kumimoji="1"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，电阻  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itchFamily="18" charset="0"/>
              </a:rPr>
              <a:t>R</a:t>
            </a:r>
            <a:r>
              <a:rPr kumimoji="1"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，三个量中，知道其中的任意两个量，都可以利用欧姆定律及其推导求第三个量</a:t>
            </a:r>
          </a:p>
          <a:p>
            <a:pPr eaLnBrk="1" hangingPunct="1"/>
            <a:endParaRPr kumimoji="1" lang="zh-CN" altLang="en-US" sz="2800" b="1" dirty="0">
              <a:solidFill>
                <a:srgbClr val="FF3300"/>
              </a:solidFill>
              <a:latin typeface="Times New Roman" pitchFamily="18" charset="0"/>
            </a:endParaRPr>
          </a:p>
          <a:p>
            <a:pPr eaLnBrk="1" hangingPunct="1"/>
            <a:endParaRPr kumimoji="1" lang="en-US" altLang="zh-CN" sz="2800" dirty="0">
              <a:latin typeface="Times New Roman" pitchFamily="18" charset="0"/>
            </a:endParaRPr>
          </a:p>
        </p:txBody>
      </p:sp>
      <p:graphicFrame>
        <p:nvGraphicFramePr>
          <p:cNvPr id="27661" name="Object 13"/>
          <p:cNvGraphicFramePr>
            <a:graphicFrameLocks noGrp="1" noChangeAspect="1"/>
          </p:cNvGraphicFramePr>
          <p:nvPr>
            <p:ph sz="half" idx="1"/>
          </p:nvPr>
        </p:nvGraphicFramePr>
        <p:xfrm>
          <a:off x="4572000" y="1800225"/>
          <a:ext cx="1447800" cy="928688"/>
        </p:xfrm>
        <a:graphic>
          <a:graphicData uri="http://schemas.openxmlformats.org/presentationml/2006/ole">
            <p:oleObj spid="_x0000_s39016" name="公式" r:id="rId4" imgW="749520" imgH="648000" progId="">
              <p:embed/>
            </p:oleObj>
          </a:graphicData>
        </a:graphic>
      </p:graphicFrame>
      <p:graphicFrame>
        <p:nvGraphicFramePr>
          <p:cNvPr id="27666" name="Object 18"/>
          <p:cNvGraphicFramePr>
            <a:graphicFrameLocks noGrp="1" noChangeAspect="1"/>
          </p:cNvGraphicFramePr>
          <p:nvPr>
            <p:ph sz="half" idx="2"/>
          </p:nvPr>
        </p:nvGraphicFramePr>
        <p:xfrm>
          <a:off x="523876" y="1383506"/>
          <a:ext cx="1319213" cy="1053704"/>
        </p:xfrm>
        <a:graphic>
          <a:graphicData uri="http://schemas.openxmlformats.org/presentationml/2006/ole">
            <p:oleObj spid="_x0000_s39017" name="公式" r:id="rId5" imgW="673200" imgH="648000" progId="">
              <p:embed/>
            </p:oleObj>
          </a:graphicData>
        </a:graphic>
      </p:graphicFrame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6453978" y="1078340"/>
            <a:ext cx="241252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知二得一</a:t>
            </a:r>
            <a:endParaRPr lang="en-US" altLang="zh-CN" sz="4000" b="1" dirty="0">
              <a:solidFill>
                <a:srgbClr val="FF0066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41340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7655" grpId="0" animBg="1"/>
      <p:bldP spid="27656" grpId="0" animBg="1"/>
      <p:bldP spid="27657" grpId="0"/>
      <p:bldP spid="27660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23850" y="357188"/>
            <a:ext cx="8229600" cy="486966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l" eaLnBrk="1" hangingPunct="1"/>
            <a:r>
              <a:rPr lang="zh-CN" altLang="en-US" sz="4000" b="1" smtClean="0">
                <a:solidFill>
                  <a:srgbClr val="FF33CC"/>
                </a:solidFill>
              </a:rPr>
              <a:t>公式间的关系：</a:t>
            </a:r>
          </a:p>
        </p:txBody>
      </p:sp>
      <p:sp>
        <p:nvSpPr>
          <p:cNvPr id="9219" name="AutoShape 5"/>
          <p:cNvSpPr>
            <a:spLocks/>
          </p:cNvSpPr>
          <p:nvPr/>
        </p:nvSpPr>
        <p:spPr bwMode="auto">
          <a:xfrm>
            <a:off x="3851275" y="1059656"/>
            <a:ext cx="215900" cy="809625"/>
          </a:xfrm>
          <a:prstGeom prst="leftBrace">
            <a:avLst>
              <a:gd name="adj1" fmla="val 41644"/>
              <a:gd name="adj2" fmla="val 50000"/>
            </a:avLst>
          </a:prstGeom>
          <a:solidFill>
            <a:schemeClr val="bg1"/>
          </a:solidFill>
          <a:ln w="381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9220" name="Rectangle 6"/>
          <p:cNvSpPr>
            <a:spLocks noChangeArrowheads="1"/>
          </p:cNvSpPr>
          <p:nvPr/>
        </p:nvSpPr>
        <p:spPr bwMode="auto">
          <a:xfrm>
            <a:off x="179388" y="1168004"/>
            <a:ext cx="3744912" cy="70788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</a:rPr>
              <a:t>公式： </a:t>
            </a:r>
            <a:r>
              <a:rPr lang="en-US" altLang="zh-CN" sz="36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altLang="zh-CN" sz="4000" b="1" i="1">
                <a:solidFill>
                  <a:srgbClr val="0000FF"/>
                </a:solidFill>
              </a:rPr>
              <a:t>= U/R</a:t>
            </a:r>
            <a:endParaRPr lang="en-US" altLang="zh-CN" sz="4000" b="1">
              <a:solidFill>
                <a:srgbClr val="0000FF"/>
              </a:solidFill>
            </a:endParaRPr>
          </a:p>
        </p:txBody>
      </p:sp>
      <p:sp>
        <p:nvSpPr>
          <p:cNvPr id="9221" name="Rectangle 8"/>
          <p:cNvSpPr>
            <a:spLocks noChangeArrowheads="1"/>
          </p:cNvSpPr>
          <p:nvPr/>
        </p:nvSpPr>
        <p:spPr bwMode="auto">
          <a:xfrm>
            <a:off x="4067175" y="1545432"/>
            <a:ext cx="2592388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0000FF"/>
                </a:solidFill>
              </a:rPr>
              <a:t>U</a:t>
            </a:r>
            <a:r>
              <a:rPr lang="zh-CN" altLang="en-US" sz="3600" b="1">
                <a:solidFill>
                  <a:srgbClr val="0000FF"/>
                </a:solidFill>
              </a:rPr>
              <a:t>一定时，</a:t>
            </a:r>
          </a:p>
        </p:txBody>
      </p:sp>
      <p:sp>
        <p:nvSpPr>
          <p:cNvPr id="9222" name="Rectangle 7"/>
          <p:cNvSpPr>
            <a:spLocks noChangeArrowheads="1"/>
          </p:cNvSpPr>
          <p:nvPr/>
        </p:nvSpPr>
        <p:spPr bwMode="auto">
          <a:xfrm>
            <a:off x="4067176" y="844153"/>
            <a:ext cx="2665413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0000FF"/>
                </a:solidFill>
              </a:rPr>
              <a:t>R</a:t>
            </a:r>
            <a:r>
              <a:rPr lang="zh-CN" altLang="en-US" sz="3600" b="1">
                <a:solidFill>
                  <a:srgbClr val="0000FF"/>
                </a:solidFill>
              </a:rPr>
              <a:t>一定时，</a:t>
            </a:r>
          </a:p>
        </p:txBody>
      </p:sp>
      <p:sp>
        <p:nvSpPr>
          <p:cNvPr id="9223" name="Rectangle 9"/>
          <p:cNvSpPr>
            <a:spLocks noChangeArrowheads="1"/>
          </p:cNvSpPr>
          <p:nvPr/>
        </p:nvSpPr>
        <p:spPr bwMode="auto">
          <a:xfrm>
            <a:off x="179389" y="2193132"/>
            <a:ext cx="7489825" cy="70788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>
                <a:solidFill>
                  <a:srgbClr val="0000FF"/>
                </a:solidFill>
              </a:rPr>
              <a:t>变形公式 </a:t>
            </a:r>
            <a:r>
              <a:rPr lang="en-US" altLang="zh-CN" sz="4000" b="1">
                <a:solidFill>
                  <a:srgbClr val="0000FF"/>
                </a:solidFill>
              </a:rPr>
              <a:t>:  </a:t>
            </a:r>
            <a:r>
              <a:rPr lang="en-US" altLang="zh-CN" sz="4000" b="1" i="1">
                <a:solidFill>
                  <a:srgbClr val="0000FF"/>
                </a:solidFill>
              </a:rPr>
              <a:t>U=</a:t>
            </a:r>
            <a:r>
              <a:rPr lang="en-US" altLang="zh-CN" sz="40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altLang="zh-CN" sz="4000" b="1" i="1">
                <a:solidFill>
                  <a:srgbClr val="0000FF"/>
                </a:solidFill>
              </a:rPr>
              <a:t>R       R=U/ </a:t>
            </a:r>
            <a:r>
              <a:rPr lang="en-US" altLang="zh-CN" sz="40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</a:t>
            </a:r>
          </a:p>
        </p:txBody>
      </p:sp>
      <p:sp>
        <p:nvSpPr>
          <p:cNvPr id="9224" name="AutoShape 11"/>
          <p:cNvSpPr>
            <a:spLocks/>
          </p:cNvSpPr>
          <p:nvPr/>
        </p:nvSpPr>
        <p:spPr bwMode="auto">
          <a:xfrm>
            <a:off x="1619250" y="2950369"/>
            <a:ext cx="215900" cy="970181"/>
          </a:xfrm>
          <a:prstGeom prst="leftBrace">
            <a:avLst>
              <a:gd name="adj1" fmla="val 30498"/>
              <a:gd name="adj2" fmla="val 50000"/>
            </a:avLst>
          </a:prstGeom>
          <a:solidFill>
            <a:schemeClr val="bg1"/>
          </a:solidFill>
          <a:ln w="381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9225" name="Rectangle 12"/>
          <p:cNvSpPr>
            <a:spLocks noChangeArrowheads="1"/>
          </p:cNvSpPr>
          <p:nvPr/>
        </p:nvSpPr>
        <p:spPr bwMode="auto">
          <a:xfrm>
            <a:off x="1835150" y="3274219"/>
            <a:ext cx="730885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0000FF"/>
                </a:solidFill>
              </a:rPr>
              <a:t>R=U/ </a:t>
            </a:r>
            <a:r>
              <a:rPr lang="en-US" altLang="zh-CN" sz="36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altLang="zh-CN" sz="3600" b="1">
                <a:solidFill>
                  <a:srgbClr val="0000FF"/>
                </a:solidFill>
              </a:rPr>
              <a:t>  </a:t>
            </a:r>
            <a:r>
              <a:rPr lang="zh-CN" altLang="en-US" sz="3600" b="1">
                <a:solidFill>
                  <a:srgbClr val="0000FF"/>
                </a:solidFill>
              </a:rPr>
              <a:t>在数值上等于</a:t>
            </a:r>
            <a:r>
              <a:rPr lang="en-US" altLang="zh-CN" sz="3600" b="1" i="1">
                <a:solidFill>
                  <a:srgbClr val="0000FF"/>
                </a:solidFill>
              </a:rPr>
              <a:t>U</a:t>
            </a:r>
            <a:r>
              <a:rPr lang="zh-CN" altLang="en-US" sz="3600" b="1">
                <a:solidFill>
                  <a:srgbClr val="0000FF"/>
                </a:solidFill>
              </a:rPr>
              <a:t>和</a:t>
            </a:r>
            <a:r>
              <a:rPr lang="en-US" altLang="zh-CN" sz="36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zh-CN" altLang="en-US" sz="3600" b="1">
                <a:solidFill>
                  <a:srgbClr val="0000FF"/>
                </a:solidFill>
              </a:rPr>
              <a:t>的比值</a:t>
            </a:r>
          </a:p>
        </p:txBody>
      </p:sp>
      <p:sp>
        <p:nvSpPr>
          <p:cNvPr id="9226" name="Rectangle 13"/>
          <p:cNvSpPr>
            <a:spLocks noChangeArrowheads="1"/>
          </p:cNvSpPr>
          <p:nvPr/>
        </p:nvSpPr>
        <p:spPr bwMode="auto">
          <a:xfrm>
            <a:off x="1798638" y="2733676"/>
            <a:ext cx="7345362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U=I R     </a:t>
            </a: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在数值上等于</a:t>
            </a:r>
            <a:r>
              <a:rPr lang="en-US" altLang="zh-CN" sz="36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36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的乘积</a:t>
            </a:r>
          </a:p>
        </p:txBody>
      </p:sp>
      <p:sp>
        <p:nvSpPr>
          <p:cNvPr id="9227" name="Text Box 21"/>
          <p:cNvSpPr txBox="1">
            <a:spLocks noChangeArrowheads="1"/>
          </p:cNvSpPr>
          <p:nvPr/>
        </p:nvSpPr>
        <p:spPr bwMode="auto">
          <a:xfrm>
            <a:off x="6208713" y="853678"/>
            <a:ext cx="2550698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i="1">
                <a:solidFill>
                  <a:srgbClr val="0000FF"/>
                </a:solidFill>
                <a:latin typeface="Times New Roman" pitchFamily="18" charset="0"/>
              </a:rPr>
              <a:t>I</a:t>
            </a:r>
            <a:r>
              <a:rPr lang="zh-CN" altLang="en-US" sz="3600" b="1">
                <a:solidFill>
                  <a:srgbClr val="0000FF"/>
                </a:solidFill>
              </a:rPr>
              <a:t>跟</a:t>
            </a:r>
            <a:r>
              <a:rPr lang="en-US" altLang="zh-CN" sz="3600" b="1" i="1">
                <a:solidFill>
                  <a:srgbClr val="0000FF"/>
                </a:solidFill>
              </a:rPr>
              <a:t>U</a:t>
            </a:r>
            <a:r>
              <a:rPr lang="zh-CN" altLang="en-US" sz="3600" b="1">
                <a:solidFill>
                  <a:srgbClr val="0000FF"/>
                </a:solidFill>
              </a:rPr>
              <a:t>成</a:t>
            </a:r>
            <a:r>
              <a:rPr lang="zh-CN" altLang="en-US" sz="3600" b="1">
                <a:solidFill>
                  <a:srgbClr val="FF0000"/>
                </a:solidFill>
              </a:rPr>
              <a:t>正比</a:t>
            </a:r>
          </a:p>
        </p:txBody>
      </p:sp>
      <p:sp>
        <p:nvSpPr>
          <p:cNvPr id="9228" name="Text Box 22"/>
          <p:cNvSpPr txBox="1">
            <a:spLocks noChangeArrowheads="1"/>
          </p:cNvSpPr>
          <p:nvPr/>
        </p:nvSpPr>
        <p:spPr bwMode="auto">
          <a:xfrm>
            <a:off x="6227763" y="1545432"/>
            <a:ext cx="2550698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b="1" i="1">
                <a:solidFill>
                  <a:srgbClr val="0000FF"/>
                </a:solidFill>
                <a:latin typeface="Times New Roman" pitchFamily="18" charset="0"/>
              </a:rPr>
              <a:t>I</a:t>
            </a:r>
            <a:r>
              <a:rPr lang="zh-CN" altLang="en-US" sz="3600" b="1">
                <a:solidFill>
                  <a:srgbClr val="0000FF"/>
                </a:solidFill>
              </a:rPr>
              <a:t>跟</a:t>
            </a:r>
            <a:r>
              <a:rPr lang="en-US" altLang="zh-CN" sz="3600" b="1" i="1">
                <a:solidFill>
                  <a:srgbClr val="0000FF"/>
                </a:solidFill>
              </a:rPr>
              <a:t>R</a:t>
            </a:r>
            <a:r>
              <a:rPr lang="zh-CN" altLang="en-US" sz="3600" b="1">
                <a:solidFill>
                  <a:srgbClr val="0000FF"/>
                </a:solidFill>
              </a:rPr>
              <a:t>成</a:t>
            </a:r>
            <a:r>
              <a:rPr lang="zh-CN" altLang="en-US" sz="3600" b="1">
                <a:solidFill>
                  <a:srgbClr val="FF0000"/>
                </a:solidFill>
              </a:rPr>
              <a:t>反比</a:t>
            </a:r>
          </a:p>
        </p:txBody>
      </p:sp>
    </p:spTree>
    <p:extLst>
      <p:ext uri="{BB962C8B-B14F-4D97-AF65-F5344CB8AC3E}">
        <p14:creationId xmlns:p14="http://schemas.microsoft.com/office/powerpoint/2010/main" xmlns="" val="3053307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 animBg="1"/>
      <p:bldP spid="9219" grpId="0" bldLvl="0" animBg="1"/>
      <p:bldP spid="9220" grpId="0" bldLvl="0" animBg="1"/>
      <p:bldP spid="9221" grpId="0" bldLvl="0" animBg="1"/>
      <p:bldP spid="9222" grpId="0" bldLvl="0" animBg="1"/>
      <p:bldP spid="9223" grpId="0" bldLvl="0" animBg="1"/>
      <p:bldP spid="9224" grpId="0" bldLvl="0" animBg="1"/>
      <p:bldP spid="9225" grpId="0" bldLvl="0" animBg="1"/>
      <p:bldP spid="9226" grpId="0" bldLvl="0" animBg="1"/>
      <p:bldP spid="9227" grpId="0" bldLvl="0" animBg="1"/>
      <p:bldP spid="922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17"/>
          <p:cNvSpPr>
            <a:spLocks noChangeArrowheads="1"/>
          </p:cNvSpPr>
          <p:nvPr/>
        </p:nvSpPr>
        <p:spPr bwMode="auto">
          <a:xfrm>
            <a:off x="6315236" y="990895"/>
            <a:ext cx="2670472" cy="964111"/>
          </a:xfrm>
          <a:prstGeom prst="cloudCallout">
            <a:avLst>
              <a:gd name="adj1" fmla="val -66188"/>
              <a:gd name="adj2" fmla="val 28443"/>
            </a:avLst>
          </a:prstGeom>
          <a:solidFill>
            <a:srgbClr val="DFDFED"/>
          </a:solidFill>
          <a:ln w="9525">
            <a:solidFill>
              <a:srgbClr val="B1B1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27655" name="AutoShape 7"/>
          <p:cNvSpPr>
            <a:spLocks noChangeArrowheads="1"/>
          </p:cNvSpPr>
          <p:nvPr/>
        </p:nvSpPr>
        <p:spPr bwMode="auto">
          <a:xfrm>
            <a:off x="2411413" y="1762125"/>
            <a:ext cx="1447800" cy="342900"/>
          </a:xfrm>
          <a:prstGeom prst="rightArrow">
            <a:avLst>
              <a:gd name="adj1" fmla="val 50000"/>
              <a:gd name="adj2" fmla="val 79167"/>
            </a:avLst>
          </a:prstGeom>
          <a:solidFill>
            <a:srgbClr val="FF0000"/>
          </a:solidFill>
          <a:ln w="57150">
            <a:solidFill>
              <a:srgbClr val="B1B1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6" name="AutoShape 8"/>
          <p:cNvSpPr>
            <a:spLocks/>
          </p:cNvSpPr>
          <p:nvPr/>
        </p:nvSpPr>
        <p:spPr bwMode="auto">
          <a:xfrm>
            <a:off x="3995738" y="1383506"/>
            <a:ext cx="228600" cy="1143000"/>
          </a:xfrm>
          <a:prstGeom prst="leftBrace">
            <a:avLst>
              <a:gd name="adj1" fmla="val 55556"/>
              <a:gd name="adj2" fmla="val 50000"/>
            </a:avLst>
          </a:prstGeom>
          <a:noFill/>
          <a:ln w="57150">
            <a:solidFill>
              <a:srgbClr val="B1B1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4500563" y="1168004"/>
            <a:ext cx="22098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BD0945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solidFill>
                  <a:srgbClr val="D43C60"/>
                </a:solidFill>
                <a:latin typeface="Times New Roman" pitchFamily="18" charset="0"/>
              </a:rPr>
              <a:t>U=IR</a:t>
            </a:r>
          </a:p>
        </p:txBody>
      </p:sp>
      <p:sp>
        <p:nvSpPr>
          <p:cNvPr id="9221" name="Text Box 11"/>
          <p:cNvSpPr txBox="1">
            <a:spLocks noChangeArrowheads="1"/>
          </p:cNvSpPr>
          <p:nvPr/>
        </p:nvSpPr>
        <p:spPr bwMode="auto">
          <a:xfrm>
            <a:off x="827088" y="465535"/>
            <a:ext cx="273526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400" b="1">
                <a:solidFill>
                  <a:srgbClr val="9C23CD"/>
                </a:solidFill>
                <a:latin typeface="Times New Roman" pitchFamily="18" charset="0"/>
              </a:rPr>
              <a:t>欧姆定律</a:t>
            </a:r>
            <a:r>
              <a:rPr kumimoji="1" lang="en-US" altLang="zh-CN" sz="4400" b="1">
                <a:solidFill>
                  <a:srgbClr val="9C23CD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755650" y="2895600"/>
            <a:ext cx="7704138" cy="236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</a:rPr>
              <a:t>即</a:t>
            </a:r>
            <a:r>
              <a:rPr kumimoji="1" lang="zh-CN" altLang="en-US" sz="2800" dirty="0">
                <a:solidFill>
                  <a:srgbClr val="FF0000"/>
                </a:solidFill>
                <a:latin typeface="Times New Roman" pitchFamily="18" charset="0"/>
              </a:rPr>
              <a:t>：</a:t>
            </a:r>
            <a:r>
              <a:rPr kumimoji="1"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电流  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itchFamily="18" charset="0"/>
              </a:rPr>
              <a:t>I </a:t>
            </a:r>
            <a:r>
              <a:rPr kumimoji="1"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，电压  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itchFamily="18" charset="0"/>
              </a:rPr>
              <a:t>U</a:t>
            </a:r>
            <a:r>
              <a:rPr kumimoji="1"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，电阻  </a:t>
            </a:r>
            <a:r>
              <a:rPr kumimoji="1" lang="en-US" altLang="zh-CN" sz="2800" b="1" dirty="0">
                <a:solidFill>
                  <a:srgbClr val="FF3300"/>
                </a:solidFill>
                <a:latin typeface="Times New Roman" pitchFamily="18" charset="0"/>
              </a:rPr>
              <a:t>R</a:t>
            </a:r>
            <a:r>
              <a:rPr kumimoji="1" lang="zh-CN" altLang="en-US" sz="2800" b="1" dirty="0">
                <a:solidFill>
                  <a:srgbClr val="FF3300"/>
                </a:solidFill>
                <a:latin typeface="Times New Roman" pitchFamily="18" charset="0"/>
              </a:rPr>
              <a:t>，三个量中，知道其中的任意两个量，都可以利用欧姆定律及其推导求第三个量</a:t>
            </a:r>
          </a:p>
          <a:p>
            <a:pPr eaLnBrk="1" hangingPunct="1"/>
            <a:endParaRPr kumimoji="1" lang="zh-CN" altLang="en-US" sz="2800" b="1" dirty="0">
              <a:solidFill>
                <a:srgbClr val="FF3300"/>
              </a:solidFill>
              <a:latin typeface="Times New Roman" pitchFamily="18" charset="0"/>
            </a:endParaRPr>
          </a:p>
          <a:p>
            <a:pPr eaLnBrk="1" hangingPunct="1"/>
            <a:endParaRPr kumimoji="1" lang="en-US" altLang="zh-CN" sz="2800" dirty="0">
              <a:latin typeface="Times New Roman" pitchFamily="18" charset="0"/>
            </a:endParaRPr>
          </a:p>
        </p:txBody>
      </p:sp>
      <p:graphicFrame>
        <p:nvGraphicFramePr>
          <p:cNvPr id="27661" name="Object 13"/>
          <p:cNvGraphicFramePr>
            <a:graphicFrameLocks noGrp="1" noChangeAspect="1"/>
          </p:cNvGraphicFramePr>
          <p:nvPr>
            <p:ph sz="half" idx="1"/>
          </p:nvPr>
        </p:nvGraphicFramePr>
        <p:xfrm>
          <a:off x="4572000" y="1800225"/>
          <a:ext cx="1447800" cy="928688"/>
        </p:xfrm>
        <a:graphic>
          <a:graphicData uri="http://schemas.openxmlformats.org/presentationml/2006/ole">
            <p:oleObj spid="_x0000_s40022" name="公式" r:id="rId4" imgW="749520" imgH="648000" progId="">
              <p:embed/>
            </p:oleObj>
          </a:graphicData>
        </a:graphic>
      </p:graphicFrame>
      <p:graphicFrame>
        <p:nvGraphicFramePr>
          <p:cNvPr id="27666" name="Object 18"/>
          <p:cNvGraphicFramePr>
            <a:graphicFrameLocks noGrp="1" noChangeAspect="1"/>
          </p:cNvGraphicFramePr>
          <p:nvPr>
            <p:ph sz="half" idx="2"/>
          </p:nvPr>
        </p:nvGraphicFramePr>
        <p:xfrm>
          <a:off x="523876" y="1383506"/>
          <a:ext cx="1319213" cy="1053704"/>
        </p:xfrm>
        <a:graphic>
          <a:graphicData uri="http://schemas.openxmlformats.org/presentationml/2006/ole">
            <p:oleObj spid="_x0000_s40023" name="公式" r:id="rId5" imgW="673200" imgH="648000" progId="">
              <p:embed/>
            </p:oleObj>
          </a:graphicData>
        </a:graphic>
      </p:graphicFrame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6453978" y="1078340"/>
            <a:ext cx="241252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知二得一</a:t>
            </a:r>
            <a:endParaRPr lang="en-US" altLang="zh-CN" sz="4000" b="1" dirty="0">
              <a:solidFill>
                <a:srgbClr val="FF0066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50308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7655" grpId="0" animBg="1"/>
      <p:bldP spid="27656" grpId="0" animBg="1"/>
      <p:bldP spid="27657" grpId="0"/>
      <p:bldP spid="27660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83569" y="458983"/>
            <a:ext cx="1832553" cy="584775"/>
          </a:xfrm>
          <a:prstGeom prst="rect">
            <a:avLst/>
          </a:prstGeom>
          <a:gradFill rotWithShape="1">
            <a:gsLst>
              <a:gs pos="0">
                <a:srgbClr val="2C5D98"/>
              </a:gs>
              <a:gs pos="80000">
                <a:srgbClr val="3C7BC7"/>
              </a:gs>
              <a:gs pos="100000">
                <a:srgbClr val="3A7CCB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2"/>
                </a:solidFill>
              </a:rPr>
              <a:t>回顾思考</a:t>
            </a:r>
            <a:endParaRPr lang="zh-CN" altLang="en-US" sz="3200" b="1" dirty="0">
              <a:solidFill>
                <a:schemeClr val="bg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568" y="1059583"/>
            <a:ext cx="7776864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+mn-ea"/>
              </a:rPr>
              <a:t>请</a:t>
            </a:r>
            <a:r>
              <a:rPr lang="zh-CN" altLang="en-US" sz="2800" b="1" dirty="0" smtClean="0">
                <a:latin typeface="+mn-ea"/>
              </a:rPr>
              <a:t>根据下表实验数据</a:t>
            </a:r>
            <a:r>
              <a:rPr lang="zh-CN" altLang="zh-CN" sz="2800" b="1" dirty="0" smtClean="0">
                <a:latin typeface="+mn-ea"/>
              </a:rPr>
              <a:t>，</a:t>
            </a:r>
            <a:r>
              <a:rPr lang="zh-CN" altLang="en-US" sz="2800" b="1" dirty="0" smtClean="0">
                <a:latin typeface="+mn-ea"/>
              </a:rPr>
              <a:t>完成知识回顾</a:t>
            </a:r>
            <a:r>
              <a:rPr lang="zh-CN" altLang="zh-CN" sz="2800" b="1" dirty="0" smtClean="0">
                <a:latin typeface="+mn-ea"/>
              </a:rPr>
              <a:t>。</a:t>
            </a:r>
            <a:endParaRPr lang="zh-CN" altLang="zh-CN" sz="2800" b="1" dirty="0">
              <a:latin typeface="+mn-ea"/>
            </a:endParaRPr>
          </a:p>
          <a:p>
            <a:r>
              <a:rPr lang="zh-CN" altLang="zh-CN" sz="2800" b="1" dirty="0">
                <a:latin typeface="+mn-ea"/>
              </a:rPr>
              <a:t>（</a:t>
            </a:r>
            <a:r>
              <a:rPr lang="en-US" altLang="zh-CN" sz="2800" b="1" dirty="0">
                <a:latin typeface="+mn-ea"/>
              </a:rPr>
              <a:t>1</a:t>
            </a:r>
            <a:r>
              <a:rPr lang="zh-CN" altLang="zh-CN" sz="2800" b="1" dirty="0">
                <a:latin typeface="+mn-ea"/>
              </a:rPr>
              <a:t>）</a:t>
            </a:r>
            <a:r>
              <a:rPr lang="zh-CN" altLang="zh-CN" sz="2800" b="1" dirty="0" smtClean="0">
                <a:latin typeface="+mn-ea"/>
              </a:rPr>
              <a:t>电阻一定时</a:t>
            </a:r>
            <a:r>
              <a:rPr lang="zh-CN" altLang="en-US" sz="2800" b="1" dirty="0">
                <a:latin typeface="+mn-ea"/>
              </a:rPr>
              <a:t>（</a:t>
            </a:r>
            <a:r>
              <a:rPr lang="en-US" altLang="zh-CN" sz="2800" b="1" dirty="0" smtClean="0">
                <a:latin typeface="+mn-ea"/>
              </a:rPr>
              <a:t>R=5</a:t>
            </a:r>
            <a:r>
              <a:rPr lang="el-GR" altLang="zh-CN" sz="2800" b="1" dirty="0">
                <a:latin typeface="+mn-ea"/>
              </a:rPr>
              <a:t>Ω</a:t>
            </a:r>
            <a:r>
              <a:rPr lang="zh-CN" altLang="en-US" sz="2800" b="1" dirty="0">
                <a:latin typeface="+mn-ea"/>
              </a:rPr>
              <a:t>）</a:t>
            </a:r>
            <a:endParaRPr lang="en-US" altLang="zh-CN" sz="2800" b="1" dirty="0">
              <a:latin typeface="+mn-ea"/>
            </a:endParaRP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sz="2100" b="1" dirty="0">
              <a:solidFill>
                <a:srgbClr val="FF0000"/>
              </a:solidFill>
              <a:latin typeface="+mn-ea"/>
            </a:endParaRPr>
          </a:p>
          <a:p>
            <a:r>
              <a:rPr lang="zh-CN" altLang="zh-CN" sz="2800" b="1" dirty="0">
                <a:latin typeface="+mn-ea"/>
              </a:rPr>
              <a:t>（</a:t>
            </a:r>
            <a:r>
              <a:rPr lang="en-US" altLang="zh-CN" sz="2800" b="1" dirty="0">
                <a:latin typeface="+mn-ea"/>
              </a:rPr>
              <a:t>2</a:t>
            </a:r>
            <a:r>
              <a:rPr lang="zh-CN" altLang="zh-CN" sz="2800" b="1" dirty="0">
                <a:latin typeface="+mn-ea"/>
              </a:rPr>
              <a:t>）</a:t>
            </a:r>
            <a:r>
              <a:rPr lang="zh-CN" altLang="zh-CN" sz="2800" b="1" dirty="0" smtClean="0">
                <a:latin typeface="+mn-ea"/>
              </a:rPr>
              <a:t>电压</a:t>
            </a:r>
            <a:r>
              <a:rPr lang="zh-CN" altLang="en-US" sz="2800" b="1" dirty="0" smtClean="0">
                <a:latin typeface="+mn-ea"/>
              </a:rPr>
              <a:t>（</a:t>
            </a:r>
            <a:r>
              <a:rPr lang="en-US" altLang="zh-CN" sz="2800" b="1" dirty="0" smtClean="0">
                <a:latin typeface="+mn-ea"/>
              </a:rPr>
              <a:t>U=3V</a:t>
            </a:r>
            <a:r>
              <a:rPr lang="zh-CN" altLang="en-US" sz="2800" b="1" dirty="0" smtClean="0">
                <a:latin typeface="+mn-ea"/>
              </a:rPr>
              <a:t>）</a:t>
            </a:r>
            <a:r>
              <a:rPr lang="zh-CN" altLang="zh-CN" sz="2800" b="1" dirty="0" smtClean="0">
                <a:latin typeface="+mn-ea"/>
              </a:rPr>
              <a:t>一定</a:t>
            </a:r>
            <a:r>
              <a:rPr lang="zh-CN" altLang="zh-CN" sz="2800" b="1" dirty="0">
                <a:latin typeface="+mn-ea"/>
              </a:rPr>
              <a:t>时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zh-CN" altLang="zh-CN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76921306"/>
              </p:ext>
            </p:extLst>
          </p:nvPr>
        </p:nvGraphicFramePr>
        <p:xfrm>
          <a:off x="996280" y="2075686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200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2100" b="1" kern="12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电压</a:t>
                      </a:r>
                      <a:r>
                        <a:rPr lang="en-US" sz="2100" b="1" kern="12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U/V</a:t>
                      </a:r>
                      <a:endParaRPr lang="zh-CN" sz="2100" b="1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100" b="1" kern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1.5</a:t>
                      </a:r>
                      <a:endParaRPr lang="zh-CN" sz="2100" b="1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100" b="1" kern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endParaRPr lang="zh-CN" sz="2100" b="1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100" b="1" kern="12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4.5</a:t>
                      </a:r>
                      <a:r>
                        <a:rPr lang="en-US" sz="2100" b="1" kern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 </a:t>
                      </a:r>
                      <a:endParaRPr lang="zh-CN" sz="2100" b="1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200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2100" b="1" kern="120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电流</a:t>
                      </a:r>
                      <a:r>
                        <a:rPr lang="en-US" sz="2100" b="1" kern="120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I/A</a:t>
                      </a:r>
                      <a:endParaRPr lang="zh-CN" sz="2100" b="1" kern="120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100" b="1" kern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0.3</a:t>
                      </a:r>
                      <a:endParaRPr lang="zh-CN" sz="2100" b="1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100" b="1" kern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2100" b="1" kern="12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0.6</a:t>
                      </a:r>
                      <a:endParaRPr lang="zh-CN" sz="2100" b="1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2100" b="1" kern="12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0.9</a:t>
                      </a:r>
                      <a:endParaRPr lang="zh-CN" sz="2100" b="1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58830874"/>
              </p:ext>
            </p:extLst>
          </p:nvPr>
        </p:nvGraphicFramePr>
        <p:xfrm>
          <a:off x="996280" y="3587854"/>
          <a:ext cx="6096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200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800" b="1" kern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电阻</a:t>
                      </a:r>
                      <a:r>
                        <a:rPr lang="en-US" sz="1800" b="1" kern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R/</a:t>
                      </a:r>
                      <a:r>
                        <a:rPr lang="zh-CN" sz="1800" b="1" kern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Ω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100" b="1" kern="120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5</a:t>
                      </a:r>
                      <a:endParaRPr lang="zh-CN" sz="2100" b="1" kern="120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100" b="1" kern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10</a:t>
                      </a:r>
                      <a:endParaRPr lang="zh-CN" sz="2100" b="1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100" b="1" kern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2100" b="1" kern="12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15</a:t>
                      </a:r>
                      <a:endParaRPr lang="zh-CN" sz="2100" b="1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200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2100" b="1" kern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电流</a:t>
                      </a:r>
                      <a:r>
                        <a:rPr lang="en-US" sz="2100" b="1" kern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I/A</a:t>
                      </a:r>
                      <a:endParaRPr lang="zh-CN" sz="2100" b="1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100" b="1" kern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0.6</a:t>
                      </a:r>
                      <a:endParaRPr lang="zh-CN" sz="2100" b="1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100" b="1" kern="1200" dirty="0" smtClean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0.3</a:t>
                      </a:r>
                      <a:r>
                        <a:rPr lang="en-US" sz="2100" b="1" kern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 </a:t>
                      </a:r>
                      <a:endParaRPr lang="zh-CN" sz="2100" b="1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2100" b="1" kern="12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  <a:cs typeface="+mn-cs"/>
                        </a:rPr>
                        <a:t>0.2</a:t>
                      </a:r>
                      <a:endParaRPr lang="zh-CN" sz="2100" b="1" kern="1200" dirty="0">
                        <a:solidFill>
                          <a:srgbClr val="FF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2331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519522"/>
            <a:ext cx="8712968" cy="15696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</a:rPr>
              <a:t>例题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4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：如</a:t>
            </a:r>
            <a:r>
              <a:rPr lang="zh-CN" altLang="en-US" sz="3200" b="1" dirty="0">
                <a:solidFill>
                  <a:srgbClr val="0000FF"/>
                </a:solidFill>
              </a:rPr>
              <a:t>图所示，</a:t>
            </a:r>
            <a:r>
              <a:rPr lang="zh-CN" altLang="en-US" sz="3200" b="1" dirty="0">
                <a:solidFill>
                  <a:srgbClr val="FF0000"/>
                </a:solidFill>
              </a:rPr>
              <a:t>电源电压</a:t>
            </a:r>
            <a:r>
              <a:rPr lang="zh-CN" altLang="en-US" sz="3200" b="1" dirty="0">
                <a:solidFill>
                  <a:srgbClr val="0000FF"/>
                </a:solidFill>
              </a:rPr>
              <a:t>为</a:t>
            </a:r>
            <a:r>
              <a:rPr lang="en-US" altLang="zh-CN" sz="3200" b="1" dirty="0">
                <a:solidFill>
                  <a:srgbClr val="0000FF"/>
                </a:solidFill>
              </a:rPr>
              <a:t>12V</a:t>
            </a:r>
            <a:r>
              <a:rPr lang="zh-CN" altLang="en-US" sz="3200" b="1" dirty="0">
                <a:solidFill>
                  <a:srgbClr val="0000FF"/>
                </a:solidFill>
              </a:rPr>
              <a:t>，</a:t>
            </a:r>
            <a:r>
              <a:rPr lang="en-US" altLang="zh-CN" sz="3200" b="1" dirty="0">
                <a:solidFill>
                  <a:srgbClr val="FF0000"/>
                </a:solidFill>
              </a:rPr>
              <a:t>R</a:t>
            </a:r>
            <a:r>
              <a:rPr lang="en-US" altLang="zh-CN" sz="3200" b="1" baseline="-25000" dirty="0">
                <a:solidFill>
                  <a:srgbClr val="FF0000"/>
                </a:solidFill>
              </a:rPr>
              <a:t>1</a:t>
            </a:r>
            <a:r>
              <a:rPr lang="en-US" altLang="zh-CN" sz="3200" b="1" dirty="0">
                <a:solidFill>
                  <a:srgbClr val="0000FF"/>
                </a:solidFill>
              </a:rPr>
              <a:t>=10Ω</a:t>
            </a:r>
            <a:r>
              <a:rPr lang="zh-CN" altLang="en-US" sz="3200" b="1" dirty="0">
                <a:solidFill>
                  <a:srgbClr val="0000FF"/>
                </a:solidFill>
              </a:rPr>
              <a:t>，开关闭合时，</a:t>
            </a:r>
            <a:r>
              <a:rPr lang="zh-CN" altLang="en-US" sz="3200" b="1" dirty="0">
                <a:solidFill>
                  <a:srgbClr val="FF0000"/>
                </a:solidFill>
              </a:rPr>
              <a:t>电压表</a:t>
            </a:r>
            <a:r>
              <a:rPr lang="zh-CN" altLang="en-US" sz="3200" b="1" dirty="0">
                <a:solidFill>
                  <a:srgbClr val="0000FF"/>
                </a:solidFill>
              </a:rPr>
              <a:t>的示数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为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4V</a:t>
            </a:r>
            <a:r>
              <a:rPr lang="zh-CN" altLang="en-US" sz="3200" b="1" dirty="0">
                <a:solidFill>
                  <a:srgbClr val="0000FF"/>
                </a:solidFill>
              </a:rPr>
              <a:t>。求：</a:t>
            </a:r>
            <a:r>
              <a:rPr lang="en-US" altLang="zh-CN" sz="3200" b="1" dirty="0">
                <a:solidFill>
                  <a:srgbClr val="FF0000"/>
                </a:solidFill>
              </a:rPr>
              <a:t>R</a:t>
            </a:r>
            <a:r>
              <a:rPr lang="en-US" altLang="zh-CN" sz="3200" b="1" baseline="-25000" dirty="0">
                <a:solidFill>
                  <a:srgbClr val="FF0000"/>
                </a:solidFill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</a:rPr>
              <a:t>的阻值。</a:t>
            </a:r>
          </a:p>
        </p:txBody>
      </p:sp>
      <p:pic>
        <p:nvPicPr>
          <p:cNvPr id="3" name="图片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49589" y="1643782"/>
            <a:ext cx="2214899" cy="1285553"/>
          </a:xfrm>
          <a:prstGeom prst="rect">
            <a:avLst/>
          </a:prstGeom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51520" y="1887925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0000"/>
                </a:solidFill>
              </a:rPr>
              <a:t>解：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115616" y="1889228"/>
            <a:ext cx="52439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dirty="0" smtClean="0">
                <a:solidFill>
                  <a:srgbClr val="0000FF"/>
                </a:solidFill>
              </a:rPr>
              <a:t>U</a:t>
            </a:r>
            <a:r>
              <a:rPr lang="en-US" altLang="zh-CN" sz="3200" b="1" baseline="-25000" dirty="0">
                <a:solidFill>
                  <a:srgbClr val="0000FF"/>
                </a:solidFill>
                <a:latin typeface="+mn-lt"/>
                <a:ea typeface="+mn-ea"/>
              </a:rPr>
              <a:t>1</a:t>
            </a:r>
            <a:r>
              <a:rPr lang="zh-CN" altLang="en-US" sz="3600" dirty="0" smtClean="0">
                <a:solidFill>
                  <a:srgbClr val="0000FF"/>
                </a:solidFill>
              </a:rPr>
              <a:t>＝</a:t>
            </a:r>
            <a:r>
              <a:rPr lang="en-US" altLang="zh-CN" sz="3600" dirty="0" smtClean="0">
                <a:solidFill>
                  <a:srgbClr val="0000FF"/>
                </a:solidFill>
              </a:rPr>
              <a:t>U</a:t>
            </a:r>
            <a:r>
              <a:rPr lang="zh-CN" altLang="en-US" sz="3200" b="1" baseline="-25000" dirty="0">
                <a:solidFill>
                  <a:srgbClr val="0000FF"/>
                </a:solidFill>
                <a:latin typeface="+mn-lt"/>
                <a:ea typeface="+mn-ea"/>
              </a:rPr>
              <a:t>电源</a:t>
            </a:r>
            <a:r>
              <a:rPr lang="en-US" altLang="zh-CN" sz="3600" dirty="0" smtClean="0">
                <a:solidFill>
                  <a:srgbClr val="0000FF"/>
                </a:solidFill>
              </a:rPr>
              <a:t>-U</a:t>
            </a:r>
            <a:r>
              <a:rPr lang="en-US" altLang="zh-CN" sz="3200" b="1" baseline="-25000" dirty="0" smtClean="0">
                <a:solidFill>
                  <a:srgbClr val="0000FF"/>
                </a:solidFill>
                <a:latin typeface="+mn-lt"/>
                <a:ea typeface="+mn-ea"/>
              </a:rPr>
              <a:t>2</a:t>
            </a:r>
            <a:r>
              <a:rPr lang="en-US" altLang="zh-CN" sz="3600" dirty="0" smtClean="0">
                <a:solidFill>
                  <a:srgbClr val="0000FF"/>
                </a:solidFill>
              </a:rPr>
              <a:t>=12V-4V=8V</a:t>
            </a:r>
            <a:endParaRPr lang="en-US" altLang="zh-CN" sz="3600" dirty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115616" y="3273829"/>
            <a:ext cx="47211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solidFill>
                  <a:srgbClr val="0000FF"/>
                </a:solidFill>
                <a:latin typeface="+mn-lt"/>
                <a:ea typeface="+mn-ea"/>
              </a:rPr>
              <a:t>R</a:t>
            </a:r>
            <a:r>
              <a:rPr lang="en-US" altLang="zh-CN" sz="3200" b="1" baseline="-25000" dirty="0" smtClean="0">
                <a:solidFill>
                  <a:srgbClr val="0000FF"/>
                </a:solidFill>
                <a:latin typeface="+mn-lt"/>
                <a:ea typeface="+mn-ea"/>
              </a:rPr>
              <a:t>2</a:t>
            </a:r>
            <a:r>
              <a:rPr lang="zh-CN" altLang="en-US" sz="3600" dirty="0" smtClean="0">
                <a:solidFill>
                  <a:srgbClr val="0000FF"/>
                </a:solidFill>
              </a:rPr>
              <a:t>＝</a:t>
            </a:r>
            <a:r>
              <a:rPr lang="en-US" altLang="zh-CN" sz="3600" dirty="0" smtClean="0">
                <a:solidFill>
                  <a:srgbClr val="0000FF"/>
                </a:solidFill>
              </a:rPr>
              <a:t>U</a:t>
            </a:r>
            <a:r>
              <a:rPr lang="en-US" altLang="zh-CN" sz="3200" b="1" baseline="-25000" dirty="0" smtClean="0">
                <a:solidFill>
                  <a:srgbClr val="0000FF"/>
                </a:solidFill>
                <a:latin typeface="+mn-lt"/>
                <a:ea typeface="+mn-ea"/>
              </a:rPr>
              <a:t>2</a:t>
            </a:r>
            <a:r>
              <a:rPr lang="en-US" altLang="zh-CN" sz="3200" b="1" dirty="0" smtClean="0">
                <a:solidFill>
                  <a:srgbClr val="0000FF"/>
                </a:solidFill>
                <a:latin typeface="+mn-lt"/>
                <a:ea typeface="+mn-ea"/>
              </a:rPr>
              <a:t>/I</a:t>
            </a:r>
            <a:r>
              <a:rPr lang="en-US" altLang="zh-CN" sz="3200" b="1" baseline="-25000" dirty="0" smtClean="0">
                <a:solidFill>
                  <a:srgbClr val="0000FF"/>
                </a:solidFill>
                <a:latin typeface="+mn-lt"/>
                <a:ea typeface="+mn-ea"/>
              </a:rPr>
              <a:t>2</a:t>
            </a:r>
            <a:r>
              <a:rPr lang="en-US" altLang="zh-CN" sz="3600" dirty="0" smtClean="0">
                <a:solidFill>
                  <a:srgbClr val="0000FF"/>
                </a:solidFill>
              </a:rPr>
              <a:t>=4V/0.8A=5</a:t>
            </a:r>
            <a:r>
              <a:rPr lang="en-US" altLang="zh-CN" sz="3600" b="1" dirty="0">
                <a:solidFill>
                  <a:srgbClr val="0000FF"/>
                </a:solidFill>
              </a:rPr>
              <a:t>Ω</a:t>
            </a:r>
            <a:endParaRPr lang="en-US" altLang="zh-CN" sz="3600" dirty="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069252" y="2496713"/>
            <a:ext cx="56204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dirty="0" smtClean="0">
                <a:solidFill>
                  <a:srgbClr val="0000FF"/>
                </a:solidFill>
              </a:rPr>
              <a:t>I</a:t>
            </a:r>
            <a:r>
              <a:rPr lang="en-US" altLang="zh-CN" sz="3200" b="1" baseline="-25000" dirty="0" smtClean="0">
                <a:solidFill>
                  <a:srgbClr val="0000FF"/>
                </a:solidFill>
                <a:latin typeface="+mn-lt"/>
                <a:ea typeface="+mn-ea"/>
              </a:rPr>
              <a:t>2</a:t>
            </a:r>
            <a:r>
              <a:rPr lang="zh-CN" altLang="en-US" sz="3600" dirty="0" smtClean="0">
                <a:solidFill>
                  <a:srgbClr val="0000FF"/>
                </a:solidFill>
              </a:rPr>
              <a:t>＝</a:t>
            </a:r>
            <a:r>
              <a:rPr lang="en-US" altLang="zh-CN" sz="3600" dirty="0" smtClean="0">
                <a:solidFill>
                  <a:srgbClr val="0000FF"/>
                </a:solidFill>
              </a:rPr>
              <a:t>I</a:t>
            </a:r>
            <a:r>
              <a:rPr lang="en-US" altLang="zh-CN" sz="3600" baseline="-25000" dirty="0" smtClean="0">
                <a:solidFill>
                  <a:srgbClr val="0000FF"/>
                </a:solidFill>
              </a:rPr>
              <a:t>1</a:t>
            </a:r>
            <a:r>
              <a:rPr lang="en-US" altLang="zh-CN" sz="3600" dirty="0" smtClean="0">
                <a:solidFill>
                  <a:srgbClr val="0000FF"/>
                </a:solidFill>
              </a:rPr>
              <a:t>=U</a:t>
            </a:r>
            <a:r>
              <a:rPr lang="en-US" altLang="zh-CN" sz="3200" b="1" baseline="-25000" dirty="0" smtClean="0">
                <a:solidFill>
                  <a:srgbClr val="0000FF"/>
                </a:solidFill>
                <a:latin typeface="+mn-lt"/>
                <a:ea typeface="+mn-ea"/>
              </a:rPr>
              <a:t>1</a:t>
            </a:r>
            <a:r>
              <a:rPr lang="en-US" altLang="zh-CN" sz="3600" dirty="0" smtClean="0">
                <a:solidFill>
                  <a:srgbClr val="0000FF"/>
                </a:solidFill>
              </a:rPr>
              <a:t>/R</a:t>
            </a:r>
            <a:r>
              <a:rPr lang="en-US" altLang="zh-CN" sz="3200" b="1" baseline="-25000" dirty="0" smtClean="0">
                <a:solidFill>
                  <a:srgbClr val="0000FF"/>
                </a:solidFill>
                <a:latin typeface="+mn-lt"/>
                <a:ea typeface="+mn-ea"/>
              </a:rPr>
              <a:t>1</a:t>
            </a:r>
            <a:r>
              <a:rPr lang="en-US" altLang="zh-CN" sz="3600" dirty="0" smtClean="0">
                <a:solidFill>
                  <a:srgbClr val="0000FF"/>
                </a:solidFill>
              </a:rPr>
              <a:t>=8V/10</a:t>
            </a:r>
            <a:r>
              <a:rPr lang="en-US" altLang="zh-CN" sz="3600" b="1" dirty="0" smtClean="0">
                <a:solidFill>
                  <a:srgbClr val="0000FF"/>
                </a:solidFill>
              </a:rPr>
              <a:t>Ω</a:t>
            </a:r>
            <a:r>
              <a:rPr lang="en-US" altLang="zh-CN" sz="3600" dirty="0" smtClean="0">
                <a:solidFill>
                  <a:srgbClr val="0000FF"/>
                </a:solidFill>
              </a:rPr>
              <a:t>=0.8A</a:t>
            </a:r>
            <a:endParaRPr lang="en-US" altLang="zh-CN" sz="3600" dirty="0"/>
          </a:p>
        </p:txBody>
      </p:sp>
    </p:spTree>
    <p:extLst>
      <p:ext uri="{BB962C8B-B14F-4D97-AF65-F5344CB8AC3E}">
        <p14:creationId xmlns:p14="http://schemas.microsoft.com/office/powerpoint/2010/main" xmlns="" val="12579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032" y="627535"/>
            <a:ext cx="8712968" cy="206210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</a:rPr>
              <a:t>例题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</a:rPr>
              <a:t>：小明将酒精气体传感器、电阻</a:t>
            </a:r>
            <a:r>
              <a:rPr lang="en-US" altLang="zh-CN" sz="3200" b="1" dirty="0">
                <a:solidFill>
                  <a:srgbClr val="0000FF"/>
                </a:solidFill>
              </a:rPr>
              <a:t>R</a:t>
            </a:r>
            <a:r>
              <a:rPr lang="zh-CN" altLang="en-US" sz="3200" b="1" dirty="0">
                <a:solidFill>
                  <a:srgbClr val="0000FF"/>
                </a:solidFill>
              </a:rPr>
              <a:t>与电压表组成如图所示电路，闭合开关，将传感器逐渐靠近装有酒精的杯口上方，发现</a:t>
            </a:r>
            <a:r>
              <a:rPr lang="zh-CN" altLang="en-US" sz="3200" b="1" u="sng" dirty="0">
                <a:solidFill>
                  <a:srgbClr val="FF0000"/>
                </a:solidFill>
              </a:rPr>
              <a:t>电压表示数逐渐增大</a:t>
            </a:r>
            <a:r>
              <a:rPr lang="zh-CN" altLang="en-US" sz="3200" b="1" dirty="0">
                <a:solidFill>
                  <a:srgbClr val="0000FF"/>
                </a:solidFill>
              </a:rPr>
              <a:t>，此过程中（　　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）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4716065" y="2007880"/>
            <a:ext cx="10080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66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6" name="矩形 5"/>
          <p:cNvSpPr/>
          <p:nvPr/>
        </p:nvSpPr>
        <p:spPr>
          <a:xfrm>
            <a:off x="427110" y="2741895"/>
            <a:ext cx="8465370" cy="206210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</a:rPr>
              <a:t>A</a:t>
            </a:r>
            <a:r>
              <a:rPr lang="zh-CN" altLang="en-US" sz="3200" b="1" dirty="0">
                <a:solidFill>
                  <a:srgbClr val="0000FF"/>
                </a:solidFill>
              </a:rPr>
              <a:t>．通过传感器的电流逐渐减小</a:t>
            </a:r>
          </a:p>
          <a:p>
            <a:r>
              <a:rPr lang="en-US" altLang="zh-CN" sz="3200" b="1" dirty="0">
                <a:solidFill>
                  <a:srgbClr val="0000FF"/>
                </a:solidFill>
              </a:rPr>
              <a:t>B</a:t>
            </a:r>
            <a:r>
              <a:rPr lang="zh-CN" altLang="en-US" sz="3200" b="1" dirty="0">
                <a:solidFill>
                  <a:srgbClr val="0000FF"/>
                </a:solidFill>
              </a:rPr>
              <a:t>．传感器两端的电压逐渐增大</a:t>
            </a:r>
          </a:p>
          <a:p>
            <a:r>
              <a:rPr lang="en-US" altLang="zh-CN" sz="3200" b="1" dirty="0">
                <a:solidFill>
                  <a:srgbClr val="0000FF"/>
                </a:solidFill>
              </a:rPr>
              <a:t>C</a:t>
            </a:r>
            <a:r>
              <a:rPr lang="zh-CN" altLang="en-US" sz="3200" b="1" dirty="0">
                <a:solidFill>
                  <a:srgbClr val="0000FF"/>
                </a:solidFill>
              </a:rPr>
              <a:t>．传感器的电阻逐渐减小</a:t>
            </a:r>
          </a:p>
          <a:p>
            <a:r>
              <a:rPr lang="en-US" altLang="zh-CN" sz="3200" b="1" dirty="0">
                <a:solidFill>
                  <a:srgbClr val="0000FF"/>
                </a:solidFill>
              </a:rPr>
              <a:t>D</a:t>
            </a:r>
            <a:r>
              <a:rPr lang="zh-CN" altLang="en-US" sz="3200" b="1" dirty="0">
                <a:solidFill>
                  <a:srgbClr val="0000FF"/>
                </a:solidFill>
              </a:rPr>
              <a:t>．传感器的电阻逐渐增大</a:t>
            </a:r>
          </a:p>
        </p:txBody>
      </p:sp>
      <p:pic>
        <p:nvPicPr>
          <p:cNvPr id="10" name="图片 9" descr="https://gss0.baidu.com/-Po3dSag_xI4khGko9WTAnF6hhy/zhidao/pic/item/0ff41bd5ad6eddc49a8b884c3adbb6fd5266331c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9656" y="2731626"/>
            <a:ext cx="2492824" cy="17728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37149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ChangeArrowheads="1"/>
          </p:cNvSpPr>
          <p:nvPr/>
        </p:nvSpPr>
        <p:spPr bwMode="auto">
          <a:xfrm>
            <a:off x="304800" y="1977684"/>
            <a:ext cx="8352730" cy="224676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/>
            <a:r>
              <a:rPr lang="en-US" altLang="zh-CN" sz="2800" b="1" dirty="0">
                <a:solidFill>
                  <a:srgbClr val="0000FF"/>
                </a:solidFill>
                <a:latin typeface="Times New Roman" pitchFamily="18" charset="0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．导体电阻的大小跟导体两端的电压成正比；</a:t>
            </a:r>
          </a:p>
          <a:p>
            <a:pPr eaLnBrk="0"/>
            <a:r>
              <a:rPr lang="en-US" altLang="zh-CN" sz="2800" b="1" dirty="0">
                <a:solidFill>
                  <a:srgbClr val="0000FF"/>
                </a:solidFill>
                <a:latin typeface="Times New Roman" pitchFamily="18" charset="0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．导体电阻的大小跟导体中的电流成反比；</a:t>
            </a:r>
          </a:p>
          <a:p>
            <a:pPr eaLnBrk="0"/>
            <a:r>
              <a:rPr lang="en-US" altLang="zh-CN" sz="2800" b="1" dirty="0">
                <a:solidFill>
                  <a:srgbClr val="0000FF"/>
                </a:solidFill>
                <a:latin typeface="Times New Roman" pitchFamily="18" charset="0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．导体的电阻跟导体两端的电压和通过导体的电流无关</a:t>
            </a:r>
          </a:p>
          <a:p>
            <a:pPr eaLnBrk="0"/>
            <a:r>
              <a:rPr lang="en-US" altLang="zh-CN" sz="2800" b="1" dirty="0">
                <a:solidFill>
                  <a:srgbClr val="0000FF"/>
                </a:solidFill>
                <a:latin typeface="Times New Roman" pitchFamily="18" charset="0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．当导体两端的电压为零时，导体的电阻也为零</a:t>
            </a:r>
          </a:p>
        </p:txBody>
      </p:sp>
      <p:sp>
        <p:nvSpPr>
          <p:cNvPr id="9221" name="Rectangle 3"/>
          <p:cNvSpPr>
            <a:spLocks noChangeArrowheads="1"/>
          </p:cNvSpPr>
          <p:nvPr/>
        </p:nvSpPr>
        <p:spPr bwMode="auto">
          <a:xfrm>
            <a:off x="304800" y="465535"/>
            <a:ext cx="8839200" cy="156966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例题</a:t>
            </a:r>
            <a:r>
              <a:rPr lang="en-US" altLang="zh-CN" sz="4000" b="1" dirty="0">
                <a:solidFill>
                  <a:srgbClr val="0000FF"/>
                </a:solidFill>
                <a:latin typeface="Times New Roman" pitchFamily="18" charset="0"/>
              </a:rPr>
              <a:t>1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：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根据</a:t>
            </a: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欧姆定律公式    　        ，可导出            </a:t>
            </a:r>
          </a:p>
          <a:p>
            <a:endParaRPr lang="zh-CN" altLang="en-US" sz="2800" b="1" dirty="0">
              <a:solidFill>
                <a:srgbClr val="0000FF"/>
              </a:solidFill>
              <a:latin typeface="Times New Roman" pitchFamily="18" charset="0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关于此式，下列说法正确的是（　　　）</a:t>
            </a:r>
          </a:p>
        </p:txBody>
      </p:sp>
      <p:sp>
        <p:nvSpPr>
          <p:cNvPr id="9222" name="Rectangle 4"/>
          <p:cNvSpPr>
            <a:spLocks noChangeArrowheads="1"/>
          </p:cNvSpPr>
          <p:nvPr/>
        </p:nvSpPr>
        <p:spPr bwMode="auto">
          <a:xfrm>
            <a:off x="0" y="224063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9218" name="Object 5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xmlns="" val="2601505199"/>
              </p:ext>
            </p:extLst>
          </p:nvPr>
        </p:nvGraphicFramePr>
        <p:xfrm>
          <a:off x="5004222" y="357188"/>
          <a:ext cx="1223962" cy="835819"/>
        </p:xfrm>
        <a:graphic>
          <a:graphicData uri="http://schemas.openxmlformats.org/presentationml/2006/ole">
            <p:oleObj spid="_x0000_s42064" r:id="rId3" imgW="428798" imgH="390580" progId="PBrush">
              <p:embed/>
            </p:oleObj>
          </a:graphicData>
        </a:graphic>
      </p:graphicFrame>
      <p:graphicFrame>
        <p:nvGraphicFramePr>
          <p:cNvPr id="9219" name="Object 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7235825" y="411957"/>
          <a:ext cx="1225550" cy="784622"/>
        </p:xfrm>
        <a:graphic>
          <a:graphicData uri="http://schemas.openxmlformats.org/presentationml/2006/ole">
            <p:oleObj spid="_x0000_s42065" r:id="rId4" imgW="457506" imgH="390890" progId="PBrush">
              <p:embed/>
            </p:oleObj>
          </a:graphicData>
        </a:graphic>
      </p:graphicFrame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5724526" y="1359808"/>
            <a:ext cx="10080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66"/>
                </a:solidFill>
                <a:latin typeface="Times New Roman" pitchFamily="18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xmlns="" val="395444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4"/>
          <p:cNvSpPr>
            <a:spLocks noChangeArrowheads="1"/>
          </p:cNvSpPr>
          <p:nvPr/>
        </p:nvSpPr>
        <p:spPr bwMode="auto">
          <a:xfrm>
            <a:off x="179389" y="411956"/>
            <a:ext cx="8713787" cy="107721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</a:rPr>
              <a:t>例题</a:t>
            </a:r>
            <a:r>
              <a:rPr lang="en-US" altLang="zh-CN" sz="3200" b="1" dirty="0">
                <a:solidFill>
                  <a:srgbClr val="0000FF"/>
                </a:solidFill>
              </a:rPr>
              <a:t>2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：</a:t>
            </a:r>
            <a:r>
              <a:rPr lang="zh-CN" altLang="en-US" sz="3200" b="1" dirty="0">
                <a:solidFill>
                  <a:srgbClr val="0000FF"/>
                </a:solidFill>
              </a:rPr>
              <a:t>有一个电阻两端的</a:t>
            </a:r>
            <a:r>
              <a:rPr lang="zh-CN" altLang="en-US" sz="3200" b="1" dirty="0">
                <a:solidFill>
                  <a:srgbClr val="FF0000"/>
                </a:solidFill>
              </a:rPr>
              <a:t>电压</a:t>
            </a:r>
            <a:r>
              <a:rPr lang="zh-CN" altLang="en-US" sz="3200" b="1" dirty="0">
                <a:solidFill>
                  <a:srgbClr val="0000FF"/>
                </a:solidFill>
              </a:rPr>
              <a:t>是</a:t>
            </a:r>
            <a:r>
              <a:rPr lang="en-US" altLang="zh-CN" sz="3200" b="1" dirty="0">
                <a:solidFill>
                  <a:srgbClr val="0000FF"/>
                </a:solidFill>
              </a:rPr>
              <a:t>12V</a:t>
            </a:r>
            <a:r>
              <a:rPr lang="zh-CN" altLang="en-US" sz="3200" b="1" dirty="0">
                <a:solidFill>
                  <a:srgbClr val="0000FF"/>
                </a:solidFill>
              </a:rPr>
              <a:t>，通过它的</a:t>
            </a:r>
            <a:r>
              <a:rPr lang="zh-CN" altLang="en-US" sz="3200" b="1" dirty="0">
                <a:solidFill>
                  <a:srgbClr val="FF0000"/>
                </a:solidFill>
              </a:rPr>
              <a:t>电流</a:t>
            </a:r>
            <a:r>
              <a:rPr lang="zh-CN" altLang="en-US" sz="3200" b="1" dirty="0">
                <a:solidFill>
                  <a:srgbClr val="0000FF"/>
                </a:solidFill>
              </a:rPr>
              <a:t>是</a:t>
            </a:r>
            <a:r>
              <a:rPr lang="en-US" altLang="zh-CN" sz="3200" b="1" dirty="0">
                <a:solidFill>
                  <a:srgbClr val="0000FF"/>
                </a:solidFill>
              </a:rPr>
              <a:t>300mA,</a:t>
            </a:r>
            <a:r>
              <a:rPr lang="zh-CN" altLang="en-US" sz="3200" b="1" dirty="0">
                <a:solidFill>
                  <a:srgbClr val="0000FF"/>
                </a:solidFill>
              </a:rPr>
              <a:t>这个</a:t>
            </a:r>
            <a:r>
              <a:rPr lang="zh-CN" altLang="en-US" sz="3200" b="1" dirty="0">
                <a:solidFill>
                  <a:srgbClr val="FF0000"/>
                </a:solidFill>
              </a:rPr>
              <a:t>电阻</a:t>
            </a:r>
            <a:r>
              <a:rPr lang="zh-CN" altLang="en-US" sz="3200" b="1" dirty="0">
                <a:solidFill>
                  <a:srgbClr val="0000FF"/>
                </a:solidFill>
              </a:rPr>
              <a:t>的阻值是多少？</a:t>
            </a:r>
          </a:p>
        </p:txBody>
      </p:sp>
      <p:sp>
        <p:nvSpPr>
          <p:cNvPr id="15364" name="Text Box 6"/>
          <p:cNvSpPr txBox="1">
            <a:spLocks noChangeArrowheads="1"/>
          </p:cNvSpPr>
          <p:nvPr/>
        </p:nvSpPr>
        <p:spPr bwMode="auto">
          <a:xfrm>
            <a:off x="871716" y="1419622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0000FF"/>
                </a:solidFill>
              </a:rPr>
              <a:t>解：</a:t>
            </a:r>
          </a:p>
        </p:txBody>
      </p:sp>
      <p:sp>
        <p:nvSpPr>
          <p:cNvPr id="15365" name="Text Box 7"/>
          <p:cNvSpPr txBox="1">
            <a:spLocks noChangeArrowheads="1"/>
          </p:cNvSpPr>
          <p:nvPr/>
        </p:nvSpPr>
        <p:spPr bwMode="auto">
          <a:xfrm>
            <a:off x="1816100" y="1493371"/>
            <a:ext cx="35573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0000FF"/>
                </a:solidFill>
                <a:latin typeface="宋体" pitchFamily="2" charset="-122"/>
              </a:rPr>
              <a:t>I</a:t>
            </a:r>
            <a:r>
              <a:rPr lang="zh-CN" altLang="en-US" sz="3600" dirty="0">
                <a:solidFill>
                  <a:srgbClr val="0000FF"/>
                </a:solidFill>
              </a:rPr>
              <a:t>＝</a:t>
            </a:r>
            <a:r>
              <a:rPr lang="en-US" altLang="zh-CN" sz="3600" dirty="0">
                <a:solidFill>
                  <a:srgbClr val="0000FF"/>
                </a:solidFill>
              </a:rPr>
              <a:t>300mA=0.3A</a:t>
            </a:r>
            <a:endParaRPr lang="en-US" altLang="zh-CN" sz="3600" dirty="0"/>
          </a:p>
        </p:txBody>
      </p:sp>
      <p:graphicFrame>
        <p:nvGraphicFramePr>
          <p:cNvPr id="15366" name="对象 15365"/>
          <p:cNvGraphicFramePr>
            <a:graphicFrameLocks noChangeAspect="1"/>
          </p:cNvGraphicFramePr>
          <p:nvPr/>
        </p:nvGraphicFramePr>
        <p:xfrm>
          <a:off x="1835150" y="2180456"/>
          <a:ext cx="1384300" cy="895350"/>
        </p:xfrm>
        <a:graphic>
          <a:graphicData uri="http://schemas.openxmlformats.org/presentationml/2006/ole">
            <p:oleObj spid="_x0000_s43115" r:id="rId3" imgW="457796" imgH="394213" progId="">
              <p:embed/>
            </p:oleObj>
          </a:graphicData>
        </a:graphic>
      </p:graphicFrame>
      <p:graphicFrame>
        <p:nvGraphicFramePr>
          <p:cNvPr id="15367" name="对象 15366"/>
          <p:cNvGraphicFramePr>
            <a:graphicFrameLocks noChangeAspect="1"/>
          </p:cNvGraphicFramePr>
          <p:nvPr/>
        </p:nvGraphicFramePr>
        <p:xfrm>
          <a:off x="3348039" y="2178645"/>
          <a:ext cx="1584325" cy="969169"/>
        </p:xfrm>
        <a:graphic>
          <a:graphicData uri="http://schemas.openxmlformats.org/presentationml/2006/ole">
            <p:oleObj spid="_x0000_s43116" r:id="rId4" imgW="483229" imgH="394213" progId="">
              <p:embed/>
            </p:oleObj>
          </a:graphicData>
        </a:graphic>
      </p:graphicFrame>
      <p:graphicFrame>
        <p:nvGraphicFramePr>
          <p:cNvPr id="15368" name="对象 15367"/>
          <p:cNvGraphicFramePr>
            <a:graphicFrameLocks noChangeAspect="1"/>
          </p:cNvGraphicFramePr>
          <p:nvPr/>
        </p:nvGraphicFramePr>
        <p:xfrm>
          <a:off x="5148264" y="2441252"/>
          <a:ext cx="1584325" cy="490538"/>
        </p:xfrm>
        <a:graphic>
          <a:graphicData uri="http://schemas.openxmlformats.org/presentationml/2006/ole">
            <p:oleObj spid="_x0000_s43117" r:id="rId5" imgW="431800" imgH="177800" progId="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611560" y="3528930"/>
            <a:ext cx="79472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/>
              <a:t>我们可以看出一种</a:t>
            </a:r>
            <a:r>
              <a:rPr lang="zh-CN" altLang="zh-CN" sz="2400" b="1" dirty="0" smtClean="0"/>
              <a:t>测量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电阻</a:t>
            </a:r>
            <a:r>
              <a:rPr lang="zh-CN" altLang="zh-CN" sz="2400" b="1" dirty="0" smtClean="0"/>
              <a:t>的</a:t>
            </a:r>
            <a:r>
              <a:rPr lang="zh-CN" altLang="zh-CN" sz="2400" b="1" dirty="0"/>
              <a:t>方法，即首先通过测量未知电阻两端</a:t>
            </a:r>
            <a:r>
              <a:rPr lang="zh-CN" altLang="zh-CN" sz="2400" b="1" dirty="0" smtClean="0"/>
              <a:t>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电压</a:t>
            </a:r>
            <a:r>
              <a:rPr lang="zh-CN" altLang="zh-CN" sz="2400" b="1" dirty="0" smtClean="0"/>
              <a:t>和</a:t>
            </a:r>
            <a:r>
              <a:rPr lang="zh-CN" altLang="zh-CN" sz="2400" b="1" dirty="0"/>
              <a:t>通过该电阻的电流，然后</a:t>
            </a:r>
            <a:r>
              <a:rPr lang="zh-CN" altLang="zh-CN" sz="2400" b="1" dirty="0" smtClean="0"/>
              <a:t>应用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欧姆定律</a:t>
            </a:r>
            <a:r>
              <a:rPr lang="zh-CN" altLang="zh-CN" sz="2400" b="1" dirty="0" smtClean="0"/>
              <a:t>算</a:t>
            </a:r>
            <a:r>
              <a:rPr lang="zh-CN" altLang="zh-CN" sz="2400" b="1" dirty="0"/>
              <a:t>出电阻的大小。</a:t>
            </a:r>
            <a:endParaRPr lang="zh-CN" altLang="en-US" sz="2400" b="1" dirty="0"/>
          </a:p>
        </p:txBody>
      </p:sp>
      <p:pic>
        <p:nvPicPr>
          <p:cNvPr id="29765" name="图片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5295" y="1516210"/>
            <a:ext cx="1942287" cy="1488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0106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7534"/>
            <a:ext cx="8136904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</a:rPr>
              <a:t>例题</a:t>
            </a:r>
            <a:r>
              <a:rPr lang="en-US" altLang="zh-CN" sz="3200" b="1" dirty="0">
                <a:solidFill>
                  <a:srgbClr val="0000FF"/>
                </a:solidFill>
              </a:rPr>
              <a:t>3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：</a:t>
            </a:r>
            <a:r>
              <a:rPr lang="zh-CN" altLang="en-US" sz="2400" b="1" dirty="0" smtClean="0"/>
              <a:t>请同学们看          完成下列问题</a:t>
            </a:r>
            <a:endParaRPr lang="en-US" altLang="zh-CN" sz="3200" b="1" dirty="0" smtClean="0"/>
          </a:p>
          <a:p>
            <a:r>
              <a:rPr lang="zh-CN" altLang="zh-CN" sz="3200" b="1" dirty="0" smtClean="0"/>
              <a:t>在某</a:t>
            </a:r>
            <a:r>
              <a:rPr lang="zh-CN" altLang="en-US" sz="3200" b="1" dirty="0" smtClean="0"/>
              <a:t>定值</a:t>
            </a:r>
            <a:r>
              <a:rPr lang="zh-CN" altLang="zh-CN" sz="3200" b="1" dirty="0" smtClean="0"/>
              <a:t>电阻</a:t>
            </a:r>
            <a:r>
              <a:rPr lang="zh-CN" altLang="zh-CN" sz="3200" b="1" dirty="0"/>
              <a:t>两端</a:t>
            </a:r>
            <a:r>
              <a:rPr lang="zh-CN" altLang="zh-CN" sz="3200" b="1" dirty="0" smtClean="0"/>
              <a:t>加</a:t>
            </a:r>
            <a:r>
              <a:rPr lang="en-US" altLang="zh-CN" sz="3200" b="1" dirty="0" smtClean="0"/>
              <a:t>3V</a:t>
            </a:r>
            <a:r>
              <a:rPr lang="zh-CN" altLang="zh-CN" sz="3200" b="1" dirty="0"/>
              <a:t>的电压时，通过的电流</a:t>
            </a:r>
            <a:r>
              <a:rPr lang="zh-CN" altLang="zh-CN" sz="3200" b="1" dirty="0" smtClean="0"/>
              <a:t>是</a:t>
            </a:r>
            <a:r>
              <a:rPr lang="en-US" altLang="zh-CN" sz="3200" b="1" dirty="0" smtClean="0"/>
              <a:t>0.6A</a:t>
            </a:r>
            <a:r>
              <a:rPr lang="zh-CN" altLang="zh-CN" sz="3200" b="1" dirty="0"/>
              <a:t>，电阻是</a:t>
            </a:r>
            <a:r>
              <a:rPr lang="en-US" altLang="zh-CN" sz="3200" b="1" dirty="0"/>
              <a:t>____</a:t>
            </a:r>
            <a:r>
              <a:rPr lang="en-US" altLang="zh-CN" sz="3200" b="1" dirty="0">
                <a:sym typeface="Symbol"/>
              </a:rPr>
              <a:t></a:t>
            </a:r>
            <a:r>
              <a:rPr lang="zh-CN" altLang="zh-CN" sz="3200" b="1" dirty="0"/>
              <a:t>；</a:t>
            </a:r>
            <a:r>
              <a:rPr lang="zh-CN" altLang="zh-CN" sz="3200" b="1" dirty="0" smtClean="0"/>
              <a:t>若</a:t>
            </a:r>
            <a:r>
              <a:rPr lang="zh-CN" altLang="en-US" sz="3200" b="1" dirty="0" smtClean="0"/>
              <a:t>定值</a:t>
            </a:r>
            <a:r>
              <a:rPr lang="zh-CN" altLang="zh-CN" sz="3200" b="1" dirty="0" smtClean="0"/>
              <a:t>电阻</a:t>
            </a:r>
            <a:r>
              <a:rPr lang="zh-CN" altLang="zh-CN" sz="3200" b="1" dirty="0"/>
              <a:t>两</a:t>
            </a:r>
            <a:r>
              <a:rPr lang="zh-CN" altLang="zh-CN" sz="3200" b="1" dirty="0" smtClean="0"/>
              <a:t>端</a:t>
            </a:r>
            <a:r>
              <a:rPr lang="zh-CN" altLang="en-US" sz="3200" b="1" dirty="0" smtClean="0"/>
              <a:t>电压为</a:t>
            </a:r>
            <a:r>
              <a:rPr lang="en-US" altLang="zh-CN" sz="3200" b="1" dirty="0" smtClean="0"/>
              <a:t>1.5V</a:t>
            </a:r>
            <a:r>
              <a:rPr lang="zh-CN" altLang="zh-CN" sz="3200" b="1" dirty="0" smtClean="0"/>
              <a:t>时</a:t>
            </a:r>
            <a:r>
              <a:rPr lang="zh-CN" altLang="zh-CN" sz="3200" b="1" dirty="0"/>
              <a:t>，通过的电流是</a:t>
            </a:r>
            <a:r>
              <a:rPr lang="en-US" altLang="zh-CN" sz="3200" b="1" dirty="0" smtClean="0"/>
              <a:t>____A</a:t>
            </a:r>
            <a:r>
              <a:rPr lang="zh-CN" altLang="zh-CN" sz="3200" b="1" dirty="0"/>
              <a:t>；当断开开关，电阻为</a:t>
            </a:r>
            <a:r>
              <a:rPr lang="en-US" altLang="zh-CN" sz="3200" b="1" dirty="0"/>
              <a:t>_____</a:t>
            </a:r>
            <a:r>
              <a:rPr lang="en-US" altLang="zh-CN" sz="3200" b="1" dirty="0">
                <a:sym typeface="Symbol"/>
              </a:rPr>
              <a:t></a:t>
            </a:r>
            <a:r>
              <a:rPr lang="en-US" altLang="zh-CN" sz="3200" b="1" dirty="0"/>
              <a:t>.</a:t>
            </a:r>
            <a:endParaRPr lang="zh-CN" altLang="zh-CN" sz="3200" b="1" dirty="0"/>
          </a:p>
          <a:p>
            <a:r>
              <a:rPr lang="en-US" altLang="zh-CN" dirty="0"/>
              <a:t> </a:t>
            </a:r>
            <a:endParaRPr lang="zh-CN" altLang="zh-CN" dirty="0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851920" y="1563638"/>
            <a:ext cx="647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5</a:t>
            </a:r>
            <a:endParaRPr kumimoji="1" lang="en-US" altLang="zh-CN" sz="2800" dirty="0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796136" y="2067694"/>
            <a:ext cx="8640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0.3</a:t>
            </a:r>
            <a:endParaRPr kumimoji="1" lang="en-US" altLang="zh-CN" sz="2800" dirty="0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276253" y="2571750"/>
            <a:ext cx="647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dirty="0" smtClean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5</a:t>
            </a:r>
            <a:endParaRPr kumimoji="1" lang="en-US" altLang="zh-CN" sz="2800" dirty="0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70108" y="729359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hlinkClick r:id="rId2" action="ppaction://hlinksldjump"/>
              </a:rPr>
              <a:t>视频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849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568" y="1080379"/>
            <a:ext cx="7992888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n-ea"/>
              </a:rPr>
              <a:t>1</a:t>
            </a:r>
            <a:r>
              <a:rPr lang="zh-CN" altLang="en-US" sz="2800" b="1" dirty="0" smtClean="0">
                <a:latin typeface="+mn-ea"/>
              </a:rPr>
              <a:t>．</a:t>
            </a:r>
            <a:r>
              <a:rPr lang="zh-CN" altLang="en-US" sz="2800" b="1" dirty="0">
                <a:latin typeface="+mn-ea"/>
              </a:rPr>
              <a:t>探究电流与电压、电阻的关系时，应用的探究方法是</a:t>
            </a:r>
            <a:r>
              <a:rPr lang="zh-CN" altLang="en-US" sz="2800" b="1" u="sng" dirty="0">
                <a:latin typeface="+mn-ea"/>
              </a:rPr>
              <a:t>          </a:t>
            </a:r>
            <a:r>
              <a:rPr lang="zh-CN" altLang="en-US" sz="2800" b="1" dirty="0">
                <a:latin typeface="+mn-ea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n-ea"/>
              </a:rPr>
              <a:t>2</a:t>
            </a:r>
            <a:r>
              <a:rPr lang="zh-CN" altLang="en-US" sz="2800" b="1" dirty="0" smtClean="0">
                <a:latin typeface="+mn-ea"/>
              </a:rPr>
              <a:t>．</a:t>
            </a:r>
            <a:r>
              <a:rPr lang="zh-CN" altLang="en-US" sz="2800" b="1" dirty="0">
                <a:latin typeface="+mn-ea"/>
              </a:rPr>
              <a:t>探究电流</a:t>
            </a:r>
            <a:r>
              <a:rPr lang="zh-CN" altLang="en-US" sz="2800" b="1" dirty="0" smtClean="0">
                <a:latin typeface="+mn-ea"/>
              </a:rPr>
              <a:t>与电压的</a:t>
            </a:r>
            <a:r>
              <a:rPr lang="zh-CN" altLang="en-US" sz="2800" b="1" dirty="0">
                <a:latin typeface="+mn-ea"/>
              </a:rPr>
              <a:t>关系时，应控制</a:t>
            </a:r>
            <a:r>
              <a:rPr lang="zh-CN" altLang="en-US" sz="2800" b="1" u="sng" dirty="0">
                <a:latin typeface="+mn-ea"/>
              </a:rPr>
              <a:t>       </a:t>
            </a:r>
            <a:r>
              <a:rPr lang="zh-CN" altLang="en-US" sz="2800" b="1" dirty="0">
                <a:latin typeface="+mn-ea"/>
              </a:rPr>
              <a:t>不变，得出的结论是</a:t>
            </a:r>
            <a:r>
              <a:rPr lang="zh-CN" altLang="en-US" sz="2800" b="1" u="sng" dirty="0">
                <a:latin typeface="+mn-ea"/>
              </a:rPr>
              <a:t>                       </a:t>
            </a:r>
            <a:r>
              <a:rPr lang="zh-CN" altLang="en-US" sz="2800" b="1" dirty="0">
                <a:latin typeface="+mn-ea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+mn-ea"/>
              </a:rPr>
              <a:t>3</a:t>
            </a:r>
            <a:r>
              <a:rPr lang="zh-CN" altLang="en-US" sz="2800" b="1" dirty="0" smtClean="0">
                <a:latin typeface="+mn-ea"/>
              </a:rPr>
              <a:t>．</a:t>
            </a:r>
            <a:r>
              <a:rPr lang="zh-CN" altLang="en-US" sz="2800" b="1" dirty="0">
                <a:latin typeface="+mn-ea"/>
              </a:rPr>
              <a:t>探究电流与</a:t>
            </a:r>
            <a:r>
              <a:rPr lang="zh-CN" altLang="en-US" sz="2800" b="1" dirty="0" smtClean="0">
                <a:latin typeface="+mn-ea"/>
              </a:rPr>
              <a:t>电阻的</a:t>
            </a:r>
            <a:r>
              <a:rPr lang="zh-CN" altLang="en-US" sz="2800" b="1" dirty="0">
                <a:latin typeface="+mn-ea"/>
              </a:rPr>
              <a:t>关系时，应控制</a:t>
            </a:r>
            <a:r>
              <a:rPr lang="zh-CN" altLang="en-US" sz="2800" b="1" u="sng" dirty="0">
                <a:latin typeface="+mn-ea"/>
              </a:rPr>
              <a:t>       </a:t>
            </a:r>
            <a:r>
              <a:rPr lang="zh-CN" altLang="en-US" sz="2800" b="1" dirty="0">
                <a:latin typeface="+mn-ea"/>
              </a:rPr>
              <a:t>不变，得出的结论是</a:t>
            </a:r>
            <a:r>
              <a:rPr lang="zh-CN" altLang="en-US" sz="2800" b="1" u="sng" dirty="0">
                <a:latin typeface="+mn-ea"/>
              </a:rPr>
              <a:t>                       </a:t>
            </a:r>
            <a:r>
              <a:rPr lang="zh-CN" altLang="en-US" sz="2800" b="1" dirty="0">
                <a:latin typeface="+mn-ea"/>
              </a:rPr>
              <a:t>。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83569" y="458983"/>
            <a:ext cx="1832553" cy="584775"/>
          </a:xfrm>
          <a:prstGeom prst="rect">
            <a:avLst/>
          </a:prstGeom>
          <a:gradFill rotWithShape="1">
            <a:gsLst>
              <a:gs pos="0">
                <a:srgbClr val="2C5D98"/>
              </a:gs>
              <a:gs pos="80000">
                <a:srgbClr val="3C7BC7"/>
              </a:gs>
              <a:gs pos="100000">
                <a:srgbClr val="3A7CCB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2"/>
                </a:solidFill>
              </a:rPr>
              <a:t>回顾思考</a:t>
            </a:r>
            <a:endParaRPr lang="zh-CN" altLang="en-US" sz="3200" b="1" dirty="0">
              <a:solidFill>
                <a:schemeClr val="bg2"/>
              </a:solidFill>
            </a:endParaRPr>
          </a:p>
        </p:txBody>
      </p:sp>
      <p:sp>
        <p:nvSpPr>
          <p:cNvPr id="6" name="Text Box 38"/>
          <p:cNvSpPr txBox="1">
            <a:spLocks noChangeArrowheads="1"/>
          </p:cNvSpPr>
          <p:nvPr/>
        </p:nvSpPr>
        <p:spPr bwMode="auto">
          <a:xfrm>
            <a:off x="1976372" y="1635646"/>
            <a:ext cx="165952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ea"/>
                <a:ea typeface="+mn-ea"/>
              </a:rPr>
              <a:t>控制变量法</a:t>
            </a:r>
            <a:endParaRPr lang="en-US" altLang="zh-CN" sz="21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Text Box 38"/>
          <p:cNvSpPr txBox="1">
            <a:spLocks noChangeArrowheads="1"/>
          </p:cNvSpPr>
          <p:nvPr/>
        </p:nvSpPr>
        <p:spPr bwMode="auto">
          <a:xfrm>
            <a:off x="6516216" y="2067694"/>
            <a:ext cx="16595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电阻</a:t>
            </a:r>
            <a:endParaRPr lang="en-US" altLang="zh-CN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Text Box 38"/>
          <p:cNvSpPr txBox="1">
            <a:spLocks noChangeArrowheads="1"/>
          </p:cNvSpPr>
          <p:nvPr/>
        </p:nvSpPr>
        <p:spPr bwMode="auto">
          <a:xfrm>
            <a:off x="3491880" y="2675696"/>
            <a:ext cx="47137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当电阻一定时，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电流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跟电压成正比。</a:t>
            </a:r>
            <a:endParaRPr lang="en-US" altLang="zh-CN" sz="2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" name="Text Box 38"/>
          <p:cNvSpPr txBox="1">
            <a:spLocks noChangeArrowheads="1"/>
          </p:cNvSpPr>
          <p:nvPr/>
        </p:nvSpPr>
        <p:spPr bwMode="auto">
          <a:xfrm>
            <a:off x="6444208" y="3075806"/>
            <a:ext cx="16595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ea typeface="+mn-ea"/>
              </a:rPr>
              <a:t>电压</a:t>
            </a:r>
            <a:endParaRPr lang="en-US" altLang="zh-CN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" name="Text Box 38"/>
          <p:cNvSpPr txBox="1">
            <a:spLocks noChangeArrowheads="1"/>
          </p:cNvSpPr>
          <p:nvPr/>
        </p:nvSpPr>
        <p:spPr bwMode="auto">
          <a:xfrm>
            <a:off x="3491880" y="3723878"/>
            <a:ext cx="47137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当电压一定时，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电流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ea typeface="+mn-ea"/>
              </a:rPr>
              <a:t>跟电阻成反比。</a:t>
            </a:r>
            <a:endParaRPr lang="en-US" altLang="zh-CN" sz="2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850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5"/>
          <p:cNvSpPr txBox="1">
            <a:spLocks noChangeArrowheads="1"/>
          </p:cNvSpPr>
          <p:nvPr/>
        </p:nvSpPr>
        <p:spPr bwMode="auto">
          <a:xfrm>
            <a:off x="755577" y="1015157"/>
            <a:ext cx="745172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6600" b="1" dirty="0">
                <a:solidFill>
                  <a:srgbClr val="FF0000"/>
                </a:solidFill>
                <a:latin typeface="华文行楷" charset="0"/>
                <a:ea typeface="华文行楷" charset="0"/>
                <a:cs typeface="+mn-ea"/>
              </a:rPr>
              <a:t>欧姆定律</a:t>
            </a:r>
            <a:endParaRPr lang="zh-CN" altLang="en-US" sz="7200" b="1" dirty="0">
              <a:solidFill>
                <a:srgbClr val="FF0000"/>
              </a:solidFill>
              <a:latin typeface="华文行楷" charset="0"/>
              <a:ea typeface="华文行楷" charset="0"/>
              <a:cs typeface="+mn-ea"/>
            </a:endParaRPr>
          </a:p>
        </p:txBody>
      </p:sp>
      <p:sp>
        <p:nvSpPr>
          <p:cNvPr id="2051" name="TextBox 3"/>
          <p:cNvSpPr txBox="1">
            <a:spLocks noChangeArrowheads="1"/>
          </p:cNvSpPr>
          <p:nvPr/>
        </p:nvSpPr>
        <p:spPr bwMode="auto">
          <a:xfrm>
            <a:off x="431800" y="566995"/>
            <a:ext cx="34201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第十七章 第２节</a:t>
            </a:r>
          </a:p>
        </p:txBody>
      </p:sp>
    </p:spTree>
    <p:extLst>
      <p:ext uri="{BB962C8B-B14F-4D97-AF65-F5344CB8AC3E}">
        <p14:creationId xmlns:p14="http://schemas.microsoft.com/office/powerpoint/2010/main" xmlns="" val="284837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01625" y="457200"/>
            <a:ext cx="2541588" cy="656035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zh-CN" altLang="en-US" sz="5400" b="1" dirty="0" smtClean="0">
                <a:solidFill>
                  <a:srgbClr val="0000FF"/>
                </a:solidFill>
              </a:rPr>
              <a:t>思考：</a:t>
            </a:r>
          </a:p>
        </p:txBody>
      </p:sp>
      <p:sp>
        <p:nvSpPr>
          <p:cNvPr id="22532" name="Rectangle 4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23528" y="1707655"/>
            <a:ext cx="8540750" cy="2925365"/>
          </a:xfrm>
          <a:solidFill>
            <a:schemeClr val="bg1"/>
          </a:solidFill>
        </p:spPr>
        <p:txBody>
          <a:bodyPr>
            <a:normAutofit/>
          </a:bodyPr>
          <a:lstStyle/>
          <a:p>
            <a:pPr eaLnBrk="1" hangingPunct="1"/>
            <a:r>
              <a:rPr lang="zh-CN" altLang="en-US" sz="4000" b="1" dirty="0" smtClean="0">
                <a:solidFill>
                  <a:srgbClr val="0000FF"/>
                </a:solidFill>
              </a:rPr>
              <a:t>欧姆定律的公式？公式中每个符号表示的物理量及单位分别是什么？</a:t>
            </a:r>
            <a:endParaRPr lang="zh-CN" altLang="en-US" b="1" dirty="0" smtClean="0">
              <a:solidFill>
                <a:srgbClr val="0000FF"/>
              </a:solidFill>
            </a:endParaRPr>
          </a:p>
        </p:txBody>
      </p:sp>
      <p:pic>
        <p:nvPicPr>
          <p:cNvPr id="22533" name="WordArt 5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0839" y="233363"/>
            <a:ext cx="3127375" cy="1096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060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欧姆定律概念的辨析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57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l" eaLnBrk="1" hangingPunct="1"/>
            <a:r>
              <a:rPr lang="zh-CN" altLang="en-US" sz="4800" b="1" smtClean="0">
                <a:solidFill>
                  <a:srgbClr val="3366FF"/>
                </a:solidFill>
              </a:rPr>
              <a:t>一、欧姆定律</a:t>
            </a:r>
          </a:p>
        </p:txBody>
      </p:sp>
      <p:sp>
        <p:nvSpPr>
          <p:cNvPr id="8195" name="Rectangle 5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-36512" y="1131590"/>
            <a:ext cx="8842375" cy="3939902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eaLnBrk="1" hangingPunct="1"/>
            <a:r>
              <a:rPr lang="zh-CN" altLang="en-US" b="1" dirty="0" smtClean="0">
                <a:solidFill>
                  <a:srgbClr val="3366FF"/>
                </a:solidFill>
              </a:rPr>
              <a:t>（</a:t>
            </a:r>
            <a:r>
              <a:rPr lang="en-US" altLang="zh-CN" b="1" dirty="0" smtClean="0">
                <a:solidFill>
                  <a:srgbClr val="3366FF"/>
                </a:solidFill>
              </a:rPr>
              <a:t>1</a:t>
            </a:r>
            <a:r>
              <a:rPr lang="zh-CN" altLang="en-US" b="1" dirty="0" smtClean="0">
                <a:solidFill>
                  <a:srgbClr val="3366FF"/>
                </a:solidFill>
              </a:rPr>
              <a:t>）内容：</a:t>
            </a:r>
            <a:r>
              <a:rPr lang="zh-CN" altLang="en-US" b="1" dirty="0" smtClean="0"/>
              <a:t>导体中的</a:t>
            </a:r>
            <a:r>
              <a:rPr lang="zh-CN" altLang="en-US" b="1" dirty="0" smtClean="0">
                <a:solidFill>
                  <a:srgbClr val="FF0000"/>
                </a:solidFill>
              </a:rPr>
              <a:t>电流</a:t>
            </a:r>
            <a:r>
              <a:rPr lang="zh-CN" altLang="en-US" b="1" dirty="0" smtClean="0"/>
              <a:t>跟导体两端的</a:t>
            </a:r>
            <a:r>
              <a:rPr lang="zh-CN" altLang="en-US" b="1" dirty="0" smtClean="0">
                <a:solidFill>
                  <a:srgbClr val="FF00FF"/>
                </a:solidFill>
              </a:rPr>
              <a:t>电压</a:t>
            </a:r>
            <a:r>
              <a:rPr lang="zh-CN" altLang="en-US" b="1" dirty="0" smtClean="0"/>
              <a:t>成</a:t>
            </a:r>
            <a:r>
              <a:rPr lang="zh-CN" altLang="en-US" b="1" u="sng" dirty="0" smtClean="0">
                <a:solidFill>
                  <a:srgbClr val="C00000"/>
                </a:solidFill>
              </a:rPr>
              <a:t>正比</a:t>
            </a:r>
            <a:r>
              <a:rPr lang="zh-CN" altLang="en-US" b="1" dirty="0" smtClean="0"/>
              <a:t>，跟导体的</a:t>
            </a:r>
            <a:r>
              <a:rPr lang="zh-CN" altLang="en-US" b="1" dirty="0" smtClean="0">
                <a:solidFill>
                  <a:srgbClr val="FF00FF"/>
                </a:solidFill>
              </a:rPr>
              <a:t>电阻</a:t>
            </a:r>
            <a:r>
              <a:rPr lang="zh-CN" altLang="en-US" b="1" dirty="0" smtClean="0"/>
              <a:t>成</a:t>
            </a:r>
            <a:r>
              <a:rPr lang="zh-CN" altLang="en-US" b="1" u="sng" dirty="0" smtClean="0">
                <a:solidFill>
                  <a:srgbClr val="C00000"/>
                </a:solidFill>
              </a:rPr>
              <a:t>反比</a:t>
            </a:r>
            <a:r>
              <a:rPr lang="zh-CN" altLang="en-US" b="1" dirty="0" smtClean="0"/>
              <a:t>。</a:t>
            </a:r>
          </a:p>
          <a:p>
            <a:pPr eaLnBrk="1" hangingPunct="1"/>
            <a:r>
              <a:rPr lang="zh-CN" altLang="en-US" b="1" dirty="0" smtClean="0">
                <a:solidFill>
                  <a:srgbClr val="3366FF"/>
                </a:solidFill>
              </a:rPr>
              <a:t>（</a:t>
            </a:r>
            <a:r>
              <a:rPr lang="en-US" altLang="zh-CN" b="1" dirty="0" smtClean="0">
                <a:solidFill>
                  <a:srgbClr val="3366FF"/>
                </a:solidFill>
              </a:rPr>
              <a:t>2</a:t>
            </a:r>
            <a:r>
              <a:rPr lang="zh-CN" altLang="en-US" b="1" dirty="0" smtClean="0">
                <a:solidFill>
                  <a:srgbClr val="3366FF"/>
                </a:solidFill>
              </a:rPr>
              <a:t>）公式：</a:t>
            </a:r>
          </a:p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</a:rPr>
              <a:t>3</a:t>
            </a:r>
            <a:r>
              <a:rPr lang="zh-CN" altLang="en-US" b="1" dirty="0" smtClean="0">
                <a:solidFill>
                  <a:srgbClr val="FF0000"/>
                </a:solidFill>
              </a:rPr>
              <a:t>）符号的意义及单位：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           </a:t>
            </a:r>
            <a:r>
              <a:rPr lang="en-US" altLang="zh-CN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</a:rPr>
              <a:t>电流</a:t>
            </a: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</a:rPr>
              <a:t>安培（</a:t>
            </a:r>
            <a:r>
              <a:rPr lang="en-US" altLang="zh-CN" b="1" dirty="0" smtClean="0">
                <a:solidFill>
                  <a:srgbClr val="FF0000"/>
                </a:solidFill>
              </a:rPr>
              <a:t>A </a:t>
            </a:r>
            <a:r>
              <a:rPr lang="zh-CN" altLang="en-US" b="1" dirty="0" smtClean="0">
                <a:solidFill>
                  <a:srgbClr val="FF0000"/>
                </a:solidFill>
              </a:rPr>
              <a:t>）</a:t>
            </a:r>
            <a:endParaRPr lang="zh-CN" altLang="en-US" b="1" i="1" dirty="0" smtClean="0">
              <a:solidFill>
                <a:srgbClr val="FF000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i="1" dirty="0" smtClean="0">
                <a:solidFill>
                  <a:srgbClr val="FF0000"/>
                </a:solidFill>
              </a:rPr>
              <a:t>                </a:t>
            </a:r>
            <a:r>
              <a:rPr lang="en-US" altLang="zh-CN" b="1" i="1" dirty="0" smtClean="0">
                <a:solidFill>
                  <a:srgbClr val="FF0000"/>
                </a:solidFill>
              </a:rPr>
              <a:t>U</a:t>
            </a: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</a:rPr>
              <a:t>电压</a:t>
            </a: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</a:rPr>
              <a:t>伏特（</a:t>
            </a:r>
            <a:r>
              <a:rPr lang="en-US" altLang="zh-CN" b="1" dirty="0" smtClean="0">
                <a:solidFill>
                  <a:srgbClr val="FF0000"/>
                </a:solidFill>
              </a:rPr>
              <a:t>V </a:t>
            </a:r>
            <a:r>
              <a:rPr lang="zh-CN" altLang="en-US" b="1" dirty="0" smtClean="0">
                <a:solidFill>
                  <a:srgbClr val="FF0000"/>
                </a:solidFill>
              </a:rPr>
              <a:t>）</a:t>
            </a:r>
            <a:endParaRPr lang="zh-CN" altLang="en-US" b="1" i="1" dirty="0" smtClean="0">
              <a:solidFill>
                <a:srgbClr val="FF0000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b="1" i="1" dirty="0" smtClean="0">
                <a:solidFill>
                  <a:srgbClr val="FF0000"/>
                </a:solidFill>
              </a:rPr>
              <a:t>                 </a:t>
            </a:r>
            <a:r>
              <a:rPr lang="en-US" altLang="zh-CN" b="1" i="1" dirty="0" smtClean="0">
                <a:solidFill>
                  <a:srgbClr val="FF0000"/>
                </a:solidFill>
              </a:rPr>
              <a:t>R</a:t>
            </a: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</a:rPr>
              <a:t>电阻</a:t>
            </a: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</a:rPr>
              <a:t>欧姆（</a:t>
            </a:r>
            <a:r>
              <a:rPr lang="en-US" altLang="zh-CN" b="1" dirty="0" smtClean="0">
                <a:solidFill>
                  <a:srgbClr val="FF0000"/>
                </a:solidFill>
              </a:rPr>
              <a:t>Ω</a:t>
            </a:r>
            <a:r>
              <a:rPr lang="zh-CN" altLang="en-US" b="1" dirty="0" smtClean="0">
                <a:solidFill>
                  <a:srgbClr val="FF0000"/>
                </a:solidFill>
              </a:rPr>
              <a:t>）</a:t>
            </a:r>
          </a:p>
        </p:txBody>
      </p:sp>
      <p:graphicFrame>
        <p:nvGraphicFramePr>
          <p:cNvPr id="8198" name="内容占位符 8197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xmlns="" val="2436490919"/>
              </p:ext>
            </p:extLst>
          </p:nvPr>
        </p:nvGraphicFramePr>
        <p:xfrm>
          <a:off x="2771800" y="1923678"/>
          <a:ext cx="1374597" cy="810146"/>
        </p:xfrm>
        <a:graphic>
          <a:graphicData uri="http://schemas.openxmlformats.org/presentationml/2006/ole">
            <p:oleObj spid="_x0000_s21576" name="Microsoft 公式 3.0" r:id="rId4" imgW="419646" imgH="394213" progId="">
              <p:embed/>
            </p:oleObj>
          </a:graphicData>
        </a:graphic>
      </p:graphicFrame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5940152" y="1779662"/>
            <a:ext cx="3203848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v"/>
            </a:pPr>
            <a:r>
              <a:rPr kumimoji="1" lang="zh-CN" altLang="en-US" sz="2800" b="1" dirty="0">
                <a:solidFill>
                  <a:srgbClr val="B1156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r>
              <a:rPr kumimoji="1" lang="zh-CN" altLang="en-US" sz="2800" b="1" dirty="0">
                <a:solidFill>
                  <a:srgbClr val="66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欧姆定律公式中各个物理量只能是</a:t>
            </a:r>
            <a:r>
              <a:rPr kumimoji="1" lang="zh-CN" altLang="en-US" sz="2800" b="1" dirty="0">
                <a:solidFill>
                  <a:srgbClr val="BD094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同一导体</a:t>
            </a:r>
            <a:r>
              <a:rPr kumimoji="1" lang="zh-CN" altLang="en-US" sz="2800" b="1" dirty="0">
                <a:solidFill>
                  <a:srgbClr val="66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</a:t>
            </a:r>
            <a:r>
              <a:rPr kumimoji="1" lang="zh-CN" altLang="en-US" sz="2800" b="1" dirty="0">
                <a:solidFill>
                  <a:srgbClr val="BD0945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同一时刻</a:t>
            </a:r>
            <a:r>
              <a:rPr kumimoji="1" lang="zh-CN" altLang="en-US" sz="2800" b="1" dirty="0">
                <a:solidFill>
                  <a:srgbClr val="6666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所具有的量，也就是说不能用甲导体的电压、电阻去求乙导体的电流</a:t>
            </a:r>
            <a:r>
              <a:rPr kumimoji="1" lang="zh-CN" altLang="en-US" sz="2800" b="1" dirty="0">
                <a:solidFill>
                  <a:srgbClr val="6666FF"/>
                </a:solidFill>
                <a:latin typeface="Times New Roman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42629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 animBg="1"/>
      <p:bldP spid="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250825" y="320134"/>
            <a:ext cx="82296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0000FF"/>
                </a:solidFill>
                <a:latin typeface="Times New Roman" pitchFamily="18" charset="0"/>
                <a:ea typeface="+mn-ea"/>
              </a:rPr>
              <a:t>例</a:t>
            </a:r>
            <a:r>
              <a:rPr lang="en-US" altLang="zh-CN" sz="4000" b="1" dirty="0">
                <a:solidFill>
                  <a:srgbClr val="0000FF"/>
                </a:solidFill>
                <a:latin typeface="Times New Roman" pitchFamily="18" charset="0"/>
                <a:ea typeface="+mn-ea"/>
              </a:rPr>
              <a:t>1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itchFamily="18" charset="0"/>
                <a:ea typeface="+mn-ea"/>
              </a:rPr>
              <a:t>：</a:t>
            </a:r>
            <a:r>
              <a:rPr lang="zh-CN" altLang="en-US" sz="3200" b="1" dirty="0">
                <a:latin typeface="+mn-lt"/>
                <a:ea typeface="+mn-ea"/>
              </a:rPr>
              <a:t>一盏电灯，电阻为</a:t>
            </a:r>
            <a:r>
              <a:rPr lang="en-US" altLang="zh-CN" sz="3200" b="1" dirty="0">
                <a:latin typeface="+mn-lt"/>
                <a:ea typeface="+mn-ea"/>
              </a:rPr>
              <a:t>0.8kΩ</a:t>
            </a:r>
            <a:r>
              <a:rPr lang="zh-CN" altLang="en-US" sz="3200" b="1" dirty="0">
                <a:latin typeface="+mn-lt"/>
                <a:ea typeface="+mn-ea"/>
              </a:rPr>
              <a:t>，接在</a:t>
            </a:r>
            <a:r>
              <a:rPr lang="en-US" altLang="zh-CN" sz="3200" b="1" dirty="0" smtClean="0">
                <a:latin typeface="+mn-lt"/>
                <a:ea typeface="+mn-ea"/>
              </a:rPr>
              <a:t>220V</a:t>
            </a:r>
            <a:r>
              <a:rPr lang="zh-CN" altLang="en-US" sz="3200" b="1" dirty="0" smtClean="0">
                <a:latin typeface="+mn-lt"/>
                <a:ea typeface="+mn-ea"/>
              </a:rPr>
              <a:t>的</a:t>
            </a:r>
            <a:r>
              <a:rPr lang="zh-CN" altLang="en-US" sz="3200" b="1" dirty="0">
                <a:latin typeface="+mn-lt"/>
                <a:ea typeface="+mn-ea"/>
              </a:rPr>
              <a:t>电源上，求通过这盏电灯的电流。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828637" y="1915873"/>
            <a:ext cx="6812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9B362B"/>
                </a:solidFill>
                <a:latin typeface="Times New Roman" pitchFamily="18" charset="0"/>
              </a:rPr>
              <a:t>解</a:t>
            </a:r>
            <a:r>
              <a:rPr kumimoji="1" lang="en-US" altLang="zh-CN" sz="2800" b="1" dirty="0" smtClean="0">
                <a:solidFill>
                  <a:srgbClr val="9B362B"/>
                </a:solidFill>
                <a:latin typeface="Times New Roman" pitchFamily="18" charset="0"/>
              </a:rPr>
              <a:t>:</a:t>
            </a:r>
            <a:endParaRPr kumimoji="1" lang="zh-CN" altLang="en-US" sz="2800" b="1" dirty="0">
              <a:solidFill>
                <a:srgbClr val="9B362B"/>
              </a:solidFill>
              <a:latin typeface="Times New Roman" pitchFamily="18" charset="0"/>
            </a:endParaRPr>
          </a:p>
        </p:txBody>
      </p:sp>
      <p:grpSp>
        <p:nvGrpSpPr>
          <p:cNvPr id="21534" name="Group 30"/>
          <p:cNvGrpSpPr>
            <a:grpSpLocks/>
          </p:cNvGrpSpPr>
          <p:nvPr/>
        </p:nvGrpSpPr>
        <p:grpSpPr bwMode="auto">
          <a:xfrm>
            <a:off x="5508625" y="1328738"/>
            <a:ext cx="3124200" cy="2620566"/>
            <a:chOff x="3552" y="1157"/>
            <a:chExt cx="1968" cy="2201"/>
          </a:xfrm>
        </p:grpSpPr>
        <p:grpSp>
          <p:nvGrpSpPr>
            <p:cNvPr id="8210" name="Group 29"/>
            <p:cNvGrpSpPr>
              <a:grpSpLocks/>
            </p:cNvGrpSpPr>
            <p:nvPr/>
          </p:nvGrpSpPr>
          <p:grpSpPr bwMode="auto">
            <a:xfrm>
              <a:off x="3552" y="2592"/>
              <a:ext cx="1968" cy="0"/>
              <a:chOff x="3552" y="2592"/>
              <a:chExt cx="1968" cy="0"/>
            </a:xfrm>
          </p:grpSpPr>
          <p:sp>
            <p:nvSpPr>
              <p:cNvPr id="8229" name="Line 23"/>
              <p:cNvSpPr>
                <a:spLocks noChangeShapeType="1"/>
              </p:cNvSpPr>
              <p:nvPr/>
            </p:nvSpPr>
            <p:spPr bwMode="auto">
              <a:xfrm>
                <a:off x="3552" y="2592"/>
                <a:ext cx="48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8230" name="Line 24"/>
              <p:cNvSpPr>
                <a:spLocks noChangeShapeType="1"/>
              </p:cNvSpPr>
              <p:nvPr/>
            </p:nvSpPr>
            <p:spPr bwMode="auto">
              <a:xfrm>
                <a:off x="5088" y="2592"/>
                <a:ext cx="43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8211" name="Group 28"/>
            <p:cNvGrpSpPr>
              <a:grpSpLocks/>
            </p:cNvGrpSpPr>
            <p:nvPr/>
          </p:nvGrpSpPr>
          <p:grpSpPr bwMode="auto">
            <a:xfrm>
              <a:off x="3552" y="1157"/>
              <a:ext cx="1968" cy="2201"/>
              <a:chOff x="3552" y="1118"/>
              <a:chExt cx="1968" cy="2201"/>
            </a:xfrm>
          </p:grpSpPr>
          <p:grpSp>
            <p:nvGrpSpPr>
              <p:cNvPr id="8212" name="Group 21"/>
              <p:cNvGrpSpPr>
                <a:grpSpLocks/>
              </p:cNvGrpSpPr>
              <p:nvPr/>
            </p:nvGrpSpPr>
            <p:grpSpPr bwMode="auto">
              <a:xfrm>
                <a:off x="3552" y="1488"/>
                <a:ext cx="1968" cy="1440"/>
                <a:chOff x="3744" y="1488"/>
                <a:chExt cx="1536" cy="1008"/>
              </a:xfrm>
            </p:grpSpPr>
            <p:grpSp>
              <p:nvGrpSpPr>
                <p:cNvPr id="8217" name="Group 12"/>
                <p:cNvGrpSpPr>
                  <a:grpSpLocks/>
                </p:cNvGrpSpPr>
                <p:nvPr/>
              </p:nvGrpSpPr>
              <p:grpSpPr bwMode="auto">
                <a:xfrm>
                  <a:off x="4368" y="1488"/>
                  <a:ext cx="288" cy="288"/>
                  <a:chOff x="3792" y="1632"/>
                  <a:chExt cx="288" cy="288"/>
                </a:xfrm>
              </p:grpSpPr>
              <p:sp>
                <p:nvSpPr>
                  <p:cNvPr id="8226" name="Oval 9"/>
                  <p:cNvSpPr>
                    <a:spLocks noChangeArrowheads="1"/>
                  </p:cNvSpPr>
                  <p:nvPr/>
                </p:nvSpPr>
                <p:spPr bwMode="auto">
                  <a:xfrm>
                    <a:off x="3792" y="1632"/>
                    <a:ext cx="288" cy="288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27" name="Line 10"/>
                  <p:cNvSpPr>
                    <a:spLocks noChangeShapeType="1"/>
                  </p:cNvSpPr>
                  <p:nvPr/>
                </p:nvSpPr>
                <p:spPr bwMode="auto">
                  <a:xfrm>
                    <a:off x="3840" y="1680"/>
                    <a:ext cx="192" cy="192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28" name="Line 1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40" y="1680"/>
                    <a:ext cx="192" cy="192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 xmlns="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218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3744" y="1632"/>
                  <a:ext cx="62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8219" name="Line 14"/>
                <p:cNvSpPr>
                  <a:spLocks noChangeShapeType="1"/>
                </p:cNvSpPr>
                <p:nvPr/>
              </p:nvSpPr>
              <p:spPr bwMode="auto">
                <a:xfrm>
                  <a:off x="5280" y="1632"/>
                  <a:ext cx="0" cy="81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8220" name="Line 15"/>
                <p:cNvSpPr>
                  <a:spLocks noChangeShapeType="1"/>
                </p:cNvSpPr>
                <p:nvPr/>
              </p:nvSpPr>
              <p:spPr bwMode="auto">
                <a:xfrm>
                  <a:off x="3744" y="1632"/>
                  <a:ext cx="0" cy="81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8221" name="Line 16"/>
                <p:cNvSpPr>
                  <a:spLocks noChangeShapeType="1"/>
                </p:cNvSpPr>
                <p:nvPr/>
              </p:nvSpPr>
              <p:spPr bwMode="auto">
                <a:xfrm flipH="1">
                  <a:off x="4656" y="1632"/>
                  <a:ext cx="62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8222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4656" y="2448"/>
                  <a:ext cx="62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8223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3744" y="2448"/>
                  <a:ext cx="62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8224" name="Oval 19"/>
                <p:cNvSpPr>
                  <a:spLocks noChangeArrowheads="1"/>
                </p:cNvSpPr>
                <p:nvPr/>
              </p:nvSpPr>
              <p:spPr bwMode="auto">
                <a:xfrm>
                  <a:off x="4368" y="2400"/>
                  <a:ext cx="96" cy="96"/>
                </a:xfrm>
                <a:prstGeom prst="ellips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25" name="Oval 20"/>
                <p:cNvSpPr>
                  <a:spLocks noChangeArrowheads="1"/>
                </p:cNvSpPr>
                <p:nvPr/>
              </p:nvSpPr>
              <p:spPr bwMode="auto">
                <a:xfrm>
                  <a:off x="4560" y="2400"/>
                  <a:ext cx="96" cy="96"/>
                </a:xfrm>
                <a:prstGeom prst="ellips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213" name="Text Box 22"/>
              <p:cNvSpPr txBox="1">
                <a:spLocks noChangeArrowheads="1"/>
              </p:cNvSpPr>
              <p:nvPr/>
            </p:nvSpPr>
            <p:spPr bwMode="auto">
              <a:xfrm>
                <a:off x="4080" y="1118"/>
                <a:ext cx="1104" cy="4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800" b="1" dirty="0" smtClean="0">
                    <a:latin typeface="Times New Roman" pitchFamily="18" charset="0"/>
                  </a:rPr>
                  <a:t>R=0.8k</a:t>
                </a:r>
                <a:r>
                  <a:rPr kumimoji="1" lang="el-GR" altLang="zh-CN" sz="2800" b="1" dirty="0" smtClean="0">
                    <a:latin typeface="Times New Roman" pitchFamily="18" charset="0"/>
                  </a:rPr>
                  <a:t>Ω</a:t>
                </a:r>
                <a:endParaRPr kumimoji="1" lang="zh-CN" altLang="en-US" sz="2800" b="1" dirty="0">
                  <a:latin typeface="Times New Roman" pitchFamily="18" charset="0"/>
                </a:endParaRPr>
              </a:p>
            </p:txBody>
          </p:sp>
          <p:sp>
            <p:nvSpPr>
              <p:cNvPr id="8214" name="Text Box 25"/>
              <p:cNvSpPr txBox="1">
                <a:spLocks noChangeArrowheads="1"/>
              </p:cNvSpPr>
              <p:nvPr/>
            </p:nvSpPr>
            <p:spPr bwMode="auto">
              <a:xfrm>
                <a:off x="4128" y="2400"/>
                <a:ext cx="1152" cy="4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2857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800" b="1">
                    <a:latin typeface="Times New Roman" pitchFamily="18" charset="0"/>
                  </a:rPr>
                  <a:t>U=220</a:t>
                </a:r>
                <a:r>
                  <a:rPr kumimoji="1" lang="zh-CN" altLang="en-US" sz="2800" b="1">
                    <a:latin typeface="Times New Roman" pitchFamily="18" charset="0"/>
                  </a:rPr>
                  <a:t>伏</a:t>
                </a:r>
              </a:p>
            </p:txBody>
          </p:sp>
          <p:sp>
            <p:nvSpPr>
              <p:cNvPr id="8215" name="Text Box 26"/>
              <p:cNvSpPr txBox="1">
                <a:spLocks noChangeArrowheads="1"/>
              </p:cNvSpPr>
              <p:nvPr/>
            </p:nvSpPr>
            <p:spPr bwMode="auto">
              <a:xfrm>
                <a:off x="4416" y="1872"/>
                <a:ext cx="1008" cy="4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en-US" altLang="zh-CN" sz="2800" b="1">
                    <a:latin typeface="Times New Roman" pitchFamily="18" charset="0"/>
                  </a:rPr>
                  <a:t>I=</a:t>
                </a:r>
                <a:r>
                  <a:rPr kumimoji="1" lang="zh-CN" altLang="en-US" sz="2800" b="1">
                    <a:latin typeface="Times New Roman" pitchFamily="18" charset="0"/>
                  </a:rPr>
                  <a:t>？</a:t>
                </a:r>
              </a:p>
            </p:txBody>
          </p:sp>
          <p:sp>
            <p:nvSpPr>
              <p:cNvPr id="8216" name="Text Box 27"/>
              <p:cNvSpPr txBox="1">
                <a:spLocks noChangeArrowheads="1"/>
              </p:cNvSpPr>
              <p:nvPr/>
            </p:nvSpPr>
            <p:spPr bwMode="auto">
              <a:xfrm>
                <a:off x="4272" y="2880"/>
                <a:ext cx="720" cy="4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kumimoji="1" lang="zh-CN" altLang="en-US" sz="2800" b="1">
                    <a:latin typeface="Times New Roman" pitchFamily="18" charset="0"/>
                  </a:rPr>
                  <a:t>电源</a:t>
                </a:r>
              </a:p>
            </p:txBody>
          </p:sp>
        </p:grpSp>
      </p:grpSp>
      <p:sp>
        <p:nvSpPr>
          <p:cNvPr id="8198" name="Text Box 51"/>
          <p:cNvSpPr txBox="1">
            <a:spLocks noChangeArrowheads="1"/>
          </p:cNvSpPr>
          <p:nvPr/>
        </p:nvSpPr>
        <p:spPr bwMode="auto">
          <a:xfrm>
            <a:off x="4410076" y="2842022"/>
            <a:ext cx="3603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sz="2800">
              <a:latin typeface="Times New Roman" pitchFamily="18" charset="0"/>
            </a:endParaRPr>
          </a:p>
        </p:txBody>
      </p:sp>
      <p:grpSp>
        <p:nvGrpSpPr>
          <p:cNvPr id="21557" name="Group 53"/>
          <p:cNvGrpSpPr>
            <a:grpSpLocks/>
          </p:cNvGrpSpPr>
          <p:nvPr/>
        </p:nvGrpSpPr>
        <p:grpSpPr bwMode="auto">
          <a:xfrm>
            <a:off x="883142" y="2640410"/>
            <a:ext cx="4205288" cy="702469"/>
            <a:chOff x="158" y="2659"/>
            <a:chExt cx="2649" cy="590"/>
          </a:xfrm>
        </p:grpSpPr>
        <p:grpSp>
          <p:nvGrpSpPr>
            <p:cNvPr id="8202" name="Group 50"/>
            <p:cNvGrpSpPr>
              <a:grpSpLocks/>
            </p:cNvGrpSpPr>
            <p:nvPr/>
          </p:nvGrpSpPr>
          <p:grpSpPr bwMode="auto">
            <a:xfrm>
              <a:off x="476" y="2659"/>
              <a:ext cx="2331" cy="590"/>
              <a:chOff x="476" y="2659"/>
              <a:chExt cx="2331" cy="590"/>
            </a:xfrm>
          </p:grpSpPr>
          <p:graphicFrame>
            <p:nvGraphicFramePr>
              <p:cNvPr id="8204" name="Object 42"/>
              <p:cNvGraphicFramePr>
                <a:graphicFrameLocks noChangeAspect="1"/>
              </p:cNvGraphicFramePr>
              <p:nvPr/>
            </p:nvGraphicFramePr>
            <p:xfrm>
              <a:off x="476" y="2659"/>
              <a:ext cx="346" cy="590"/>
            </p:xfrm>
            <a:graphic>
              <a:graphicData uri="http://schemas.openxmlformats.org/presentationml/2006/ole">
                <p:oleObj spid="_x0000_s34932" name="Microsoft 公式 3.0" r:id="rId5" imgW="228600" imgH="495360" progId="">
                  <p:embed/>
                </p:oleObj>
              </a:graphicData>
            </a:graphic>
          </p:graphicFrame>
          <p:sp>
            <p:nvSpPr>
              <p:cNvPr id="8205" name="Text Box 44"/>
              <p:cNvSpPr txBox="1">
                <a:spLocks noChangeArrowheads="1"/>
              </p:cNvSpPr>
              <p:nvPr/>
            </p:nvSpPr>
            <p:spPr bwMode="auto">
              <a:xfrm>
                <a:off x="793" y="2795"/>
                <a:ext cx="246" cy="4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solidFill>
                      <a:srgbClr val="9B362B"/>
                    </a:solidFill>
                    <a:latin typeface="Times New Roman" pitchFamily="18" charset="0"/>
                  </a:rPr>
                  <a:t>=</a:t>
                </a:r>
              </a:p>
            </p:txBody>
          </p:sp>
          <p:grpSp>
            <p:nvGrpSpPr>
              <p:cNvPr id="8206" name="Group 48"/>
              <p:cNvGrpSpPr>
                <a:grpSpLocks/>
              </p:cNvGrpSpPr>
              <p:nvPr/>
            </p:nvGrpSpPr>
            <p:grpSpPr bwMode="auto">
              <a:xfrm>
                <a:off x="1066" y="2704"/>
                <a:ext cx="1741" cy="530"/>
                <a:chOff x="1066" y="2704"/>
                <a:chExt cx="1741" cy="530"/>
              </a:xfrm>
            </p:grpSpPr>
            <p:graphicFrame>
              <p:nvGraphicFramePr>
                <p:cNvPr id="8207" name="Object 32"/>
                <p:cNvGraphicFramePr>
                  <a:graphicFrameLocks noChangeAspect="1"/>
                </p:cNvGraphicFramePr>
                <p:nvPr/>
              </p:nvGraphicFramePr>
              <p:xfrm>
                <a:off x="1066" y="2704"/>
                <a:ext cx="680" cy="528"/>
              </p:xfrm>
              <a:graphic>
                <a:graphicData uri="http://schemas.openxmlformats.org/presentationml/2006/ole">
                  <p:oleObj spid="_x0000_s34933" name="Microsoft 公式 3.0" r:id="rId6" imgW="533520" imgH="495360" progId="">
                    <p:embed/>
                  </p:oleObj>
                </a:graphicData>
              </a:graphic>
            </p:graphicFrame>
            <p:sp>
              <p:nvSpPr>
                <p:cNvPr id="8208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1701" y="2795"/>
                  <a:ext cx="246" cy="43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eaLnBrk="1" hangingPunct="1"/>
                  <a:r>
                    <a:rPr kumimoji="1" lang="en-US" altLang="zh-CN" sz="2800" b="1" dirty="0">
                      <a:solidFill>
                        <a:srgbClr val="9B362B"/>
                      </a:solidFill>
                      <a:latin typeface="Times New Roman" pitchFamily="18" charset="0"/>
                    </a:rPr>
                    <a:t>=</a:t>
                  </a:r>
                </a:p>
              </p:txBody>
            </p:sp>
            <p:sp>
              <p:nvSpPr>
                <p:cNvPr id="8209" name="Text Box 47"/>
                <p:cNvSpPr txBox="1">
                  <a:spLocks noChangeArrowheads="1"/>
                </p:cNvSpPr>
                <p:nvPr/>
              </p:nvSpPr>
              <p:spPr bwMode="auto">
                <a:xfrm>
                  <a:off x="2018" y="2795"/>
                  <a:ext cx="789" cy="43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eaLnBrk="1" hangingPunct="1"/>
                  <a:r>
                    <a:rPr kumimoji="1" lang="en-US" altLang="zh-CN" sz="2800" b="1">
                      <a:solidFill>
                        <a:srgbClr val="9B362B"/>
                      </a:solidFill>
                      <a:latin typeface="Times New Roman" pitchFamily="18" charset="0"/>
                    </a:rPr>
                    <a:t>0.275A</a:t>
                  </a:r>
                </a:p>
              </p:txBody>
            </p:sp>
          </p:grpSp>
        </p:grpSp>
        <p:sp>
          <p:nvSpPr>
            <p:cNvPr id="8203" name="Text Box 52"/>
            <p:cNvSpPr txBox="1">
              <a:spLocks noChangeArrowheads="1"/>
            </p:cNvSpPr>
            <p:nvPr/>
          </p:nvSpPr>
          <p:spPr bwMode="auto">
            <a:xfrm>
              <a:off x="158" y="2795"/>
              <a:ext cx="331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kumimoji="1" lang="en-US" altLang="zh-CN" sz="2800" b="1" dirty="0">
                  <a:solidFill>
                    <a:srgbClr val="9B362B"/>
                  </a:solidFill>
                  <a:latin typeface="Times New Roman" pitchFamily="18" charset="0"/>
                </a:rPr>
                <a:t>I=</a:t>
              </a:r>
            </a:p>
          </p:txBody>
        </p:sp>
      </p:grpSp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1548717" y="1871548"/>
            <a:ext cx="309529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 dirty="0" smtClean="0">
                <a:solidFill>
                  <a:srgbClr val="9B362B"/>
                </a:solidFill>
                <a:latin typeface="Times New Roman" pitchFamily="18" charset="0"/>
              </a:rPr>
              <a:t>R=0.8k</a:t>
            </a:r>
            <a:r>
              <a:rPr kumimoji="1" lang="el-GR" altLang="zh-CN" sz="2800" b="1" dirty="0" smtClean="0">
                <a:solidFill>
                  <a:srgbClr val="9B362B"/>
                </a:solidFill>
                <a:latin typeface="Times New Roman" pitchFamily="18" charset="0"/>
              </a:rPr>
              <a:t> </a:t>
            </a:r>
            <a:r>
              <a:rPr kumimoji="1" lang="el-GR" altLang="zh-CN" sz="2800" b="1" dirty="0">
                <a:solidFill>
                  <a:srgbClr val="9B362B"/>
                </a:solidFill>
                <a:latin typeface="Times New Roman" pitchFamily="18" charset="0"/>
              </a:rPr>
              <a:t>Ω </a:t>
            </a:r>
            <a:r>
              <a:rPr kumimoji="1" lang="en-US" altLang="zh-CN" sz="2800" b="1" dirty="0" smtClean="0">
                <a:solidFill>
                  <a:srgbClr val="9B362B"/>
                </a:solidFill>
                <a:latin typeface="Times New Roman" pitchFamily="18" charset="0"/>
              </a:rPr>
              <a:t>=800</a:t>
            </a:r>
            <a:r>
              <a:rPr kumimoji="1" lang="el-GR" altLang="zh-CN" sz="2800" b="1" dirty="0">
                <a:solidFill>
                  <a:srgbClr val="9B362B"/>
                </a:solidFill>
                <a:latin typeface="Times New Roman" pitchFamily="18" charset="0"/>
              </a:rPr>
              <a:t>Ω</a:t>
            </a:r>
            <a:endParaRPr kumimoji="1" lang="zh-CN" altLang="en-US" sz="2800" b="1" dirty="0">
              <a:solidFill>
                <a:srgbClr val="9B362B"/>
              </a:solidFill>
              <a:latin typeface="Times New Roman" pitchFamily="18" charset="0"/>
            </a:endParaRPr>
          </a:p>
        </p:txBody>
      </p:sp>
      <p:sp>
        <p:nvSpPr>
          <p:cNvPr id="37" name="Text Box 3"/>
          <p:cNvSpPr txBox="1">
            <a:spLocks noChangeArrowheads="1"/>
          </p:cNvSpPr>
          <p:nvPr/>
        </p:nvSpPr>
        <p:spPr bwMode="auto">
          <a:xfrm>
            <a:off x="817202" y="3653954"/>
            <a:ext cx="577102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9B362B"/>
                </a:solidFill>
                <a:latin typeface="Times New Roman" pitchFamily="18" charset="0"/>
              </a:rPr>
              <a:t>答：通过这盏电灯的电流为</a:t>
            </a:r>
            <a:r>
              <a:rPr kumimoji="1" lang="en-US" altLang="zh-CN" sz="2800" b="1" dirty="0" smtClean="0">
                <a:solidFill>
                  <a:srgbClr val="9B362B"/>
                </a:solidFill>
                <a:latin typeface="Times New Roman" pitchFamily="18" charset="0"/>
              </a:rPr>
              <a:t>0.275A</a:t>
            </a:r>
            <a:endParaRPr kumimoji="1" lang="zh-CN" altLang="en-US" sz="2800" b="1" dirty="0">
              <a:solidFill>
                <a:srgbClr val="9B362B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42176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  <p:bldP spid="39" grpId="0"/>
      <p:bldP spid="3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2472</Words>
  <Application>Microsoft Office PowerPoint</Application>
  <PresentationFormat>全屏显示(16:9)</PresentationFormat>
  <Paragraphs>191</Paragraphs>
  <Slides>34</Slides>
  <Notes>5</Notes>
  <HiddenSlides>0</HiddenSlides>
  <MMClips>5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Office 主题</vt:lpstr>
      <vt:lpstr>1_Office 主题</vt:lpstr>
      <vt:lpstr>Microsoft 公式 3.0</vt:lpstr>
      <vt:lpstr>公式</vt:lpstr>
      <vt:lpstr>幻灯片 1</vt:lpstr>
      <vt:lpstr>幻灯片 2</vt:lpstr>
      <vt:lpstr>幻灯片 3</vt:lpstr>
      <vt:lpstr>幻灯片 4</vt:lpstr>
      <vt:lpstr>幻灯片 5</vt:lpstr>
      <vt:lpstr>思考：</vt:lpstr>
      <vt:lpstr>幻灯片 7</vt:lpstr>
      <vt:lpstr>一、欧姆定律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欧姆简介</vt:lpstr>
      <vt:lpstr>幻灯片 22</vt:lpstr>
      <vt:lpstr>探究电流与电压、电阻关系实验可知：</vt:lpstr>
      <vt:lpstr>一、欧姆定律</vt:lpstr>
      <vt:lpstr>幻灯片 25</vt:lpstr>
      <vt:lpstr>幻灯片 26</vt:lpstr>
      <vt:lpstr>幻灯片 27</vt:lpstr>
      <vt:lpstr>公式间的关系：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thinkpad</dc:creator>
  <cp:lastModifiedBy>Administrator</cp:lastModifiedBy>
  <cp:revision>111</cp:revision>
  <dcterms:created xsi:type="dcterms:W3CDTF">2017-04-26T14:48:34Z</dcterms:created>
  <dcterms:modified xsi:type="dcterms:W3CDTF">2018-12-02T07:20:45Z</dcterms:modified>
</cp:coreProperties>
</file>