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activeX/activeX2.xml" ContentType="application/vnd.ms-office.activeX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activeX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activeX/activeX1.xml" ContentType="application/vnd.ms-office.activeX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2" r:id="rId1"/>
  </p:sldMasterIdLst>
  <p:notesMasterIdLst>
    <p:notesMasterId r:id="rId27"/>
  </p:notesMasterIdLst>
  <p:handoutMasterIdLst>
    <p:handoutMasterId r:id="rId28"/>
  </p:handoutMasterIdLst>
  <p:sldIdLst>
    <p:sldId id="293" r:id="rId2"/>
    <p:sldId id="294" r:id="rId3"/>
    <p:sldId id="278" r:id="rId4"/>
    <p:sldId id="275" r:id="rId5"/>
    <p:sldId id="276" r:id="rId6"/>
    <p:sldId id="280" r:id="rId7"/>
    <p:sldId id="295" r:id="rId8"/>
    <p:sldId id="296" r:id="rId9"/>
    <p:sldId id="281" r:id="rId10"/>
    <p:sldId id="302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97" r:id="rId19"/>
    <p:sldId id="290" r:id="rId20"/>
    <p:sldId id="291" r:id="rId21"/>
    <p:sldId id="292" r:id="rId22"/>
    <p:sldId id="298" r:id="rId23"/>
    <p:sldId id="299" r:id="rId24"/>
    <p:sldId id="300" r:id="rId25"/>
    <p:sldId id="274" r:id="rId2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500" y="-7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79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5BD2C-CBE8-4B78-A7B5-8949CE81C8B0}" type="datetimeFigureOut">
              <a:rPr lang="zh-CN" altLang="en-US" smtClean="0"/>
              <a:t>2018/11/1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E4AAE-D166-4C63-8836-DFF592D83AC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0B9DAE-B035-4967-A8A9-69AAD0E60E71}" type="datetimeFigureOut">
              <a:rPr lang="zh-CN" altLang="en-US" smtClean="0"/>
              <a:pPr/>
              <a:t>2018/11/1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45500-A002-440D-B8EE-CAB2EFBB8DE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244734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BD6E1-A3B4-417E-AD3E-1C348DDB86AD}" type="datetimeFigureOut">
              <a:rPr lang="zh-CN" altLang="en-US" smtClean="0">
                <a:solidFill>
                  <a:srgbClr val="000000"/>
                </a:solidFill>
              </a:rPr>
              <a:pPr/>
              <a:t>2018/11/1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8DD26C96-C222-4E92-B4AF-774DEAD3C090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9801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815A1D7-BCA0-4263-B33D-9CF12A26EB0B}" type="datetimeFigureOut">
              <a:rPr lang="zh-CN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2018/11/1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&#35748;&#35782;&#30005;&#33021;&#34920;.swf" TargetMode="External"/><Relationship Id="rId5" Type="http://schemas.openxmlformats.org/officeDocument/2006/relationships/image" Target="../media/image13.jpeg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43608" y="2636912"/>
            <a:ext cx="6912768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Ctr="1"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15.1 </a:t>
            </a:r>
            <a:r>
              <a:rPr lang="zh-CN" altLang="en-US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电能</a:t>
            </a:r>
            <a:r>
              <a:rPr lang="zh-CN" altLang="en-US" sz="6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与电功</a:t>
            </a:r>
          </a:p>
        </p:txBody>
      </p:sp>
      <p:sp>
        <p:nvSpPr>
          <p:cNvPr id="4" name="矩形 3"/>
          <p:cNvSpPr/>
          <p:nvPr/>
        </p:nvSpPr>
        <p:spPr>
          <a:xfrm>
            <a:off x="2286000" y="1497558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第十五章 电能与电功率</a:t>
            </a:r>
          </a:p>
        </p:txBody>
      </p:sp>
    </p:spTree>
    <p:extLst>
      <p:ext uri="{BB962C8B-B14F-4D97-AF65-F5344CB8AC3E}">
        <p14:creationId xmlns:p14="http://schemas.microsoft.com/office/powerpoint/2010/main" xmlns="" val="77786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电灯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877372" y="981075"/>
            <a:ext cx="1943100" cy="2376488"/>
          </a:xfrm>
          <a:prstGeom prst="rect">
            <a:avLst/>
          </a:prstGeom>
          <a:noFill/>
        </p:spPr>
      </p:pic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2628900" y="3644900"/>
            <a:ext cx="381635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>
                <a:solidFill>
                  <a:srgbClr val="0000FF"/>
                </a:solidFill>
              </a:rPr>
              <a:t>电流通过白炽灯</a:t>
            </a:r>
            <a:r>
              <a:rPr lang="zh-CN" altLang="en-US">
                <a:solidFill>
                  <a:srgbClr val="FF0000"/>
                </a:solidFill>
              </a:rPr>
              <a:t>做功</a:t>
            </a:r>
            <a:r>
              <a:rPr lang="en-US" altLang="zh-CN">
                <a:solidFill>
                  <a:srgbClr val="FF0000"/>
                </a:solidFill>
              </a:rPr>
              <a:t>100</a:t>
            </a:r>
            <a:r>
              <a:rPr lang="en-US" altLang="zh-CN">
                <a:solidFill>
                  <a:srgbClr val="FF0000"/>
                </a:solidFill>
                <a:latin typeface="宋体" panose="02010600030101010101" pitchFamily="2" charset="-122"/>
              </a:rPr>
              <a:t>J</a:t>
            </a: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612775" y="1270000"/>
            <a:ext cx="2232025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>
                <a:solidFill>
                  <a:srgbClr val="FF0000"/>
                </a:solidFill>
                <a:latin typeface="Verdana" panose="020B0604030504040204" pitchFamily="34" charset="0"/>
              </a:rPr>
              <a:t>100J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2628900" y="1989138"/>
            <a:ext cx="720725" cy="215900"/>
          </a:xfrm>
          <a:prstGeom prst="rightArrow">
            <a:avLst>
              <a:gd name="adj1" fmla="val 50000"/>
              <a:gd name="adj2" fmla="val 83456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zh-CN" sz="3800" b="1">
              <a:solidFill>
                <a:srgbClr val="FF33CC"/>
              </a:solidFill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4716016" y="1196975"/>
            <a:ext cx="2159000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dirty="0">
                <a:solidFill>
                  <a:srgbClr val="FF0000"/>
                </a:solidFill>
                <a:latin typeface="Verdana" panose="020B0604030504040204" pitchFamily="34" charset="0"/>
              </a:rPr>
              <a:t>100J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5219254" y="1701800"/>
            <a:ext cx="1728787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dirty="0">
                <a:solidFill>
                  <a:srgbClr val="0000FF"/>
                </a:solidFill>
              </a:rPr>
              <a:t>内能、</a:t>
            </a:r>
          </a:p>
        </p:txBody>
      </p:sp>
      <p:sp>
        <p:nvSpPr>
          <p:cNvPr id="8" name="AutoShape 15"/>
          <p:cNvSpPr>
            <a:spLocks noChangeArrowheads="1"/>
          </p:cNvSpPr>
          <p:nvPr/>
        </p:nvSpPr>
        <p:spPr bwMode="auto">
          <a:xfrm>
            <a:off x="4355976" y="1989138"/>
            <a:ext cx="720725" cy="215900"/>
          </a:xfrm>
          <a:prstGeom prst="rightArrow">
            <a:avLst>
              <a:gd name="adj1" fmla="val 50000"/>
              <a:gd name="adj2" fmla="val 83456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3800" b="1">
              <a:solidFill>
                <a:srgbClr val="000000"/>
              </a:solidFill>
            </a:endParaRP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5003354" y="2278063"/>
            <a:ext cx="1728787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>
                <a:solidFill>
                  <a:srgbClr val="0000FF"/>
                </a:solidFill>
              </a:rPr>
              <a:t>光能</a:t>
            </a: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684213" y="5172075"/>
            <a:ext cx="77041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4000">
                <a:solidFill>
                  <a:srgbClr val="FF0000"/>
                </a:solidFill>
              </a:rPr>
              <a:t>电</a:t>
            </a:r>
            <a:r>
              <a:rPr lang="zh-CN" altLang="en-US" sz="4000">
                <a:solidFill>
                  <a:srgbClr val="0000FF"/>
                </a:solidFill>
              </a:rPr>
              <a:t>流做</a:t>
            </a:r>
            <a:r>
              <a:rPr lang="zh-CN" altLang="en-US" sz="4000">
                <a:solidFill>
                  <a:srgbClr val="FF0000"/>
                </a:solidFill>
              </a:rPr>
              <a:t>功</a:t>
            </a:r>
            <a:r>
              <a:rPr lang="en-US" altLang="zh-CN" sz="4000">
                <a:solidFill>
                  <a:srgbClr val="FF0000"/>
                </a:solidFill>
              </a:rPr>
              <a:t>100</a:t>
            </a:r>
            <a:r>
              <a:rPr lang="en-US" altLang="zh-CN" sz="4000">
                <a:solidFill>
                  <a:srgbClr val="FF0000"/>
                </a:solidFill>
                <a:latin typeface="宋体" panose="02010600030101010101" pitchFamily="2" charset="-122"/>
              </a:rPr>
              <a:t>J</a:t>
            </a:r>
            <a:r>
              <a:rPr lang="en-US" altLang="zh-CN" sz="4000">
                <a:solidFill>
                  <a:srgbClr val="0000FF"/>
                </a:solidFill>
              </a:rPr>
              <a:t>=</a:t>
            </a:r>
            <a:r>
              <a:rPr lang="zh-CN" altLang="en-US" sz="4000">
                <a:solidFill>
                  <a:srgbClr val="0000FF"/>
                </a:solidFill>
              </a:rPr>
              <a:t>消耗</a:t>
            </a:r>
            <a:r>
              <a:rPr lang="zh-CN" altLang="en-US" sz="4000">
                <a:solidFill>
                  <a:srgbClr val="FF0000"/>
                </a:solidFill>
              </a:rPr>
              <a:t>电能</a:t>
            </a:r>
            <a:r>
              <a:rPr lang="en-US" altLang="zh-CN" sz="4000">
                <a:solidFill>
                  <a:srgbClr val="FF0000"/>
                </a:solidFill>
              </a:rPr>
              <a:t>100</a:t>
            </a:r>
            <a:r>
              <a:rPr lang="en-US" altLang="zh-CN" sz="4000">
                <a:solidFill>
                  <a:srgbClr val="FF0000"/>
                </a:solidFill>
                <a:latin typeface="宋体" panose="02010600030101010101" pitchFamily="2" charset="-122"/>
              </a:rPr>
              <a:t>J</a:t>
            </a: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539750" y="1989138"/>
            <a:ext cx="2232025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>
                <a:solidFill>
                  <a:srgbClr val="0000FF"/>
                </a:solidFill>
                <a:latin typeface="Verdana" panose="020B0604030504040204" pitchFamily="34" charset="0"/>
              </a:rPr>
              <a:t>电能</a:t>
            </a:r>
          </a:p>
        </p:txBody>
      </p:sp>
    </p:spTree>
    <p:extLst>
      <p:ext uri="{BB962C8B-B14F-4D97-AF65-F5344CB8AC3E}">
        <p14:creationId xmlns:p14="http://schemas.microsoft.com/office/powerpoint/2010/main" xmlns="" val="333294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-0.33295  E" pathEditMode="relative" ptsTypes="">
                                      <p:cBhvr>
                                        <p:cTn id="80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 animBg="1"/>
      <p:bldP spid="5" grpId="1" animBg="1"/>
      <p:bldP spid="6" grpId="0"/>
      <p:bldP spid="6" grpId="1"/>
      <p:bldP spid="7" grpId="0"/>
      <p:bldP spid="7" grpId="1"/>
      <p:bldP spid="8" grpId="0" animBg="1"/>
      <p:bldP spid="8" grpId="1" animBg="1"/>
      <p:bldP spid="9" grpId="0"/>
      <p:bldP spid="9" grpId="1"/>
      <p:bldP spid="10" grpId="0" build="p"/>
      <p:bldP spid="10" grpId="1" build="allAtOnce"/>
      <p:bldP spid="11" grpId="0"/>
      <p:bldP spid="11" grpId="1"/>
      <p:bldP spid="11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p:control spid="34819" name="ShockwaveFlash1" r:id="rId2" imgW="1828571" imgH="1828571"/>
    </p:controls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76250"/>
            <a:ext cx="6551613" cy="1139825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zh-CN" altLang="en-US" sz="2800" b="1" dirty="0">
                <a:latin typeface="宋体" panose="02010600030101010101" pitchFamily="2" charset="-122"/>
              </a:rPr>
              <a:t>二、电功与哪些因素有关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563563" y="1722438"/>
            <a:ext cx="8064500" cy="6477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00FF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en-US" altLang="zh-CN" sz="2800" b="1" dirty="0">
                <a:latin typeface="+mn-ea"/>
                <a:ea typeface="+mn-ea"/>
              </a:rPr>
              <a:t>①</a:t>
            </a:r>
            <a:r>
              <a:rPr lang="zh-CN" altLang="en-US" sz="2800" b="1" dirty="0">
                <a:latin typeface="+mn-ea"/>
                <a:ea typeface="+mn-ea"/>
              </a:rPr>
              <a:t>电功与电压的关系</a:t>
            </a: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635001" y="2552701"/>
            <a:ext cx="7609408" cy="1164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zh-CN" altLang="en-US" sz="2800" dirty="0">
                <a:latin typeface="宋体" panose="02010600030101010101" pitchFamily="2" charset="-122"/>
              </a:rPr>
              <a:t>结论：在</a:t>
            </a:r>
            <a:r>
              <a:rPr lang="en-US" altLang="zh-CN" sz="2800" dirty="0">
                <a:latin typeface="宋体" panose="02010600030101010101" pitchFamily="2" charset="-122"/>
              </a:rPr>
              <a:t>__</a:t>
            </a:r>
            <a:r>
              <a:rPr lang="en-US" altLang="zh-CN" sz="2800" u="sng" dirty="0">
                <a:latin typeface="宋体" panose="02010600030101010101" pitchFamily="2" charset="-122"/>
              </a:rPr>
              <a:t>   </a:t>
            </a:r>
            <a:r>
              <a:rPr lang="en-US" altLang="zh-CN" sz="2800" dirty="0">
                <a:latin typeface="宋体" panose="02010600030101010101" pitchFamily="2" charset="-122"/>
              </a:rPr>
              <a:t>_</a:t>
            </a:r>
            <a:r>
              <a:rPr lang="zh-CN" altLang="en-US" sz="2800" dirty="0">
                <a:latin typeface="宋体" panose="02010600030101010101" pitchFamily="2" charset="-122"/>
              </a:rPr>
              <a:t>、</a:t>
            </a:r>
            <a:r>
              <a:rPr lang="en-US" altLang="zh-CN" sz="2800" dirty="0">
                <a:latin typeface="宋体" panose="02010600030101010101" pitchFamily="2" charset="-122"/>
              </a:rPr>
              <a:t>_____</a:t>
            </a:r>
            <a:r>
              <a:rPr lang="en-US" altLang="zh-CN" sz="2800" u="sng" dirty="0">
                <a:latin typeface="宋体" panose="02010600030101010101" pitchFamily="2" charset="-122"/>
              </a:rPr>
              <a:t>    </a:t>
            </a:r>
            <a:r>
              <a:rPr lang="en-US" altLang="zh-CN" sz="2800" dirty="0">
                <a:latin typeface="宋体" panose="02010600030101010101" pitchFamily="2" charset="-122"/>
              </a:rPr>
              <a:t>_</a:t>
            </a:r>
            <a:r>
              <a:rPr lang="zh-CN" altLang="en-US" sz="2800" dirty="0">
                <a:latin typeface="宋体" panose="02010600030101010101" pitchFamily="2" charset="-122"/>
              </a:rPr>
              <a:t>相同的情况下，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</a:pPr>
            <a:r>
              <a:rPr lang="zh-CN" altLang="en-US" sz="2800" dirty="0">
                <a:latin typeface="宋体" panose="02010600030101010101" pitchFamily="2" charset="-122"/>
              </a:rPr>
              <a:t>  </a:t>
            </a:r>
            <a:r>
              <a:rPr lang="en-US" altLang="zh-CN" sz="2800" dirty="0">
                <a:latin typeface="宋体" panose="02010600030101010101" pitchFamily="2" charset="-122"/>
              </a:rPr>
              <a:t>_____</a:t>
            </a:r>
            <a:r>
              <a:rPr lang="zh-CN" altLang="en-US" sz="2800" dirty="0">
                <a:latin typeface="宋体" panose="02010600030101010101" pitchFamily="2" charset="-122"/>
              </a:rPr>
              <a:t>越大，电流做的功越多</a:t>
            </a:r>
            <a:r>
              <a:rPr lang="zh-CN" altLang="en-US" sz="2800" dirty="0" smtClean="0">
                <a:latin typeface="宋体" panose="02010600030101010101" pitchFamily="2" charset="-122"/>
              </a:rPr>
              <a:t>。</a:t>
            </a:r>
            <a:endParaRPr lang="zh-CN" altLang="en-US" sz="2800" dirty="0">
              <a:latin typeface="宋体" panose="02010600030101010101" pitchFamily="2" charset="-122"/>
            </a:endParaRP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2074863" y="2497138"/>
            <a:ext cx="1871662" cy="5238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Ctr="1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800" b="1" dirty="0">
                <a:solidFill>
                  <a:srgbClr val="FF0000"/>
                </a:solidFill>
                <a:latin typeface="+mn-ea"/>
                <a:ea typeface="+mn-ea"/>
              </a:rPr>
              <a:t>电流</a:t>
            </a: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3733800" y="2493963"/>
            <a:ext cx="2157413" cy="5238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Ctr="1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800" b="1" dirty="0">
                <a:solidFill>
                  <a:srgbClr val="FF0000"/>
                </a:solidFill>
                <a:latin typeface="+mn-ea"/>
                <a:ea typeface="+mn-ea"/>
              </a:rPr>
              <a:t>通电时间</a:t>
            </a: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1025525" y="3025775"/>
            <a:ext cx="908050" cy="522288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Ctr="1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800" b="1" dirty="0">
                <a:solidFill>
                  <a:srgbClr val="FF0000"/>
                </a:solidFill>
                <a:latin typeface="+mn-ea"/>
                <a:ea typeface="+mn-ea"/>
              </a:rPr>
              <a:t>电压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0" grpId="0"/>
      <p:bldP spid="32781" grpId="0"/>
      <p:bldP spid="3278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p:control spid="35843" name="ShockwaveFlash1" r:id="rId2" imgW="1828571" imgH="1828571"/>
    </p:controls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214313" y="2438400"/>
            <a:ext cx="8929687" cy="2714625"/>
          </a:xfrm>
          <a:prstGeom prst="rect">
            <a:avLst/>
          </a:prstGeom>
        </p:spPr>
        <p:txBody>
          <a:bodyPr/>
          <a:lstStyle/>
          <a:p>
            <a:pPr>
              <a:buFontTx/>
              <a:buNone/>
            </a:pPr>
            <a:r>
              <a:rPr lang="en-US" altLang="zh-CN" sz="2800" b="1" dirty="0">
                <a:latin typeface="宋体" panose="02010600030101010101" pitchFamily="2" charset="-122"/>
              </a:rPr>
              <a:t>  </a:t>
            </a:r>
            <a:r>
              <a:rPr lang="zh-CN" altLang="en-US" sz="2800" b="1" dirty="0">
                <a:latin typeface="宋体" panose="02010600030101010101" pitchFamily="2" charset="-122"/>
              </a:rPr>
              <a:t>结论：在</a:t>
            </a:r>
            <a:r>
              <a:rPr lang="en-US" altLang="zh-CN" sz="2800" b="1" dirty="0">
                <a:latin typeface="宋体" panose="02010600030101010101" pitchFamily="2" charset="-122"/>
              </a:rPr>
              <a:t>_</a:t>
            </a:r>
            <a:r>
              <a:rPr lang="en-US" altLang="zh-CN" sz="2800" b="1" u="sng" dirty="0">
                <a:latin typeface="宋体" panose="02010600030101010101" pitchFamily="2" charset="-122"/>
              </a:rPr>
              <a:t>    </a:t>
            </a:r>
            <a:r>
              <a:rPr lang="en-US" altLang="zh-CN" sz="2800" b="1" dirty="0">
                <a:latin typeface="宋体" panose="02010600030101010101" pitchFamily="2" charset="-122"/>
              </a:rPr>
              <a:t>__</a:t>
            </a:r>
            <a:r>
              <a:rPr lang="zh-CN" altLang="en-US" sz="2800" b="1" dirty="0">
                <a:latin typeface="宋体" panose="02010600030101010101" pitchFamily="2" charset="-122"/>
              </a:rPr>
              <a:t>、</a:t>
            </a:r>
            <a:r>
              <a:rPr lang="en-US" altLang="zh-CN" sz="2800" b="1" u="sng" dirty="0">
                <a:latin typeface="宋体" panose="02010600030101010101" pitchFamily="2" charset="-122"/>
              </a:rPr>
              <a:t>___    ___</a:t>
            </a:r>
            <a:r>
              <a:rPr lang="zh-CN" altLang="en-US" sz="2800" b="1" dirty="0">
                <a:latin typeface="宋体" panose="02010600030101010101" pitchFamily="2" charset="-122"/>
              </a:rPr>
              <a:t>相同的情况下，</a:t>
            </a:r>
            <a:r>
              <a:rPr lang="en-US" altLang="zh-CN" sz="2800" b="1" dirty="0">
                <a:latin typeface="宋体" panose="02010600030101010101" pitchFamily="2" charset="-122"/>
              </a:rPr>
              <a:t>____</a:t>
            </a:r>
            <a:r>
              <a:rPr lang="zh-CN" altLang="en-US" sz="2800" b="1" dirty="0">
                <a:latin typeface="宋体" panose="02010600030101010101" pitchFamily="2" charset="-122"/>
              </a:rPr>
              <a:t>越大，电流做的功越多。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sz="2800" b="1" dirty="0">
              <a:latin typeface="宋体" panose="02010600030101010101" pitchFamily="2" charset="-122"/>
            </a:endParaRP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7768654" y="2339975"/>
            <a:ext cx="1030287" cy="522288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Ctr="1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800" b="1" dirty="0">
                <a:solidFill>
                  <a:srgbClr val="FF0000"/>
                </a:solidFill>
                <a:latin typeface="+mn-ea"/>
                <a:ea typeface="+mn-ea"/>
              </a:rPr>
              <a:t>电流</a:t>
            </a:r>
          </a:p>
        </p:txBody>
      </p:sp>
      <p:sp>
        <p:nvSpPr>
          <p:cNvPr id="98310" name="Text Box 6"/>
          <p:cNvSpPr txBox="1">
            <a:spLocks noChangeArrowheads="1"/>
          </p:cNvSpPr>
          <p:nvPr/>
        </p:nvSpPr>
        <p:spPr bwMode="auto">
          <a:xfrm>
            <a:off x="1729804" y="2393950"/>
            <a:ext cx="1511300" cy="522288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Ctr="1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800" b="1" dirty="0">
                <a:solidFill>
                  <a:srgbClr val="FF0000"/>
                </a:solidFill>
                <a:latin typeface="+mn-ea"/>
                <a:ea typeface="+mn-ea"/>
              </a:rPr>
              <a:t>电压</a:t>
            </a:r>
          </a:p>
        </p:txBody>
      </p:sp>
      <p:sp>
        <p:nvSpPr>
          <p:cNvPr id="98311" name="Text Box 7"/>
          <p:cNvSpPr txBox="1">
            <a:spLocks noChangeArrowheads="1"/>
          </p:cNvSpPr>
          <p:nvPr/>
        </p:nvSpPr>
        <p:spPr bwMode="auto">
          <a:xfrm>
            <a:off x="3552254" y="2397125"/>
            <a:ext cx="1843087" cy="522288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Ctr="1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800" b="1" dirty="0">
                <a:solidFill>
                  <a:srgbClr val="FF0000"/>
                </a:solidFill>
                <a:latin typeface="+mn-ea"/>
                <a:ea typeface="+mn-ea"/>
              </a:rPr>
              <a:t>通电时间</a:t>
            </a:r>
          </a:p>
        </p:txBody>
      </p:sp>
      <p:sp>
        <p:nvSpPr>
          <p:cNvPr id="98312" name="Rectangle 8"/>
          <p:cNvSpPr>
            <a:spLocks noChangeArrowheads="1"/>
          </p:cNvSpPr>
          <p:nvPr/>
        </p:nvSpPr>
        <p:spPr bwMode="auto">
          <a:xfrm>
            <a:off x="651891" y="1185863"/>
            <a:ext cx="8064500" cy="6477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00FF"/>
              </a:buClr>
              <a:buSzPct val="60000"/>
              <a:defRPr/>
            </a:pPr>
            <a:r>
              <a:rPr lang="en-US" altLang="zh-CN" sz="2800" b="1" dirty="0">
                <a:latin typeface="+mn-ea"/>
                <a:ea typeface="+mn-ea"/>
              </a:rPr>
              <a:t>②</a:t>
            </a:r>
            <a:r>
              <a:rPr lang="zh-CN" altLang="en-US" sz="2800" b="1" dirty="0">
                <a:latin typeface="+mn-ea"/>
                <a:ea typeface="+mn-ea"/>
              </a:rPr>
              <a:t>电功与电流的关系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8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9" grpId="0"/>
      <p:bldP spid="98310" grpId="0"/>
      <p:bldP spid="983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565400"/>
            <a:ext cx="8686800" cy="3163888"/>
          </a:xfrm>
          <a:prstGeom prst="rect">
            <a:avLst/>
          </a:prstGeom>
        </p:spPr>
        <p:txBody>
          <a:bodyPr/>
          <a:lstStyle/>
          <a:p>
            <a:pPr>
              <a:buFontTx/>
              <a:buNone/>
            </a:pPr>
            <a:r>
              <a:rPr lang="zh-CN" altLang="en-US" sz="2800" b="1" dirty="0">
                <a:latin typeface="宋体" panose="02010600030101010101" pitchFamily="2" charset="-122"/>
              </a:rPr>
              <a:t>结论：在</a:t>
            </a:r>
            <a:r>
              <a:rPr lang="en-US" altLang="zh-CN" sz="2800" b="1" dirty="0">
                <a:latin typeface="宋体" panose="02010600030101010101" pitchFamily="2" charset="-122"/>
              </a:rPr>
              <a:t>_</a:t>
            </a:r>
            <a:r>
              <a:rPr lang="en-US" altLang="zh-CN" sz="2800" b="1" u="sng" dirty="0">
                <a:latin typeface="宋体" panose="02010600030101010101" pitchFamily="2" charset="-122"/>
              </a:rPr>
              <a:t>_    </a:t>
            </a:r>
            <a:r>
              <a:rPr lang="en-US" altLang="zh-CN" sz="2800" b="1" dirty="0">
                <a:latin typeface="宋体" panose="02010600030101010101" pitchFamily="2" charset="-122"/>
              </a:rPr>
              <a:t>_</a:t>
            </a:r>
            <a:r>
              <a:rPr lang="zh-CN" altLang="en-US" sz="2800" b="1" dirty="0">
                <a:latin typeface="宋体" panose="02010600030101010101" pitchFamily="2" charset="-122"/>
              </a:rPr>
              <a:t>、</a:t>
            </a:r>
            <a:r>
              <a:rPr lang="en-US" altLang="zh-CN" sz="2800" b="1" dirty="0">
                <a:latin typeface="宋体" panose="02010600030101010101" pitchFamily="2" charset="-122"/>
              </a:rPr>
              <a:t>___</a:t>
            </a:r>
            <a:r>
              <a:rPr lang="en-US" altLang="zh-CN" sz="2800" b="1" u="sng" dirty="0">
                <a:latin typeface="宋体" panose="02010600030101010101" pitchFamily="2" charset="-122"/>
              </a:rPr>
              <a:t>   </a:t>
            </a:r>
            <a:r>
              <a:rPr lang="zh-CN" altLang="en-US" sz="2800" b="1" dirty="0">
                <a:latin typeface="宋体" panose="02010600030101010101" pitchFamily="2" charset="-122"/>
              </a:rPr>
              <a:t>相同的情况下，</a:t>
            </a:r>
          </a:p>
          <a:p>
            <a:pPr>
              <a:buFontTx/>
              <a:buNone/>
            </a:pPr>
            <a:r>
              <a:rPr lang="en-US" altLang="zh-CN" sz="2800" b="1" u="sng" dirty="0">
                <a:latin typeface="宋体" panose="02010600030101010101" pitchFamily="2" charset="-122"/>
              </a:rPr>
              <a:t>___   _</a:t>
            </a:r>
            <a:r>
              <a:rPr lang="en-US" altLang="zh-CN" sz="2800" b="1" dirty="0">
                <a:latin typeface="宋体" panose="02010600030101010101" pitchFamily="2" charset="-122"/>
              </a:rPr>
              <a:t>___</a:t>
            </a:r>
            <a:r>
              <a:rPr lang="zh-CN" altLang="en-US" sz="2800" b="1" dirty="0">
                <a:latin typeface="宋体" panose="02010600030101010101" pitchFamily="2" charset="-122"/>
              </a:rPr>
              <a:t>越长，电流做的功越多。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sz="2800" b="1" dirty="0">
              <a:latin typeface="宋体" panose="02010600030101010101" pitchFamily="2" charset="-122"/>
            </a:endParaRPr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2268412" y="2557463"/>
            <a:ext cx="1800225" cy="522287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Ctr="1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800" b="1" dirty="0">
                <a:solidFill>
                  <a:srgbClr val="FF0000"/>
                </a:solidFill>
                <a:latin typeface="+mn-ea"/>
                <a:ea typeface="+mn-ea"/>
              </a:rPr>
              <a:t>电压</a:t>
            </a:r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3806700" y="2541588"/>
            <a:ext cx="1655762" cy="5238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Ctr="1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800" b="1" dirty="0">
                <a:solidFill>
                  <a:srgbClr val="FF0000"/>
                </a:solidFill>
                <a:latin typeface="+mn-ea"/>
                <a:ea typeface="+mn-ea"/>
              </a:rPr>
              <a:t>电流</a:t>
            </a:r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995237" y="3043238"/>
            <a:ext cx="2139950" cy="522287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Ctr="1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800" b="1" dirty="0">
                <a:solidFill>
                  <a:srgbClr val="FF0000"/>
                </a:solidFill>
                <a:latin typeface="+mn-ea"/>
                <a:ea typeface="+mn-ea"/>
              </a:rPr>
              <a:t>通电时间</a:t>
            </a:r>
          </a:p>
        </p:txBody>
      </p: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936500" y="1484313"/>
            <a:ext cx="8064500" cy="6477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00FF"/>
              </a:buClr>
              <a:buSzPct val="60000"/>
              <a:defRPr/>
            </a:pPr>
            <a:r>
              <a:rPr lang="en-US" altLang="zh-CN" sz="2800" b="1" dirty="0">
                <a:latin typeface="+mn-ea"/>
                <a:ea typeface="+mn-ea"/>
              </a:rPr>
              <a:t>③</a:t>
            </a:r>
            <a:r>
              <a:rPr lang="zh-CN" altLang="en-US" sz="2800" b="1" dirty="0">
                <a:latin typeface="+mn-ea"/>
                <a:ea typeface="+mn-ea"/>
              </a:rPr>
              <a:t>电功与通电时间的关系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9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3" grpId="0"/>
      <p:bldP spid="99334" grpId="0"/>
      <p:bldP spid="993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785813"/>
            <a:ext cx="8229600" cy="1108075"/>
          </a:xfrm>
          <a:prstGeom prst="rect">
            <a:avLst/>
          </a:prstGeom>
        </p:spPr>
        <p:txBody>
          <a:bodyPr/>
          <a:lstStyle/>
          <a:p>
            <a:r>
              <a:rPr lang="zh-CN" altLang="en-US" sz="2800" b="1" dirty="0">
                <a:latin typeface="宋体" panose="02010600030101010101" pitchFamily="2" charset="-122"/>
              </a:rPr>
              <a:t>小结：电功与哪些因素有关</a:t>
            </a:r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1040953" y="1845196"/>
            <a:ext cx="8316913" cy="6477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zh-CN" altLang="en-US" sz="2800" b="1" dirty="0">
                <a:latin typeface="+mn-ea"/>
                <a:ea typeface="+mn-ea"/>
              </a:rPr>
              <a:t>电功与</a:t>
            </a:r>
            <a:r>
              <a:rPr lang="zh-CN" altLang="en-US" sz="2800" b="1" dirty="0">
                <a:solidFill>
                  <a:srgbClr val="FF0000"/>
                </a:solidFill>
                <a:latin typeface="+mn-ea"/>
                <a:ea typeface="+mn-ea"/>
              </a:rPr>
              <a:t>电压</a:t>
            </a:r>
            <a:r>
              <a:rPr lang="zh-CN" altLang="en-US" sz="2800" b="1" dirty="0">
                <a:latin typeface="+mn-ea"/>
                <a:ea typeface="+mn-ea"/>
              </a:rPr>
              <a:t>、</a:t>
            </a:r>
            <a:r>
              <a:rPr lang="zh-CN" altLang="en-US" sz="2800" b="1" dirty="0">
                <a:solidFill>
                  <a:srgbClr val="FF0000"/>
                </a:solidFill>
                <a:latin typeface="+mn-ea"/>
                <a:ea typeface="+mn-ea"/>
              </a:rPr>
              <a:t>电流</a:t>
            </a:r>
            <a:r>
              <a:rPr lang="zh-CN" altLang="en-US" sz="2800" b="1" dirty="0">
                <a:latin typeface="+mn-ea"/>
                <a:ea typeface="+mn-ea"/>
              </a:rPr>
              <a:t>以及</a:t>
            </a:r>
            <a:r>
              <a:rPr lang="zh-CN" altLang="en-US" sz="2800" b="1" dirty="0">
                <a:solidFill>
                  <a:srgbClr val="FF0000"/>
                </a:solidFill>
                <a:latin typeface="+mn-ea"/>
                <a:ea typeface="+mn-ea"/>
              </a:rPr>
              <a:t>通电时间</a:t>
            </a:r>
            <a:r>
              <a:rPr lang="zh-CN" altLang="en-US" sz="2800" b="1" dirty="0">
                <a:latin typeface="+mn-ea"/>
                <a:ea typeface="+mn-ea"/>
              </a:rPr>
              <a:t>有关</a:t>
            </a:r>
          </a:p>
        </p:txBody>
      </p:sp>
      <p:sp>
        <p:nvSpPr>
          <p:cNvPr id="100359" name="Rectangle 7"/>
          <p:cNvSpPr>
            <a:spLocks noChangeArrowheads="1"/>
          </p:cNvSpPr>
          <p:nvPr/>
        </p:nvSpPr>
        <p:spPr bwMode="auto">
          <a:xfrm>
            <a:off x="3672160" y="4293096"/>
            <a:ext cx="2263775" cy="869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 anchorCtr="1"/>
          <a:lstStyle/>
          <a:p>
            <a:pPr>
              <a:defRPr/>
            </a:pPr>
            <a:r>
              <a:rPr lang="en-US" altLang="zh-CN" sz="2800" b="1" dirty="0">
                <a:solidFill>
                  <a:srgbClr val="FF0000"/>
                </a:solidFill>
                <a:latin typeface="+mn-ea"/>
                <a:ea typeface="+mn-ea"/>
              </a:rPr>
              <a:t>W=</a:t>
            </a:r>
            <a:r>
              <a:rPr lang="en-US" altLang="zh-CN" sz="2800" b="1" dirty="0" err="1">
                <a:solidFill>
                  <a:srgbClr val="FF0000"/>
                </a:solidFill>
                <a:latin typeface="+mn-ea"/>
                <a:ea typeface="+mn-ea"/>
              </a:rPr>
              <a:t>UIt</a:t>
            </a:r>
            <a:endParaRPr lang="en-US" altLang="zh-CN" sz="28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1318766" y="3141663"/>
            <a:ext cx="7705725" cy="12239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endParaRPr lang="zh-CN" altLang="zh-CN" sz="2800" b="1">
              <a:latin typeface="+mn-ea"/>
              <a:ea typeface="+mn-ea"/>
            </a:endParaRPr>
          </a:p>
        </p:txBody>
      </p:sp>
      <p:sp>
        <p:nvSpPr>
          <p:cNvPr id="100361" name="Rectangle 9"/>
          <p:cNvSpPr>
            <a:spLocks noChangeArrowheads="1"/>
          </p:cNvSpPr>
          <p:nvPr/>
        </p:nvSpPr>
        <p:spPr bwMode="auto">
          <a:xfrm>
            <a:off x="863848" y="4338638"/>
            <a:ext cx="8748712" cy="25193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lang="en-US" altLang="zh-CN" sz="2800" b="1">
              <a:effectLst>
                <a:outerShdw blurRad="38100" dist="38100" dir="2700000" algn="tl">
                  <a:srgbClr val="000000"/>
                </a:outerShdw>
              </a:effectLst>
              <a:latin typeface="+mn-ea"/>
              <a:ea typeface="+mn-ea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endParaRPr lang="en-US" altLang="zh-CN" sz="2800" b="1">
              <a:effectLst>
                <a:outerShdw blurRad="38100" dist="38100" dir="2700000" algn="tl">
                  <a:srgbClr val="000000"/>
                </a:outerShdw>
              </a:effectLst>
              <a:latin typeface="+mn-ea"/>
              <a:ea typeface="+mn-ea"/>
            </a:endParaRPr>
          </a:p>
        </p:txBody>
      </p:sp>
      <p:sp>
        <p:nvSpPr>
          <p:cNvPr id="100362" name="Rectangle 10"/>
          <p:cNvSpPr>
            <a:spLocks noChangeArrowheads="1"/>
          </p:cNvSpPr>
          <p:nvPr/>
        </p:nvSpPr>
        <p:spPr bwMode="auto">
          <a:xfrm>
            <a:off x="791840" y="3143250"/>
            <a:ext cx="7213748" cy="954107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anchorCtr="1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en-US" altLang="zh-CN" sz="2800" b="1" dirty="0">
                <a:latin typeface="+mn-ea"/>
                <a:ea typeface="+mn-ea"/>
              </a:rPr>
              <a:t>____</a:t>
            </a:r>
            <a:r>
              <a:rPr lang="zh-CN" altLang="en-US" sz="2800" b="1" dirty="0">
                <a:latin typeface="+mn-ea"/>
                <a:ea typeface="+mn-ea"/>
              </a:rPr>
              <a:t>越大，</a:t>
            </a:r>
            <a:r>
              <a:rPr lang="en-US" altLang="zh-CN" sz="2800" b="1" dirty="0">
                <a:latin typeface="+mn-ea"/>
                <a:ea typeface="+mn-ea"/>
              </a:rPr>
              <a:t>____</a:t>
            </a:r>
            <a:r>
              <a:rPr lang="zh-CN" altLang="en-US" sz="2800" b="1" dirty="0">
                <a:latin typeface="+mn-ea"/>
                <a:ea typeface="+mn-ea"/>
              </a:rPr>
              <a:t>越大，</a:t>
            </a:r>
            <a:r>
              <a:rPr lang="en-US" altLang="zh-CN" sz="2800" b="1" dirty="0">
                <a:latin typeface="+mn-ea"/>
                <a:ea typeface="+mn-ea"/>
              </a:rPr>
              <a:t>_______</a:t>
            </a:r>
            <a:r>
              <a:rPr lang="zh-CN" altLang="en-US" sz="2800" b="1" dirty="0">
                <a:latin typeface="+mn-ea"/>
                <a:ea typeface="+mn-ea"/>
              </a:rPr>
              <a:t>越长，电流做的功越多</a:t>
            </a:r>
            <a:r>
              <a:rPr lang="en-US" altLang="zh-CN" sz="2800" b="1" dirty="0">
                <a:latin typeface="+mn-ea"/>
                <a:ea typeface="+mn-ea"/>
              </a:rPr>
              <a:t>.</a:t>
            </a:r>
          </a:p>
        </p:txBody>
      </p:sp>
      <p:sp>
        <p:nvSpPr>
          <p:cNvPr id="100363" name="Text Box 11"/>
          <p:cNvSpPr txBox="1">
            <a:spLocks noChangeArrowheads="1"/>
          </p:cNvSpPr>
          <p:nvPr/>
        </p:nvSpPr>
        <p:spPr bwMode="auto">
          <a:xfrm>
            <a:off x="491678" y="3122613"/>
            <a:ext cx="1439863" cy="5238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Ctr="1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800" b="1" dirty="0">
                <a:solidFill>
                  <a:srgbClr val="FF0000"/>
                </a:solidFill>
                <a:latin typeface="+mn-ea"/>
                <a:ea typeface="+mn-ea"/>
              </a:rPr>
              <a:t>电压</a:t>
            </a:r>
          </a:p>
        </p:txBody>
      </p:sp>
      <p:sp>
        <p:nvSpPr>
          <p:cNvPr id="100364" name="Text Box 12"/>
          <p:cNvSpPr txBox="1">
            <a:spLocks noChangeArrowheads="1"/>
          </p:cNvSpPr>
          <p:nvPr/>
        </p:nvSpPr>
        <p:spPr bwMode="auto">
          <a:xfrm>
            <a:off x="2379216" y="3108325"/>
            <a:ext cx="1439862" cy="522288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Ctr="1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800" b="1" dirty="0">
                <a:solidFill>
                  <a:srgbClr val="FF0000"/>
                </a:solidFill>
                <a:latin typeface="+mn-ea"/>
                <a:ea typeface="+mn-ea"/>
              </a:rPr>
              <a:t>电流</a:t>
            </a:r>
          </a:p>
        </p:txBody>
      </p:sp>
      <p:sp>
        <p:nvSpPr>
          <p:cNvPr id="100365" name="Text Box 13"/>
          <p:cNvSpPr txBox="1">
            <a:spLocks noChangeArrowheads="1"/>
          </p:cNvSpPr>
          <p:nvPr/>
        </p:nvSpPr>
        <p:spPr bwMode="auto">
          <a:xfrm>
            <a:off x="3987353" y="3111500"/>
            <a:ext cx="2233613" cy="5238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Ctr="1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800" b="1" dirty="0">
                <a:solidFill>
                  <a:srgbClr val="FF0000"/>
                </a:solidFill>
                <a:latin typeface="+mn-ea"/>
                <a:ea typeface="+mn-ea"/>
              </a:rPr>
              <a:t>通电时间</a:t>
            </a:r>
          </a:p>
        </p:txBody>
      </p:sp>
      <p:sp>
        <p:nvSpPr>
          <p:cNvPr id="100367" name="Rectangle 15"/>
          <p:cNvSpPr>
            <a:spLocks noChangeArrowheads="1"/>
          </p:cNvSpPr>
          <p:nvPr/>
        </p:nvSpPr>
        <p:spPr bwMode="auto">
          <a:xfrm>
            <a:off x="1151880" y="4509120"/>
            <a:ext cx="3995737" cy="7921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00FF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en-US" altLang="zh-CN" sz="2800" b="1" dirty="0">
                <a:latin typeface="+mn-ea"/>
                <a:ea typeface="+mn-ea"/>
              </a:rPr>
              <a:t>4</a:t>
            </a:r>
            <a:r>
              <a:rPr lang="zh-CN" altLang="en-US" sz="2800" b="1" dirty="0">
                <a:latin typeface="+mn-ea"/>
                <a:ea typeface="+mn-ea"/>
              </a:rPr>
              <a:t>、计算公式：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0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0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0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0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7" grpId="0"/>
      <p:bldP spid="100359" grpId="0"/>
      <p:bldP spid="100362" grpId="0"/>
      <p:bldP spid="100363" grpId="0"/>
      <p:bldP spid="100364" grpId="0"/>
      <p:bldP spid="100365" grpId="0"/>
      <p:bldP spid="10036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196975"/>
            <a:ext cx="7775575" cy="410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95536" y="744885"/>
            <a:ext cx="7920038" cy="523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800" b="1" dirty="0">
                <a:latin typeface="+mn-ea"/>
                <a:ea typeface="+mn-ea"/>
              </a:rPr>
              <a:t>有谁知道你家里一个月要交多少电费吗</a:t>
            </a:r>
            <a:r>
              <a:rPr lang="en-US" altLang="zh-CN" sz="2800" b="1" dirty="0">
                <a:latin typeface="+mn-ea"/>
                <a:ea typeface="+mn-ea"/>
              </a:rPr>
              <a:t>?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857250" y="5143500"/>
            <a:ext cx="7200900" cy="9540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800" b="1" dirty="0">
                <a:latin typeface="+mn-ea"/>
                <a:ea typeface="+mn-ea"/>
              </a:rPr>
              <a:t>供电部门在收电费之前根据什么来确定用户所用的电量的</a:t>
            </a:r>
            <a:r>
              <a:rPr lang="en-US" altLang="zh-CN" sz="2800" b="1" dirty="0">
                <a:latin typeface="+mn-ea"/>
                <a:ea typeface="+mn-ea"/>
              </a:rPr>
              <a:t>?</a:t>
            </a:r>
          </a:p>
        </p:txBody>
      </p:sp>
      <p:grpSp>
        <p:nvGrpSpPr>
          <p:cNvPr id="2" name="Group 13"/>
          <p:cNvGrpSpPr/>
          <p:nvPr/>
        </p:nvGrpSpPr>
        <p:grpSpPr bwMode="auto">
          <a:xfrm>
            <a:off x="7308850" y="4221163"/>
            <a:ext cx="936625" cy="360362"/>
            <a:chOff x="4377" y="3067"/>
            <a:chExt cx="590" cy="227"/>
          </a:xfrm>
        </p:grpSpPr>
        <p:sp>
          <p:nvSpPr>
            <p:cNvPr id="4105" name="Line 9"/>
            <p:cNvSpPr>
              <a:spLocks noChangeShapeType="1"/>
            </p:cNvSpPr>
            <p:nvPr/>
          </p:nvSpPr>
          <p:spPr bwMode="auto">
            <a:xfrm>
              <a:off x="4377" y="3067"/>
              <a:ext cx="0" cy="227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 sz="2800" b="1">
                <a:latin typeface="+mn-ea"/>
                <a:ea typeface="+mn-ea"/>
              </a:endParaRPr>
            </a:p>
          </p:txBody>
        </p:sp>
        <p:sp>
          <p:nvSpPr>
            <p:cNvPr id="4106" name="Line 10"/>
            <p:cNvSpPr>
              <a:spLocks noChangeShapeType="1"/>
            </p:cNvSpPr>
            <p:nvPr/>
          </p:nvSpPr>
          <p:spPr bwMode="auto">
            <a:xfrm>
              <a:off x="4377" y="3067"/>
              <a:ext cx="590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 sz="2800" b="1">
                <a:latin typeface="+mn-ea"/>
                <a:ea typeface="+mn-ea"/>
              </a:endParaRPr>
            </a:p>
          </p:txBody>
        </p:sp>
        <p:sp>
          <p:nvSpPr>
            <p:cNvPr id="4107" name="Line 11"/>
            <p:cNvSpPr>
              <a:spLocks noChangeShapeType="1"/>
            </p:cNvSpPr>
            <p:nvPr/>
          </p:nvSpPr>
          <p:spPr bwMode="auto">
            <a:xfrm>
              <a:off x="4377" y="3294"/>
              <a:ext cx="590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 sz="2800" b="1">
                <a:latin typeface="+mn-ea"/>
                <a:ea typeface="+mn-ea"/>
              </a:endParaRPr>
            </a:p>
          </p:txBody>
        </p:sp>
        <p:sp>
          <p:nvSpPr>
            <p:cNvPr id="4108" name="Line 12"/>
            <p:cNvSpPr>
              <a:spLocks noChangeShapeType="1"/>
            </p:cNvSpPr>
            <p:nvPr/>
          </p:nvSpPr>
          <p:spPr bwMode="auto">
            <a:xfrm>
              <a:off x="4967" y="3067"/>
              <a:ext cx="0" cy="227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 sz="2800" b="1">
                <a:latin typeface="+mn-ea"/>
                <a:ea typeface="+mn-ea"/>
              </a:endParaRPr>
            </a:p>
          </p:txBody>
        </p:sp>
      </p:grpSp>
      <p:grpSp>
        <p:nvGrpSpPr>
          <p:cNvPr id="3" name="Group 17"/>
          <p:cNvGrpSpPr/>
          <p:nvPr/>
        </p:nvGrpSpPr>
        <p:grpSpPr bwMode="auto">
          <a:xfrm>
            <a:off x="4787900" y="4221163"/>
            <a:ext cx="936625" cy="360362"/>
            <a:chOff x="4377" y="3067"/>
            <a:chExt cx="590" cy="227"/>
          </a:xfrm>
        </p:grpSpPr>
        <p:sp>
          <p:nvSpPr>
            <p:cNvPr id="4114" name="Line 18"/>
            <p:cNvSpPr>
              <a:spLocks noChangeShapeType="1"/>
            </p:cNvSpPr>
            <p:nvPr/>
          </p:nvSpPr>
          <p:spPr bwMode="auto">
            <a:xfrm>
              <a:off x="4377" y="3067"/>
              <a:ext cx="0" cy="227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 sz="2800" b="1">
                <a:latin typeface="+mn-ea"/>
                <a:ea typeface="+mn-ea"/>
              </a:endParaRPr>
            </a:p>
          </p:txBody>
        </p:sp>
        <p:sp>
          <p:nvSpPr>
            <p:cNvPr id="4115" name="Line 19"/>
            <p:cNvSpPr>
              <a:spLocks noChangeShapeType="1"/>
            </p:cNvSpPr>
            <p:nvPr/>
          </p:nvSpPr>
          <p:spPr bwMode="auto">
            <a:xfrm>
              <a:off x="4377" y="3067"/>
              <a:ext cx="590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 sz="2800" b="1">
                <a:latin typeface="+mn-ea"/>
                <a:ea typeface="+mn-ea"/>
              </a:endParaRPr>
            </a:p>
          </p:txBody>
        </p:sp>
        <p:sp>
          <p:nvSpPr>
            <p:cNvPr id="4116" name="Line 20"/>
            <p:cNvSpPr>
              <a:spLocks noChangeShapeType="1"/>
            </p:cNvSpPr>
            <p:nvPr/>
          </p:nvSpPr>
          <p:spPr bwMode="auto">
            <a:xfrm>
              <a:off x="4377" y="3294"/>
              <a:ext cx="590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 sz="2800" b="1">
                <a:latin typeface="+mn-ea"/>
                <a:ea typeface="+mn-ea"/>
              </a:endParaRPr>
            </a:p>
          </p:txBody>
        </p:sp>
        <p:sp>
          <p:nvSpPr>
            <p:cNvPr id="4117" name="Line 21"/>
            <p:cNvSpPr>
              <a:spLocks noChangeShapeType="1"/>
            </p:cNvSpPr>
            <p:nvPr/>
          </p:nvSpPr>
          <p:spPr bwMode="auto">
            <a:xfrm>
              <a:off x="4967" y="3067"/>
              <a:ext cx="0" cy="227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 sz="2800" b="1">
                <a:latin typeface="+mn-ea"/>
                <a:ea typeface="+mn-ea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/>
          <p:cNvSpPr>
            <a:spLocks noChangeArrowheads="1" noChangeShapeType="1" noTextEdit="1"/>
          </p:cNvSpPr>
          <p:nvPr/>
        </p:nvSpPr>
        <p:spPr bwMode="auto">
          <a:xfrm>
            <a:off x="827088" y="803176"/>
            <a:ext cx="2209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 b="1" kern="10" dirty="0">
                <a:ln w="19050" cap="sq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latin typeface="宋体" panose="02010600030101010101" pitchFamily="2" charset="-122"/>
              </a:rPr>
              <a:t>三、电能表</a:t>
            </a:r>
          </a:p>
        </p:txBody>
      </p:sp>
      <p:pic>
        <p:nvPicPr>
          <p:cNvPr id="3" name="Picture 3" descr="u=2026447273,2007581542&amp;gp=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250" y="2852738"/>
            <a:ext cx="2833688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4">
            <a:hlinkClick r:id="rId6" action="ppaction://hlinkfile"/>
          </p:cNvPr>
          <p:cNvSpPr>
            <a:spLocks noChangeArrowheads="1"/>
          </p:cNvSpPr>
          <p:nvPr/>
        </p:nvSpPr>
        <p:spPr bwMode="auto">
          <a:xfrm>
            <a:off x="558800" y="5589588"/>
            <a:ext cx="3581400" cy="685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电能表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014913" y="5622925"/>
            <a:ext cx="3733800" cy="685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IC</a:t>
            </a:r>
            <a:r>
              <a:rPr kumimoji="1"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卡电能表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12775" y="1661899"/>
            <a:ext cx="820769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kumimoji="1" lang="zh-CN" altLang="en-US" sz="3200" b="1" dirty="0">
                <a:solidFill>
                  <a:srgbClr val="CC3300"/>
                </a:solidFill>
              </a:rPr>
              <a:t>作用：</a:t>
            </a:r>
            <a:r>
              <a:rPr kumimoji="1" lang="zh-CN" altLang="en-US" sz="3200" b="1" dirty="0">
                <a:solidFill>
                  <a:srgbClr val="333399"/>
                </a:solidFill>
              </a:rPr>
              <a:t>计量用电器在一段时间内</a:t>
            </a:r>
            <a:r>
              <a:rPr kumimoji="1" lang="zh-CN" altLang="en-US" sz="3200" b="1" dirty="0">
                <a:solidFill>
                  <a:srgbClr val="CC3300"/>
                </a:solidFill>
              </a:rPr>
              <a:t>消耗的电能</a:t>
            </a:r>
          </a:p>
        </p:txBody>
      </p:sp>
      <p:pic>
        <p:nvPicPr>
          <p:cNvPr id="7" name="Picture 7" descr="Yufufei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5508625" y="2692400"/>
            <a:ext cx="2519363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132138" y="786855"/>
            <a:ext cx="51117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3200" b="1" dirty="0">
                <a:solidFill>
                  <a:srgbClr val="333399"/>
                </a:solidFill>
              </a:rPr>
              <a:t>（</a:t>
            </a:r>
            <a:r>
              <a:rPr kumimoji="1" lang="zh-CN" altLang="en-US" sz="4400" b="1" dirty="0">
                <a:solidFill>
                  <a:srgbClr val="CC3300"/>
                </a:solidFill>
              </a:rPr>
              <a:t>又名</a:t>
            </a:r>
            <a:r>
              <a:rPr kumimoji="1" lang="zh-CN" altLang="en-US" sz="4400" b="1" dirty="0">
                <a:solidFill>
                  <a:srgbClr val="333399"/>
                </a:solidFill>
              </a:rPr>
              <a:t>电度表）</a:t>
            </a:r>
          </a:p>
        </p:txBody>
      </p:sp>
    </p:spTree>
    <p:extLst>
      <p:ext uri="{BB962C8B-B14F-4D97-AF65-F5344CB8AC3E}">
        <p14:creationId xmlns:p14="http://schemas.microsoft.com/office/powerpoint/2010/main" xmlns="" val="57401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/>
                                        </p:tgtEl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7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 autoUpdateAnimBg="0"/>
      <p:bldP spid="6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6"/>
          <p:cNvSpPr txBox="1">
            <a:spLocks noChangeArrowheads="1"/>
          </p:cNvSpPr>
          <p:nvPr/>
        </p:nvSpPr>
        <p:spPr bwMode="auto">
          <a:xfrm>
            <a:off x="467544" y="704751"/>
            <a:ext cx="41767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4000" b="1" dirty="0">
                <a:latin typeface="Comic Sans MS" panose="030F0702030302020204" pitchFamily="66" charset="0"/>
              </a:rPr>
              <a:t>1</a:t>
            </a:r>
            <a:r>
              <a:rPr lang="zh-CN" altLang="en-US" sz="4000" b="1" dirty="0">
                <a:latin typeface="Comic Sans MS" panose="030F0702030302020204" pitchFamily="66" charset="0"/>
              </a:rPr>
              <a:t>、认识电能表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800725" y="904875"/>
            <a:ext cx="299878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>
                <a:latin typeface="Comic Sans MS" panose="030F0702030302020204" pitchFamily="66" charset="0"/>
              </a:rPr>
              <a:t>用来测量电路消耗电能的仪表</a:t>
            </a:r>
          </a:p>
        </p:txBody>
      </p:sp>
      <p:grpSp>
        <p:nvGrpSpPr>
          <p:cNvPr id="38" name="组合 37"/>
          <p:cNvGrpSpPr/>
          <p:nvPr/>
        </p:nvGrpSpPr>
        <p:grpSpPr>
          <a:xfrm>
            <a:off x="1006898" y="1772816"/>
            <a:ext cx="4141166" cy="4464496"/>
            <a:chOff x="1006898" y="1772816"/>
            <a:chExt cx="4141166" cy="4464496"/>
          </a:xfrm>
        </p:grpSpPr>
        <p:pic>
          <p:nvPicPr>
            <p:cNvPr id="3086" name="Picture 1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06898" y="1772816"/>
              <a:ext cx="4141166" cy="4464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" name="Group 19"/>
            <p:cNvGrpSpPr/>
            <p:nvPr/>
          </p:nvGrpSpPr>
          <p:grpSpPr bwMode="auto">
            <a:xfrm>
              <a:off x="2915171" y="2347987"/>
              <a:ext cx="720725" cy="288925"/>
              <a:chOff x="1746" y="1298"/>
              <a:chExt cx="454" cy="182"/>
            </a:xfrm>
          </p:grpSpPr>
          <p:sp>
            <p:nvSpPr>
              <p:cNvPr id="25606" name="Line 15"/>
              <p:cNvSpPr>
                <a:spLocks noChangeShapeType="1"/>
              </p:cNvSpPr>
              <p:nvPr/>
            </p:nvSpPr>
            <p:spPr bwMode="auto">
              <a:xfrm>
                <a:off x="1746" y="1298"/>
                <a:ext cx="454" cy="0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07" name="Line 16"/>
              <p:cNvSpPr>
                <a:spLocks noChangeShapeType="1"/>
              </p:cNvSpPr>
              <p:nvPr/>
            </p:nvSpPr>
            <p:spPr bwMode="auto">
              <a:xfrm>
                <a:off x="1746" y="1480"/>
                <a:ext cx="454" cy="0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08" name="Line 17"/>
              <p:cNvSpPr>
                <a:spLocks noChangeShapeType="1"/>
              </p:cNvSpPr>
              <p:nvPr/>
            </p:nvSpPr>
            <p:spPr bwMode="auto">
              <a:xfrm>
                <a:off x="1746" y="1298"/>
                <a:ext cx="0" cy="182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09" name="Line 18"/>
              <p:cNvSpPr>
                <a:spLocks noChangeShapeType="1"/>
              </p:cNvSpPr>
              <p:nvPr/>
            </p:nvSpPr>
            <p:spPr bwMode="auto">
              <a:xfrm>
                <a:off x="2200" y="1298"/>
                <a:ext cx="0" cy="182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" name="Group 20"/>
            <p:cNvGrpSpPr/>
            <p:nvPr/>
          </p:nvGrpSpPr>
          <p:grpSpPr bwMode="auto">
            <a:xfrm>
              <a:off x="2411115" y="3645024"/>
              <a:ext cx="720725" cy="288925"/>
              <a:chOff x="1746" y="1298"/>
              <a:chExt cx="454" cy="182"/>
            </a:xfrm>
          </p:grpSpPr>
          <p:sp>
            <p:nvSpPr>
              <p:cNvPr id="25611" name="Line 21"/>
              <p:cNvSpPr>
                <a:spLocks noChangeShapeType="1"/>
              </p:cNvSpPr>
              <p:nvPr/>
            </p:nvSpPr>
            <p:spPr bwMode="auto">
              <a:xfrm>
                <a:off x="1746" y="1298"/>
                <a:ext cx="454" cy="0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12" name="Line 22"/>
              <p:cNvSpPr>
                <a:spLocks noChangeShapeType="1"/>
              </p:cNvSpPr>
              <p:nvPr/>
            </p:nvSpPr>
            <p:spPr bwMode="auto">
              <a:xfrm>
                <a:off x="1746" y="1480"/>
                <a:ext cx="454" cy="0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13" name="Line 23"/>
              <p:cNvSpPr>
                <a:spLocks noChangeShapeType="1"/>
              </p:cNvSpPr>
              <p:nvPr/>
            </p:nvSpPr>
            <p:spPr bwMode="auto">
              <a:xfrm>
                <a:off x="1746" y="1298"/>
                <a:ext cx="0" cy="182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14" name="Line 24"/>
              <p:cNvSpPr>
                <a:spLocks noChangeShapeType="1"/>
              </p:cNvSpPr>
              <p:nvPr/>
            </p:nvSpPr>
            <p:spPr bwMode="auto">
              <a:xfrm>
                <a:off x="2200" y="1298"/>
                <a:ext cx="0" cy="182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" name="Group 25"/>
            <p:cNvGrpSpPr/>
            <p:nvPr/>
          </p:nvGrpSpPr>
          <p:grpSpPr bwMode="auto">
            <a:xfrm>
              <a:off x="3131195" y="3716139"/>
              <a:ext cx="720725" cy="288925"/>
              <a:chOff x="1746" y="1298"/>
              <a:chExt cx="454" cy="182"/>
            </a:xfrm>
          </p:grpSpPr>
          <p:sp>
            <p:nvSpPr>
              <p:cNvPr id="25616" name="Line 26"/>
              <p:cNvSpPr>
                <a:spLocks noChangeShapeType="1"/>
              </p:cNvSpPr>
              <p:nvPr/>
            </p:nvSpPr>
            <p:spPr bwMode="auto">
              <a:xfrm>
                <a:off x="1746" y="1298"/>
                <a:ext cx="454" cy="0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17" name="Line 27"/>
              <p:cNvSpPr>
                <a:spLocks noChangeShapeType="1"/>
              </p:cNvSpPr>
              <p:nvPr/>
            </p:nvSpPr>
            <p:spPr bwMode="auto">
              <a:xfrm>
                <a:off x="1746" y="1480"/>
                <a:ext cx="454" cy="0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18" name="Line 28"/>
              <p:cNvSpPr>
                <a:spLocks noChangeShapeType="1"/>
              </p:cNvSpPr>
              <p:nvPr/>
            </p:nvSpPr>
            <p:spPr bwMode="auto">
              <a:xfrm>
                <a:off x="1746" y="1298"/>
                <a:ext cx="0" cy="182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19" name="Line 29"/>
              <p:cNvSpPr>
                <a:spLocks noChangeShapeType="1"/>
              </p:cNvSpPr>
              <p:nvPr/>
            </p:nvSpPr>
            <p:spPr bwMode="auto">
              <a:xfrm>
                <a:off x="2200" y="1298"/>
                <a:ext cx="0" cy="182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" name="Group 30"/>
            <p:cNvGrpSpPr/>
            <p:nvPr/>
          </p:nvGrpSpPr>
          <p:grpSpPr bwMode="auto">
            <a:xfrm>
              <a:off x="1692994" y="3932163"/>
              <a:ext cx="1366838" cy="288925"/>
              <a:chOff x="1746" y="1298"/>
              <a:chExt cx="454" cy="182"/>
            </a:xfrm>
          </p:grpSpPr>
          <p:sp>
            <p:nvSpPr>
              <p:cNvPr id="25621" name="Line 31"/>
              <p:cNvSpPr>
                <a:spLocks noChangeShapeType="1"/>
              </p:cNvSpPr>
              <p:nvPr/>
            </p:nvSpPr>
            <p:spPr bwMode="auto">
              <a:xfrm>
                <a:off x="1746" y="1298"/>
                <a:ext cx="454" cy="0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22" name="Line 32"/>
              <p:cNvSpPr>
                <a:spLocks noChangeShapeType="1"/>
              </p:cNvSpPr>
              <p:nvPr/>
            </p:nvSpPr>
            <p:spPr bwMode="auto">
              <a:xfrm>
                <a:off x="1746" y="1480"/>
                <a:ext cx="454" cy="0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23" name="Line 33"/>
              <p:cNvSpPr>
                <a:spLocks noChangeShapeType="1"/>
              </p:cNvSpPr>
              <p:nvPr/>
            </p:nvSpPr>
            <p:spPr bwMode="auto">
              <a:xfrm>
                <a:off x="1746" y="1298"/>
                <a:ext cx="0" cy="182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24" name="Line 34"/>
              <p:cNvSpPr>
                <a:spLocks noChangeShapeType="1"/>
              </p:cNvSpPr>
              <p:nvPr/>
            </p:nvSpPr>
            <p:spPr bwMode="auto">
              <a:xfrm>
                <a:off x="2200" y="1298"/>
                <a:ext cx="0" cy="182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6" name="Group 40"/>
            <p:cNvGrpSpPr/>
            <p:nvPr/>
          </p:nvGrpSpPr>
          <p:grpSpPr bwMode="auto">
            <a:xfrm>
              <a:off x="1979364" y="2275781"/>
              <a:ext cx="2160588" cy="865187"/>
              <a:chOff x="1746" y="1298"/>
              <a:chExt cx="454" cy="182"/>
            </a:xfrm>
          </p:grpSpPr>
          <p:sp>
            <p:nvSpPr>
              <p:cNvPr id="25626" name="Line 41"/>
              <p:cNvSpPr>
                <a:spLocks noChangeShapeType="1"/>
              </p:cNvSpPr>
              <p:nvPr/>
            </p:nvSpPr>
            <p:spPr bwMode="auto">
              <a:xfrm>
                <a:off x="1746" y="1298"/>
                <a:ext cx="454" cy="0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27" name="Line 42"/>
              <p:cNvSpPr>
                <a:spLocks noChangeShapeType="1"/>
              </p:cNvSpPr>
              <p:nvPr/>
            </p:nvSpPr>
            <p:spPr bwMode="auto">
              <a:xfrm>
                <a:off x="1746" y="1480"/>
                <a:ext cx="454" cy="0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28" name="Line 43"/>
              <p:cNvSpPr>
                <a:spLocks noChangeShapeType="1"/>
              </p:cNvSpPr>
              <p:nvPr/>
            </p:nvSpPr>
            <p:spPr bwMode="auto">
              <a:xfrm>
                <a:off x="1746" y="1298"/>
                <a:ext cx="0" cy="182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29" name="Line 44"/>
              <p:cNvSpPr>
                <a:spLocks noChangeShapeType="1"/>
              </p:cNvSpPr>
              <p:nvPr/>
            </p:nvSpPr>
            <p:spPr bwMode="auto">
              <a:xfrm>
                <a:off x="2200" y="1298"/>
                <a:ext cx="0" cy="182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7" name="Group 50"/>
          <p:cNvGrpSpPr/>
          <p:nvPr/>
        </p:nvGrpSpPr>
        <p:grpSpPr bwMode="auto">
          <a:xfrm>
            <a:off x="5762625" y="2300288"/>
            <a:ext cx="3052763" cy="3214687"/>
            <a:chOff x="3678" y="908"/>
            <a:chExt cx="1923" cy="2025"/>
          </a:xfrm>
        </p:grpSpPr>
        <p:sp>
          <p:nvSpPr>
            <p:cNvPr id="3117" name="Text Box 45"/>
            <p:cNvSpPr txBox="1">
              <a:spLocks noChangeArrowheads="1"/>
            </p:cNvSpPr>
            <p:nvPr/>
          </p:nvSpPr>
          <p:spPr bwMode="auto">
            <a:xfrm>
              <a:off x="3687" y="1316"/>
              <a:ext cx="1270" cy="36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zh-CN" sz="3200" dirty="0">
                  <a:latin typeface="+mn-ea"/>
                </a:rPr>
                <a:t>(2) 220V</a:t>
              </a:r>
            </a:p>
          </p:txBody>
        </p:sp>
        <p:sp>
          <p:nvSpPr>
            <p:cNvPr id="3118" name="Text Box 46"/>
            <p:cNvSpPr txBox="1">
              <a:spLocks noChangeArrowheads="1"/>
            </p:cNvSpPr>
            <p:nvPr/>
          </p:nvSpPr>
          <p:spPr bwMode="auto">
            <a:xfrm>
              <a:off x="3696" y="2160"/>
              <a:ext cx="1905" cy="36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zh-CN" sz="3200">
                  <a:latin typeface="+mn-ea"/>
                </a:rPr>
                <a:t>(4) 1200r/KWh</a:t>
              </a:r>
            </a:p>
          </p:txBody>
        </p:sp>
        <p:sp>
          <p:nvSpPr>
            <p:cNvPr id="3119" name="Text Box 47"/>
            <p:cNvSpPr txBox="1">
              <a:spLocks noChangeArrowheads="1"/>
            </p:cNvSpPr>
            <p:nvPr/>
          </p:nvSpPr>
          <p:spPr bwMode="auto">
            <a:xfrm>
              <a:off x="3696" y="1752"/>
              <a:ext cx="1270" cy="36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zh-CN" sz="3200">
                  <a:latin typeface="+mn-ea"/>
                </a:rPr>
                <a:t>(3) 5(10A)</a:t>
              </a:r>
            </a:p>
          </p:txBody>
        </p:sp>
        <p:sp>
          <p:nvSpPr>
            <p:cNvPr id="3120" name="Text Box 48"/>
            <p:cNvSpPr txBox="1">
              <a:spLocks noChangeArrowheads="1"/>
            </p:cNvSpPr>
            <p:nvPr/>
          </p:nvSpPr>
          <p:spPr bwMode="auto">
            <a:xfrm>
              <a:off x="3678" y="908"/>
              <a:ext cx="1270" cy="36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zh-CN" sz="3200" dirty="0">
                  <a:latin typeface="+mn-ea"/>
                </a:rPr>
                <a:t>(1) KWh</a:t>
              </a:r>
            </a:p>
          </p:txBody>
        </p:sp>
        <p:sp>
          <p:nvSpPr>
            <p:cNvPr id="3121" name="Text Box 49"/>
            <p:cNvSpPr txBox="1">
              <a:spLocks noChangeArrowheads="1"/>
            </p:cNvSpPr>
            <p:nvPr/>
          </p:nvSpPr>
          <p:spPr bwMode="auto">
            <a:xfrm>
              <a:off x="3742" y="2568"/>
              <a:ext cx="1270" cy="36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zh-CN" sz="3200">
                  <a:latin typeface="+mn-ea"/>
                </a:rPr>
                <a:t>(5) 31357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564483" y="836712"/>
            <a:ext cx="2879725" cy="863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学习目标</a:t>
            </a:r>
            <a:endParaRPr lang="zh-CN" altLang="en-US" dirty="0">
              <a:solidFill>
                <a:schemeClr val="tx1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980108" y="1988468"/>
            <a:ext cx="6120284" cy="3960812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/>
              <a:buNone/>
            </a:pPr>
            <a:r>
              <a:rPr lang="en-US" altLang="zh-CN" sz="240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1.</a:t>
            </a:r>
            <a:r>
              <a:rPr lang="zh-CN" altLang="en-US" sz="240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知道电功的概念、单位。</a:t>
            </a:r>
          </a:p>
          <a:p>
            <a:pPr marL="0" indent="0">
              <a:lnSpc>
                <a:spcPct val="150000"/>
              </a:lnSpc>
              <a:buFont typeface="Wingdings 2"/>
              <a:buNone/>
            </a:pPr>
            <a:r>
              <a:rPr lang="en-US" altLang="zh-CN" sz="240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2.</a:t>
            </a:r>
            <a:r>
              <a:rPr lang="zh-CN" altLang="en-US" sz="240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探究电功的大小与哪些因素有关</a:t>
            </a:r>
          </a:p>
          <a:p>
            <a:pPr marL="0" indent="0">
              <a:lnSpc>
                <a:spcPct val="150000"/>
              </a:lnSpc>
              <a:buFont typeface="Wingdings 2"/>
              <a:buNone/>
            </a:pPr>
            <a:r>
              <a:rPr lang="en-US" altLang="zh-CN" sz="240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3.</a:t>
            </a:r>
            <a:r>
              <a:rPr lang="zh-CN" altLang="en-US" sz="240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理解功的计算公式，会应用功的公式进行简单的计算。</a:t>
            </a:r>
          </a:p>
          <a:p>
            <a:pPr marL="0" indent="0">
              <a:lnSpc>
                <a:spcPct val="150000"/>
              </a:lnSpc>
              <a:buFont typeface="Wingdings 2"/>
              <a:buNone/>
            </a:pPr>
            <a:r>
              <a:rPr lang="en-US" altLang="zh-CN" sz="240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4.</a:t>
            </a:r>
            <a:r>
              <a:rPr lang="zh-CN" altLang="en-US" sz="240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了解电能表的读数和使用</a:t>
            </a:r>
            <a:endParaRPr lang="zh-CN" altLang="en-US" sz="2400" dirty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83321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读数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04813" y="1576388"/>
            <a:ext cx="5037137" cy="34417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430213" y="5580063"/>
            <a:ext cx="8713787" cy="4619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latin typeface="+mn-ea"/>
                <a:ea typeface="+mn-ea"/>
              </a:rPr>
              <a:t>月末的数字减去月初的数字：</a:t>
            </a:r>
            <a:r>
              <a:rPr lang="en-US" altLang="zh-CN" sz="2400" b="1" dirty="0">
                <a:latin typeface="+mn-ea"/>
                <a:ea typeface="+mn-ea"/>
              </a:rPr>
              <a:t>561.6kWh-78.2kWh=83.4kWh         </a:t>
            </a:r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4365625" y="3246438"/>
            <a:ext cx="544513" cy="523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800" b="1">
                <a:latin typeface="+mn-ea"/>
                <a:ea typeface="+mn-ea"/>
              </a:rPr>
              <a:t>‰</a:t>
            </a:r>
          </a:p>
        </p:txBody>
      </p:sp>
      <p:sp>
        <p:nvSpPr>
          <p:cNvPr id="88070" name="Text Box 6"/>
          <p:cNvSpPr txBox="1">
            <a:spLocks noChangeArrowheads="1"/>
          </p:cNvSpPr>
          <p:nvPr/>
        </p:nvSpPr>
        <p:spPr bwMode="auto">
          <a:xfrm>
            <a:off x="5540375" y="2138363"/>
            <a:ext cx="3348038" cy="18161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2800" b="1" dirty="0">
                <a:latin typeface="+mn-ea"/>
                <a:ea typeface="+mn-ea"/>
              </a:rPr>
              <a:t>1</a:t>
            </a:r>
            <a:r>
              <a:rPr lang="zh-CN" altLang="en-US" sz="2800" b="1" dirty="0">
                <a:latin typeface="+mn-ea"/>
                <a:ea typeface="+mn-ea"/>
              </a:rPr>
              <a:t>、表盘上的读数以</a:t>
            </a:r>
            <a:r>
              <a:rPr lang="en-US" altLang="zh-CN" sz="2800" b="1" dirty="0" err="1">
                <a:latin typeface="+mn-ea"/>
                <a:ea typeface="+mn-ea"/>
              </a:rPr>
              <a:t>KW·h</a:t>
            </a:r>
            <a:r>
              <a:rPr lang="en-US" altLang="zh-CN" sz="2800" b="1" dirty="0">
                <a:latin typeface="+mn-ea"/>
                <a:ea typeface="+mn-ea"/>
              </a:rPr>
              <a:t> </a:t>
            </a:r>
            <a:r>
              <a:rPr lang="zh-CN" altLang="en-US" sz="2800" b="1" dirty="0">
                <a:latin typeface="+mn-ea"/>
                <a:ea typeface="+mn-ea"/>
              </a:rPr>
              <a:t>为单位</a:t>
            </a:r>
          </a:p>
          <a:p>
            <a:pPr>
              <a:defRPr/>
            </a:pPr>
            <a:r>
              <a:rPr lang="en-US" altLang="zh-CN" sz="2800" b="1" dirty="0">
                <a:latin typeface="+mn-ea"/>
                <a:ea typeface="+mn-ea"/>
              </a:rPr>
              <a:t>2</a:t>
            </a:r>
            <a:r>
              <a:rPr lang="zh-CN" altLang="en-US" sz="2800" b="1" dirty="0">
                <a:latin typeface="+mn-ea"/>
                <a:ea typeface="+mn-ea"/>
              </a:rPr>
              <a:t>、最后一位是小数位</a:t>
            </a:r>
          </a:p>
        </p:txBody>
      </p:sp>
      <p:sp>
        <p:nvSpPr>
          <p:cNvPr id="7" name="TextBox 6"/>
          <p:cNvSpPr txBox="1"/>
          <p:nvPr/>
        </p:nvSpPr>
        <p:spPr bwMode="auto">
          <a:xfrm>
            <a:off x="395536" y="764704"/>
            <a:ext cx="3212604" cy="64633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3600" b="1" dirty="0">
                <a:latin typeface="+mn-ea"/>
                <a:ea typeface="+mn-ea"/>
              </a:rPr>
              <a:t>2</a:t>
            </a:r>
            <a:r>
              <a:rPr lang="zh-CN" altLang="en-US" sz="3600" b="1" dirty="0">
                <a:latin typeface="+mn-ea"/>
                <a:ea typeface="+mn-ea"/>
              </a:rPr>
              <a:t>、电能表读数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6613"/>
            <a:ext cx="6962775" cy="97313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FontTx/>
              <a:buNone/>
              <a:defRPr/>
            </a:pPr>
            <a:endParaRPr lang="zh-CN" altLang="en-US" sz="2400" b="1" dirty="0">
              <a:latin typeface="+mn-ea"/>
              <a:ea typeface="+mn-ea"/>
              <a:cs typeface="+mn-cs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altLang="zh-CN" sz="2400" b="1" dirty="0">
                <a:latin typeface="+mn-ea"/>
                <a:ea typeface="+mn-ea"/>
                <a:cs typeface="+mn-cs"/>
              </a:rPr>
              <a:t>1</a:t>
            </a:r>
            <a:r>
              <a:rPr lang="zh-CN" altLang="en-US" sz="2400" b="1" dirty="0">
                <a:latin typeface="+mn-ea"/>
                <a:ea typeface="+mn-ea"/>
                <a:cs typeface="+mn-cs"/>
              </a:rPr>
              <a:t>、电能表的作用： </a:t>
            </a:r>
            <a:r>
              <a:rPr lang="zh-CN" altLang="en-US" sz="2400" b="1" u="sng" dirty="0">
                <a:latin typeface="+mn-ea"/>
                <a:ea typeface="+mn-ea"/>
                <a:cs typeface="+mn-cs"/>
              </a:rPr>
              <a:t>           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altLang="zh-CN" sz="2400" b="1" dirty="0">
              <a:latin typeface="+mn-ea"/>
              <a:ea typeface="+mn-ea"/>
              <a:cs typeface="+mn-cs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altLang="zh-CN" sz="2400" b="1" dirty="0">
                <a:latin typeface="+mn-ea"/>
                <a:ea typeface="+mn-ea"/>
                <a:cs typeface="+mn-cs"/>
              </a:rPr>
              <a:t>2</a:t>
            </a:r>
            <a:r>
              <a:rPr lang="zh-CN" altLang="en-US" sz="2400" b="1" dirty="0">
                <a:latin typeface="+mn-ea"/>
                <a:ea typeface="+mn-ea"/>
                <a:cs typeface="+mn-cs"/>
              </a:rPr>
              <a:t>、</a:t>
            </a:r>
            <a:r>
              <a:rPr lang="en-US" altLang="zh-CN" sz="2400" b="1" dirty="0">
                <a:latin typeface="+mn-ea"/>
                <a:ea typeface="+mn-ea"/>
                <a:cs typeface="+mn-cs"/>
              </a:rPr>
              <a:t>220V</a:t>
            </a:r>
            <a:r>
              <a:rPr lang="zh-CN" altLang="en-US" sz="2400" b="1" dirty="0">
                <a:latin typeface="+mn-ea"/>
                <a:ea typeface="+mn-ea"/>
                <a:cs typeface="+mn-cs"/>
              </a:rPr>
              <a:t>表示</a:t>
            </a:r>
            <a:r>
              <a:rPr lang="zh-CN" altLang="en-US" sz="2400" b="1" dirty="0" smtClean="0">
                <a:latin typeface="+mn-ea"/>
                <a:ea typeface="+mn-ea"/>
                <a:cs typeface="+mn-cs"/>
              </a:rPr>
              <a:t>： </a:t>
            </a:r>
            <a:endParaRPr lang="en-US" altLang="zh-CN" sz="2400" b="1" dirty="0">
              <a:latin typeface="+mn-ea"/>
              <a:ea typeface="+mn-ea"/>
              <a:cs typeface="+mn-cs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altLang="zh-CN" sz="2400" b="1" dirty="0">
                <a:latin typeface="+mn-ea"/>
                <a:ea typeface="+mn-ea"/>
                <a:cs typeface="+mn-cs"/>
              </a:rPr>
              <a:t>3</a:t>
            </a:r>
            <a:r>
              <a:rPr lang="zh-CN" altLang="en-US" sz="2400" b="1" dirty="0">
                <a:latin typeface="+mn-ea"/>
                <a:ea typeface="+mn-ea"/>
                <a:cs typeface="+mn-cs"/>
              </a:rPr>
              <a:t>、</a:t>
            </a:r>
            <a:r>
              <a:rPr lang="en-US" altLang="zh-CN" sz="2400" b="1" dirty="0">
                <a:latin typeface="+mn-ea"/>
                <a:ea typeface="+mn-ea"/>
                <a:cs typeface="+mn-cs"/>
              </a:rPr>
              <a:t>10</a:t>
            </a:r>
            <a:r>
              <a:rPr lang="zh-CN" altLang="en-US" sz="2400" b="1" dirty="0">
                <a:latin typeface="+mn-ea"/>
                <a:ea typeface="+mn-ea"/>
                <a:cs typeface="+mn-cs"/>
              </a:rPr>
              <a:t>（</a:t>
            </a:r>
            <a:r>
              <a:rPr lang="en-US" altLang="zh-CN" sz="2400" b="1" dirty="0">
                <a:latin typeface="+mn-ea"/>
                <a:ea typeface="+mn-ea"/>
                <a:cs typeface="+mn-cs"/>
              </a:rPr>
              <a:t>20</a:t>
            </a:r>
            <a:r>
              <a:rPr lang="zh-CN" altLang="en-US" sz="2400" b="1" dirty="0">
                <a:latin typeface="+mn-ea"/>
                <a:ea typeface="+mn-ea"/>
                <a:cs typeface="+mn-cs"/>
              </a:rPr>
              <a:t>）</a:t>
            </a:r>
            <a:r>
              <a:rPr lang="en-US" altLang="zh-CN" sz="2400" b="1" dirty="0">
                <a:latin typeface="+mn-ea"/>
                <a:ea typeface="+mn-ea"/>
                <a:cs typeface="+mn-cs"/>
              </a:rPr>
              <a:t>A</a:t>
            </a:r>
            <a:r>
              <a:rPr lang="zh-CN" altLang="en-US" sz="2400" b="1" dirty="0">
                <a:latin typeface="+mn-ea"/>
                <a:ea typeface="+mn-ea"/>
                <a:cs typeface="+mn-cs"/>
              </a:rPr>
              <a:t>表示：</a:t>
            </a:r>
            <a:endParaRPr lang="en-US" altLang="zh-CN" sz="2400" b="1" dirty="0">
              <a:latin typeface="+mn-ea"/>
              <a:ea typeface="+mn-ea"/>
              <a:cs typeface="+mn-cs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altLang="zh-CN" sz="2400" b="1" dirty="0">
              <a:latin typeface="+mn-ea"/>
              <a:ea typeface="+mn-ea"/>
              <a:cs typeface="+mn-cs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altLang="zh-CN" sz="2400" b="1" dirty="0">
              <a:latin typeface="+mn-ea"/>
              <a:ea typeface="+mn-ea"/>
              <a:cs typeface="+mn-cs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altLang="zh-CN" sz="2400" b="1" dirty="0">
                <a:latin typeface="+mn-ea"/>
                <a:ea typeface="+mn-ea"/>
                <a:cs typeface="+mn-cs"/>
              </a:rPr>
              <a:t>4</a:t>
            </a:r>
            <a:r>
              <a:rPr lang="zh-CN" altLang="en-US" sz="2400" b="1" dirty="0">
                <a:latin typeface="+mn-ea"/>
                <a:ea typeface="+mn-ea"/>
                <a:cs typeface="+mn-cs"/>
              </a:rPr>
              <a:t>、</a:t>
            </a:r>
            <a:r>
              <a:rPr lang="en-US" altLang="zh-CN" sz="2400" b="1" dirty="0">
                <a:latin typeface="+mn-ea"/>
                <a:ea typeface="+mn-ea"/>
                <a:cs typeface="+mn-cs"/>
              </a:rPr>
              <a:t>1250r/</a:t>
            </a:r>
            <a:r>
              <a:rPr lang="en-US" altLang="zh-CN" sz="2400" b="1" dirty="0" err="1">
                <a:latin typeface="+mn-ea"/>
                <a:ea typeface="+mn-ea"/>
                <a:cs typeface="+mn-cs"/>
              </a:rPr>
              <a:t>kwh</a:t>
            </a:r>
            <a:r>
              <a:rPr lang="zh-CN" altLang="en-US" sz="2400" b="1" dirty="0">
                <a:latin typeface="+mn-ea"/>
                <a:ea typeface="+mn-ea"/>
                <a:cs typeface="+mn-cs"/>
              </a:rPr>
              <a:t>表示 ：</a:t>
            </a:r>
            <a:endParaRPr lang="en-US" altLang="zh-CN" sz="2400" b="1" dirty="0">
              <a:latin typeface="+mn-ea"/>
              <a:ea typeface="+mn-ea"/>
              <a:cs typeface="+mn-cs"/>
            </a:endParaRP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2411760" y="4913313"/>
            <a:ext cx="4824413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dirty="0">
                <a:latin typeface="+mn-ea"/>
                <a:ea typeface="+mn-ea"/>
              </a:rPr>
              <a:t>二月初电能表的示数</a:t>
            </a:r>
            <a:r>
              <a:rPr lang="en-US" altLang="zh-CN" sz="2400" dirty="0">
                <a:latin typeface="+mn-ea"/>
                <a:ea typeface="+mn-ea"/>
              </a:rPr>
              <a:t>__________</a:t>
            </a:r>
          </a:p>
        </p:txBody>
      </p:sp>
      <p:sp>
        <p:nvSpPr>
          <p:cNvPr id="44036" name="Rectangle 5"/>
          <p:cNvSpPr>
            <a:spLocks noChangeArrowheads="1"/>
          </p:cNvSpPr>
          <p:nvPr/>
        </p:nvSpPr>
        <p:spPr bwMode="auto">
          <a:xfrm>
            <a:off x="781050" y="4846638"/>
            <a:ext cx="287338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44037" name="Rectangle 6"/>
          <p:cNvSpPr>
            <a:spLocks noChangeArrowheads="1"/>
          </p:cNvSpPr>
          <p:nvPr/>
        </p:nvSpPr>
        <p:spPr bwMode="auto">
          <a:xfrm>
            <a:off x="1068388" y="4846638"/>
            <a:ext cx="28733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44038" name="Rectangle 7"/>
          <p:cNvSpPr>
            <a:spLocks noChangeArrowheads="1"/>
          </p:cNvSpPr>
          <p:nvPr/>
        </p:nvSpPr>
        <p:spPr bwMode="auto">
          <a:xfrm>
            <a:off x="1357313" y="4846638"/>
            <a:ext cx="28733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44039" name="Rectangle 8"/>
          <p:cNvSpPr>
            <a:spLocks noChangeArrowheads="1"/>
          </p:cNvSpPr>
          <p:nvPr/>
        </p:nvSpPr>
        <p:spPr bwMode="auto">
          <a:xfrm>
            <a:off x="1644650" y="4846638"/>
            <a:ext cx="287338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44040" name="Rectangle 9"/>
          <p:cNvSpPr>
            <a:spLocks noChangeArrowheads="1"/>
          </p:cNvSpPr>
          <p:nvPr/>
        </p:nvSpPr>
        <p:spPr bwMode="auto">
          <a:xfrm>
            <a:off x="1933575" y="4846638"/>
            <a:ext cx="287338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grpSp>
        <p:nvGrpSpPr>
          <p:cNvPr id="2" name="Group 39"/>
          <p:cNvGrpSpPr/>
          <p:nvPr/>
        </p:nvGrpSpPr>
        <p:grpSpPr bwMode="auto">
          <a:xfrm>
            <a:off x="971451" y="4918075"/>
            <a:ext cx="1584325" cy="466725"/>
            <a:chOff x="793" y="2065"/>
            <a:chExt cx="998" cy="294"/>
          </a:xfrm>
        </p:grpSpPr>
        <p:sp>
          <p:nvSpPr>
            <p:cNvPr id="44068" name="Text Box 10"/>
            <p:cNvSpPr txBox="1">
              <a:spLocks noChangeArrowheads="1"/>
            </p:cNvSpPr>
            <p:nvPr/>
          </p:nvSpPr>
          <p:spPr bwMode="auto">
            <a:xfrm>
              <a:off x="793" y="2068"/>
              <a:ext cx="272" cy="29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2400" dirty="0">
                  <a:latin typeface="宋体" panose="02010600030101010101" pitchFamily="2" charset="-122"/>
                </a:rPr>
                <a:t>4</a:t>
              </a:r>
            </a:p>
          </p:txBody>
        </p:sp>
        <p:sp>
          <p:nvSpPr>
            <p:cNvPr id="44069" name="Text Box 11"/>
            <p:cNvSpPr txBox="1">
              <a:spLocks noChangeArrowheads="1"/>
            </p:cNvSpPr>
            <p:nvPr/>
          </p:nvSpPr>
          <p:spPr bwMode="auto">
            <a:xfrm>
              <a:off x="975" y="2068"/>
              <a:ext cx="272" cy="29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2400" dirty="0">
                  <a:latin typeface="宋体" panose="02010600030101010101" pitchFamily="2" charset="-122"/>
                </a:rPr>
                <a:t>2</a:t>
              </a:r>
            </a:p>
          </p:txBody>
        </p:sp>
        <p:sp>
          <p:nvSpPr>
            <p:cNvPr id="44070" name="Text Box 12"/>
            <p:cNvSpPr txBox="1">
              <a:spLocks noChangeArrowheads="1"/>
            </p:cNvSpPr>
            <p:nvPr/>
          </p:nvSpPr>
          <p:spPr bwMode="auto">
            <a:xfrm>
              <a:off x="1156" y="2068"/>
              <a:ext cx="272" cy="29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2400" dirty="0">
                  <a:latin typeface="宋体" panose="02010600030101010101" pitchFamily="2" charset="-122"/>
                </a:rPr>
                <a:t>6</a:t>
              </a:r>
            </a:p>
          </p:txBody>
        </p:sp>
        <p:sp>
          <p:nvSpPr>
            <p:cNvPr id="44071" name="Text Box 13"/>
            <p:cNvSpPr txBox="1">
              <a:spLocks noChangeArrowheads="1"/>
            </p:cNvSpPr>
            <p:nvPr/>
          </p:nvSpPr>
          <p:spPr bwMode="auto">
            <a:xfrm>
              <a:off x="1337" y="2068"/>
              <a:ext cx="272" cy="29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2400" dirty="0">
                  <a:latin typeface="宋体" panose="02010600030101010101" pitchFamily="2" charset="-122"/>
                </a:rPr>
                <a:t>7</a:t>
              </a:r>
            </a:p>
          </p:txBody>
        </p:sp>
        <p:sp>
          <p:nvSpPr>
            <p:cNvPr id="44072" name="Text Box 14"/>
            <p:cNvSpPr txBox="1">
              <a:spLocks noChangeArrowheads="1"/>
            </p:cNvSpPr>
            <p:nvPr/>
          </p:nvSpPr>
          <p:spPr bwMode="auto">
            <a:xfrm>
              <a:off x="1519" y="2065"/>
              <a:ext cx="272" cy="29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2400">
                  <a:solidFill>
                    <a:srgbClr val="0000CC"/>
                  </a:solidFill>
                  <a:latin typeface="宋体" panose="02010600030101010101" pitchFamily="2" charset="-122"/>
                </a:rPr>
                <a:t>8</a:t>
              </a:r>
            </a:p>
          </p:txBody>
        </p:sp>
      </p:grpSp>
      <p:sp>
        <p:nvSpPr>
          <p:cNvPr id="44042" name="Rectangle 17"/>
          <p:cNvSpPr>
            <a:spLocks noChangeArrowheads="1"/>
          </p:cNvSpPr>
          <p:nvPr/>
        </p:nvSpPr>
        <p:spPr bwMode="auto">
          <a:xfrm>
            <a:off x="973039" y="5565775"/>
            <a:ext cx="28733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44043" name="Rectangle 18"/>
          <p:cNvSpPr>
            <a:spLocks noChangeArrowheads="1"/>
          </p:cNvSpPr>
          <p:nvPr/>
        </p:nvSpPr>
        <p:spPr bwMode="auto">
          <a:xfrm>
            <a:off x="1260376" y="5565775"/>
            <a:ext cx="287338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44044" name="Rectangle 19"/>
          <p:cNvSpPr>
            <a:spLocks noChangeArrowheads="1"/>
          </p:cNvSpPr>
          <p:nvPr/>
        </p:nvSpPr>
        <p:spPr bwMode="auto">
          <a:xfrm>
            <a:off x="1549301" y="5565775"/>
            <a:ext cx="287338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44045" name="Rectangle 20"/>
          <p:cNvSpPr>
            <a:spLocks noChangeArrowheads="1"/>
          </p:cNvSpPr>
          <p:nvPr/>
        </p:nvSpPr>
        <p:spPr bwMode="auto">
          <a:xfrm>
            <a:off x="1836639" y="5565775"/>
            <a:ext cx="28733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44046" name="Rectangle 21"/>
          <p:cNvSpPr>
            <a:spLocks noChangeArrowheads="1"/>
          </p:cNvSpPr>
          <p:nvPr/>
        </p:nvSpPr>
        <p:spPr bwMode="auto">
          <a:xfrm>
            <a:off x="2125564" y="5565775"/>
            <a:ext cx="28733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44047" name="Text Box 22"/>
          <p:cNvSpPr txBox="1">
            <a:spLocks noChangeArrowheads="1"/>
          </p:cNvSpPr>
          <p:nvPr/>
        </p:nvSpPr>
        <p:spPr bwMode="auto">
          <a:xfrm>
            <a:off x="971451" y="5637213"/>
            <a:ext cx="431800" cy="4619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 dirty="0">
                <a:latin typeface="宋体" panose="02010600030101010101" pitchFamily="2" charset="-122"/>
              </a:rPr>
              <a:t>4</a:t>
            </a:r>
          </a:p>
        </p:txBody>
      </p:sp>
      <p:sp>
        <p:nvSpPr>
          <p:cNvPr id="44048" name="Text Box 23"/>
          <p:cNvSpPr txBox="1">
            <a:spLocks noChangeArrowheads="1"/>
          </p:cNvSpPr>
          <p:nvPr/>
        </p:nvSpPr>
        <p:spPr bwMode="auto">
          <a:xfrm>
            <a:off x="1260376" y="5637213"/>
            <a:ext cx="431800" cy="4619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宋体" panose="02010600030101010101" pitchFamily="2" charset="-122"/>
              </a:rPr>
              <a:t>3</a:t>
            </a:r>
          </a:p>
        </p:txBody>
      </p:sp>
      <p:sp>
        <p:nvSpPr>
          <p:cNvPr id="44049" name="Text Box 24"/>
          <p:cNvSpPr txBox="1">
            <a:spLocks noChangeArrowheads="1"/>
          </p:cNvSpPr>
          <p:nvPr/>
        </p:nvSpPr>
        <p:spPr bwMode="auto">
          <a:xfrm>
            <a:off x="1547714" y="5637213"/>
            <a:ext cx="431800" cy="4619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 dirty="0">
                <a:latin typeface="宋体" panose="02010600030101010101" pitchFamily="2" charset="-122"/>
              </a:rPr>
              <a:t>7</a:t>
            </a:r>
          </a:p>
        </p:txBody>
      </p:sp>
      <p:sp>
        <p:nvSpPr>
          <p:cNvPr id="44050" name="Text Box 25"/>
          <p:cNvSpPr txBox="1">
            <a:spLocks noChangeArrowheads="1"/>
          </p:cNvSpPr>
          <p:nvPr/>
        </p:nvSpPr>
        <p:spPr bwMode="auto">
          <a:xfrm>
            <a:off x="1835051" y="5637213"/>
            <a:ext cx="431800" cy="4619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宋体" panose="02010600030101010101" pitchFamily="2" charset="-122"/>
              </a:rPr>
              <a:t>4</a:t>
            </a:r>
          </a:p>
        </p:txBody>
      </p:sp>
      <p:sp>
        <p:nvSpPr>
          <p:cNvPr id="44051" name="Text Box 26"/>
          <p:cNvSpPr txBox="1">
            <a:spLocks noChangeArrowheads="1"/>
          </p:cNvSpPr>
          <p:nvPr/>
        </p:nvSpPr>
        <p:spPr bwMode="auto">
          <a:xfrm>
            <a:off x="2123976" y="5637213"/>
            <a:ext cx="431800" cy="4619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solidFill>
                  <a:srgbClr val="0000CC"/>
                </a:solidFill>
                <a:latin typeface="宋体" panose="02010600030101010101" pitchFamily="2" charset="-122"/>
              </a:rPr>
              <a:t>4</a:t>
            </a:r>
          </a:p>
        </p:txBody>
      </p:sp>
      <p:sp>
        <p:nvSpPr>
          <p:cNvPr id="44052" name="Text Box 27"/>
          <p:cNvSpPr txBox="1">
            <a:spLocks noChangeArrowheads="1"/>
          </p:cNvSpPr>
          <p:nvPr/>
        </p:nvSpPr>
        <p:spPr bwMode="auto">
          <a:xfrm>
            <a:off x="540172" y="4335189"/>
            <a:ext cx="1079500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400" dirty="0">
                <a:latin typeface="+mn-ea"/>
                <a:ea typeface="+mn-ea"/>
              </a:rPr>
              <a:t>5</a:t>
            </a:r>
            <a:r>
              <a:rPr lang="zh-CN" altLang="en-US" sz="2400" dirty="0">
                <a:latin typeface="+mn-ea"/>
                <a:ea typeface="+mn-ea"/>
              </a:rPr>
              <a:t>、</a:t>
            </a:r>
          </a:p>
        </p:txBody>
      </p:sp>
      <p:sp>
        <p:nvSpPr>
          <p:cNvPr id="44053" name="Text Box 28"/>
          <p:cNvSpPr txBox="1">
            <a:spLocks noChangeArrowheads="1"/>
          </p:cNvSpPr>
          <p:nvPr/>
        </p:nvSpPr>
        <p:spPr bwMode="auto">
          <a:xfrm>
            <a:off x="2411760" y="5556250"/>
            <a:ext cx="475138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dirty="0">
                <a:latin typeface="+mn-ea"/>
                <a:ea typeface="+mn-ea"/>
              </a:rPr>
              <a:t>二月底电能表的示数</a:t>
            </a:r>
            <a:r>
              <a:rPr lang="en-US" altLang="zh-CN" sz="2400" dirty="0">
                <a:latin typeface="+mn-ea"/>
                <a:ea typeface="+mn-ea"/>
              </a:rPr>
              <a:t>__________</a:t>
            </a:r>
          </a:p>
        </p:txBody>
      </p:sp>
      <p:sp>
        <p:nvSpPr>
          <p:cNvPr id="9238" name="Text Box 29"/>
          <p:cNvSpPr txBox="1">
            <a:spLocks noChangeArrowheads="1"/>
          </p:cNvSpPr>
          <p:nvPr/>
        </p:nvSpPr>
        <p:spPr bwMode="auto">
          <a:xfrm>
            <a:off x="2411760" y="6056313"/>
            <a:ext cx="5857875" cy="4619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dirty="0">
                <a:latin typeface="+mn-ea"/>
                <a:ea typeface="+mn-ea"/>
              </a:rPr>
              <a:t>二月份共用电</a:t>
            </a:r>
            <a:r>
              <a:rPr lang="en-US" altLang="zh-CN" sz="2400" dirty="0">
                <a:latin typeface="+mn-ea"/>
                <a:ea typeface="+mn-ea"/>
              </a:rPr>
              <a:t>________</a:t>
            </a:r>
            <a:r>
              <a:rPr lang="en-US" altLang="zh-CN" sz="2400" dirty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ea"/>
                <a:ea typeface="+mn-ea"/>
              </a:rPr>
              <a:t> </a:t>
            </a:r>
            <a:r>
              <a:rPr lang="en-US" altLang="zh-CN" sz="2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ea"/>
                <a:ea typeface="+mn-ea"/>
              </a:rPr>
              <a:t>kW·h</a:t>
            </a:r>
            <a:endParaRPr lang="en-US" altLang="zh-CN" sz="2400" dirty="0">
              <a:latin typeface="+mn-ea"/>
              <a:ea typeface="+mn-ea"/>
            </a:endParaRPr>
          </a:p>
        </p:txBody>
      </p:sp>
      <p:sp>
        <p:nvSpPr>
          <p:cNvPr id="52255" name="Text Box 31"/>
          <p:cNvSpPr txBox="1">
            <a:spLocks noChangeArrowheads="1"/>
          </p:cNvSpPr>
          <p:nvPr/>
        </p:nvSpPr>
        <p:spPr bwMode="auto">
          <a:xfrm>
            <a:off x="5381625" y="4841875"/>
            <a:ext cx="3205163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400" dirty="0">
                <a:solidFill>
                  <a:srgbClr val="0000FF"/>
                </a:solidFill>
                <a:latin typeface="+mn-ea"/>
                <a:ea typeface="+mn-ea"/>
              </a:rPr>
              <a:t>4267.</a:t>
            </a:r>
            <a:r>
              <a:rPr lang="en-US" altLang="zh-CN" sz="24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ea"/>
                <a:ea typeface="+mn-ea"/>
              </a:rPr>
              <a:t> </a:t>
            </a:r>
            <a:r>
              <a:rPr lang="en-US" altLang="zh-CN" sz="2400" dirty="0">
                <a:solidFill>
                  <a:srgbClr val="0000FF"/>
                </a:solidFill>
                <a:latin typeface="+mn-ea"/>
                <a:ea typeface="+mn-ea"/>
              </a:rPr>
              <a:t>8 </a:t>
            </a:r>
            <a:r>
              <a:rPr lang="en-US" altLang="zh-CN" sz="2400" dirty="0" err="1">
                <a:solidFill>
                  <a:srgbClr val="0000FF"/>
                </a:solidFill>
                <a:latin typeface="+mn-ea"/>
                <a:ea typeface="+mn-ea"/>
              </a:rPr>
              <a:t>kW·h</a:t>
            </a:r>
            <a:r>
              <a:rPr lang="en-US" altLang="zh-CN" sz="2400" dirty="0">
                <a:solidFill>
                  <a:srgbClr val="0000FF"/>
                </a:solidFill>
                <a:latin typeface="+mn-ea"/>
                <a:ea typeface="+mn-ea"/>
              </a:rPr>
              <a:t> </a:t>
            </a:r>
          </a:p>
        </p:txBody>
      </p:sp>
      <p:sp>
        <p:nvSpPr>
          <p:cNvPr id="52256" name="Text Box 32"/>
          <p:cNvSpPr txBox="1">
            <a:spLocks noChangeArrowheads="1"/>
          </p:cNvSpPr>
          <p:nvPr/>
        </p:nvSpPr>
        <p:spPr bwMode="auto">
          <a:xfrm>
            <a:off x="5238750" y="5413375"/>
            <a:ext cx="3054350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400" dirty="0">
                <a:solidFill>
                  <a:srgbClr val="0000FF"/>
                </a:solidFill>
                <a:latin typeface="+mn-ea"/>
                <a:ea typeface="+mn-ea"/>
              </a:rPr>
              <a:t>4374.4 </a:t>
            </a:r>
            <a:r>
              <a:rPr lang="en-US" altLang="zh-CN" sz="2400" dirty="0" err="1">
                <a:solidFill>
                  <a:srgbClr val="0000FF"/>
                </a:solidFill>
                <a:latin typeface="+mn-ea"/>
                <a:ea typeface="+mn-ea"/>
              </a:rPr>
              <a:t>kW·h</a:t>
            </a:r>
            <a:r>
              <a:rPr lang="en-US" altLang="zh-CN" sz="2400" dirty="0">
                <a:solidFill>
                  <a:srgbClr val="0000FF"/>
                </a:solidFill>
                <a:latin typeface="+mn-ea"/>
                <a:ea typeface="+mn-ea"/>
              </a:rPr>
              <a:t> </a:t>
            </a:r>
          </a:p>
        </p:txBody>
      </p:sp>
      <p:sp>
        <p:nvSpPr>
          <p:cNvPr id="52257" name="Text Box 33"/>
          <p:cNvSpPr txBox="1">
            <a:spLocks noChangeArrowheads="1"/>
          </p:cNvSpPr>
          <p:nvPr/>
        </p:nvSpPr>
        <p:spPr bwMode="auto">
          <a:xfrm>
            <a:off x="4595813" y="6063381"/>
            <a:ext cx="1800225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400" dirty="0">
                <a:solidFill>
                  <a:srgbClr val="0000CC"/>
                </a:solidFill>
                <a:latin typeface="+mn-ea"/>
                <a:ea typeface="+mn-ea"/>
              </a:rPr>
              <a:t>106.6</a:t>
            </a:r>
          </a:p>
        </p:txBody>
      </p:sp>
      <p:sp>
        <p:nvSpPr>
          <p:cNvPr id="52259" name="Text Box 35"/>
          <p:cNvSpPr txBox="1">
            <a:spLocks noChangeArrowheads="1"/>
          </p:cNvSpPr>
          <p:nvPr/>
        </p:nvSpPr>
        <p:spPr bwMode="auto">
          <a:xfrm>
            <a:off x="2642394" y="1886917"/>
            <a:ext cx="4233862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0000CC"/>
                </a:solidFill>
                <a:latin typeface="楷体" pitchFamily="49" charset="-122"/>
                <a:ea typeface="楷体" pitchFamily="49" charset="-122"/>
              </a:rPr>
              <a:t>该电能表额定电压为</a:t>
            </a:r>
            <a:r>
              <a:rPr lang="en-US" altLang="zh-CN" sz="2400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220V</a:t>
            </a:r>
          </a:p>
        </p:txBody>
      </p:sp>
      <p:sp>
        <p:nvSpPr>
          <p:cNvPr id="52260" name="Text Box 36"/>
          <p:cNvSpPr txBox="1">
            <a:spLocks noChangeArrowheads="1"/>
          </p:cNvSpPr>
          <p:nvPr/>
        </p:nvSpPr>
        <p:spPr bwMode="auto">
          <a:xfrm>
            <a:off x="979487" y="2636912"/>
            <a:ext cx="8201025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该电能表额定电流为</a:t>
            </a:r>
            <a:r>
              <a:rPr lang="en-US" altLang="zh-CN" sz="2400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10A</a:t>
            </a:r>
            <a:r>
              <a:rPr lang="zh-CN" altLang="en-US" sz="2400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，短时间内通过的电流允许大些，但不能超过</a:t>
            </a:r>
            <a:r>
              <a:rPr lang="en-US" altLang="zh-CN" sz="2400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20A</a:t>
            </a:r>
            <a:r>
              <a:rPr lang="zh-CN" altLang="en-US" sz="2400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。</a:t>
            </a:r>
          </a:p>
        </p:txBody>
      </p:sp>
      <p:sp>
        <p:nvSpPr>
          <p:cNvPr id="52261" name="Text Box 37"/>
          <p:cNvSpPr txBox="1">
            <a:spLocks noChangeArrowheads="1"/>
          </p:cNvSpPr>
          <p:nvPr/>
        </p:nvSpPr>
        <p:spPr bwMode="auto">
          <a:xfrm>
            <a:off x="984001" y="3829050"/>
            <a:ext cx="7764463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dirty="0">
                <a:solidFill>
                  <a:srgbClr val="0000CC"/>
                </a:solidFill>
                <a:latin typeface="楷体" pitchFamily="49" charset="-122"/>
                <a:ea typeface="楷体" pitchFamily="49" charset="-122"/>
              </a:rPr>
              <a:t>用电器每消耗</a:t>
            </a:r>
            <a:r>
              <a:rPr lang="en-US" altLang="zh-CN" sz="2400" dirty="0">
                <a:solidFill>
                  <a:srgbClr val="0000CC"/>
                </a:solidFill>
                <a:latin typeface="楷体" pitchFamily="49" charset="-122"/>
                <a:ea typeface="楷体" pitchFamily="49" charset="-122"/>
              </a:rPr>
              <a:t>1kw</a:t>
            </a:r>
            <a:r>
              <a:rPr lang="en-US" altLang="en-US" sz="2400" dirty="0">
                <a:solidFill>
                  <a:srgbClr val="0000CC"/>
                </a:solidFill>
                <a:latin typeface="楷体" pitchFamily="49" charset="-122"/>
                <a:ea typeface="楷体" pitchFamily="49" charset="-122"/>
              </a:rPr>
              <a:t>·</a:t>
            </a:r>
            <a:r>
              <a:rPr lang="en-US" altLang="zh-CN" sz="2400" dirty="0">
                <a:solidFill>
                  <a:srgbClr val="0000CC"/>
                </a:solidFill>
                <a:latin typeface="楷体" pitchFamily="49" charset="-122"/>
                <a:ea typeface="楷体" pitchFamily="49" charset="-122"/>
              </a:rPr>
              <a:t>h</a:t>
            </a:r>
            <a:r>
              <a:rPr lang="zh-CN" altLang="en-US" sz="2400" dirty="0">
                <a:solidFill>
                  <a:srgbClr val="0000CC"/>
                </a:solidFill>
                <a:latin typeface="楷体" pitchFamily="49" charset="-122"/>
                <a:ea typeface="楷体" pitchFamily="49" charset="-122"/>
              </a:rPr>
              <a:t>的电能，电能表的转盘转动</a:t>
            </a:r>
            <a:r>
              <a:rPr lang="en-US" altLang="zh-CN" sz="2400" dirty="0">
                <a:solidFill>
                  <a:srgbClr val="0000CC"/>
                </a:solidFill>
                <a:latin typeface="楷体" pitchFamily="49" charset="-122"/>
                <a:ea typeface="楷体" pitchFamily="49" charset="-122"/>
              </a:rPr>
              <a:t>1250</a:t>
            </a:r>
            <a:r>
              <a:rPr lang="zh-CN" altLang="en-US" sz="2400" dirty="0">
                <a:solidFill>
                  <a:srgbClr val="0000CC"/>
                </a:solidFill>
                <a:latin typeface="楷体" pitchFamily="49" charset="-122"/>
                <a:ea typeface="楷体" pitchFamily="49" charset="-122"/>
              </a:rPr>
              <a:t>圈。</a:t>
            </a:r>
          </a:p>
        </p:txBody>
      </p:sp>
      <p:sp>
        <p:nvSpPr>
          <p:cNvPr id="44063" name="Text Box 38"/>
          <p:cNvSpPr txBox="1">
            <a:spLocks noChangeArrowheads="1"/>
          </p:cNvSpPr>
          <p:nvPr/>
        </p:nvSpPr>
        <p:spPr bwMode="auto">
          <a:xfrm>
            <a:off x="251520" y="528861"/>
            <a:ext cx="3222625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800" b="1" dirty="0">
                <a:latin typeface="+mn-ea"/>
                <a:ea typeface="+mn-ea"/>
              </a:rPr>
              <a:t>小结：认识电能表</a:t>
            </a:r>
          </a:p>
        </p:txBody>
      </p:sp>
      <p:sp>
        <p:nvSpPr>
          <p:cNvPr id="52265" name="Text Box 41"/>
          <p:cNvSpPr txBox="1">
            <a:spLocks noChangeArrowheads="1"/>
          </p:cNvSpPr>
          <p:nvPr/>
        </p:nvSpPr>
        <p:spPr bwMode="auto">
          <a:xfrm>
            <a:off x="2941638" y="1119188"/>
            <a:ext cx="4751387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dirty="0" smtClean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  测</a:t>
            </a:r>
            <a:r>
              <a:rPr lang="zh-CN" altLang="en-US" sz="2400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量用电器消耗电能的多少</a:t>
            </a:r>
          </a:p>
        </p:txBody>
      </p:sp>
      <p:sp>
        <p:nvSpPr>
          <p:cNvPr id="52266" name="AutoShape 42"/>
          <p:cNvSpPr>
            <a:spLocks noChangeArrowheads="1"/>
          </p:cNvSpPr>
          <p:nvPr/>
        </p:nvSpPr>
        <p:spPr bwMode="auto">
          <a:xfrm>
            <a:off x="1952624" y="4270375"/>
            <a:ext cx="1395239" cy="609600"/>
          </a:xfrm>
          <a:prstGeom prst="cloudCallout">
            <a:avLst>
              <a:gd name="adj1" fmla="val -33088"/>
              <a:gd name="adj2" fmla="val 723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zh-CN" altLang="en-US" sz="2400" dirty="0">
                <a:solidFill>
                  <a:srgbClr val="0000CC"/>
                </a:solidFill>
                <a:latin typeface="+mn-ea"/>
                <a:ea typeface="+mn-ea"/>
              </a:rPr>
              <a:t>小数</a:t>
            </a:r>
          </a:p>
        </p:txBody>
      </p:sp>
      <p:sp>
        <p:nvSpPr>
          <p:cNvPr id="44066" name="Rectangle 44"/>
          <p:cNvSpPr>
            <a:spLocks noChangeArrowheads="1"/>
          </p:cNvSpPr>
          <p:nvPr/>
        </p:nvSpPr>
        <p:spPr bwMode="auto">
          <a:xfrm>
            <a:off x="1014189" y="4341813"/>
            <a:ext cx="1325563" cy="4619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2400" dirty="0" err="1">
                <a:solidFill>
                  <a:srgbClr val="0000CC"/>
                </a:solidFill>
                <a:latin typeface="+mn-ea"/>
                <a:ea typeface="+mn-ea"/>
              </a:rPr>
              <a:t>kw</a:t>
            </a:r>
            <a:r>
              <a:rPr lang="en-US" altLang="en-US" sz="2400" dirty="0" err="1">
                <a:solidFill>
                  <a:srgbClr val="0000CC"/>
                </a:solidFill>
                <a:latin typeface="+mn-ea"/>
                <a:ea typeface="+mn-ea"/>
              </a:rPr>
              <a:t>·</a:t>
            </a:r>
            <a:r>
              <a:rPr lang="en-US" altLang="zh-CN" sz="2400" dirty="0" err="1">
                <a:solidFill>
                  <a:srgbClr val="0000CC"/>
                </a:solidFill>
                <a:latin typeface="+mn-ea"/>
                <a:ea typeface="+mn-ea"/>
              </a:rPr>
              <a:t>h</a:t>
            </a:r>
            <a:endParaRPr lang="en-US" altLang="zh-CN" sz="2400" dirty="0">
              <a:solidFill>
                <a:srgbClr val="0000CC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2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2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55" grpId="0"/>
      <p:bldP spid="52256" grpId="0"/>
      <p:bldP spid="52257" grpId="0"/>
      <p:bldP spid="52259" grpId="0"/>
      <p:bldP spid="52260" grpId="0"/>
      <p:bldP spid="52261" grpId="0"/>
      <p:bldP spid="52265" grpId="0"/>
      <p:bldP spid="5226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11188" y="663625"/>
            <a:ext cx="781208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fontAlgn="base" hangingPunct="1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400" b="0" dirty="0">
                <a:latin typeface="Verdana" panose="020B0604030504040204" pitchFamily="34" charset="0"/>
              </a:rPr>
              <a:t>小华家的电能表某月初的示数如下图甲所示，当月底的示数乙图所示。那么小华家该月消耗多少度电？约等于多少焦？若当地的电费为</a:t>
            </a:r>
            <a:r>
              <a:rPr kumimoji="1" lang="en-US" altLang="zh-CN" sz="2400" b="0" dirty="0">
                <a:latin typeface="Verdana" panose="020B0604030504040204" pitchFamily="34" charset="0"/>
              </a:rPr>
              <a:t>0.5</a:t>
            </a:r>
            <a:r>
              <a:rPr kumimoji="1" lang="zh-CN" altLang="en-US" sz="2400" b="0" dirty="0">
                <a:latin typeface="Verdana" panose="020B0604030504040204" pitchFamily="34" charset="0"/>
              </a:rPr>
              <a:t>元</a:t>
            </a:r>
            <a:r>
              <a:rPr kumimoji="1" lang="en-US" altLang="zh-CN" sz="2400" b="0" dirty="0">
                <a:latin typeface="Verdana" panose="020B0604030504040204" pitchFamily="34" charset="0"/>
              </a:rPr>
              <a:t>/</a:t>
            </a:r>
            <a:r>
              <a:rPr kumimoji="1" lang="en-US" altLang="zh-CN" sz="2400" b="0" dirty="0" err="1">
                <a:latin typeface="Times New Roman" panose="02020603050405020304" pitchFamily="18" charset="0"/>
              </a:rPr>
              <a:t>KW·h</a:t>
            </a:r>
            <a:r>
              <a:rPr kumimoji="1" lang="zh-CN" altLang="en-US" sz="2400" b="0" dirty="0">
                <a:latin typeface="Times New Roman" panose="02020603050405020304" pitchFamily="18" charset="0"/>
              </a:rPr>
              <a:t>，该月小华家应支多少电费 ？</a:t>
            </a:r>
            <a:endParaRPr kumimoji="1" lang="zh-CN" altLang="en-US" sz="2000" b="0" dirty="0">
              <a:latin typeface="Times New Roman" panose="02020603050405020304" pitchFamily="18" charset="0"/>
            </a:endParaRPr>
          </a:p>
        </p:txBody>
      </p:sp>
      <p:grpSp>
        <p:nvGrpSpPr>
          <p:cNvPr id="3" name="Group 3"/>
          <p:cNvGrpSpPr/>
          <p:nvPr/>
        </p:nvGrpSpPr>
        <p:grpSpPr bwMode="auto">
          <a:xfrm>
            <a:off x="938213" y="3068638"/>
            <a:ext cx="7162800" cy="1238250"/>
            <a:chOff x="528" y="1200"/>
            <a:chExt cx="4512" cy="780"/>
          </a:xfrm>
        </p:grpSpPr>
        <p:grpSp>
          <p:nvGrpSpPr>
            <p:cNvPr id="4" name="Group 4"/>
            <p:cNvGrpSpPr/>
            <p:nvPr/>
          </p:nvGrpSpPr>
          <p:grpSpPr bwMode="auto">
            <a:xfrm>
              <a:off x="528" y="1200"/>
              <a:ext cx="2064" cy="336"/>
              <a:chOff x="480" y="1200"/>
              <a:chExt cx="2064" cy="336"/>
            </a:xfrm>
          </p:grpSpPr>
          <p:sp>
            <p:nvSpPr>
              <p:cNvPr id="22" name="Rectangle 5"/>
              <p:cNvSpPr>
                <a:spLocks noChangeArrowheads="1"/>
              </p:cNvSpPr>
              <p:nvPr/>
            </p:nvSpPr>
            <p:spPr bwMode="auto">
              <a:xfrm>
                <a:off x="480" y="1200"/>
                <a:ext cx="206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zh-CN" sz="2000" b="1">
                  <a:solidFill>
                    <a:srgbClr val="0000FF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23" name="Line 6"/>
              <p:cNvSpPr>
                <a:spLocks noChangeShapeType="1"/>
              </p:cNvSpPr>
              <p:nvPr/>
            </p:nvSpPr>
            <p:spPr bwMode="auto">
              <a:xfrm>
                <a:off x="816" y="1200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Line 7"/>
              <p:cNvSpPr>
                <a:spLocks noChangeShapeType="1"/>
              </p:cNvSpPr>
              <p:nvPr/>
            </p:nvSpPr>
            <p:spPr bwMode="auto">
              <a:xfrm>
                <a:off x="1152" y="1200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5" name="Line 8"/>
              <p:cNvSpPr>
                <a:spLocks noChangeShapeType="1"/>
              </p:cNvSpPr>
              <p:nvPr/>
            </p:nvSpPr>
            <p:spPr bwMode="auto">
              <a:xfrm>
                <a:off x="1488" y="1200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Line 9"/>
              <p:cNvSpPr>
                <a:spLocks noChangeShapeType="1"/>
              </p:cNvSpPr>
              <p:nvPr/>
            </p:nvSpPr>
            <p:spPr bwMode="auto">
              <a:xfrm>
                <a:off x="1824" y="1200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Line 10"/>
              <p:cNvSpPr>
                <a:spLocks noChangeShapeType="1"/>
              </p:cNvSpPr>
              <p:nvPr/>
            </p:nvSpPr>
            <p:spPr bwMode="auto">
              <a:xfrm>
                <a:off x="2160" y="1200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528" y="1248"/>
                <a:ext cx="24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l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kumimoji="1" lang="en-US" altLang="zh-CN" sz="2000">
                    <a:solidFill>
                      <a:srgbClr val="0000FF"/>
                    </a:solidFill>
                    <a:latin typeface="Verdana" panose="020B0604030504040204" pitchFamily="34" charset="0"/>
                  </a:rPr>
                  <a:t>0</a:t>
                </a:r>
              </a:p>
            </p:txBody>
          </p:sp>
          <p:sp>
            <p:nvSpPr>
              <p:cNvPr id="29" name="Text Box 12"/>
              <p:cNvSpPr txBox="1">
                <a:spLocks noChangeArrowheads="1"/>
              </p:cNvSpPr>
              <p:nvPr/>
            </p:nvSpPr>
            <p:spPr bwMode="auto">
              <a:xfrm>
                <a:off x="864" y="1248"/>
                <a:ext cx="19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l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kumimoji="1" lang="en-US" altLang="zh-CN" sz="2000">
                    <a:solidFill>
                      <a:srgbClr val="0000FF"/>
                    </a:solidFill>
                    <a:latin typeface="Verdana" panose="020B0604030504040204" pitchFamily="34" charset="0"/>
                  </a:rPr>
                  <a:t>1</a:t>
                </a:r>
              </a:p>
            </p:txBody>
          </p:sp>
          <p:sp>
            <p:nvSpPr>
              <p:cNvPr id="30" name="Text Box 13"/>
              <p:cNvSpPr txBox="1">
                <a:spLocks noChangeArrowheads="1"/>
              </p:cNvSpPr>
              <p:nvPr/>
            </p:nvSpPr>
            <p:spPr bwMode="auto">
              <a:xfrm>
                <a:off x="1200" y="1248"/>
                <a:ext cx="19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l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kumimoji="1" lang="en-US" altLang="zh-CN" sz="2000">
                    <a:solidFill>
                      <a:srgbClr val="0000FF"/>
                    </a:solidFill>
                    <a:latin typeface="Verdana" panose="020B0604030504040204" pitchFamily="34" charset="0"/>
                  </a:rPr>
                  <a:t>2</a:t>
                </a:r>
              </a:p>
            </p:txBody>
          </p:sp>
          <p:sp>
            <p:nvSpPr>
              <p:cNvPr id="31" name="Text Box 14"/>
              <p:cNvSpPr txBox="1">
                <a:spLocks noChangeArrowheads="1"/>
              </p:cNvSpPr>
              <p:nvPr/>
            </p:nvSpPr>
            <p:spPr bwMode="auto">
              <a:xfrm>
                <a:off x="1536" y="1248"/>
                <a:ext cx="24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l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kumimoji="1" lang="en-US" altLang="zh-CN" sz="2000">
                    <a:solidFill>
                      <a:srgbClr val="0000FF"/>
                    </a:solidFill>
                    <a:latin typeface="Verdana" panose="020B0604030504040204" pitchFamily="34" charset="0"/>
                  </a:rPr>
                  <a:t>6</a:t>
                </a:r>
              </a:p>
            </p:txBody>
          </p:sp>
          <p:sp>
            <p:nvSpPr>
              <p:cNvPr id="32" name="Text Box 15"/>
              <p:cNvSpPr txBox="1">
                <a:spLocks noChangeArrowheads="1"/>
              </p:cNvSpPr>
              <p:nvPr/>
            </p:nvSpPr>
            <p:spPr bwMode="auto">
              <a:xfrm>
                <a:off x="1872" y="1248"/>
                <a:ext cx="19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l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kumimoji="1" lang="en-US" altLang="zh-CN" sz="2000">
                    <a:solidFill>
                      <a:srgbClr val="0000FF"/>
                    </a:solidFill>
                    <a:latin typeface="Verdana" panose="020B0604030504040204" pitchFamily="34" charset="0"/>
                  </a:rPr>
                  <a:t>8</a:t>
                </a:r>
              </a:p>
            </p:txBody>
          </p:sp>
          <p:sp>
            <p:nvSpPr>
              <p:cNvPr id="33" name="Text Box 16"/>
              <p:cNvSpPr txBox="1">
                <a:spLocks noChangeArrowheads="1"/>
              </p:cNvSpPr>
              <p:nvPr/>
            </p:nvSpPr>
            <p:spPr bwMode="auto">
              <a:xfrm>
                <a:off x="2208" y="1248"/>
                <a:ext cx="24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l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kumimoji="1" lang="en-US" altLang="zh-CN" sz="2000">
                    <a:solidFill>
                      <a:srgbClr val="0000FF"/>
                    </a:solidFill>
                    <a:latin typeface="Verdana" panose="020B0604030504040204" pitchFamily="34" charset="0"/>
                  </a:rPr>
                  <a:t>4</a:t>
                </a:r>
              </a:p>
            </p:txBody>
          </p:sp>
        </p:grpSp>
        <p:grpSp>
          <p:nvGrpSpPr>
            <p:cNvPr id="5" name="Group 17"/>
            <p:cNvGrpSpPr/>
            <p:nvPr/>
          </p:nvGrpSpPr>
          <p:grpSpPr bwMode="auto">
            <a:xfrm>
              <a:off x="2976" y="1200"/>
              <a:ext cx="2064" cy="336"/>
              <a:chOff x="1248" y="2880"/>
              <a:chExt cx="2064" cy="336"/>
            </a:xfrm>
          </p:grpSpPr>
          <p:sp>
            <p:nvSpPr>
              <p:cNvPr id="10" name="Rectangle 18"/>
              <p:cNvSpPr>
                <a:spLocks noChangeArrowheads="1"/>
              </p:cNvSpPr>
              <p:nvPr/>
            </p:nvSpPr>
            <p:spPr bwMode="auto">
              <a:xfrm>
                <a:off x="1248" y="2880"/>
                <a:ext cx="206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zh-CN" sz="2000" b="1">
                  <a:solidFill>
                    <a:srgbClr val="0000FF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11" name="Line 19"/>
              <p:cNvSpPr>
                <a:spLocks noChangeShapeType="1"/>
              </p:cNvSpPr>
              <p:nvPr/>
            </p:nvSpPr>
            <p:spPr bwMode="auto">
              <a:xfrm>
                <a:off x="1584" y="2880"/>
                <a:ext cx="1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" name="Line 20"/>
              <p:cNvSpPr>
                <a:spLocks noChangeShapeType="1"/>
              </p:cNvSpPr>
              <p:nvPr/>
            </p:nvSpPr>
            <p:spPr bwMode="auto">
              <a:xfrm>
                <a:off x="1920" y="2880"/>
                <a:ext cx="1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Line 21"/>
              <p:cNvSpPr>
                <a:spLocks noChangeShapeType="1"/>
              </p:cNvSpPr>
              <p:nvPr/>
            </p:nvSpPr>
            <p:spPr bwMode="auto">
              <a:xfrm>
                <a:off x="2256" y="2880"/>
                <a:ext cx="1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4" name="Line 22"/>
              <p:cNvSpPr>
                <a:spLocks noChangeShapeType="1"/>
              </p:cNvSpPr>
              <p:nvPr/>
            </p:nvSpPr>
            <p:spPr bwMode="auto">
              <a:xfrm>
                <a:off x="2592" y="2880"/>
                <a:ext cx="1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5" name="Line 23"/>
              <p:cNvSpPr>
                <a:spLocks noChangeShapeType="1"/>
              </p:cNvSpPr>
              <p:nvPr/>
            </p:nvSpPr>
            <p:spPr bwMode="auto">
              <a:xfrm>
                <a:off x="2928" y="2880"/>
                <a:ext cx="1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6" name="Text Box 24"/>
              <p:cNvSpPr txBox="1">
                <a:spLocks noChangeArrowheads="1"/>
              </p:cNvSpPr>
              <p:nvPr/>
            </p:nvSpPr>
            <p:spPr bwMode="auto">
              <a:xfrm>
                <a:off x="1296" y="2928"/>
                <a:ext cx="24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l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kumimoji="1" lang="en-US" altLang="zh-CN" sz="2000">
                    <a:solidFill>
                      <a:srgbClr val="0000FF"/>
                    </a:solidFill>
                    <a:latin typeface="Verdana" panose="020B0604030504040204" pitchFamily="34" charset="0"/>
                  </a:rPr>
                  <a:t>0</a:t>
                </a:r>
              </a:p>
            </p:txBody>
          </p:sp>
          <p:sp>
            <p:nvSpPr>
              <p:cNvPr id="17" name="Text Box 25"/>
              <p:cNvSpPr txBox="1">
                <a:spLocks noChangeArrowheads="1"/>
              </p:cNvSpPr>
              <p:nvPr/>
            </p:nvSpPr>
            <p:spPr bwMode="auto">
              <a:xfrm>
                <a:off x="1632" y="2928"/>
                <a:ext cx="19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l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kumimoji="1" lang="en-US" altLang="zh-CN" sz="2000">
                    <a:solidFill>
                      <a:srgbClr val="0000FF"/>
                    </a:solidFill>
                    <a:latin typeface="Verdana" panose="020B0604030504040204" pitchFamily="34" charset="0"/>
                  </a:rPr>
                  <a:t>1</a:t>
                </a:r>
              </a:p>
            </p:txBody>
          </p:sp>
          <p:sp>
            <p:nvSpPr>
              <p:cNvPr id="18" name="Text Box 26"/>
              <p:cNvSpPr txBox="1">
                <a:spLocks noChangeArrowheads="1"/>
              </p:cNvSpPr>
              <p:nvPr/>
            </p:nvSpPr>
            <p:spPr bwMode="auto">
              <a:xfrm>
                <a:off x="1968" y="2928"/>
                <a:ext cx="19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l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kumimoji="1" lang="en-US" altLang="zh-CN" sz="2000">
                    <a:solidFill>
                      <a:srgbClr val="0000FF"/>
                    </a:solidFill>
                    <a:latin typeface="Verdana" panose="020B0604030504040204" pitchFamily="34" charset="0"/>
                  </a:rPr>
                  <a:t>3</a:t>
                </a:r>
              </a:p>
            </p:txBody>
          </p:sp>
          <p:sp>
            <p:nvSpPr>
              <p:cNvPr id="19" name="Text Box 27"/>
              <p:cNvSpPr txBox="1">
                <a:spLocks noChangeArrowheads="1"/>
              </p:cNvSpPr>
              <p:nvPr/>
            </p:nvSpPr>
            <p:spPr bwMode="auto">
              <a:xfrm>
                <a:off x="2304" y="2928"/>
                <a:ext cx="24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l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kumimoji="1" lang="en-US" altLang="zh-CN" sz="2000">
                    <a:solidFill>
                      <a:srgbClr val="0000FF"/>
                    </a:solidFill>
                    <a:latin typeface="Verdana" panose="020B0604030504040204" pitchFamily="34" charset="0"/>
                  </a:rPr>
                  <a:t>5</a:t>
                </a:r>
              </a:p>
            </p:txBody>
          </p:sp>
          <p:sp>
            <p:nvSpPr>
              <p:cNvPr id="20" name="Text Box 28"/>
              <p:cNvSpPr txBox="1">
                <a:spLocks noChangeArrowheads="1"/>
              </p:cNvSpPr>
              <p:nvPr/>
            </p:nvSpPr>
            <p:spPr bwMode="auto">
              <a:xfrm>
                <a:off x="2640" y="2928"/>
                <a:ext cx="19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l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kumimoji="1" lang="en-US" altLang="zh-CN" sz="2000">
                    <a:solidFill>
                      <a:srgbClr val="0000FF"/>
                    </a:solidFill>
                    <a:latin typeface="Verdana" panose="020B0604030504040204" pitchFamily="34" charset="0"/>
                  </a:rPr>
                  <a:t>2</a:t>
                </a:r>
              </a:p>
            </p:txBody>
          </p:sp>
          <p:sp>
            <p:nvSpPr>
              <p:cNvPr id="21" name="Text Box 29"/>
              <p:cNvSpPr txBox="1">
                <a:spLocks noChangeArrowheads="1"/>
              </p:cNvSpPr>
              <p:nvPr/>
            </p:nvSpPr>
            <p:spPr bwMode="auto">
              <a:xfrm>
                <a:off x="2976" y="2928"/>
                <a:ext cx="24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algn="ctr" eaLnBrk="0" hangingPunct="0"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l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kumimoji="1" lang="en-US" altLang="zh-CN" sz="2000">
                    <a:solidFill>
                      <a:srgbClr val="0000FF"/>
                    </a:solidFill>
                    <a:latin typeface="Verdana" panose="020B0604030504040204" pitchFamily="34" charset="0"/>
                  </a:rPr>
                  <a:t>9</a:t>
                </a:r>
              </a:p>
            </p:txBody>
          </p:sp>
        </p:grpSp>
        <p:sp>
          <p:nvSpPr>
            <p:cNvPr id="6" name="Text Box 30"/>
            <p:cNvSpPr txBox="1">
              <a:spLocks noChangeArrowheads="1"/>
            </p:cNvSpPr>
            <p:nvPr/>
          </p:nvSpPr>
          <p:spPr bwMode="auto">
            <a:xfrm>
              <a:off x="1296" y="1728"/>
              <a:ext cx="33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ctr" eaLnBrk="0" hangingPunct="0"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algn="ctr" eaLnBrk="0" hangingPunct="0"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algn="ctr" eaLnBrk="0" hangingPunct="0"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algn="ctr" eaLnBrk="0" hangingPunct="0"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algn="ctr" eaLnBrk="0" hangingPunct="0"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kumimoji="1" lang="zh-CN" altLang="en-US" sz="2000">
                  <a:solidFill>
                    <a:srgbClr val="0000FF"/>
                  </a:solidFill>
                  <a:latin typeface="Verdana" panose="020B0604030504040204" pitchFamily="34" charset="0"/>
                </a:rPr>
                <a:t>甲</a:t>
              </a:r>
            </a:p>
          </p:txBody>
        </p:sp>
        <p:sp>
          <p:nvSpPr>
            <p:cNvPr id="7" name="Text Box 31"/>
            <p:cNvSpPr txBox="1">
              <a:spLocks noChangeArrowheads="1"/>
            </p:cNvSpPr>
            <p:nvPr/>
          </p:nvSpPr>
          <p:spPr bwMode="auto">
            <a:xfrm>
              <a:off x="2256" y="1248"/>
              <a:ext cx="288" cy="213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prstDash val="sysDot"/>
              <a:miter lim="800000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algn="ctr" eaLnBrk="0" hangingPunct="0"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algn="ctr" eaLnBrk="0" hangingPunct="0"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algn="ctr" eaLnBrk="0" hangingPunct="0"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algn="ctr" eaLnBrk="0" hangingPunct="0"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algn="ctr" eaLnBrk="0" hangingPunct="0"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kumimoji="1" lang="zh-CN" altLang="zh-CN" sz="160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8" name="Text Box 32"/>
            <p:cNvSpPr txBox="1">
              <a:spLocks noChangeArrowheads="1"/>
            </p:cNvSpPr>
            <p:nvPr/>
          </p:nvSpPr>
          <p:spPr bwMode="auto">
            <a:xfrm>
              <a:off x="4704" y="1248"/>
              <a:ext cx="288" cy="213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prstDash val="sysDot"/>
              <a:miter lim="800000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algn="ctr" eaLnBrk="0" hangingPunct="0"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algn="ctr" eaLnBrk="0" hangingPunct="0"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algn="ctr" eaLnBrk="0" hangingPunct="0"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algn="ctr" eaLnBrk="0" hangingPunct="0"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algn="ctr" eaLnBrk="0" hangingPunct="0"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kumimoji="1" lang="zh-CN" altLang="zh-CN" sz="160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9" name="Text Box 33"/>
            <p:cNvSpPr txBox="1">
              <a:spLocks noChangeArrowheads="1"/>
            </p:cNvSpPr>
            <p:nvPr/>
          </p:nvSpPr>
          <p:spPr bwMode="auto">
            <a:xfrm>
              <a:off x="3888" y="1728"/>
              <a:ext cx="28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ctr" eaLnBrk="0" hangingPunct="0"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algn="ctr" eaLnBrk="0" hangingPunct="0"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algn="ctr" eaLnBrk="0" hangingPunct="0"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algn="ctr" eaLnBrk="0" hangingPunct="0"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algn="ctr" eaLnBrk="0" hangingPunct="0"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kumimoji="1" lang="zh-CN" altLang="en-US" sz="2000">
                  <a:solidFill>
                    <a:srgbClr val="0000FF"/>
                  </a:solidFill>
                  <a:latin typeface="Verdana" panose="020B0604030504040204" pitchFamily="34" charset="0"/>
                </a:rPr>
                <a:t>乙</a:t>
              </a:r>
            </a:p>
          </p:txBody>
        </p:sp>
      </p:grpSp>
      <p:sp>
        <p:nvSpPr>
          <p:cNvPr id="34" name="Rectangle 34"/>
          <p:cNvSpPr>
            <a:spLocks noChangeArrowheads="1"/>
          </p:cNvSpPr>
          <p:nvPr/>
        </p:nvSpPr>
        <p:spPr bwMode="auto">
          <a:xfrm>
            <a:off x="1042988" y="4397375"/>
            <a:ext cx="5540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000" b="1" dirty="0">
                <a:solidFill>
                  <a:srgbClr val="333399"/>
                </a:solidFill>
              </a:rPr>
              <a:t>解：①</a:t>
            </a:r>
            <a:r>
              <a:rPr kumimoji="1" lang="en-US" altLang="zh-CN" sz="2000" b="1" dirty="0">
                <a:solidFill>
                  <a:srgbClr val="333399"/>
                </a:solidFill>
              </a:rPr>
              <a:t>W=W</a:t>
            </a:r>
            <a:r>
              <a:rPr kumimoji="1" lang="zh-CN" altLang="en-US" sz="2000" b="1" baseline="-25000" dirty="0">
                <a:solidFill>
                  <a:srgbClr val="333399"/>
                </a:solidFill>
              </a:rPr>
              <a:t>底</a:t>
            </a:r>
            <a:r>
              <a:rPr kumimoji="1" lang="zh-CN" altLang="en-US" sz="2000" b="1" dirty="0">
                <a:solidFill>
                  <a:srgbClr val="333399"/>
                </a:solidFill>
              </a:rPr>
              <a:t>－</a:t>
            </a:r>
            <a:r>
              <a:rPr kumimoji="1" lang="en-US" altLang="zh-CN" sz="2000" b="1" dirty="0">
                <a:solidFill>
                  <a:srgbClr val="333399"/>
                </a:solidFill>
              </a:rPr>
              <a:t>W</a:t>
            </a:r>
            <a:r>
              <a:rPr kumimoji="1" lang="zh-CN" altLang="en-US" sz="2000" b="1" baseline="-25000" dirty="0">
                <a:solidFill>
                  <a:srgbClr val="333399"/>
                </a:solidFill>
              </a:rPr>
              <a:t>初</a:t>
            </a:r>
            <a:r>
              <a:rPr kumimoji="1" lang="en-US" altLang="zh-CN" sz="2000" b="1" dirty="0">
                <a:solidFill>
                  <a:srgbClr val="333399"/>
                </a:solidFill>
              </a:rPr>
              <a:t>=1352.9</a:t>
            </a:r>
            <a:r>
              <a:rPr kumimoji="1" lang="zh-CN" altLang="en-US" sz="2000" b="1" dirty="0">
                <a:solidFill>
                  <a:srgbClr val="333399"/>
                </a:solidFill>
              </a:rPr>
              <a:t>－</a:t>
            </a:r>
            <a:r>
              <a:rPr kumimoji="1" lang="en-US" altLang="zh-CN" sz="2000" b="1" dirty="0">
                <a:solidFill>
                  <a:srgbClr val="333399"/>
                </a:solidFill>
              </a:rPr>
              <a:t>1268.4 =84.5(</a:t>
            </a:r>
            <a:r>
              <a:rPr kumimoji="1" lang="zh-CN" altLang="en-US" sz="2000" b="1" dirty="0">
                <a:solidFill>
                  <a:srgbClr val="333399"/>
                </a:solidFill>
              </a:rPr>
              <a:t>度</a:t>
            </a:r>
            <a:r>
              <a:rPr kumimoji="1" lang="en-US" altLang="zh-CN" sz="1400" b="1" dirty="0">
                <a:solidFill>
                  <a:srgbClr val="333399"/>
                </a:solidFill>
              </a:rPr>
              <a:t>)</a:t>
            </a:r>
          </a:p>
        </p:txBody>
      </p:sp>
      <p:grpSp>
        <p:nvGrpSpPr>
          <p:cNvPr id="35" name="Group 35"/>
          <p:cNvGrpSpPr/>
          <p:nvPr/>
        </p:nvGrpSpPr>
        <p:grpSpPr bwMode="auto">
          <a:xfrm>
            <a:off x="1196267" y="4797162"/>
            <a:ext cx="7120210" cy="1223322"/>
            <a:chOff x="185" y="2659"/>
            <a:chExt cx="4440" cy="685"/>
          </a:xfrm>
        </p:grpSpPr>
        <p:graphicFrame>
          <p:nvGraphicFramePr>
            <p:cNvPr id="36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838415077"/>
                </p:ext>
              </p:extLst>
            </p:nvPr>
          </p:nvGraphicFramePr>
          <p:xfrm>
            <a:off x="2067" y="2751"/>
            <a:ext cx="499" cy="300"/>
          </p:xfrm>
          <a:graphic>
            <a:graphicData uri="http://schemas.openxmlformats.org/presentationml/2006/ole">
              <p:oleObj spid="_x0000_s36870" name="Equation" r:id="rId4" imgW="5486400" imgH="5791200" progId="">
                <p:embed/>
              </p:oleObj>
            </a:graphicData>
          </a:graphic>
        </p:graphicFrame>
        <p:graphicFrame>
          <p:nvGraphicFramePr>
            <p:cNvPr id="37" name="Object 37"/>
            <p:cNvGraphicFramePr>
              <a:graphicFrameLocks noChangeAspect="1"/>
            </p:cNvGraphicFramePr>
            <p:nvPr/>
          </p:nvGraphicFramePr>
          <p:xfrm>
            <a:off x="3351" y="2659"/>
            <a:ext cx="501" cy="363"/>
          </p:xfrm>
          <a:graphic>
            <a:graphicData uri="http://schemas.openxmlformats.org/presentationml/2006/ole">
              <p:oleObj spid="_x0000_s36871" name="Equation" r:id="rId5" imgW="5486400" imgH="4876800" progId="">
                <p:embed/>
              </p:oleObj>
            </a:graphicData>
          </a:graphic>
        </p:graphicFrame>
        <p:sp>
          <p:nvSpPr>
            <p:cNvPr id="38" name="Rectangle 38"/>
            <p:cNvSpPr>
              <a:spLocks noChangeArrowheads="1"/>
            </p:cNvSpPr>
            <p:nvPr/>
          </p:nvSpPr>
          <p:spPr bwMode="auto">
            <a:xfrm>
              <a:off x="185" y="3051"/>
              <a:ext cx="4440" cy="2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zh-CN" sz="2800" b="1" dirty="0">
                  <a:solidFill>
                    <a:srgbClr val="0099CC"/>
                  </a:solidFill>
                </a:rPr>
                <a:t>②W = 84.5×3.6×       </a:t>
              </a:r>
              <a:r>
                <a:rPr kumimoji="1" lang="en-US" altLang="zh-CN" sz="2800" b="1" dirty="0" smtClean="0">
                  <a:solidFill>
                    <a:srgbClr val="0099CC"/>
                  </a:solidFill>
                </a:rPr>
                <a:t> </a:t>
              </a:r>
              <a:r>
                <a:rPr kumimoji="1" lang="en-US" altLang="zh-CN" sz="2800" b="1" dirty="0">
                  <a:solidFill>
                    <a:srgbClr val="0099CC"/>
                  </a:solidFill>
                </a:rPr>
                <a:t>J =3.042</a:t>
              </a:r>
              <a:r>
                <a:rPr kumimoji="1" lang="en-US" altLang="zh-CN" b="1" dirty="0" smtClean="0">
                  <a:solidFill>
                    <a:srgbClr val="0099CC"/>
                  </a:solidFill>
                </a:rPr>
                <a:t>×</a:t>
              </a:r>
              <a:r>
                <a:rPr kumimoji="1" lang="zh-CN" altLang="en-US" b="1" dirty="0" smtClean="0">
                  <a:solidFill>
                    <a:srgbClr val="0099CC"/>
                  </a:solidFill>
                </a:rPr>
                <a:t>          </a:t>
              </a:r>
              <a:r>
                <a:rPr kumimoji="1" lang="en-US" altLang="zh-CN" sz="2800" b="1" dirty="0" smtClean="0">
                  <a:solidFill>
                    <a:srgbClr val="0099CC"/>
                  </a:solidFill>
                </a:rPr>
                <a:t>J</a:t>
              </a:r>
              <a:endParaRPr kumimoji="1" lang="en-US" altLang="zh-CN" sz="2800" b="1" dirty="0">
                <a:solidFill>
                  <a:srgbClr val="0099CC"/>
                </a:solidFill>
              </a:endParaRPr>
            </a:p>
          </p:txBody>
        </p:sp>
      </p:grpSp>
      <p:sp>
        <p:nvSpPr>
          <p:cNvPr id="39" name="Rectangle 39"/>
          <p:cNvSpPr>
            <a:spLocks noChangeArrowheads="1"/>
          </p:cNvSpPr>
          <p:nvPr/>
        </p:nvSpPr>
        <p:spPr bwMode="auto">
          <a:xfrm>
            <a:off x="827088" y="5732463"/>
            <a:ext cx="6121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 b="1" dirty="0">
                <a:solidFill>
                  <a:srgbClr val="CC3300"/>
                </a:solidFill>
              </a:rPr>
              <a:t>③84.5 KW·h×0.5</a:t>
            </a:r>
            <a:r>
              <a:rPr kumimoji="1" lang="zh-CN" altLang="en-US" sz="2800" b="1" dirty="0">
                <a:solidFill>
                  <a:srgbClr val="CC3300"/>
                </a:solidFill>
              </a:rPr>
              <a:t>元</a:t>
            </a:r>
            <a:r>
              <a:rPr kumimoji="1" lang="en-US" altLang="zh-CN" sz="2800" b="1" dirty="0">
                <a:solidFill>
                  <a:srgbClr val="CC3300"/>
                </a:solidFill>
              </a:rPr>
              <a:t>/ </a:t>
            </a:r>
            <a:r>
              <a:rPr kumimoji="1" lang="en-US" altLang="zh-CN" sz="2800" b="1" dirty="0" err="1">
                <a:solidFill>
                  <a:srgbClr val="CC3300"/>
                </a:solidFill>
              </a:rPr>
              <a:t>KW·h</a:t>
            </a:r>
            <a:r>
              <a:rPr kumimoji="1" lang="en-US" altLang="zh-CN" sz="2800" b="1" dirty="0">
                <a:solidFill>
                  <a:srgbClr val="CC3300"/>
                </a:solidFill>
              </a:rPr>
              <a:t>=42.25</a:t>
            </a:r>
            <a:r>
              <a:rPr kumimoji="1" lang="zh-CN" altLang="en-US" sz="2800" b="1" dirty="0">
                <a:solidFill>
                  <a:srgbClr val="CC3300"/>
                </a:solidFill>
              </a:rPr>
              <a:t>元</a:t>
            </a:r>
          </a:p>
        </p:txBody>
      </p:sp>
    </p:spTree>
    <p:extLst>
      <p:ext uri="{BB962C8B-B14F-4D97-AF65-F5344CB8AC3E}">
        <p14:creationId xmlns:p14="http://schemas.microsoft.com/office/powerpoint/2010/main" xmlns="" val="57401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9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4" grpId="0"/>
      <p:bldP spid="3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720725" y="3717032"/>
            <a:ext cx="7596188" cy="233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</a:t>
            </a:r>
            <a:r>
              <a:rPr kumimoji="1"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kumimoji="1" lang="zh-CN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解：</a:t>
            </a:r>
            <a:r>
              <a:rPr kumimoji="1" lang="zh-CN" altLang="en-US" sz="2000" dirty="0">
                <a:solidFill>
                  <a:srgbClr val="0000FF"/>
                </a:solidFill>
              </a:rPr>
              <a:t>由电功的公式得</a:t>
            </a:r>
          </a:p>
          <a:p>
            <a:pPr algn="l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000" dirty="0">
                <a:solidFill>
                  <a:srgbClr val="000000"/>
                </a:solidFill>
              </a:rPr>
              <a:t>                   </a:t>
            </a:r>
            <a:r>
              <a:rPr kumimoji="1" lang="en-US" altLang="zh-CN" sz="2000" b="0" dirty="0">
                <a:solidFill>
                  <a:srgbClr val="0000FF"/>
                </a:solidFill>
                <a:latin typeface="Verdana" panose="020B0604030504040204" pitchFamily="34" charset="0"/>
              </a:rPr>
              <a:t>W=</a:t>
            </a:r>
            <a:r>
              <a:rPr kumimoji="1" lang="en-US" altLang="zh-CN" sz="2000" b="0" dirty="0" err="1">
                <a:solidFill>
                  <a:srgbClr val="0000FF"/>
                </a:solidFill>
                <a:latin typeface="Verdana" panose="020B0604030504040204" pitchFamily="34" charset="0"/>
              </a:rPr>
              <a:t>UIt</a:t>
            </a:r>
            <a:endParaRPr kumimoji="1" lang="en-US" altLang="zh-CN" sz="2000" b="0" dirty="0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pPr algn="l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000" b="0" dirty="0">
                <a:solidFill>
                  <a:srgbClr val="0000FF"/>
                </a:solidFill>
              </a:rPr>
              <a:t>                       </a:t>
            </a:r>
            <a:r>
              <a:rPr kumimoji="1" lang="en-US" altLang="zh-CN" sz="2000" b="0" dirty="0">
                <a:solidFill>
                  <a:srgbClr val="0000FF"/>
                </a:solidFill>
                <a:latin typeface="Verdana" panose="020B0604030504040204" pitchFamily="34" charset="0"/>
              </a:rPr>
              <a:t>=220V× 0.35A× 1800s</a:t>
            </a:r>
          </a:p>
          <a:p>
            <a:pPr algn="l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000" b="0" dirty="0">
                <a:solidFill>
                  <a:srgbClr val="0000FF"/>
                </a:solidFill>
                <a:latin typeface="Verdana" panose="020B0604030504040204" pitchFamily="34" charset="0"/>
              </a:rPr>
              <a:t>                   =1.386×10</a:t>
            </a:r>
            <a:r>
              <a:rPr kumimoji="1" lang="en-US" altLang="zh-CN" sz="2000" b="0" baseline="30000" dirty="0">
                <a:solidFill>
                  <a:srgbClr val="0000FF"/>
                </a:solidFill>
                <a:latin typeface="Verdana" panose="020B0604030504040204" pitchFamily="34" charset="0"/>
              </a:rPr>
              <a:t>5</a:t>
            </a:r>
            <a:r>
              <a:rPr kumimoji="1" lang="en-US" altLang="zh-CN" sz="2000" b="0" dirty="0">
                <a:solidFill>
                  <a:srgbClr val="0000FF"/>
                </a:solidFill>
                <a:latin typeface="Verdana" panose="020B0604030504040204" pitchFamily="34" charset="0"/>
              </a:rPr>
              <a:t>J.</a:t>
            </a:r>
          </a:p>
          <a:p>
            <a:pPr algn="l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      </a:t>
            </a:r>
            <a:r>
              <a:rPr kumimoji="1"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答：</a:t>
            </a:r>
            <a:r>
              <a:rPr kumimoji="1" lang="zh-CN" altLang="en-US" sz="2400" dirty="0">
                <a:solidFill>
                  <a:srgbClr val="0000FF"/>
                </a:solidFill>
                <a:latin typeface="宋体" panose="02010600030101010101" pitchFamily="2" charset="-122"/>
              </a:rPr>
              <a:t>通电</a:t>
            </a:r>
            <a:r>
              <a:rPr kumimoji="1" lang="en-US" altLang="zh-CN" sz="2400" dirty="0">
                <a:solidFill>
                  <a:srgbClr val="0000FF"/>
                </a:solidFill>
                <a:latin typeface="宋体" panose="02010600030101010101" pitchFamily="2" charset="-122"/>
              </a:rPr>
              <a:t>30min</a:t>
            </a:r>
            <a:r>
              <a:rPr kumimoji="1" lang="zh-CN" altLang="en-US" sz="2400" dirty="0">
                <a:solidFill>
                  <a:srgbClr val="0000FF"/>
                </a:solidFill>
                <a:latin typeface="宋体" panose="02010600030101010101" pitchFamily="2" charset="-122"/>
              </a:rPr>
              <a:t>，电炉铁消耗了</a:t>
            </a:r>
            <a:r>
              <a:rPr kumimoji="1" lang="en-US" altLang="zh-CN" sz="2400" dirty="0">
                <a:solidFill>
                  <a:srgbClr val="0000FF"/>
                </a:solidFill>
                <a:latin typeface="宋体" panose="02010600030101010101" pitchFamily="2" charset="-122"/>
              </a:rPr>
              <a:t>1.386×10</a:t>
            </a:r>
            <a:r>
              <a:rPr kumimoji="1" lang="en-US" altLang="zh-CN" sz="2400" baseline="30000" dirty="0">
                <a:solidFill>
                  <a:srgbClr val="0000FF"/>
                </a:solidFill>
                <a:latin typeface="宋体" panose="02010600030101010101" pitchFamily="2" charset="-122"/>
              </a:rPr>
              <a:t>5</a:t>
            </a:r>
            <a:r>
              <a:rPr kumimoji="1" lang="en-US" altLang="zh-CN" sz="2400" dirty="0">
                <a:solidFill>
                  <a:srgbClr val="0000FF"/>
                </a:solidFill>
                <a:latin typeface="宋体" panose="02010600030101010101" pitchFamily="2" charset="-122"/>
              </a:rPr>
              <a:t>J</a:t>
            </a:r>
            <a:r>
              <a:rPr kumimoji="1" lang="zh-CN" altLang="en-US" sz="2400" dirty="0">
                <a:solidFill>
                  <a:srgbClr val="0000FF"/>
                </a:solidFill>
                <a:latin typeface="宋体" panose="02010600030101010101" pitchFamily="2" charset="-122"/>
              </a:rPr>
              <a:t>的电能。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827584" y="704834"/>
            <a:ext cx="7667625" cy="1284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fontAlgn="base" hangingPunct="1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400" dirty="0">
                <a:solidFill>
                  <a:srgbClr val="FF33CC"/>
                </a:solidFill>
                <a:latin typeface="Verdana" panose="020B0604030504040204" pitchFamily="34" charset="0"/>
              </a:rPr>
              <a:t>例题</a:t>
            </a:r>
            <a:r>
              <a:rPr kumimoji="1" lang="en-US" altLang="zh-CN" sz="2400" dirty="0">
                <a:solidFill>
                  <a:srgbClr val="FF33CC"/>
                </a:solidFill>
                <a:latin typeface="Verdana" panose="020B0604030504040204" pitchFamily="34" charset="0"/>
              </a:rPr>
              <a:t>1</a:t>
            </a:r>
            <a:r>
              <a:rPr kumimoji="1" lang="zh-CN" altLang="en-US" sz="2400" dirty="0">
                <a:latin typeface="+mn-ea"/>
                <a:ea typeface="+mn-ea"/>
              </a:rPr>
              <a:t>： </a:t>
            </a:r>
            <a:r>
              <a:rPr kumimoji="1" lang="zh-CN" altLang="en-US" sz="2800" dirty="0">
                <a:latin typeface="+mn-ea"/>
                <a:ea typeface="+mn-ea"/>
              </a:rPr>
              <a:t>一把电烙铁接在</a:t>
            </a:r>
            <a:r>
              <a:rPr kumimoji="1" lang="en-US" altLang="zh-CN" sz="2800" dirty="0">
                <a:latin typeface="+mn-ea"/>
                <a:ea typeface="+mn-ea"/>
              </a:rPr>
              <a:t>220V</a:t>
            </a:r>
            <a:r>
              <a:rPr kumimoji="1" lang="zh-CN" altLang="en-US" sz="2800" dirty="0">
                <a:latin typeface="+mn-ea"/>
                <a:ea typeface="+mn-ea"/>
              </a:rPr>
              <a:t>的电路中，通过它的电流是</a:t>
            </a:r>
            <a:r>
              <a:rPr kumimoji="1" lang="en-US" altLang="zh-CN" sz="2800" dirty="0">
                <a:latin typeface="+mn-ea"/>
                <a:ea typeface="+mn-ea"/>
              </a:rPr>
              <a:t>350mA</a:t>
            </a:r>
            <a:r>
              <a:rPr kumimoji="1" lang="zh-CN" altLang="en-US" sz="2800" dirty="0">
                <a:latin typeface="+mn-ea"/>
                <a:ea typeface="+mn-ea"/>
              </a:rPr>
              <a:t>，问通电</a:t>
            </a:r>
            <a:r>
              <a:rPr kumimoji="1" lang="en-US" altLang="zh-CN" sz="2800" dirty="0">
                <a:latin typeface="+mn-ea"/>
                <a:ea typeface="+mn-ea"/>
              </a:rPr>
              <a:t>30min</a:t>
            </a:r>
            <a:r>
              <a:rPr kumimoji="1" lang="zh-CN" altLang="en-US" sz="2800" dirty="0">
                <a:latin typeface="+mn-ea"/>
                <a:ea typeface="+mn-ea"/>
              </a:rPr>
              <a:t>消耗了多少电能？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23850" y="1628775"/>
            <a:ext cx="8640763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>
                <a:solidFill>
                  <a:srgbClr val="000000"/>
                </a:solidFill>
                <a:latin typeface="Tahoma" panose="020B0604030504040204" pitchFamily="34" charset="0"/>
              </a:rPr>
              <a:t>  </a:t>
            </a:r>
            <a:r>
              <a:rPr kumimoji="1" lang="en-US" altLang="zh-CN" sz="2800">
                <a:solidFill>
                  <a:srgbClr val="FF33CC"/>
                </a:solidFill>
                <a:latin typeface="Tahoma" panose="020B0604030504040204" pitchFamily="34" charset="0"/>
              </a:rPr>
              <a:t> </a:t>
            </a:r>
            <a:endParaRPr kumimoji="1" lang="en-US" altLang="zh-CN" sz="2800">
              <a:solidFill>
                <a:srgbClr val="0000FF"/>
              </a:solidFill>
              <a:latin typeface="Tahoma" panose="020B0604030504040204" pitchFamily="34" charset="0"/>
            </a:endParaRPr>
          </a:p>
          <a:p>
            <a:pPr algn="l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>
                <a:solidFill>
                  <a:srgbClr val="000000"/>
                </a:solidFill>
                <a:latin typeface="Tahoma" panose="020B0604030504040204" pitchFamily="34" charset="0"/>
              </a:rPr>
              <a:t>  </a:t>
            </a:r>
            <a:endParaRPr kumimoji="1" lang="en-US" altLang="zh-CN" sz="28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043608" y="2132856"/>
            <a:ext cx="7272808" cy="1123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400" dirty="0" smtClean="0">
                <a:solidFill>
                  <a:srgbClr val="FF0000"/>
                </a:solidFill>
                <a:latin typeface="Tahoma" panose="020B0604030504040204" pitchFamily="34" charset="0"/>
              </a:rPr>
              <a:t>  </a:t>
            </a:r>
            <a:r>
              <a:rPr kumimoji="1" lang="zh-CN" altLang="en-US" sz="2400" b="0" dirty="0" smtClean="0">
                <a:latin typeface="Tahoma" panose="020B0604030504040204" pitchFamily="34" charset="0"/>
              </a:rPr>
              <a:t>已</a:t>
            </a:r>
            <a:r>
              <a:rPr kumimoji="1" lang="zh-CN" altLang="en-US" sz="2400" b="0" dirty="0">
                <a:latin typeface="Tahoma" panose="020B0604030504040204" pitchFamily="34" charset="0"/>
              </a:rPr>
              <a:t>知：</a:t>
            </a:r>
            <a:r>
              <a:rPr kumimoji="1" lang="en-US" altLang="zh-CN" sz="2400" b="0" dirty="0">
                <a:latin typeface="Tahoma" panose="020B0604030504040204" pitchFamily="34" charset="0"/>
              </a:rPr>
              <a:t>U=220V,  I=350mA=0.35A, t=1800s</a:t>
            </a:r>
            <a:r>
              <a:rPr kumimoji="1" lang="en-US" altLang="zh-CN" sz="2400" b="0" dirty="0" smtClean="0">
                <a:latin typeface="Tahoma" panose="020B0604030504040204" pitchFamily="34" charset="0"/>
              </a:rPr>
              <a:t>.</a:t>
            </a:r>
          </a:p>
          <a:p>
            <a:pPr algn="l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400" b="0" dirty="0" smtClean="0">
                <a:latin typeface="Tahoma" panose="020B0604030504040204" pitchFamily="34" charset="0"/>
              </a:rPr>
              <a:t>求</a:t>
            </a:r>
            <a:r>
              <a:rPr kumimoji="1" lang="zh-CN" altLang="en-US" sz="2400" b="0" dirty="0">
                <a:latin typeface="Tahoma" panose="020B0604030504040204" pitchFamily="34" charset="0"/>
              </a:rPr>
              <a:t>：</a:t>
            </a:r>
            <a:r>
              <a:rPr kumimoji="1" lang="en-US" altLang="zh-CN" sz="2400" b="0" dirty="0">
                <a:latin typeface="Tahoma" panose="020B0604030504040204" pitchFamily="34" charset="0"/>
              </a:rPr>
              <a:t>W=</a:t>
            </a:r>
            <a:r>
              <a:rPr kumimoji="1" lang="zh-CN" altLang="en-US" sz="2400" b="0" dirty="0">
                <a:latin typeface="Tahoma" panose="020B0604030504040204" pitchFamily="34" charset="0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xmlns="" val="57401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865188" y="693738"/>
            <a:ext cx="8278812" cy="1871662"/>
          </a:xfrm>
          <a:prstGeom prst="rect">
            <a:avLst/>
          </a:prstGeom>
        </p:spPr>
        <p:txBody>
          <a:bodyPr anchorCtr="1"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200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例 </a:t>
            </a:r>
            <a:r>
              <a:rPr lang="en-US" altLang="zh-CN" sz="200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 </a:t>
            </a:r>
            <a:r>
              <a:rPr lang="zh-CN" altLang="en-US" sz="200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一电能表表盘上表标“</a:t>
            </a:r>
            <a:r>
              <a:rPr lang="en-US" altLang="zh-CN" sz="200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1200r/(kW·h)”</a:t>
            </a:r>
            <a:r>
              <a:rPr lang="zh-CN" altLang="en-US" sz="200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，将某用电器单独接在该表上</a:t>
            </a:r>
            <a:r>
              <a:rPr lang="en-US" altLang="zh-CN" sz="200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00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当用电器工作</a:t>
            </a:r>
            <a:r>
              <a:rPr lang="en-US" altLang="zh-CN" sz="200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4min</a:t>
            </a:r>
            <a:r>
              <a:rPr lang="zh-CN" altLang="en-US" sz="200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后，电能表转盘转过</a:t>
            </a:r>
            <a:r>
              <a:rPr lang="en-US" altLang="zh-CN" sz="200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55r.</a:t>
            </a:r>
            <a:r>
              <a:rPr lang="zh-CN" altLang="en-US" sz="200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若用电器额定电压为</a:t>
            </a:r>
            <a:r>
              <a:rPr lang="en-US" altLang="zh-CN" sz="200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220V</a:t>
            </a:r>
            <a:r>
              <a:rPr lang="zh-CN" altLang="en-US" sz="200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，求通过该用电器的电流</a:t>
            </a:r>
            <a:r>
              <a:rPr lang="zh-CN" altLang="en-US" sz="2800" b="1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en-US" sz="28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971600" y="2348880"/>
            <a:ext cx="720179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Ctr="1"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fontAlgn="base" hangingPunct="1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zh-CN" altLang="en-US" sz="2000" dirty="0">
                <a:solidFill>
                  <a:srgbClr val="FF33CC"/>
                </a:solidFill>
                <a:latin typeface="宋体" panose="02010600030101010101" pitchFamily="2" charset="-122"/>
              </a:rPr>
              <a:t>解：</a:t>
            </a:r>
            <a:r>
              <a:rPr lang="en-US" altLang="zh-CN" sz="2000" dirty="0">
                <a:solidFill>
                  <a:srgbClr val="FF66CC"/>
                </a:solidFill>
                <a:latin typeface="宋体" panose="02010600030101010101" pitchFamily="2" charset="-122"/>
              </a:rPr>
              <a:t>4min</a:t>
            </a:r>
            <a:r>
              <a:rPr lang="zh-CN" altLang="en-US" sz="2000" dirty="0">
                <a:solidFill>
                  <a:srgbClr val="FF66CC"/>
                </a:solidFill>
                <a:latin typeface="宋体" panose="02010600030101010101" pitchFamily="2" charset="-122"/>
              </a:rPr>
              <a:t>内电能表转盘转过</a:t>
            </a:r>
            <a:r>
              <a:rPr lang="en-US" altLang="zh-CN" sz="2000" dirty="0">
                <a:solidFill>
                  <a:srgbClr val="FF66CC"/>
                </a:solidFill>
                <a:latin typeface="宋体" panose="02010600030101010101" pitchFamily="2" charset="-122"/>
              </a:rPr>
              <a:t>55r</a:t>
            </a:r>
            <a:r>
              <a:rPr lang="zh-CN" altLang="en-US" sz="2000" dirty="0">
                <a:solidFill>
                  <a:srgbClr val="FF66CC"/>
                </a:solidFill>
                <a:latin typeface="宋体" panose="02010600030101010101" pitchFamily="2" charset="-122"/>
              </a:rPr>
              <a:t>，说明该用电器消耗的电能为：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970607" y="3019970"/>
            <a:ext cx="14033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000" i="1" dirty="0">
                <a:solidFill>
                  <a:srgbClr val="FF33CC"/>
                </a:solidFill>
                <a:latin typeface="Verdana" panose="020B0604030504040204" pitchFamily="34" charset="0"/>
              </a:rPr>
              <a:t>W </a:t>
            </a:r>
            <a:r>
              <a:rPr lang="en-US" altLang="zh-CN" sz="2000" dirty="0">
                <a:solidFill>
                  <a:srgbClr val="FF33CC"/>
                </a:solidFill>
                <a:latin typeface="Verdana" panose="020B0604030504040204" pitchFamily="34" charset="0"/>
              </a:rPr>
              <a:t>=</a:t>
            </a:r>
            <a:endParaRPr lang="en-US" altLang="zh-CN" sz="2000" i="1" dirty="0">
              <a:solidFill>
                <a:srgbClr val="FF33CC"/>
              </a:solidFill>
              <a:latin typeface="Verdana" panose="020B0604030504040204" pitchFamily="34" charset="0"/>
            </a:endParaRP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2229569" y="3309416"/>
            <a:ext cx="3024187" cy="0"/>
          </a:xfrm>
          <a:prstGeom prst="line">
            <a:avLst/>
          </a:prstGeom>
          <a:noFill/>
          <a:ln w="25400">
            <a:solidFill>
              <a:srgbClr val="FF33CC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2000">
              <a:solidFill>
                <a:srgbClr val="000000"/>
              </a:solidFill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3237631" y="2852936"/>
            <a:ext cx="13684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FF33CC"/>
                </a:solidFill>
                <a:latin typeface="宋体" panose="02010600030101010101" pitchFamily="2" charset="-122"/>
              </a:rPr>
              <a:t>55r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229569" y="3236391"/>
            <a:ext cx="31686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FF33CC"/>
                </a:solidFill>
                <a:latin typeface="宋体" panose="02010600030101010101" pitchFamily="2" charset="-122"/>
              </a:rPr>
              <a:t>1200r/(</a:t>
            </a:r>
            <a:r>
              <a:rPr lang="en-US" altLang="zh-CN" sz="2000" dirty="0" err="1">
                <a:solidFill>
                  <a:srgbClr val="FF33CC"/>
                </a:solidFill>
                <a:latin typeface="宋体" panose="02010600030101010101" pitchFamily="2" charset="-122"/>
              </a:rPr>
              <a:t>kW·h</a:t>
            </a:r>
            <a:r>
              <a:rPr lang="en-US" altLang="zh-CN" sz="2000" dirty="0">
                <a:solidFill>
                  <a:srgbClr val="FF33CC"/>
                </a:solidFill>
                <a:latin typeface="宋体" panose="02010600030101010101" pitchFamily="2" charset="-122"/>
              </a:rPr>
              <a:t>)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182319" y="3062361"/>
            <a:ext cx="7191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FF33CC"/>
                </a:solidFill>
                <a:latin typeface="Verdana" panose="020B0604030504040204" pitchFamily="34" charset="0"/>
              </a:rPr>
              <a:t>=</a:t>
            </a:r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5758581" y="3309416"/>
            <a:ext cx="1079500" cy="0"/>
          </a:xfrm>
          <a:prstGeom prst="line">
            <a:avLst/>
          </a:prstGeom>
          <a:noFill/>
          <a:ln w="25400">
            <a:solidFill>
              <a:srgbClr val="FF33CC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2000">
              <a:solidFill>
                <a:srgbClr val="000000"/>
              </a:solidFill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6065836" y="2780928"/>
            <a:ext cx="4443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Ctr="1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>
                <a:solidFill>
                  <a:srgbClr val="FF33CC"/>
                </a:solidFill>
                <a:latin typeface="宋体" panose="02010600030101010101" pitchFamily="2" charset="-122"/>
              </a:rPr>
              <a:t>55</a:t>
            </a: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5909005" y="3214166"/>
            <a:ext cx="7040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Ctr="1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>
                <a:solidFill>
                  <a:srgbClr val="FF33CC"/>
                </a:solidFill>
                <a:latin typeface="宋体" panose="02010600030101010101" pitchFamily="2" charset="-122"/>
              </a:rPr>
              <a:t>1200</a:t>
            </a: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7011391" y="3068960"/>
            <a:ext cx="8322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Ctr="1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 err="1">
                <a:solidFill>
                  <a:srgbClr val="FF33CC"/>
                </a:solidFill>
                <a:latin typeface="宋体" panose="02010600030101010101" pitchFamily="2" charset="-122"/>
              </a:rPr>
              <a:t>kW·h</a:t>
            </a:r>
            <a:endParaRPr lang="en-US" altLang="zh-CN" sz="2000" b="1" dirty="0">
              <a:solidFill>
                <a:srgbClr val="FF33CC"/>
              </a:solidFill>
              <a:latin typeface="宋体" panose="02010600030101010101" pitchFamily="2" charset="-122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1581869" y="3789040"/>
            <a:ext cx="7191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FF33CC"/>
                </a:solidFill>
                <a:latin typeface="Verdana" panose="020B0604030504040204" pitchFamily="34" charset="0"/>
              </a:rPr>
              <a:t>=</a:t>
            </a:r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2339925" y="3962897"/>
            <a:ext cx="1223963" cy="0"/>
          </a:xfrm>
          <a:prstGeom prst="line">
            <a:avLst/>
          </a:prstGeom>
          <a:noFill/>
          <a:ln w="25400">
            <a:solidFill>
              <a:srgbClr val="FF33CC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2000">
              <a:solidFill>
                <a:srgbClr val="000000"/>
              </a:solidFill>
            </a:endParaRP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2637987" y="3867647"/>
            <a:ext cx="7040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Ctr="1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>
                <a:solidFill>
                  <a:srgbClr val="FF33CC"/>
                </a:solidFill>
                <a:latin typeface="宋体" panose="02010600030101010101" pitchFamily="2" charset="-122"/>
              </a:rPr>
              <a:t>1200</a:t>
            </a:r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2791642" y="3501008"/>
            <a:ext cx="4443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Ctr="1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>
                <a:solidFill>
                  <a:srgbClr val="FF33CC"/>
                </a:solidFill>
                <a:latin typeface="宋体" panose="02010600030101010101" pitchFamily="2" charset="-122"/>
              </a:rPr>
              <a:t>55</a:t>
            </a:r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5363095" y="3813518"/>
            <a:ext cx="7191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FF33CC"/>
                </a:solidFill>
                <a:latin typeface="Verdana" panose="020B0604030504040204" pitchFamily="34" charset="0"/>
              </a:rPr>
              <a:t>=</a:t>
            </a:r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3164606" y="3765893"/>
            <a:ext cx="28813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>
                <a:solidFill>
                  <a:srgbClr val="FF33CC"/>
                </a:solidFill>
                <a:latin typeface="宋体" panose="02010600030101010101" pitchFamily="2" charset="-122"/>
              </a:rPr>
              <a:t>×3.6×10</a:t>
            </a:r>
            <a:r>
              <a:rPr lang="en-US" altLang="zh-CN" sz="2000" b="1" baseline="30000" dirty="0">
                <a:solidFill>
                  <a:srgbClr val="FF33CC"/>
                </a:solidFill>
                <a:latin typeface="宋体" panose="02010600030101010101" pitchFamily="2" charset="-122"/>
              </a:rPr>
              <a:t>6</a:t>
            </a:r>
            <a:r>
              <a:rPr lang="en-US" altLang="zh-CN" sz="2000" b="1" dirty="0">
                <a:solidFill>
                  <a:srgbClr val="FF33CC"/>
                </a:solidFill>
                <a:latin typeface="宋体" panose="02010600030101010101" pitchFamily="2" charset="-122"/>
              </a:rPr>
              <a:t>J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5292080" y="3820978"/>
            <a:ext cx="28813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>
                <a:solidFill>
                  <a:srgbClr val="FF33CC"/>
                </a:solidFill>
                <a:latin typeface="宋体" panose="02010600030101010101" pitchFamily="2" charset="-122"/>
              </a:rPr>
              <a:t>1.65×10</a:t>
            </a:r>
            <a:r>
              <a:rPr lang="en-US" altLang="zh-CN" sz="2000" b="1" baseline="30000" dirty="0">
                <a:solidFill>
                  <a:srgbClr val="FF33CC"/>
                </a:solidFill>
                <a:latin typeface="宋体" panose="02010600030101010101" pitchFamily="2" charset="-122"/>
              </a:rPr>
              <a:t>5</a:t>
            </a:r>
            <a:r>
              <a:rPr lang="en-US" altLang="zh-CN" sz="2000" b="1" dirty="0">
                <a:solidFill>
                  <a:srgbClr val="FF33CC"/>
                </a:solidFill>
                <a:latin typeface="宋体" panose="02010600030101010101" pitchFamily="2" charset="-122"/>
              </a:rPr>
              <a:t>J</a:t>
            </a:r>
          </a:p>
        </p:txBody>
      </p:sp>
      <p:sp>
        <p:nvSpPr>
          <p:cNvPr id="20" name="矩形 19"/>
          <p:cNvSpPr/>
          <p:nvPr/>
        </p:nvSpPr>
        <p:spPr>
          <a:xfrm>
            <a:off x="1331640" y="4355812"/>
            <a:ext cx="4629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由</a:t>
            </a:r>
            <a:r>
              <a:rPr lang="en-US" altLang="zh-CN" b="1" i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W </a:t>
            </a:r>
            <a:r>
              <a:rPr lang="en-US" altLang="zh-CN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US" altLang="zh-CN" b="1" i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UIt</a:t>
            </a:r>
            <a:r>
              <a:rPr lang="zh-CN" altLang="en-US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可得，通过该用电器的电流为：</a:t>
            </a:r>
            <a:endParaRPr lang="zh-CN" altLang="en-US" dirty="0"/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1609304" y="4984403"/>
            <a:ext cx="1306512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+mn-ea"/>
                <a:cs typeface="+mn-cs"/>
              </a:rPr>
              <a:t>I </a:t>
            </a: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+mn-ea"/>
                <a:cs typeface="+mn-cs"/>
              </a:rPr>
              <a:t>=</a:t>
            </a:r>
            <a:endParaRPr kumimoji="0" lang="en-US" altLang="zh-CN" sz="2000" b="1" i="1" u="none" strike="noStrike" kern="0" cap="none" spc="0" normalizeH="0" baseline="0" noProof="0" dirty="0">
              <a:ln>
                <a:noFill/>
              </a:ln>
              <a:solidFill>
                <a:srgbClr val="FF33CC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22" name="Line 4"/>
          <p:cNvSpPr>
            <a:spLocks noChangeShapeType="1"/>
          </p:cNvSpPr>
          <p:nvPr/>
        </p:nvSpPr>
        <p:spPr bwMode="auto">
          <a:xfrm>
            <a:off x="2195736" y="5157192"/>
            <a:ext cx="792162" cy="0"/>
          </a:xfrm>
          <a:prstGeom prst="line">
            <a:avLst/>
          </a:prstGeom>
          <a:noFill/>
          <a:ln w="31750">
            <a:solidFill>
              <a:srgbClr val="FF33CC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200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2051720" y="4757082"/>
            <a:ext cx="9366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000" i="1" dirty="0">
                <a:solidFill>
                  <a:srgbClr val="FF33CC"/>
                </a:solidFill>
                <a:latin typeface="+mn-ea"/>
                <a:ea typeface="+mn-ea"/>
              </a:rPr>
              <a:t>W</a:t>
            </a: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2051720" y="5117122"/>
            <a:ext cx="9366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000" i="1" dirty="0">
                <a:solidFill>
                  <a:srgbClr val="FF33CC"/>
                </a:solidFill>
                <a:latin typeface="+mn-ea"/>
                <a:ea typeface="+mn-ea"/>
              </a:rPr>
              <a:t>Ut</a:t>
            </a: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2699792" y="4901098"/>
            <a:ext cx="9366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FF33CC"/>
                </a:solidFill>
                <a:latin typeface="+mn-ea"/>
                <a:ea typeface="+mn-ea"/>
              </a:rPr>
              <a:t>=</a:t>
            </a:r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>
            <a:off x="3347864" y="5157192"/>
            <a:ext cx="3673475" cy="0"/>
          </a:xfrm>
          <a:prstGeom prst="line">
            <a:avLst/>
          </a:prstGeom>
          <a:noFill/>
          <a:ln w="31750">
            <a:solidFill>
              <a:srgbClr val="FF33CC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200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3203848" y="4757082"/>
            <a:ext cx="35290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FF33CC"/>
                </a:solidFill>
                <a:latin typeface="+mn-ea"/>
                <a:ea typeface="+mn-ea"/>
              </a:rPr>
              <a:t>1.65×10</a:t>
            </a:r>
            <a:r>
              <a:rPr lang="en-US" altLang="zh-CN" sz="2000" baseline="30000" dirty="0">
                <a:solidFill>
                  <a:srgbClr val="FF33CC"/>
                </a:solidFill>
                <a:latin typeface="+mn-ea"/>
                <a:ea typeface="+mn-ea"/>
              </a:rPr>
              <a:t>5</a:t>
            </a:r>
            <a:r>
              <a:rPr lang="en-US" altLang="zh-CN" sz="2000" dirty="0">
                <a:solidFill>
                  <a:srgbClr val="FF33CC"/>
                </a:solidFill>
                <a:latin typeface="+mn-ea"/>
                <a:ea typeface="+mn-ea"/>
              </a:rPr>
              <a:t>J</a:t>
            </a: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3131840" y="5117122"/>
            <a:ext cx="39608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FF33CC"/>
                </a:solidFill>
                <a:latin typeface="+mn-ea"/>
                <a:ea typeface="+mn-ea"/>
              </a:rPr>
              <a:t>220V×240s</a:t>
            </a: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2699792" y="5405154"/>
            <a:ext cx="9366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FF33CC"/>
                </a:solidFill>
                <a:latin typeface="+mn-ea"/>
                <a:ea typeface="+mn-ea"/>
              </a:rPr>
              <a:t>=</a:t>
            </a:r>
          </a:p>
        </p:txBody>
      </p:sp>
      <p:sp>
        <p:nvSpPr>
          <p:cNvPr id="30" name="Text Box 13"/>
          <p:cNvSpPr txBox="1">
            <a:spLocks noChangeArrowheads="1"/>
          </p:cNvSpPr>
          <p:nvPr/>
        </p:nvSpPr>
        <p:spPr bwMode="auto">
          <a:xfrm>
            <a:off x="2483768" y="5405154"/>
            <a:ext cx="25923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FF33CC"/>
                </a:solidFill>
                <a:latin typeface="+mn-ea"/>
                <a:ea typeface="+mn-ea"/>
              </a:rPr>
              <a:t>3.125A</a:t>
            </a:r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35496" y="5400600"/>
            <a:ext cx="6482109" cy="1124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>
                <a:solidFill>
                  <a:srgbClr val="FF33CC"/>
                </a:solidFill>
                <a:latin typeface="Verdana" panose="020B0604030504040204" pitchFamily="34" charset="0"/>
              </a:rPr>
              <a:t>答：</a:t>
            </a:r>
            <a:r>
              <a:rPr lang="zh-CN" altLang="en-US" sz="2000" b="1" dirty="0">
                <a:solidFill>
                  <a:srgbClr val="0000FF"/>
                </a:solidFill>
                <a:latin typeface="宋体" panose="02010600030101010101" pitchFamily="2" charset="-122"/>
              </a:rPr>
              <a:t>通过该用电器的电流为</a:t>
            </a:r>
            <a:r>
              <a:rPr lang="en-US" altLang="zh-CN" sz="2000" b="1" dirty="0">
                <a:solidFill>
                  <a:srgbClr val="0000FF"/>
                </a:solidFill>
                <a:latin typeface="宋体" panose="02010600030101010101" pitchFamily="2" charset="-122"/>
              </a:rPr>
              <a:t>3.125A</a:t>
            </a:r>
          </a:p>
        </p:txBody>
      </p:sp>
    </p:spTree>
    <p:extLst>
      <p:ext uri="{BB962C8B-B14F-4D97-AF65-F5344CB8AC3E}">
        <p14:creationId xmlns:p14="http://schemas.microsoft.com/office/powerpoint/2010/main" xmlns="" val="57401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40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6500"/>
                            </p:stCondLst>
                            <p:childTnLst>
                              <p:par>
                                <p:cTn id="1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  <p:bldP spid="7" grpId="0"/>
      <p:bldP spid="8" grpId="0"/>
      <p:bldP spid="9" grpId="0" animBg="1"/>
      <p:bldP spid="10" grpId="0"/>
      <p:bldP spid="11" grpId="0"/>
      <p:bldP spid="12" grpId="0"/>
      <p:bldP spid="13" grpId="0"/>
      <p:bldP spid="14" grpId="0" animBg="1"/>
      <p:bldP spid="15" grpId="0"/>
      <p:bldP spid="16" grpId="0"/>
      <p:bldP spid="17" grpId="0"/>
      <p:bldP spid="18" grpId="0"/>
      <p:bldP spid="19" grpId="0"/>
      <p:bldP spid="21" grpId="0" build="p"/>
      <p:bldP spid="22" grpId="0" animBg="1"/>
      <p:bldP spid="23" grpId="0"/>
      <p:bldP spid="24" grpId="0"/>
      <p:bldP spid="25" grpId="0"/>
      <p:bldP spid="26" grpId="0" animBg="1"/>
      <p:bldP spid="27" grpId="0"/>
      <p:bldP spid="28" grpId="0"/>
      <p:bldP spid="29" grpId="0"/>
      <p:bldP spid="30" grpId="0"/>
      <p:bldP spid="3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63600" y="981075"/>
            <a:ext cx="8280400" cy="6119813"/>
          </a:xfrm>
          <a:prstGeom prst="rect">
            <a:avLst/>
          </a:prstGeom>
        </p:spPr>
        <p:txBody>
          <a:bodyPr/>
          <a:lstStyle/>
          <a:p>
            <a:pPr>
              <a:buFontTx/>
              <a:buNone/>
            </a:pPr>
            <a:endParaRPr lang="en-US" altLang="zh-CN" b="1" dirty="0">
              <a:solidFill>
                <a:srgbClr val="EABB36"/>
              </a:solidFill>
            </a:endParaRPr>
          </a:p>
          <a:p>
            <a:pPr>
              <a:buFontTx/>
              <a:buNone/>
            </a:pPr>
            <a:endParaRPr lang="en-US" altLang="zh-CN" b="1" dirty="0">
              <a:solidFill>
                <a:srgbClr val="EABB36"/>
              </a:solidFill>
            </a:endParaRPr>
          </a:p>
          <a:p>
            <a:pPr>
              <a:buFontTx/>
              <a:buNone/>
            </a:pPr>
            <a:r>
              <a:rPr lang="en-US" altLang="zh-CN" b="1" dirty="0"/>
              <a:t>         </a:t>
            </a:r>
            <a:r>
              <a:rPr lang="zh-CN" altLang="en-US" b="1" dirty="0">
                <a:solidFill>
                  <a:srgbClr val="0000FF"/>
                </a:solidFill>
              </a:rPr>
              <a:t>定义：</a:t>
            </a:r>
          </a:p>
          <a:p>
            <a:pPr>
              <a:buFontTx/>
              <a:buNone/>
            </a:pPr>
            <a:r>
              <a:rPr lang="zh-CN" altLang="en-US" b="1" dirty="0">
                <a:solidFill>
                  <a:srgbClr val="0000FF"/>
                </a:solidFill>
              </a:rPr>
              <a:t>         影响因素：</a:t>
            </a:r>
          </a:p>
          <a:p>
            <a:pPr>
              <a:buFontTx/>
              <a:buNone/>
            </a:pPr>
            <a:r>
              <a:rPr lang="zh-CN" altLang="en-US" b="1" dirty="0">
                <a:solidFill>
                  <a:srgbClr val="0000FF"/>
                </a:solidFill>
              </a:rPr>
              <a:t>         </a:t>
            </a:r>
          </a:p>
          <a:p>
            <a:pPr>
              <a:buFontTx/>
              <a:buNone/>
            </a:pPr>
            <a:r>
              <a:rPr lang="zh-CN" altLang="en-US" b="1" dirty="0">
                <a:solidFill>
                  <a:srgbClr val="0000FF"/>
                </a:solidFill>
              </a:rPr>
              <a:t>         </a:t>
            </a:r>
          </a:p>
          <a:p>
            <a:pPr>
              <a:buFontTx/>
              <a:buNone/>
            </a:pPr>
            <a:r>
              <a:rPr lang="zh-CN" altLang="en-US" b="1" dirty="0">
                <a:solidFill>
                  <a:srgbClr val="0000FF"/>
                </a:solidFill>
              </a:rPr>
              <a:t>                                        </a:t>
            </a:r>
          </a:p>
          <a:p>
            <a:pPr>
              <a:buFontTx/>
              <a:buNone/>
            </a:pPr>
            <a:r>
              <a:rPr lang="zh-CN" altLang="en-US" b="1" dirty="0">
                <a:solidFill>
                  <a:srgbClr val="0000FF"/>
                </a:solidFill>
              </a:rPr>
              <a:t>         </a:t>
            </a:r>
          </a:p>
          <a:p>
            <a:pPr>
              <a:buFontTx/>
              <a:buNone/>
            </a:pPr>
            <a:r>
              <a:rPr lang="zh-CN" altLang="en-US" b="1" dirty="0">
                <a:solidFill>
                  <a:srgbClr val="0000FF"/>
                </a:solidFill>
              </a:rPr>
              <a:t>         </a:t>
            </a:r>
            <a:endParaRPr lang="en-US" altLang="zh-CN" b="1" dirty="0" smtClean="0">
              <a:solidFill>
                <a:srgbClr val="0000FF"/>
              </a:solidFill>
            </a:endParaRPr>
          </a:p>
          <a:p>
            <a:pPr>
              <a:buFontTx/>
              <a:buNone/>
            </a:pPr>
            <a:r>
              <a:rPr lang="zh-CN" altLang="en-US" b="1" dirty="0" smtClean="0">
                <a:solidFill>
                  <a:srgbClr val="0000FF"/>
                </a:solidFill>
              </a:rPr>
              <a:t>         测量</a:t>
            </a:r>
            <a:r>
              <a:rPr lang="zh-CN" altLang="en-US" b="1" dirty="0">
                <a:solidFill>
                  <a:srgbClr val="0000FF"/>
                </a:solidFill>
              </a:rPr>
              <a:t>工具</a:t>
            </a:r>
          </a:p>
          <a:p>
            <a:pPr>
              <a:buFontTx/>
              <a:buNone/>
            </a:pPr>
            <a:endParaRPr lang="zh-CN" altLang="en-US" b="1" dirty="0"/>
          </a:p>
          <a:p>
            <a:pPr>
              <a:buFontTx/>
              <a:buNone/>
            </a:pPr>
            <a:r>
              <a:rPr lang="zh-CN" altLang="en-US" b="1" dirty="0"/>
              <a:t>                                        </a:t>
            </a:r>
          </a:p>
        </p:txBody>
      </p:sp>
      <p:sp>
        <p:nvSpPr>
          <p:cNvPr id="33796" name="AutoShape 4"/>
          <p:cNvSpPr/>
          <p:nvPr/>
        </p:nvSpPr>
        <p:spPr bwMode="auto">
          <a:xfrm>
            <a:off x="5075486" y="4976006"/>
            <a:ext cx="73025" cy="1368425"/>
          </a:xfrm>
          <a:prstGeom prst="leftBrace">
            <a:avLst>
              <a:gd name="adj1" fmla="val 156159"/>
              <a:gd name="adj2" fmla="val 41417"/>
            </a:avLst>
          </a:prstGeom>
          <a:noFill/>
          <a:ln w="25400">
            <a:solidFill>
              <a:srgbClr val="0000FF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3800" b="1">
              <a:solidFill>
                <a:srgbClr val="000000"/>
              </a:solidFill>
            </a:endParaRPr>
          </a:p>
        </p:txBody>
      </p:sp>
      <p:sp>
        <p:nvSpPr>
          <p:cNvPr id="33797" name="AutoShape 5"/>
          <p:cNvSpPr/>
          <p:nvPr/>
        </p:nvSpPr>
        <p:spPr bwMode="auto">
          <a:xfrm>
            <a:off x="1295648" y="1951819"/>
            <a:ext cx="287338" cy="3527425"/>
          </a:xfrm>
          <a:prstGeom prst="leftBrace">
            <a:avLst>
              <a:gd name="adj1" fmla="val 102302"/>
              <a:gd name="adj2" fmla="val 50000"/>
            </a:avLst>
          </a:prstGeom>
          <a:noFill/>
          <a:ln w="31750">
            <a:solidFill>
              <a:srgbClr val="0000FF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3800" b="1">
              <a:solidFill>
                <a:srgbClr val="000000"/>
              </a:solidFill>
            </a:endParaRPr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>
            <a:off x="3167311" y="5480831"/>
            <a:ext cx="576262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3672136" y="5193494"/>
            <a:ext cx="17287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3200">
                <a:solidFill>
                  <a:srgbClr val="0000FF"/>
                </a:solidFill>
                <a:latin typeface="Verdana" panose="020B0604030504040204" pitchFamily="34" charset="0"/>
              </a:rPr>
              <a:t>电能表</a:t>
            </a: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5197724" y="5912854"/>
            <a:ext cx="32400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3200" dirty="0">
                <a:solidFill>
                  <a:srgbClr val="0000FF"/>
                </a:solidFill>
                <a:latin typeface="Verdana" panose="020B0604030504040204" pitchFamily="34" charset="0"/>
              </a:rPr>
              <a:t>技术参数的含义</a:t>
            </a: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3383211" y="2223281"/>
            <a:ext cx="4500562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fontAlgn="base" hangingPunct="1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zh-CN" altLang="en-US" sz="2800">
                <a:solidFill>
                  <a:srgbClr val="0000FF"/>
                </a:solidFill>
                <a:latin typeface="Verdana" panose="020B0604030504040204" pitchFamily="34" charset="0"/>
              </a:rPr>
              <a:t>导体两端的</a:t>
            </a:r>
            <a:r>
              <a:rPr lang="zh-CN" altLang="en-US" sz="2800">
                <a:solidFill>
                  <a:srgbClr val="FF33CC"/>
                </a:solidFill>
                <a:latin typeface="Verdana" panose="020B0604030504040204" pitchFamily="34" charset="0"/>
              </a:rPr>
              <a:t>电压、</a:t>
            </a:r>
            <a:r>
              <a:rPr lang="zh-CN" altLang="en-US" sz="2800">
                <a:solidFill>
                  <a:srgbClr val="0000FF"/>
                </a:solidFill>
                <a:latin typeface="Verdana" panose="020B0604030504040204" pitchFamily="34" charset="0"/>
              </a:rPr>
              <a:t>通过导体的</a:t>
            </a:r>
            <a:r>
              <a:rPr lang="zh-CN" altLang="en-US" sz="2800">
                <a:solidFill>
                  <a:srgbClr val="FF33CC"/>
                </a:solidFill>
                <a:latin typeface="Verdana" panose="020B0604030504040204" pitchFamily="34" charset="0"/>
              </a:rPr>
              <a:t>电流</a:t>
            </a:r>
            <a:r>
              <a:rPr lang="zh-CN" altLang="en-US" sz="2800">
                <a:solidFill>
                  <a:srgbClr val="0000FF"/>
                </a:solidFill>
                <a:latin typeface="Verdana" panose="020B0604030504040204" pitchFamily="34" charset="0"/>
              </a:rPr>
              <a:t>及</a:t>
            </a:r>
            <a:r>
              <a:rPr lang="zh-CN" altLang="en-US" sz="2800">
                <a:solidFill>
                  <a:srgbClr val="FF33CC"/>
                </a:solidFill>
                <a:latin typeface="Verdana" panose="020B0604030504040204" pitchFamily="34" charset="0"/>
              </a:rPr>
              <a:t>通电时间 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2591048" y="1664481"/>
            <a:ext cx="32400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3200">
                <a:solidFill>
                  <a:srgbClr val="FF33CC"/>
                </a:solidFill>
                <a:latin typeface="Verdana" panose="020B0604030504040204" pitchFamily="34" charset="0"/>
              </a:rPr>
              <a:t>电流所做的功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3852192" y="3641650"/>
            <a:ext cx="32400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i="1" dirty="0">
                <a:solidFill>
                  <a:srgbClr val="FF33CC"/>
                </a:solidFill>
                <a:latin typeface="Verdana" panose="020B0604030504040204" pitchFamily="34" charset="0"/>
              </a:rPr>
              <a:t>W=</a:t>
            </a:r>
            <a:r>
              <a:rPr lang="en-US" altLang="zh-CN" sz="3200" i="1" dirty="0" err="1">
                <a:solidFill>
                  <a:srgbClr val="FF33CC"/>
                </a:solidFill>
                <a:latin typeface="Verdana" panose="020B0604030504040204" pitchFamily="34" charset="0"/>
              </a:rPr>
              <a:t>UIt</a:t>
            </a:r>
            <a:endParaRPr lang="en-US" altLang="zh-CN" sz="3200" i="1" dirty="0">
              <a:solidFill>
                <a:srgbClr val="FF33CC"/>
              </a:solidFill>
              <a:latin typeface="Verdana" panose="020B0604030504040204" pitchFamily="34" charset="0"/>
            </a:endParaRP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1556721" y="4153641"/>
            <a:ext cx="2089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3200" dirty="0">
                <a:solidFill>
                  <a:srgbClr val="0000FF"/>
                </a:solidFill>
                <a:latin typeface="Verdana" panose="020B0604030504040204" pitchFamily="34" charset="0"/>
              </a:rPr>
              <a:t>计算公式：</a:t>
            </a:r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395535" y="3393269"/>
            <a:ext cx="12239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3200">
                <a:solidFill>
                  <a:srgbClr val="0000FF"/>
                </a:solidFill>
                <a:latin typeface="Verdana" panose="020B0604030504040204" pitchFamily="34" charset="0"/>
              </a:rPr>
              <a:t>电功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5254873" y="4899806"/>
            <a:ext cx="32400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3200" dirty="0">
                <a:solidFill>
                  <a:srgbClr val="0000FF"/>
                </a:solidFill>
                <a:latin typeface="Verdana" panose="020B0604030504040204" pitchFamily="34" charset="0"/>
              </a:rPr>
              <a:t>作用</a:t>
            </a:r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1621086" y="3429000"/>
            <a:ext cx="15113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3200" dirty="0">
                <a:solidFill>
                  <a:srgbClr val="0000FF"/>
                </a:solidFill>
                <a:latin typeface="Verdana" panose="020B0604030504040204" pitchFamily="34" charset="0"/>
              </a:rPr>
              <a:t>单位：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2915742" y="3497634"/>
            <a:ext cx="7921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dirty="0">
                <a:solidFill>
                  <a:srgbClr val="FF33CC"/>
                </a:solidFill>
                <a:latin typeface="Verdana" panose="020B0604030504040204" pitchFamily="34" charset="0"/>
              </a:rPr>
              <a:t>J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4175373" y="4185431"/>
            <a:ext cx="15128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3200">
                <a:solidFill>
                  <a:srgbClr val="FF33CC"/>
                </a:solidFill>
                <a:latin typeface="Verdana" panose="020B0604030504040204" pitchFamily="34" charset="0"/>
              </a:rPr>
              <a:t>kW·h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3815011" y="4185431"/>
            <a:ext cx="15128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dirty="0" smtClean="0">
                <a:solidFill>
                  <a:srgbClr val="FF33CC"/>
                </a:solidFill>
                <a:latin typeface="Verdana" panose="020B0604030504040204" pitchFamily="34" charset="0"/>
              </a:rPr>
              <a:t>1</a:t>
            </a:r>
            <a:endParaRPr lang="en-US" altLang="zh-CN" sz="3200" dirty="0">
              <a:solidFill>
                <a:srgbClr val="FF33CC"/>
              </a:solidFill>
              <a:latin typeface="Verdana" panose="020B0604030504040204" pitchFamily="34" charset="0"/>
            </a:endParaRP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5904161" y="4040969"/>
            <a:ext cx="2590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4800" baseline="-25000" dirty="0">
                <a:solidFill>
                  <a:srgbClr val="FF33CC"/>
                </a:solidFill>
                <a:latin typeface="Verdana" panose="020B0604030504040204" pitchFamily="34" charset="0"/>
              </a:rPr>
              <a:t>3.6×10</a:t>
            </a:r>
            <a:r>
              <a:rPr lang="en-US" altLang="zh-CN" sz="2400" dirty="0">
                <a:solidFill>
                  <a:srgbClr val="FF33CC"/>
                </a:solidFill>
                <a:latin typeface="Verdana" panose="020B0604030504040204" pitchFamily="34" charset="0"/>
              </a:rPr>
              <a:t>6</a:t>
            </a:r>
            <a:r>
              <a:rPr lang="en-US" altLang="zh-CN" sz="4800" baseline="-25000" dirty="0">
                <a:solidFill>
                  <a:srgbClr val="FF33CC"/>
                </a:solidFill>
                <a:latin typeface="Verdana" panose="020B0604030504040204" pitchFamily="34" charset="0"/>
              </a:rPr>
              <a:t>J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5399336" y="4185431"/>
            <a:ext cx="6477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3200">
                <a:solidFill>
                  <a:srgbClr val="FF33CC"/>
                </a:solidFill>
                <a:latin typeface="Verdana" panose="020B0604030504040204" pitchFamily="34" charset="0"/>
              </a:rPr>
              <a:t>=</a:t>
            </a:r>
          </a:p>
        </p:txBody>
      </p:sp>
      <p:sp>
        <p:nvSpPr>
          <p:cNvPr id="44052" name="Text Box 33"/>
          <p:cNvSpPr txBox="1">
            <a:spLocks noChangeArrowheads="1"/>
          </p:cNvSpPr>
          <p:nvPr/>
        </p:nvSpPr>
        <p:spPr bwMode="auto">
          <a:xfrm>
            <a:off x="969293" y="746906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4000" dirty="0">
                <a:solidFill>
                  <a:srgbClr val="FF0000"/>
                </a:solidFill>
              </a:rPr>
              <a:t>小结：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381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3810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3381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3381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33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33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3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33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33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33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40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40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40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40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40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40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0" dur="500"/>
                                        <p:tgtEl>
                                          <p:spTgt spid="33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5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build="p"/>
      <p:bldP spid="33796" grpId="0" animBg="1"/>
      <p:bldP spid="33797" grpId="0" animBg="1"/>
      <p:bldP spid="33798" grpId="0" animBg="1"/>
      <p:bldP spid="33808" grpId="0"/>
      <p:bldP spid="33809" grpId="0"/>
      <p:bldP spid="33810" grpId="0"/>
      <p:bldP spid="33812" grpId="0"/>
      <p:bldP spid="33813" grpId="0"/>
      <p:bldP spid="33814" grpId="0"/>
      <p:bldP spid="33815" grpId="0"/>
      <p:bldP spid="33817" grpId="0"/>
      <p:bldP spid="33818" grpId="0"/>
      <p:bldP spid="33819" grpId="0"/>
      <p:bldP spid="33820" grpId="0"/>
      <p:bldP spid="33821" grpId="0"/>
      <p:bldP spid="33822" grpId="0"/>
      <p:bldP spid="338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3" name="Picture 5" descr="u=588586510,3436773319&amp;fm=23&amp;gp=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970204"/>
            <a:ext cx="5688632" cy="4267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3019" y="863302"/>
            <a:ext cx="8893175" cy="1125538"/>
          </a:xfrm>
        </p:spPr>
        <p:txBody>
          <a:bodyPr/>
          <a:lstStyle/>
          <a:p>
            <a:r>
              <a:rPr lang="zh-CN" altLang="en-US" sz="3200" b="1" dirty="0">
                <a:solidFill>
                  <a:srgbClr val="FF0000"/>
                </a:solidFill>
              </a:rPr>
              <a:t>电瓶车用过一段时间后，还要充电，原来充满的电跑啦去啦？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2"/>
          <p:cNvSpPr txBox="1">
            <a:spLocks noChangeArrowheads="1"/>
          </p:cNvSpPr>
          <p:nvPr/>
        </p:nvSpPr>
        <p:spPr bwMode="auto">
          <a:xfrm>
            <a:off x="74612" y="704637"/>
            <a:ext cx="486251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000" b="1" dirty="0">
                <a:solidFill>
                  <a:srgbClr val="FF0000"/>
                </a:solidFill>
                <a:latin typeface="Tahoma" panose="020B0604030504040204" pitchFamily="34" charset="0"/>
              </a:rPr>
              <a:t>一、电能与电功：</a:t>
            </a:r>
          </a:p>
        </p:txBody>
      </p:sp>
      <p:sp>
        <p:nvSpPr>
          <p:cNvPr id="7171" name="Text Box 13"/>
          <p:cNvSpPr txBox="1">
            <a:spLocks noChangeArrowheads="1"/>
          </p:cNvSpPr>
          <p:nvPr/>
        </p:nvSpPr>
        <p:spPr bwMode="auto">
          <a:xfrm>
            <a:off x="827162" y="3608189"/>
            <a:ext cx="2952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b="1" dirty="0">
                <a:latin typeface="Tahoma" panose="020B0604030504040204" pitchFamily="34" charset="0"/>
              </a:rPr>
              <a:t>电能转化为</a:t>
            </a:r>
            <a:endParaRPr lang="zh-CN" altLang="en-US" sz="2000" b="1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sp>
        <p:nvSpPr>
          <p:cNvPr id="7172" name="Text Box 14"/>
          <p:cNvSpPr txBox="1">
            <a:spLocks noChangeArrowheads="1"/>
          </p:cNvSpPr>
          <p:nvPr/>
        </p:nvSpPr>
        <p:spPr bwMode="auto">
          <a:xfrm>
            <a:off x="5316538" y="6237312"/>
            <a:ext cx="23034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b="1" dirty="0">
                <a:latin typeface="Tahoma" panose="020B0604030504040204" pitchFamily="34" charset="0"/>
              </a:rPr>
              <a:t>电能转化为</a:t>
            </a:r>
            <a:endParaRPr lang="zh-CN" altLang="en-US" sz="2000" b="1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sp>
        <p:nvSpPr>
          <p:cNvPr id="7173" name="Text Box 15"/>
          <p:cNvSpPr txBox="1">
            <a:spLocks noChangeArrowheads="1"/>
          </p:cNvSpPr>
          <p:nvPr/>
        </p:nvSpPr>
        <p:spPr bwMode="auto">
          <a:xfrm>
            <a:off x="899492" y="6165304"/>
            <a:ext cx="25923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b="1" dirty="0">
                <a:latin typeface="Tahoma" panose="020B0604030504040204" pitchFamily="34" charset="0"/>
              </a:rPr>
              <a:t>电能转化为</a:t>
            </a:r>
            <a:endParaRPr lang="zh-CN" altLang="en-US" sz="2000" b="1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sp>
        <p:nvSpPr>
          <p:cNvPr id="7174" name="Text Box 16"/>
          <p:cNvSpPr txBox="1">
            <a:spLocks noChangeArrowheads="1"/>
          </p:cNvSpPr>
          <p:nvPr/>
        </p:nvSpPr>
        <p:spPr bwMode="auto">
          <a:xfrm>
            <a:off x="5796930" y="3573016"/>
            <a:ext cx="23034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b="1" dirty="0">
                <a:latin typeface="Tahoma" panose="020B0604030504040204" pitchFamily="34" charset="0"/>
              </a:rPr>
              <a:t>电能转化为</a:t>
            </a:r>
            <a:endParaRPr lang="zh-CN" altLang="en-US" sz="2000" b="1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pic>
        <p:nvPicPr>
          <p:cNvPr id="7175" name="图片 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73718" y="1666107"/>
            <a:ext cx="2520000" cy="1820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图片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660018" y="1683570"/>
            <a:ext cx="2520000" cy="177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图片 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973719" y="4293097"/>
            <a:ext cx="2520000" cy="169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图片 5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642557" y="4293097"/>
            <a:ext cx="2520000" cy="165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9" name="TextBox 3"/>
          <p:cNvSpPr txBox="1">
            <a:spLocks noChangeArrowheads="1"/>
          </p:cNvSpPr>
          <p:nvPr/>
        </p:nvSpPr>
        <p:spPr bwMode="auto">
          <a:xfrm>
            <a:off x="2124075" y="3644900"/>
            <a:ext cx="15414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800" b="1" dirty="0">
                <a:solidFill>
                  <a:srgbClr val="FF0000"/>
                </a:solidFill>
              </a:rPr>
              <a:t>光能和内能</a:t>
            </a:r>
          </a:p>
        </p:txBody>
      </p:sp>
      <p:sp>
        <p:nvSpPr>
          <p:cNvPr id="7180" name="TextBox 4"/>
          <p:cNvSpPr txBox="1">
            <a:spLocks noChangeArrowheads="1"/>
          </p:cNvSpPr>
          <p:nvPr/>
        </p:nvSpPr>
        <p:spPr bwMode="auto">
          <a:xfrm>
            <a:off x="7237164" y="3573016"/>
            <a:ext cx="1511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800" b="1" dirty="0">
                <a:solidFill>
                  <a:srgbClr val="FF0000"/>
                </a:solidFill>
              </a:rPr>
              <a:t>内能</a:t>
            </a:r>
          </a:p>
        </p:txBody>
      </p:sp>
      <p:sp>
        <p:nvSpPr>
          <p:cNvPr id="7181" name="TextBox 5"/>
          <p:cNvSpPr txBox="1">
            <a:spLocks noChangeArrowheads="1"/>
          </p:cNvSpPr>
          <p:nvPr/>
        </p:nvSpPr>
        <p:spPr bwMode="auto">
          <a:xfrm>
            <a:off x="2268612" y="6165304"/>
            <a:ext cx="1511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800" b="1" dirty="0">
                <a:solidFill>
                  <a:srgbClr val="FF0000"/>
                </a:solidFill>
              </a:rPr>
              <a:t>机械能</a:t>
            </a:r>
          </a:p>
        </p:txBody>
      </p:sp>
      <p:sp>
        <p:nvSpPr>
          <p:cNvPr id="7182" name="TextBox 6"/>
          <p:cNvSpPr txBox="1">
            <a:spLocks noChangeArrowheads="1"/>
          </p:cNvSpPr>
          <p:nvPr/>
        </p:nvSpPr>
        <p:spPr bwMode="auto">
          <a:xfrm>
            <a:off x="6804025" y="6237312"/>
            <a:ext cx="12239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800" b="1" dirty="0">
                <a:solidFill>
                  <a:srgbClr val="FF0000"/>
                </a:solidFill>
              </a:rPr>
              <a:t>化学能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0" grpId="0" autoUpdateAnimBg="0"/>
      <p:bldP spid="7181" grpId="0" autoUpdateAnimBg="0"/>
      <p:bldP spid="718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2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18" y="1341438"/>
            <a:ext cx="3600450" cy="318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SHJB089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221288" y="1246188"/>
            <a:ext cx="2932112" cy="328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51470" y="4857750"/>
            <a:ext cx="36004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Tx/>
              <a:buNone/>
            </a:pPr>
            <a:r>
              <a:rPr lang="zh-CN" altLang="en-US" sz="3600" b="1" dirty="0">
                <a:solidFill>
                  <a:srgbClr val="FF0000"/>
                </a:solidFill>
              </a:rPr>
              <a:t>电能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124075" y="4881563"/>
            <a:ext cx="172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Tx/>
              <a:buNone/>
            </a:pPr>
            <a:r>
              <a:rPr lang="zh-CN" altLang="en-US" sz="3600" b="1" dirty="0">
                <a:solidFill>
                  <a:srgbClr val="FF0000"/>
                </a:solidFill>
              </a:rPr>
              <a:t>化学能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356273" y="4870901"/>
            <a:ext cx="14398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Tx/>
              <a:buNone/>
            </a:pPr>
            <a:r>
              <a:rPr lang="zh-CN" altLang="en-US" sz="3600" b="1" dirty="0">
                <a:solidFill>
                  <a:srgbClr val="FF0000"/>
                </a:solidFill>
              </a:rPr>
              <a:t>电能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940425" y="4810125"/>
            <a:ext cx="34559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Tx/>
              <a:buNone/>
            </a:pPr>
            <a:r>
              <a:rPr lang="zh-CN" altLang="en-US" sz="3600" b="1" dirty="0">
                <a:solidFill>
                  <a:srgbClr val="FF0000"/>
                </a:solidFill>
              </a:rPr>
              <a:t>内能</a:t>
            </a:r>
            <a:r>
              <a:rPr lang="zh-CN" altLang="en-US" sz="3600" b="1" dirty="0">
                <a:solidFill>
                  <a:srgbClr val="000000"/>
                </a:solidFill>
              </a:rPr>
              <a:t>和</a:t>
            </a:r>
            <a:r>
              <a:rPr lang="zh-CN" altLang="en-US" sz="3600" b="1" dirty="0">
                <a:solidFill>
                  <a:srgbClr val="FF0000"/>
                </a:solidFill>
              </a:rPr>
              <a:t>机械能</a:t>
            </a:r>
          </a:p>
        </p:txBody>
      </p:sp>
      <p:sp>
        <p:nvSpPr>
          <p:cNvPr id="11" name="右箭头 10"/>
          <p:cNvSpPr>
            <a:spLocks noChangeArrowheads="1"/>
          </p:cNvSpPr>
          <p:nvPr/>
        </p:nvSpPr>
        <p:spPr bwMode="auto">
          <a:xfrm>
            <a:off x="1403350" y="5084763"/>
            <a:ext cx="647700" cy="2540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</p:spPr>
        <p:txBody>
          <a:bodyPr wrap="none"/>
          <a:lstStyle/>
          <a:p>
            <a:pPr>
              <a:buFontTx/>
              <a:buNone/>
            </a:pPr>
            <a:endParaRPr lang="zh-CN" altLang="en-US" sz="1800"/>
          </a:p>
        </p:txBody>
      </p:sp>
      <p:sp>
        <p:nvSpPr>
          <p:cNvPr id="12" name="右箭头 11"/>
          <p:cNvSpPr>
            <a:spLocks noChangeArrowheads="1"/>
          </p:cNvSpPr>
          <p:nvPr/>
        </p:nvSpPr>
        <p:spPr bwMode="auto">
          <a:xfrm>
            <a:off x="5364163" y="5038725"/>
            <a:ext cx="719137" cy="252413"/>
          </a:xfrm>
          <a:prstGeom prst="rightArrow">
            <a:avLst>
              <a:gd name="adj1" fmla="val 50000"/>
              <a:gd name="adj2" fmla="val 49885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</p:spPr>
        <p:txBody>
          <a:bodyPr wrap="none"/>
          <a:lstStyle/>
          <a:p>
            <a:pPr>
              <a:buFontTx/>
              <a:buNone/>
            </a:pPr>
            <a:endParaRPr lang="zh-CN" altLang="en-US" sz="1800"/>
          </a:p>
        </p:txBody>
      </p:sp>
    </p:spTree>
  </p:cSld>
  <p:clrMapOvr>
    <a:masterClrMapping/>
  </p:clrMapOvr>
  <p:transition>
    <p:blinds dir="vert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内容占位符 2"/>
          <p:cNvSpPr>
            <a:spLocks noGrp="1"/>
          </p:cNvSpPr>
          <p:nvPr>
            <p:ph idx="4294967295"/>
          </p:nvPr>
        </p:nvSpPr>
        <p:spPr>
          <a:xfrm>
            <a:off x="900113" y="908050"/>
            <a:ext cx="8243887" cy="4725988"/>
          </a:xfrm>
          <a:prstGeom prst="rect">
            <a:avLst/>
          </a:prstGeom>
        </p:spPr>
        <p:txBody>
          <a:bodyPr/>
          <a:lstStyle/>
          <a:p>
            <a:pPr>
              <a:buFontTx/>
              <a:buNone/>
            </a:pPr>
            <a:r>
              <a:rPr lang="en-US" altLang="zh-CN" sz="2800" b="1" dirty="0"/>
              <a:t>【</a:t>
            </a:r>
            <a:r>
              <a:rPr lang="zh-CN" altLang="en-US" sz="2800" b="1" dirty="0"/>
              <a:t>课堂精讲</a:t>
            </a:r>
            <a:r>
              <a:rPr lang="en-US" altLang="zh-CN" sz="2800" b="1" dirty="0"/>
              <a:t>】</a:t>
            </a:r>
            <a:endParaRPr lang="zh-CN" altLang="en-US" sz="2800" dirty="0"/>
          </a:p>
          <a:p>
            <a:pPr>
              <a:buFontTx/>
              <a:buNone/>
            </a:pPr>
            <a:endParaRPr lang="en-US" altLang="zh-CN" sz="2400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buFontTx/>
              <a:buNone/>
            </a:pPr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1)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电能的利用是第二次工业革命的主要标志，从此人类社会进入电气时代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电能的利用，都是通过电能转化为其他形式的能量来实现的，如：光能、热能、动能等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FontTx/>
              <a:buNone/>
            </a:pPr>
            <a:endParaRPr lang="en-US" altLang="zh-CN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FontTx/>
              <a:buNone/>
            </a:pP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-324544" y="260648"/>
            <a:ext cx="2446338" cy="706438"/>
          </a:xfrm>
          <a:prstGeom prst="rect">
            <a:avLst/>
          </a:prstGeom>
        </p:spPr>
        <p:txBody>
          <a:bodyPr anchorCtr="1"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b="1" dirty="0" smtClean="0">
                <a:solidFill>
                  <a:srgbClr val="FF0000"/>
                </a:solidFill>
              </a:rPr>
              <a:t>电功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006449" y="1413272"/>
            <a:ext cx="2125663" cy="8636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zh-CN" b="1" dirty="0" smtClean="0">
                <a:solidFill>
                  <a:srgbClr val="0000FF"/>
                </a:solidFill>
              </a:rPr>
              <a:t>1</a:t>
            </a:r>
            <a:r>
              <a:rPr lang="zh-CN" altLang="en-US" b="1" dirty="0" smtClean="0">
                <a:solidFill>
                  <a:srgbClr val="0000FF"/>
                </a:solidFill>
              </a:rPr>
              <a:t>、定义：</a:t>
            </a:r>
            <a:endParaRPr lang="zh-CN" altLang="en-US" b="1" dirty="0"/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2555825" y="1268413"/>
            <a:ext cx="381635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3200" b="1" dirty="0">
                <a:solidFill>
                  <a:srgbClr val="FF33CC"/>
                </a:solidFill>
                <a:latin typeface="Verdana" panose="020B0604030504040204" pitchFamily="34" charset="0"/>
              </a:rPr>
              <a:t>电流所做的功</a:t>
            </a:r>
            <a:r>
              <a:rPr lang="zh-CN" altLang="en-US" sz="3200" b="1" dirty="0">
                <a:solidFill>
                  <a:srgbClr val="0000FF"/>
                </a:solidFill>
                <a:latin typeface="Verdana" panose="020B0604030504040204" pitchFamily="34" charset="0"/>
              </a:rPr>
              <a:t>。</a:t>
            </a:r>
            <a:r>
              <a:rPr lang="zh-CN" altLang="en-US" sz="3200" b="1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1260425" y="1900238"/>
            <a:ext cx="64087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60000"/>
            </a:pPr>
            <a:r>
              <a:rPr lang="zh-CN" altLang="en-US" sz="2400" dirty="0" smtClean="0">
                <a:solidFill>
                  <a:srgbClr val="0000FF"/>
                </a:solidFill>
              </a:rPr>
              <a:t>        电</a:t>
            </a:r>
            <a:r>
              <a:rPr lang="zh-CN" altLang="en-US" sz="2400" dirty="0">
                <a:solidFill>
                  <a:srgbClr val="0000FF"/>
                </a:solidFill>
              </a:rPr>
              <a:t>流做功的过程，就是</a:t>
            </a:r>
            <a:r>
              <a:rPr lang="zh-CN" altLang="en-US" sz="2400" dirty="0">
                <a:solidFill>
                  <a:srgbClr val="FF0000"/>
                </a:solidFill>
              </a:rPr>
              <a:t>电能</a:t>
            </a:r>
            <a:r>
              <a:rPr lang="zh-CN" altLang="en-US" sz="2400" dirty="0">
                <a:solidFill>
                  <a:srgbClr val="0000FF"/>
                </a:solidFill>
              </a:rPr>
              <a:t>向</a:t>
            </a:r>
            <a:r>
              <a:rPr lang="zh-CN" altLang="en-US" sz="2400" dirty="0">
                <a:solidFill>
                  <a:srgbClr val="FF0000"/>
                </a:solidFill>
              </a:rPr>
              <a:t>其他形式能</a:t>
            </a:r>
            <a:r>
              <a:rPr lang="zh-CN" altLang="en-US" sz="2400" dirty="0">
                <a:solidFill>
                  <a:srgbClr val="0000FF"/>
                </a:solidFill>
              </a:rPr>
              <a:t>转化的过</a:t>
            </a:r>
            <a:r>
              <a:rPr lang="zh-CN" altLang="en-US" sz="2400" dirty="0" smtClean="0">
                <a:solidFill>
                  <a:srgbClr val="0000FF"/>
                </a:solidFill>
              </a:rPr>
              <a:t>程。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2484387" y="5229225"/>
            <a:ext cx="3455988" cy="1076325"/>
          </a:xfrm>
          <a:prstGeom prst="rect">
            <a:avLst/>
          </a:prstGeom>
          <a:noFill/>
          <a:ln w="25400" algn="ctr">
            <a:solidFill>
              <a:srgbClr val="0000FF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Ctr="1"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3200">
                <a:solidFill>
                  <a:srgbClr val="FF33CC"/>
                </a:solidFill>
              </a:rPr>
              <a:t>用电器就消耗了多少电能</a:t>
            </a:r>
            <a:endParaRPr lang="zh-CN" altLang="en-US" sz="3200">
              <a:solidFill>
                <a:srgbClr val="000000"/>
              </a:solidFill>
            </a:endParaRPr>
          </a:p>
        </p:txBody>
      </p:sp>
      <p:sp>
        <p:nvSpPr>
          <p:cNvPr id="7" name="Line 16"/>
          <p:cNvSpPr>
            <a:spLocks noChangeShapeType="1"/>
          </p:cNvSpPr>
          <p:nvPr/>
        </p:nvSpPr>
        <p:spPr bwMode="auto">
          <a:xfrm>
            <a:off x="2341512" y="4652963"/>
            <a:ext cx="358775" cy="4318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8" name="Line 17"/>
          <p:cNvSpPr>
            <a:spLocks noChangeShapeType="1"/>
          </p:cNvSpPr>
          <p:nvPr/>
        </p:nvSpPr>
        <p:spPr bwMode="auto">
          <a:xfrm flipH="1">
            <a:off x="3635325" y="4440238"/>
            <a:ext cx="863600" cy="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1044525" y="3463925"/>
            <a:ext cx="2519362" cy="1077913"/>
          </a:xfrm>
          <a:prstGeom prst="rect">
            <a:avLst/>
          </a:prstGeom>
          <a:noFill/>
          <a:ln w="25400" algn="ctr">
            <a:solidFill>
              <a:srgbClr val="0000FF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Ctr="1"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3200" dirty="0">
                <a:solidFill>
                  <a:srgbClr val="FF33CC"/>
                </a:solidFill>
              </a:rPr>
              <a:t>电流做了多少功</a:t>
            </a:r>
            <a:endParaRPr lang="zh-CN" altLang="en-US" sz="3200" dirty="0">
              <a:solidFill>
                <a:srgbClr val="000000"/>
              </a:solidFill>
            </a:endParaRP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4643387" y="3463925"/>
            <a:ext cx="3529013" cy="1077913"/>
          </a:xfrm>
          <a:prstGeom prst="rect">
            <a:avLst/>
          </a:prstGeom>
          <a:noFill/>
          <a:ln w="25400" algn="ctr">
            <a:solidFill>
              <a:srgbClr val="0000FF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Ctr="1">
            <a:spAutoFit/>
          </a:bodyPr>
          <a:lstStyle>
            <a:lvl1pPr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ctr" eaLnBrk="0" hangingPunct="0"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3200">
                <a:solidFill>
                  <a:srgbClr val="FF33CC"/>
                </a:solidFill>
              </a:rPr>
              <a:t>就有多少电能转化成其他形式的能</a:t>
            </a:r>
          </a:p>
        </p:txBody>
      </p:sp>
      <p:sp>
        <p:nvSpPr>
          <p:cNvPr id="11" name="Line 20"/>
          <p:cNvSpPr>
            <a:spLocks noChangeShapeType="1"/>
          </p:cNvSpPr>
          <p:nvPr/>
        </p:nvSpPr>
        <p:spPr bwMode="auto">
          <a:xfrm flipV="1">
            <a:off x="5651450" y="4652963"/>
            <a:ext cx="287337" cy="43180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2" name="Line 21"/>
          <p:cNvSpPr>
            <a:spLocks noChangeShapeType="1"/>
          </p:cNvSpPr>
          <p:nvPr/>
        </p:nvSpPr>
        <p:spPr bwMode="auto">
          <a:xfrm flipH="1">
            <a:off x="4859287" y="4652963"/>
            <a:ext cx="360363" cy="433387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3" name="Line 22"/>
          <p:cNvSpPr>
            <a:spLocks noChangeShapeType="1"/>
          </p:cNvSpPr>
          <p:nvPr/>
        </p:nvSpPr>
        <p:spPr bwMode="auto">
          <a:xfrm>
            <a:off x="3635325" y="3863975"/>
            <a:ext cx="863600" cy="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4" name="Line 23"/>
          <p:cNvSpPr>
            <a:spLocks noChangeShapeType="1"/>
          </p:cNvSpPr>
          <p:nvPr/>
        </p:nvSpPr>
        <p:spPr bwMode="auto">
          <a:xfrm flipH="1" flipV="1">
            <a:off x="3059062" y="4581525"/>
            <a:ext cx="431800" cy="503238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5" name="Rectangle 24"/>
          <p:cNvSpPr>
            <a:spLocks noChangeArrowheads="1"/>
          </p:cNvSpPr>
          <p:nvPr/>
        </p:nvSpPr>
        <p:spPr bwMode="auto">
          <a:xfrm>
            <a:off x="5437137" y="1341438"/>
            <a:ext cx="2413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3200" b="1" dirty="0">
                <a:solidFill>
                  <a:srgbClr val="0000FF"/>
                </a:solidFill>
                <a:latin typeface="Verdana" panose="020B0604030504040204" pitchFamily="34" charset="0"/>
              </a:rPr>
              <a:t>用</a:t>
            </a:r>
            <a:r>
              <a:rPr lang="en-US" altLang="zh-CN" sz="3200" b="1" i="1" dirty="0">
                <a:solidFill>
                  <a:srgbClr val="FF33CC"/>
                </a:solidFill>
                <a:latin typeface="Verdana" panose="020B0604030504040204" pitchFamily="34" charset="0"/>
              </a:rPr>
              <a:t>W</a:t>
            </a:r>
            <a:r>
              <a:rPr lang="zh-CN" altLang="en-US" sz="3200" b="1" dirty="0">
                <a:solidFill>
                  <a:srgbClr val="0000FF"/>
                </a:solidFill>
                <a:latin typeface="Verdana" panose="020B0604030504040204" pitchFamily="34" charset="0"/>
              </a:rPr>
              <a:t>表示</a:t>
            </a:r>
            <a:r>
              <a:rPr lang="zh-CN" altLang="en-US" sz="2400" b="1" dirty="0">
                <a:solidFill>
                  <a:srgbClr val="0000FF"/>
                </a:solidFill>
                <a:latin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57401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2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3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9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0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6" grpId="1" animBg="1"/>
      <p:bldP spid="7" grpId="0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01290" y="1125538"/>
            <a:ext cx="3322638" cy="81915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000FF"/>
              </a:buClr>
              <a:buNone/>
            </a:pPr>
            <a:r>
              <a:rPr lang="en-US" altLang="zh-CN" sz="4500" b="1" dirty="0" smtClean="0">
                <a:solidFill>
                  <a:srgbClr val="0000FF"/>
                </a:solidFill>
              </a:rPr>
              <a:t>2</a:t>
            </a:r>
            <a:r>
              <a:rPr lang="zh-CN" altLang="en-US" sz="4500" b="1" dirty="0" smtClean="0">
                <a:solidFill>
                  <a:srgbClr val="0000FF"/>
                </a:solidFill>
              </a:rPr>
              <a:t>、单位：</a:t>
            </a:r>
            <a:endParaRPr lang="zh-CN" altLang="en-US" sz="4500" b="1" dirty="0">
              <a:solidFill>
                <a:srgbClr val="FF33CC"/>
              </a:solidFill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1691680" y="2204864"/>
            <a:ext cx="76327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2800" b="1" dirty="0">
                <a:solidFill>
                  <a:srgbClr val="FF33CC"/>
                </a:solidFill>
                <a:latin typeface="Verdana" panose="020B0604030504040204" pitchFamily="34" charset="0"/>
              </a:rPr>
              <a:t>焦耳，简称</a:t>
            </a:r>
            <a:r>
              <a:rPr lang="zh-CN" altLang="en-US" sz="2800" b="1" dirty="0">
                <a:solidFill>
                  <a:srgbClr val="FF33CC"/>
                </a:solidFill>
              </a:rPr>
              <a:t>“</a:t>
            </a:r>
            <a:r>
              <a:rPr lang="zh-CN" altLang="en-US" sz="2800" b="1" dirty="0">
                <a:solidFill>
                  <a:srgbClr val="FF33CC"/>
                </a:solidFill>
                <a:latin typeface="Verdana" panose="020B0604030504040204" pitchFamily="34" charset="0"/>
              </a:rPr>
              <a:t>焦</a:t>
            </a:r>
            <a:r>
              <a:rPr lang="zh-CN" altLang="en-US" sz="2800" b="1" dirty="0">
                <a:solidFill>
                  <a:srgbClr val="FF33CC"/>
                </a:solidFill>
              </a:rPr>
              <a:t>”</a:t>
            </a:r>
            <a:r>
              <a:rPr lang="zh-CN" altLang="en-US" sz="2800" b="1" dirty="0">
                <a:solidFill>
                  <a:srgbClr val="FF33CC"/>
                </a:solidFill>
                <a:latin typeface="Verdana" panose="020B0604030504040204" pitchFamily="34" charset="0"/>
              </a:rPr>
              <a:t>，符号：</a:t>
            </a:r>
            <a:r>
              <a:rPr lang="en-US" altLang="zh-CN" sz="2800" b="1" dirty="0">
                <a:solidFill>
                  <a:srgbClr val="FF33CC"/>
                </a:solidFill>
                <a:latin typeface="Verdana" panose="020B0604030504040204" pitchFamily="34" charset="0"/>
              </a:rPr>
              <a:t>J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2051720" y="3284984"/>
            <a:ext cx="5399757" cy="1008112"/>
            <a:chOff x="1547664" y="3789040"/>
            <a:chExt cx="5399757" cy="1008112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1835696" y="3789040"/>
              <a:ext cx="2305050" cy="1008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 fontAlgn="base">
                <a:spcBef>
                  <a:spcPct val="20000"/>
                </a:spcBef>
                <a:spcAft>
                  <a:spcPct val="0"/>
                </a:spcAft>
                <a:buClr>
                  <a:srgbClr val="0000FF"/>
                </a:buClr>
                <a:buSzPct val="60000"/>
                <a:buFont typeface="Wingdings" panose="05000000000000000000" pitchFamily="2" charset="2"/>
                <a:buNone/>
              </a:pPr>
              <a:r>
                <a:rPr lang="en-US" altLang="zh-CN" sz="2800" b="1" dirty="0" err="1">
                  <a:solidFill>
                    <a:srgbClr val="FF33CC"/>
                  </a:solidFill>
                  <a:latin typeface="Verdana" panose="020B0604030504040204" pitchFamily="34" charset="0"/>
                </a:rPr>
                <a:t>kW</a:t>
              </a:r>
              <a:r>
                <a:rPr lang="en-US" altLang="zh-CN" sz="2800" b="1" dirty="0" err="1">
                  <a:solidFill>
                    <a:srgbClr val="FF33CC"/>
                  </a:solidFill>
                </a:rPr>
                <a:t>·</a:t>
              </a:r>
              <a:r>
                <a:rPr lang="en-US" altLang="zh-CN" sz="2800" b="1" dirty="0" err="1">
                  <a:solidFill>
                    <a:srgbClr val="FF33CC"/>
                  </a:solidFill>
                  <a:latin typeface="Verdana" panose="020B0604030504040204" pitchFamily="34" charset="0"/>
                </a:rPr>
                <a:t>h</a:t>
              </a:r>
              <a:endParaRPr lang="en-US" altLang="zh-CN" sz="2800" b="1" dirty="0">
                <a:solidFill>
                  <a:srgbClr val="FF33CC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3635896" y="3789090"/>
              <a:ext cx="3311525" cy="1008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 fontAlgn="base">
                <a:spcBef>
                  <a:spcPct val="20000"/>
                </a:spcBef>
                <a:spcAft>
                  <a:spcPct val="0"/>
                </a:spcAft>
                <a:buClr>
                  <a:srgbClr val="0000FF"/>
                </a:buClr>
                <a:buSzPct val="60000"/>
                <a:buFont typeface="Wingdings" panose="05000000000000000000" pitchFamily="2" charset="2"/>
                <a:buNone/>
              </a:pPr>
              <a:r>
                <a:rPr lang="en-US" altLang="zh-CN" sz="2800" b="1" dirty="0">
                  <a:solidFill>
                    <a:srgbClr val="FF33CC"/>
                  </a:solidFill>
                  <a:latin typeface="Verdana" panose="020B0604030504040204" pitchFamily="34" charset="0"/>
                </a:rPr>
                <a:t>3.6×10</a:t>
              </a:r>
              <a:r>
                <a:rPr lang="en-US" altLang="zh-CN" sz="2800" b="1" baseline="30000" dirty="0">
                  <a:solidFill>
                    <a:srgbClr val="FF33CC"/>
                  </a:solidFill>
                  <a:latin typeface="Verdana" panose="020B0604030504040204" pitchFamily="34" charset="0"/>
                </a:rPr>
                <a:t>6</a:t>
              </a:r>
              <a:r>
                <a:rPr lang="en-US" altLang="zh-CN" sz="2800" b="1" dirty="0">
                  <a:solidFill>
                    <a:srgbClr val="FF33CC"/>
                  </a:solidFill>
                  <a:latin typeface="Verdana" panose="020B0604030504040204" pitchFamily="34" charset="0"/>
                </a:rPr>
                <a:t>J</a:t>
              </a: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1547664" y="3789040"/>
              <a:ext cx="1008062" cy="1008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 fontAlgn="base">
                <a:spcBef>
                  <a:spcPct val="20000"/>
                </a:spcBef>
                <a:spcAft>
                  <a:spcPct val="0"/>
                </a:spcAft>
                <a:buClr>
                  <a:srgbClr val="0000FF"/>
                </a:buClr>
                <a:buSzPct val="60000"/>
                <a:buFont typeface="Wingdings" panose="05000000000000000000" pitchFamily="2" charset="2"/>
                <a:buNone/>
              </a:pPr>
              <a:r>
                <a:rPr lang="en-US" altLang="zh-CN" sz="2800" b="1" dirty="0">
                  <a:solidFill>
                    <a:srgbClr val="FF33CC"/>
                  </a:solidFill>
                  <a:latin typeface="Verdana" panose="020B0604030504040204" pitchFamily="34" charset="0"/>
                </a:rPr>
                <a:t>1</a:t>
              </a: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3059832" y="3789090"/>
              <a:ext cx="1008062" cy="1008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 fontAlgn="base">
                <a:spcBef>
                  <a:spcPct val="20000"/>
                </a:spcBef>
                <a:spcAft>
                  <a:spcPct val="0"/>
                </a:spcAft>
                <a:buClr>
                  <a:srgbClr val="0000FF"/>
                </a:buClr>
                <a:buSzPct val="60000"/>
                <a:buFont typeface="Wingdings" panose="05000000000000000000" pitchFamily="2" charset="2"/>
                <a:buNone/>
              </a:pPr>
              <a:r>
                <a:rPr lang="en-US" altLang="zh-CN" sz="2800" b="1" dirty="0">
                  <a:solidFill>
                    <a:srgbClr val="FF33CC"/>
                  </a:solidFill>
                  <a:latin typeface="Verdana" panose="020B0604030504040204" pitchFamily="34" charset="0"/>
                </a:rPr>
                <a:t>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08540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内容占位符 2"/>
          <p:cNvSpPr>
            <a:spLocks noGrp="1"/>
          </p:cNvSpPr>
          <p:nvPr>
            <p:ph idx="4294967295"/>
          </p:nvPr>
        </p:nvSpPr>
        <p:spPr>
          <a:xfrm>
            <a:off x="0" y="908050"/>
            <a:ext cx="8064500" cy="4797425"/>
          </a:xfrm>
          <a:prstGeom prst="rect">
            <a:avLst/>
          </a:prstGeom>
        </p:spPr>
        <p:txBody>
          <a:bodyPr/>
          <a:lstStyle/>
          <a:p>
            <a:pPr>
              <a:buFontTx/>
              <a:buNone/>
            </a:pPr>
            <a:r>
              <a:rPr lang="en-US" altLang="zh-CN" sz="2400" dirty="0"/>
              <a:t>(3)</a:t>
            </a:r>
            <a:r>
              <a:rPr lang="zh-CN" altLang="en-US" sz="2400" b="1" dirty="0"/>
              <a:t>电功和电能的区别和联系</a:t>
            </a:r>
          </a:p>
          <a:p>
            <a:pPr>
              <a:buFontTx/>
              <a:buNone/>
            </a:pPr>
            <a:endParaRPr lang="en-US" altLang="zh-CN" sz="2400" dirty="0" smtClean="0"/>
          </a:p>
          <a:p>
            <a:pPr>
              <a:buFontTx/>
              <a:buNone/>
            </a:pPr>
            <a:r>
              <a:rPr lang="en-US" altLang="zh-CN" sz="2400" dirty="0" smtClean="0"/>
              <a:t>①</a:t>
            </a:r>
            <a:r>
              <a:rPr lang="zh-CN" altLang="en-US" sz="2400" dirty="0"/>
              <a:t>区别：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电能反映的是电流具有做功的本领，它跟机械能和内能相似，是自然界能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量的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一种形式；电功表示电流做功过程中将多少电能转化为其他形式的能量。因此，电能是状态量，电功是过程量。</a:t>
            </a:r>
          </a:p>
          <a:p>
            <a:pPr>
              <a:buFontTx/>
              <a:buNone/>
            </a:pPr>
            <a:endParaRPr lang="en-US" altLang="zh-CN" sz="2400" dirty="0" smtClean="0"/>
          </a:p>
          <a:p>
            <a:pPr>
              <a:buFontTx/>
              <a:buNone/>
            </a:pPr>
            <a:r>
              <a:rPr lang="en-US" altLang="zh-CN" sz="2400" dirty="0" smtClean="0"/>
              <a:t>②</a:t>
            </a:r>
            <a:r>
              <a:rPr lang="zh-CN" altLang="en-US" sz="2400" dirty="0"/>
              <a:t>联系：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电能转化为其他形式能的多少，可以用电功的大小来量度，电流做了多少功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，就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有多少电能转化为其他形式的能，它们是等价的，因此电功的单位跟电能的单位是相同的，即焦耳。</a:t>
            </a:r>
          </a:p>
          <a:p>
            <a:pPr>
              <a:buFontTx/>
              <a:buNone/>
            </a:pP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八年级上册">
  <a:themeElements>
    <a:clrScheme name="平衡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平衡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平衡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9年级上册模板</Template>
  <TotalTime>55</TotalTime>
  <Words>1130</Words>
  <Application>Microsoft Office PowerPoint</Application>
  <PresentationFormat>全屏显示(4:3)</PresentationFormat>
  <Paragraphs>207</Paragraphs>
  <Slides>25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27" baseType="lpstr">
      <vt:lpstr>八年级上册</vt:lpstr>
      <vt:lpstr>Equation</vt:lpstr>
      <vt:lpstr>幻灯片 1</vt:lpstr>
      <vt:lpstr>幻灯片 2</vt:lpstr>
      <vt:lpstr>电瓶车用过一段时间后，还要充电，原来充满的电跑啦去啦？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二、电功与哪些因素有关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subject>第一PPT模板网-WWW.1PPT.COM</dc:subject>
  <dc:creator>第一PPT模板网-WWW.1PPT.COM</dc:creator>
  <cp:keywords>第一PPT模板网-WWW.1PPT.COM</cp:keywords>
  <cp:lastModifiedBy>China</cp:lastModifiedBy>
  <cp:revision>36</cp:revision>
  <dcterms:created xsi:type="dcterms:W3CDTF">2017-12-15T05:52:00Z</dcterms:created>
  <dcterms:modified xsi:type="dcterms:W3CDTF">2018-11-01T08:11:17Z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