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wav" ContentType="audio/x-wav"/>
  <Default Extension="wdp" ContentType="image/vnd.ms-photo"/>
  <Default Extension="emf" ContentType="image/x-emf"/>
  <Default Extension="png" ContentType="image/png"/>
  <Default Extension="wmf" ContentType="image/x-wmf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activeX/activeX1.bin" ContentType="application/vnd.ms-office.activeX"/>
  <Override PartName="/ppt/activeX/activeX1.xml" ContentType="application/vnd.ms-office.activeX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79" r:id="rId3"/>
    <p:sldId id="256" r:id="rId4"/>
    <p:sldId id="257" r:id="rId5"/>
    <p:sldId id="260" r:id="rId6"/>
    <p:sldId id="261" r:id="rId7"/>
    <p:sldId id="262" r:id="rId8"/>
    <p:sldId id="270" r:id="rId9"/>
    <p:sldId id="264" r:id="rId10"/>
    <p:sldId id="265" r:id="rId11"/>
    <p:sldId id="266" r:id="rId12"/>
    <p:sldId id="268" r:id="rId13"/>
    <p:sldId id="269" r:id="rId15"/>
    <p:sldId id="271" r:id="rId16"/>
    <p:sldId id="272" r:id="rId17"/>
    <p:sldId id="273" r:id="rId18"/>
    <p:sldId id="274" r:id="rId19"/>
    <p:sldId id="275" r:id="rId20"/>
    <p:sldId id="280" r:id="rId21"/>
    <p:sldId id="278" r:id="rId22"/>
    <p:sldId id="281" r:id="rId23"/>
    <p:sldId id="282" r:id="rId24"/>
    <p:sldId id="283" r:id="rId25"/>
    <p:sldId id="285" r:id="rId26"/>
    <p:sldId id="286" r:id="rId27"/>
    <p:sldId id="289" r:id="rId28"/>
    <p:sldId id="287" r:id="rId29"/>
    <p:sldId id="288" r:id="rId30"/>
    <p:sldId id="290" r:id="rId31"/>
    <p:sldId id="291" r:id="rId32"/>
    <p:sldId id="292" r:id="rId33"/>
    <p:sldId id="293" r:id="rId34"/>
    <p:sldId id="294" r:id="rId3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7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1A512-F576-40C3-B6C5-8610C9D95B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384FA-EBB2-42B5-A87B-9E474C0F09C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AFB4FB0B-3A11-45C1-8113-CBB09AF67526}" type="slidenum">
              <a:rPr lang="zh-CN" altLang="en-US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3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64F2-464E-4582-8BA2-7E7CE91D14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5CA43-787C-46AA-9232-9814FE1018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64F2-464E-4582-8BA2-7E7CE91D14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5CA43-787C-46AA-9232-9814FE1018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64F2-464E-4582-8BA2-7E7CE91D14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5CA43-787C-46AA-9232-9814FE1018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64F2-464E-4582-8BA2-7E7CE91D14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5CA43-787C-46AA-9232-9814FE1018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64F2-464E-4582-8BA2-7E7CE91D14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5CA43-787C-46AA-9232-9814FE1018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64F2-464E-4582-8BA2-7E7CE91D14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5CA43-787C-46AA-9232-9814FE1018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64F2-464E-4582-8BA2-7E7CE91D14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5CA43-787C-46AA-9232-9814FE1018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64F2-464E-4582-8BA2-7E7CE91D14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5CA43-787C-46AA-9232-9814FE1018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64F2-464E-4582-8BA2-7E7CE91D14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5CA43-787C-46AA-9232-9814FE1018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64F2-464E-4582-8BA2-7E7CE91D14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5CA43-787C-46AA-9232-9814FE1018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64F2-464E-4582-8BA2-7E7CE91D14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5CA43-787C-46AA-9232-9814FE1018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B64F2-464E-4582-8BA2-7E7CE91D14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5CA43-787C-46AA-9232-9814FE1018C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6.png"/><Relationship Id="rId3" Type="http://schemas.microsoft.com/office/2007/relationships/media" Target="../media/media1.mp4"/><Relationship Id="rId2" Type="http://schemas.openxmlformats.org/officeDocument/2006/relationships/video" Target="../media/media1.mp4"/><Relationship Id="rId1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7.wmf"/><Relationship Id="rId1" Type="http://schemas.openxmlformats.org/officeDocument/2006/relationships/control" Target="../activeX/activeX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3" Type="http://schemas.openxmlformats.org/officeDocument/2006/relationships/image" Target="../media/image21.jpeg"/><Relationship Id="rId2" Type="http://schemas.openxmlformats.org/officeDocument/2006/relationships/image" Target="../media/image38.jpeg"/><Relationship Id="rId1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54.png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3" Type="http://schemas.openxmlformats.org/officeDocument/2006/relationships/image" Target="../media/image50.png"/><Relationship Id="rId2" Type="http://schemas.openxmlformats.org/officeDocument/2006/relationships/image" Target="../media/image28.png"/><Relationship Id="rId1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.jpeg"/><Relationship Id="rId7" Type="http://schemas.openxmlformats.org/officeDocument/2006/relationships/image" Target="../media/image12.jpeg"/><Relationship Id="rId6" Type="http://schemas.openxmlformats.org/officeDocument/2006/relationships/image" Target="../media/image11.jpeg"/><Relationship Id="rId5" Type="http://schemas.openxmlformats.org/officeDocument/2006/relationships/image" Target="../media/image10.emf"/><Relationship Id="rId4" Type="http://schemas.openxmlformats.org/officeDocument/2006/relationships/image" Target="../media/image9.emf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2.wav"/><Relationship Id="rId2" Type="http://schemas.openxmlformats.org/officeDocument/2006/relationships/image" Target="../media/image28.png"/><Relationship Id="rId1" Type="http://schemas.openxmlformats.org/officeDocument/2006/relationships/image" Target="../media/image55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8.png"/><Relationship Id="rId3" Type="http://schemas.microsoft.com/office/2007/relationships/hdphoto" Target="../media/hdphoto2.wdp"/><Relationship Id="rId2" Type="http://schemas.openxmlformats.org/officeDocument/2006/relationships/image" Target="../media/image57.jpeg"/><Relationship Id="rId1" Type="http://schemas.openxmlformats.org/officeDocument/2006/relationships/image" Target="../media/image5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hdphoto1.wdp"/><Relationship Id="rId1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http://epaper.cnnb.com.cn/rp/fs/cp/17/41/20091027/3/image/pic_30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5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539552" y="188640"/>
            <a:ext cx="712879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6000" b="1" dirty="0" smtClean="0">
                <a:latin typeface="楷体_GB2312" pitchFamily="1" charset="-122"/>
                <a:ea typeface="楷体_GB2312" pitchFamily="1" charset="-122"/>
              </a:rPr>
              <a:t>第十八章  电功率</a:t>
            </a:r>
            <a:endParaRPr lang="en-US" altLang="zh-CN" sz="6000" b="1" dirty="0" smtClean="0"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63888" y="1052736"/>
            <a:ext cx="5472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广袤的戈壁滩上天气多变，有时风和日丽，有时狂风劲舞。在风的吹动下，扇叶时而徐徐转动，时而急速回旋，整个风车田犹如一支乐队在演奏着一首气势磅礴的交响曲。</a:t>
            </a:r>
            <a:endParaRPr lang="zh-CN" altLang="en-US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5805264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风车发出的电是由什么能转化来的？</a:t>
            </a:r>
            <a:endParaRPr lang="en-US" altLang="zh-CN" sz="3200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风</a:t>
            </a:r>
            <a:r>
              <a:rPr lang="zh-CN" alt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力发电有什么好处？</a:t>
            </a:r>
            <a:endParaRPr lang="en-US" altLang="zh-CN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file.hi1718.com/productsimage/2012/8/1/20128122345953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7504" y="82046"/>
            <a:ext cx="5760640" cy="3923018"/>
          </a:xfrm>
          <a:prstGeom prst="rect">
            <a:avLst/>
          </a:prstGeom>
          <a:noFill/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79512" y="5157192"/>
            <a:ext cx="83725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 smtClean="0">
                <a:solidFill>
                  <a:srgbClr val="000000"/>
                </a:solidFill>
                <a:ea typeface="黑体" panose="02010609060101010101" pitchFamily="49" charset="-122"/>
              </a:rPr>
              <a:t>读数时要注意，数字栏中</a:t>
            </a:r>
            <a:r>
              <a:rPr lang="zh-CN" altLang="en-US" sz="3200" b="1" dirty="0" smtClean="0">
                <a:solidFill>
                  <a:srgbClr val="FF0000"/>
                </a:solidFill>
                <a:ea typeface="黑体" panose="02010609060101010101" pitchFamily="49" charset="-122"/>
              </a:rPr>
              <a:t>最后的一位是小数位</a:t>
            </a:r>
            <a:r>
              <a:rPr lang="zh-CN" altLang="en-US" sz="3200" b="1" dirty="0" smtClean="0">
                <a:solidFill>
                  <a:srgbClr val="000000"/>
                </a:solidFill>
                <a:ea typeface="黑体" panose="02010609060101010101" pitchFamily="49" charset="-122"/>
              </a:rPr>
              <a:t>。</a:t>
            </a:r>
            <a:endParaRPr lang="zh-CN" altLang="en-US" sz="3200" b="1" dirty="0" smtClean="0">
              <a:solidFill>
                <a:srgbClr val="000000"/>
              </a:solidFill>
              <a:ea typeface="黑体" panose="02010609060101010101" pitchFamily="49" charset="-122"/>
            </a:endParaRPr>
          </a:p>
        </p:txBody>
      </p:sp>
      <p:sp>
        <p:nvSpPr>
          <p:cNvPr id="55301" name="Oval 5"/>
          <p:cNvSpPr>
            <a:spLocks noChangeArrowheads="1"/>
          </p:cNvSpPr>
          <p:nvPr/>
        </p:nvSpPr>
        <p:spPr bwMode="auto">
          <a:xfrm>
            <a:off x="3131840" y="1988840"/>
            <a:ext cx="1008112" cy="144016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  <a:latin typeface="Goudy Old Style" pitchFamily="18" charset="0"/>
            </a:endParaRPr>
          </a:p>
        </p:txBody>
      </p:sp>
      <p:pic>
        <p:nvPicPr>
          <p:cNvPr id="2" name="电能表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556125" y="3417888"/>
            <a:ext cx="30163" cy="22225"/>
          </a:xfrm>
          <a:prstGeom prst="rect">
            <a:avLst/>
          </a:prstGeom>
        </p:spPr>
      </p:pic>
      <p:cxnSp>
        <p:nvCxnSpPr>
          <p:cNvPr id="10" name="直接箭头连接符 9"/>
          <p:cNvCxnSpPr/>
          <p:nvPr/>
        </p:nvCxnSpPr>
        <p:spPr>
          <a:xfrm>
            <a:off x="4067944" y="2060848"/>
            <a:ext cx="1944216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12160" y="908720"/>
            <a:ext cx="31318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en-US" altLang="zh-CN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800 imp/</a:t>
            </a:r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kW · h</a:t>
            </a:r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）”</a:t>
            </a:r>
            <a:r>
              <a:rPr lang="zh-CN" altLang="en-US" sz="2800" b="1" dirty="0" smtClean="0">
                <a:solidFill>
                  <a:srgbClr val="0000CC"/>
                </a:solidFill>
                <a:latin typeface="+mj-ea"/>
                <a:ea typeface="+mj-ea"/>
              </a:rPr>
              <a:t>表示每消耗 </a:t>
            </a:r>
            <a:endParaRPr lang="en-US" altLang="zh-CN" sz="2800" b="1" dirty="0" smtClean="0">
              <a:solidFill>
                <a:srgbClr val="0000CC"/>
              </a:solidFill>
              <a:latin typeface="+mj-ea"/>
              <a:ea typeface="+mj-ea"/>
            </a:endParaRPr>
          </a:p>
          <a:p>
            <a:r>
              <a:rPr lang="en-US" altLang="zh-CN" sz="2800" b="1" dirty="0" smtClean="0">
                <a:solidFill>
                  <a:srgbClr val="0000CC"/>
                </a:solidFill>
                <a:latin typeface="+mj-ea"/>
                <a:ea typeface="+mj-ea"/>
              </a:rPr>
              <a:t>1 kW · h(</a:t>
            </a:r>
            <a:r>
              <a:rPr lang="zh-CN" altLang="en-US" sz="2800" b="1" dirty="0" smtClean="0">
                <a:solidFill>
                  <a:srgbClr val="0000CC"/>
                </a:solidFill>
                <a:latin typeface="+mj-ea"/>
                <a:ea typeface="+mj-ea"/>
              </a:rPr>
              <a:t>或</a:t>
            </a:r>
            <a:r>
              <a:rPr lang="en-US" altLang="zh-CN" sz="2800" b="1" dirty="0" smtClean="0">
                <a:solidFill>
                  <a:srgbClr val="0000CC"/>
                </a:solidFill>
                <a:latin typeface="+mj-ea"/>
                <a:ea typeface="+mj-ea"/>
              </a:rPr>
              <a:t>1</a:t>
            </a:r>
            <a:r>
              <a:rPr lang="zh-CN" altLang="en-US" sz="2800" b="1" dirty="0" smtClean="0">
                <a:solidFill>
                  <a:srgbClr val="0000CC"/>
                </a:solidFill>
                <a:latin typeface="+mj-ea"/>
                <a:ea typeface="+mj-ea"/>
              </a:rPr>
              <a:t>度</a:t>
            </a:r>
            <a:r>
              <a:rPr lang="en-US" altLang="zh-CN" sz="2800" b="1" dirty="0" smtClean="0">
                <a:solidFill>
                  <a:srgbClr val="0000CC"/>
                </a:solidFill>
                <a:latin typeface="+mj-ea"/>
                <a:ea typeface="+mj-ea"/>
              </a:rPr>
              <a:t>)</a:t>
            </a:r>
            <a:r>
              <a:rPr lang="zh-CN" altLang="en-US" sz="2800" b="1" dirty="0" smtClean="0">
                <a:solidFill>
                  <a:srgbClr val="0000CC"/>
                </a:solidFill>
                <a:latin typeface="+mj-ea"/>
                <a:ea typeface="+mj-ea"/>
              </a:rPr>
              <a:t>的电能，电能表</a:t>
            </a:r>
            <a:r>
              <a:rPr lang="en-US" altLang="zh-CN" sz="2800" b="1" dirty="0" smtClean="0">
                <a:solidFill>
                  <a:srgbClr val="0000CC"/>
                </a:solidFill>
                <a:latin typeface="+mj-ea"/>
                <a:ea typeface="+mj-ea"/>
              </a:rPr>
              <a:t> </a:t>
            </a:r>
            <a:r>
              <a:rPr lang="zh-CN" altLang="en-US" sz="2800" b="1" dirty="0" smtClean="0">
                <a:solidFill>
                  <a:srgbClr val="0000CC"/>
                </a:solidFill>
                <a:latin typeface="+mj-ea"/>
                <a:ea typeface="+mj-ea"/>
              </a:rPr>
              <a:t>指示灯闪了</a:t>
            </a:r>
            <a:r>
              <a:rPr lang="en-US" altLang="zh-CN" sz="2800" b="1" dirty="0" smtClean="0">
                <a:solidFill>
                  <a:srgbClr val="0000CC"/>
                </a:solidFill>
                <a:latin typeface="+mj-ea"/>
                <a:ea typeface="+mj-ea"/>
              </a:rPr>
              <a:t>600 </a:t>
            </a:r>
            <a:r>
              <a:rPr lang="zh-CN" altLang="en-US" sz="2800" b="1" dirty="0" smtClean="0">
                <a:solidFill>
                  <a:srgbClr val="0000CC"/>
                </a:solidFill>
                <a:latin typeface="+mj-ea"/>
                <a:ea typeface="+mj-ea"/>
              </a:rPr>
              <a:t>次。</a:t>
            </a:r>
            <a:endParaRPr lang="zh-CN" altLang="en-US" sz="2800" dirty="0">
              <a:solidFill>
                <a:srgbClr val="0000CC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23555" grpId="0"/>
      <p:bldP spid="55301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1026" name="" r:id="rId1" imgW="9144000" imgH="6858000"/>
        </mc:Choice>
        <mc:Fallback>
          <p:control name="" r:id="rId1" imgW="9144000" imgH="6858000">
            <p:pic>
              <p:nvPicPr>
                <p:cNvPr id="0" name="ShockwaveFlash3"/>
                <p:cNvPicPr/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0" y="0"/>
                  <a:ext cx="9144000" cy="68580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图片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727075"/>
            <a:ext cx="7196137" cy="540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699" name="Group 3"/>
          <p:cNvGraphicFramePr>
            <a:graphicFrameLocks noGrp="1"/>
          </p:cNvGraphicFramePr>
          <p:nvPr/>
        </p:nvGraphicFramePr>
        <p:xfrm>
          <a:off x="2389188" y="1412875"/>
          <a:ext cx="5638800" cy="701675"/>
        </p:xfrm>
        <a:graphic>
          <a:graphicData uri="http://schemas.openxmlformats.org/drawingml/2006/table">
            <a:tbl>
              <a:tblPr/>
              <a:tblGrid>
                <a:gridCol w="1127125"/>
                <a:gridCol w="1128712"/>
                <a:gridCol w="1127125"/>
                <a:gridCol w="1128713"/>
                <a:gridCol w="1127125"/>
              </a:tblGrid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7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8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713" name="Group 17"/>
          <p:cNvGraphicFramePr>
            <a:graphicFrameLocks noGrp="1"/>
          </p:cNvGraphicFramePr>
          <p:nvPr/>
        </p:nvGraphicFramePr>
        <p:xfrm>
          <a:off x="2411413" y="3141663"/>
          <a:ext cx="5638800" cy="701675"/>
        </p:xfrm>
        <a:graphic>
          <a:graphicData uri="http://schemas.openxmlformats.org/drawingml/2006/table">
            <a:tbl>
              <a:tblPr/>
              <a:tblGrid>
                <a:gridCol w="1127125"/>
                <a:gridCol w="1128712"/>
                <a:gridCol w="1127125"/>
                <a:gridCol w="1128713"/>
                <a:gridCol w="1127125"/>
              </a:tblGrid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7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  <p:sp>
        <p:nvSpPr>
          <p:cNvPr id="29727" name="Text Box 31"/>
          <p:cNvSpPr txBox="1">
            <a:spLocks noChangeArrowheads="1"/>
          </p:cNvSpPr>
          <p:nvPr/>
        </p:nvSpPr>
        <p:spPr bwMode="auto">
          <a:xfrm>
            <a:off x="2916238" y="2349500"/>
            <a:ext cx="5759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W</a:t>
            </a:r>
            <a:r>
              <a:rPr lang="en-US" sz="3600" b="1" baseline="-25000" smtClean="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=__________kw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•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</a:t>
            </a:r>
            <a:endParaRPr lang="en-US" sz="3600" b="1" smtClean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28" name="Text Box 32"/>
          <p:cNvSpPr txBox="1">
            <a:spLocks noChangeArrowheads="1"/>
          </p:cNvSpPr>
          <p:nvPr/>
        </p:nvSpPr>
        <p:spPr bwMode="auto">
          <a:xfrm>
            <a:off x="2460625" y="4149725"/>
            <a:ext cx="5640388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W</a:t>
            </a:r>
            <a:r>
              <a:rPr lang="en-US" sz="3600" b="1" baseline="-25000" smtClean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=__________kw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•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</a:t>
            </a:r>
            <a:endParaRPr lang="en-US" sz="3600" b="1" smtClean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29" name="Text Box 33"/>
          <p:cNvSpPr txBox="1">
            <a:spLocks noChangeArrowheads="1"/>
          </p:cNvSpPr>
          <p:nvPr/>
        </p:nvSpPr>
        <p:spPr bwMode="auto">
          <a:xfrm>
            <a:off x="900113" y="1557338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400" b="1" smtClean="0">
                <a:solidFill>
                  <a:srgbClr val="0000FF"/>
                </a:solidFill>
                <a:latin typeface="Tahoma" panose="020B0604030504040204" pitchFamily="34" charset="0"/>
              </a:rPr>
              <a:t>1</a:t>
            </a:r>
            <a:r>
              <a:rPr lang="zh-CN" altLang="en-US" sz="2400" b="1" smtClean="0">
                <a:solidFill>
                  <a:srgbClr val="0000FF"/>
                </a:solidFill>
                <a:latin typeface="Tahoma" panose="020B0604030504040204" pitchFamily="34" charset="0"/>
              </a:rPr>
              <a:t>月底</a:t>
            </a:r>
            <a:r>
              <a:rPr lang="en-US" sz="2400" b="1" smtClean="0">
                <a:solidFill>
                  <a:srgbClr val="0000FF"/>
                </a:solidFill>
                <a:latin typeface="Tahoma" panose="020B0604030504040204" pitchFamily="34" charset="0"/>
              </a:rPr>
              <a:t>:</a:t>
            </a:r>
            <a:endParaRPr lang="en-US" sz="2400" b="1" smtClean="0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29730" name="Text Box 34"/>
          <p:cNvSpPr txBox="1">
            <a:spLocks noChangeArrowheads="1"/>
          </p:cNvSpPr>
          <p:nvPr/>
        </p:nvSpPr>
        <p:spPr bwMode="auto">
          <a:xfrm>
            <a:off x="381000" y="3306763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9731" name="Text Box 35"/>
          <p:cNvSpPr txBox="1">
            <a:spLocks noChangeArrowheads="1"/>
          </p:cNvSpPr>
          <p:nvPr/>
        </p:nvSpPr>
        <p:spPr bwMode="auto">
          <a:xfrm>
            <a:off x="900113" y="32131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400" b="1" smtClean="0">
                <a:solidFill>
                  <a:srgbClr val="0000FF"/>
                </a:solidFill>
                <a:latin typeface="Tahoma" panose="020B0604030504040204" pitchFamily="34" charset="0"/>
              </a:rPr>
              <a:t>2</a:t>
            </a:r>
            <a:r>
              <a:rPr lang="zh-CN" altLang="en-US" sz="2400" b="1" smtClean="0">
                <a:solidFill>
                  <a:srgbClr val="0000FF"/>
                </a:solidFill>
                <a:latin typeface="Tahoma" panose="020B0604030504040204" pitchFamily="34" charset="0"/>
              </a:rPr>
              <a:t>月底</a:t>
            </a:r>
            <a:r>
              <a:rPr lang="en-US" sz="2400" b="1" smtClean="0">
                <a:solidFill>
                  <a:srgbClr val="0000FF"/>
                </a:solidFill>
                <a:latin typeface="Tahoma" panose="020B0604030504040204" pitchFamily="34" charset="0"/>
              </a:rPr>
              <a:t>:</a:t>
            </a:r>
            <a:endParaRPr lang="en-US" sz="2400" b="1" smtClean="0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29732" name="Text Box 36"/>
          <p:cNvSpPr txBox="1">
            <a:spLocks noChangeArrowheads="1"/>
          </p:cNvSpPr>
          <p:nvPr/>
        </p:nvSpPr>
        <p:spPr bwMode="auto">
          <a:xfrm>
            <a:off x="2270125" y="4870450"/>
            <a:ext cx="61118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W=______________ kw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•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</a:t>
            </a:r>
            <a:endParaRPr lang="en-US" sz="3600" b="1" smtClean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33" name="Text Box 37"/>
          <p:cNvSpPr txBox="1">
            <a:spLocks noChangeArrowheads="1"/>
          </p:cNvSpPr>
          <p:nvPr/>
        </p:nvSpPr>
        <p:spPr bwMode="auto">
          <a:xfrm>
            <a:off x="4067175" y="2278063"/>
            <a:ext cx="22320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4000" b="1" smtClean="0">
                <a:solidFill>
                  <a:srgbClr val="009999"/>
                </a:solidFill>
                <a:latin typeface="Tahoma" panose="020B0604030504040204" pitchFamily="34" charset="0"/>
              </a:rPr>
              <a:t>4267.8</a:t>
            </a:r>
            <a:endParaRPr lang="en-US" sz="4000" b="1" smtClean="0">
              <a:solidFill>
                <a:srgbClr val="009999"/>
              </a:solidFill>
              <a:latin typeface="Tahoma" panose="020B0604030504040204" pitchFamily="34" charset="0"/>
            </a:endParaRPr>
          </a:p>
        </p:txBody>
      </p:sp>
      <p:sp>
        <p:nvSpPr>
          <p:cNvPr id="29734" name="Text Box 38"/>
          <p:cNvSpPr txBox="1">
            <a:spLocks noChangeArrowheads="1"/>
          </p:cNvSpPr>
          <p:nvPr/>
        </p:nvSpPr>
        <p:spPr bwMode="auto">
          <a:xfrm>
            <a:off x="4068763" y="4078288"/>
            <a:ext cx="28082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4000" b="1" smtClean="0">
                <a:solidFill>
                  <a:srgbClr val="009999"/>
                </a:solidFill>
                <a:latin typeface="Tahoma" panose="020B0604030504040204" pitchFamily="34" charset="0"/>
              </a:rPr>
              <a:t>4374.4</a:t>
            </a:r>
            <a:endParaRPr lang="en-US" sz="4000" b="1" smtClean="0">
              <a:solidFill>
                <a:srgbClr val="009999"/>
              </a:solidFill>
              <a:latin typeface="Tahoma" panose="020B0604030504040204" pitchFamily="34" charset="0"/>
            </a:endParaRPr>
          </a:p>
        </p:txBody>
      </p:sp>
      <p:sp>
        <p:nvSpPr>
          <p:cNvPr id="29735" name="Text Box 39"/>
          <p:cNvSpPr txBox="1">
            <a:spLocks noChangeArrowheads="1"/>
          </p:cNvSpPr>
          <p:nvPr/>
        </p:nvSpPr>
        <p:spPr bwMode="auto">
          <a:xfrm>
            <a:off x="2971800" y="4800600"/>
            <a:ext cx="38179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3600" b="1" smtClean="0">
                <a:solidFill>
                  <a:srgbClr val="009999"/>
                </a:solidFill>
                <a:latin typeface="Times New Roman" panose="02020603050405020304" pitchFamily="18" charset="0"/>
              </a:rPr>
              <a:t>W</a:t>
            </a:r>
            <a:r>
              <a:rPr lang="en-US" sz="3600" b="1" baseline="-25000" smtClean="0">
                <a:solidFill>
                  <a:srgbClr val="009999"/>
                </a:solidFill>
                <a:latin typeface="Times New Roman" panose="02020603050405020304" pitchFamily="18" charset="0"/>
              </a:rPr>
              <a:t>2</a:t>
            </a:r>
            <a:r>
              <a:rPr lang="en-US" sz="3600" b="1" smtClean="0">
                <a:solidFill>
                  <a:srgbClr val="009999"/>
                </a:solidFill>
                <a:latin typeface="Times New Roman" panose="02020603050405020304" pitchFamily="18" charset="0"/>
              </a:rPr>
              <a:t> -W</a:t>
            </a:r>
            <a:r>
              <a:rPr lang="en-US" sz="3600" b="1" baseline="-25000" smtClean="0">
                <a:solidFill>
                  <a:srgbClr val="009999"/>
                </a:solidFill>
                <a:latin typeface="Times New Roman" panose="02020603050405020304" pitchFamily="18" charset="0"/>
              </a:rPr>
              <a:t>1</a:t>
            </a:r>
            <a:r>
              <a:rPr lang="en-US" sz="3600" b="1" smtClean="0">
                <a:solidFill>
                  <a:srgbClr val="009999"/>
                </a:solidFill>
                <a:latin typeface="Times New Roman" panose="02020603050405020304" pitchFamily="18" charset="0"/>
              </a:rPr>
              <a:t>= 106.6</a:t>
            </a:r>
            <a:endParaRPr lang="en-US" sz="3600" b="1" smtClean="0">
              <a:solidFill>
                <a:srgbClr val="0099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36" name="Text Box 40"/>
          <p:cNvSpPr txBox="1">
            <a:spLocks noChangeArrowheads="1"/>
          </p:cNvSpPr>
          <p:nvPr/>
        </p:nvSpPr>
        <p:spPr bwMode="auto">
          <a:xfrm>
            <a:off x="395288" y="4870450"/>
            <a:ext cx="20161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月份用电</a:t>
            </a:r>
            <a:endParaRPr lang="zh-CN" altLang="en-US" sz="2800" b="1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737" name="Text Box 41"/>
          <p:cNvSpPr txBox="1">
            <a:spLocks noChangeArrowheads="1"/>
          </p:cNvSpPr>
          <p:nvPr/>
        </p:nvSpPr>
        <p:spPr bwMode="auto">
          <a:xfrm>
            <a:off x="228600" y="228600"/>
            <a:ext cx="8534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例：</a:t>
            </a:r>
            <a:r>
              <a:rPr lang="zh-CN" altLang="en-US" sz="40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电能表的读数</a:t>
            </a:r>
            <a:r>
              <a:rPr lang="zh-CN" altLang="en-US" sz="4000" b="1" dirty="0" smtClean="0">
                <a:solidFill>
                  <a:srgbClr val="FF21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及</a:t>
            </a:r>
            <a:r>
              <a:rPr lang="zh-CN" altLang="en-US" sz="40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电能计量方法</a:t>
            </a:r>
            <a:endParaRPr lang="zh-CN" altLang="en-US" sz="4000" b="1" dirty="0" smtClean="0">
              <a:solidFill>
                <a:srgbClr val="0099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9738" name="Text Box 42"/>
          <p:cNvSpPr txBox="1">
            <a:spLocks noChangeArrowheads="1"/>
          </p:cNvSpPr>
          <p:nvPr/>
        </p:nvSpPr>
        <p:spPr bwMode="auto">
          <a:xfrm>
            <a:off x="1447800" y="2286000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 smtClean="0">
                <a:solidFill>
                  <a:srgbClr val="FF2121"/>
                </a:solidFill>
                <a:latin typeface="Times New Roman" panose="02020603050405020304" pitchFamily="18" charset="0"/>
              </a:rPr>
              <a:t>读数</a:t>
            </a:r>
            <a:endParaRPr lang="zh-CN" altLang="en-US" sz="3600" b="1" smtClean="0">
              <a:solidFill>
                <a:srgbClr val="FF212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39" name="Text Box 43"/>
          <p:cNvSpPr txBox="1">
            <a:spLocks noChangeArrowheads="1"/>
          </p:cNvSpPr>
          <p:nvPr/>
        </p:nvSpPr>
        <p:spPr bwMode="auto">
          <a:xfrm>
            <a:off x="1524000" y="4114800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 smtClean="0">
                <a:solidFill>
                  <a:srgbClr val="FF2121"/>
                </a:solidFill>
                <a:latin typeface="Times New Roman" panose="02020603050405020304" pitchFamily="18" charset="0"/>
              </a:rPr>
              <a:t>读数</a:t>
            </a:r>
            <a:endParaRPr lang="zh-CN" altLang="en-US" sz="3600" b="1" smtClean="0">
              <a:solidFill>
                <a:srgbClr val="FF212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 dir="vert"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9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9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9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33" grpId="0" autoUpdateAnimBg="0" build="p"/>
      <p:bldP spid="29734" grpId="0" autoUpdateAnimBg="0" build="p"/>
      <p:bldP spid="29735" grpId="0" autoUpdateAnimBg="0" build="p"/>
      <p:bldP spid="29738" grpId="0" autoUpdateAnimBg="0"/>
      <p:bldP spid="2973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431800" y="1268413"/>
            <a:ext cx="8208963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　　小明家中</a:t>
            </a:r>
            <a:r>
              <a:rPr lang="en-US" sz="28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1 </a:t>
            </a:r>
            <a:r>
              <a:rPr lang="zh-CN" altLang="en-US" sz="28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月底与 </a:t>
            </a:r>
            <a:r>
              <a:rPr lang="en-US" sz="28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2 </a:t>
            </a:r>
            <a:r>
              <a:rPr lang="zh-CN" altLang="en-US" sz="28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月底电能表的示数如图所示，小明家所在地区每度电的电费是</a:t>
            </a:r>
            <a:r>
              <a:rPr lang="en-US" sz="28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0.60</a:t>
            </a:r>
            <a:r>
              <a:rPr lang="zh-CN" altLang="en-US" sz="28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元，请估算他家</a:t>
            </a:r>
            <a:r>
              <a:rPr lang="zh-CN" altLang="en-US" sz="2800" b="1" baseline="-2500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sz="2800" b="1" baseline="-2500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8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月份需要付多少电费。</a:t>
            </a:r>
            <a:endParaRPr lang="en-US" sz="2800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0723" name="Group 3"/>
          <p:cNvGraphicFramePr>
            <a:graphicFrameLocks noGrp="1"/>
          </p:cNvGraphicFramePr>
          <p:nvPr/>
        </p:nvGraphicFramePr>
        <p:xfrm>
          <a:off x="1476375" y="2744788"/>
          <a:ext cx="2543175" cy="673100"/>
        </p:xfrm>
        <a:graphic>
          <a:graphicData uri="http://schemas.openxmlformats.org/drawingml/2006/table">
            <a:tbl>
              <a:tblPr/>
              <a:tblGrid>
                <a:gridCol w="508000"/>
                <a:gridCol w="509588"/>
                <a:gridCol w="508000"/>
                <a:gridCol w="509587"/>
                <a:gridCol w="508000"/>
              </a:tblGrid>
              <a:tr h="673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8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7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0737" name="Rectangle 23"/>
          <p:cNvSpPr>
            <a:spLocks noChangeArrowheads="1"/>
          </p:cNvSpPr>
          <p:nvPr/>
        </p:nvSpPr>
        <p:spPr bwMode="auto">
          <a:xfrm>
            <a:off x="3563938" y="2841625"/>
            <a:ext cx="398462" cy="474663"/>
          </a:xfrm>
          <a:prstGeom prst="rect">
            <a:avLst/>
          </a:prstGeom>
          <a:noFill/>
          <a:ln w="12700" cmpd="sng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0738" name="Group 18"/>
          <p:cNvGraphicFramePr>
            <a:graphicFrameLocks noGrp="1"/>
          </p:cNvGraphicFramePr>
          <p:nvPr/>
        </p:nvGraphicFramePr>
        <p:xfrm>
          <a:off x="5076825" y="2744788"/>
          <a:ext cx="2543175" cy="673100"/>
        </p:xfrm>
        <a:graphic>
          <a:graphicData uri="http://schemas.openxmlformats.org/drawingml/2006/table">
            <a:tbl>
              <a:tblPr/>
              <a:tblGrid>
                <a:gridCol w="508000"/>
                <a:gridCol w="509588"/>
                <a:gridCol w="508000"/>
                <a:gridCol w="509587"/>
                <a:gridCol w="508000"/>
              </a:tblGrid>
              <a:tr h="673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0752" name="Rectangle 56"/>
          <p:cNvSpPr>
            <a:spLocks noChangeArrowheads="1"/>
          </p:cNvSpPr>
          <p:nvPr/>
        </p:nvSpPr>
        <p:spPr bwMode="auto">
          <a:xfrm>
            <a:off x="7164388" y="2841625"/>
            <a:ext cx="398462" cy="474663"/>
          </a:xfrm>
          <a:prstGeom prst="rect">
            <a:avLst/>
          </a:prstGeom>
          <a:noFill/>
          <a:ln w="12700" cmpd="sng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53" name="Rectangle 61"/>
          <p:cNvSpPr>
            <a:spLocks noChangeArrowheads="1"/>
          </p:cNvSpPr>
          <p:nvPr/>
        </p:nvSpPr>
        <p:spPr bwMode="auto">
          <a:xfrm>
            <a:off x="5856288" y="3578225"/>
            <a:ext cx="14525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600" b="1" smtClean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1" charset="-122"/>
              </a:rPr>
              <a:t>2 </a:t>
            </a:r>
            <a:r>
              <a:rPr lang="zh-CN" altLang="en-US" sz="2600" b="1" smtClean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1" charset="-122"/>
              </a:rPr>
              <a:t>月底</a:t>
            </a:r>
            <a:endParaRPr lang="zh-CN" altLang="en-US" sz="2600" b="1" smtClean="0">
              <a:solidFill>
                <a:srgbClr val="000000"/>
              </a:solidFill>
              <a:latin typeface="Times New Roman" panose="02020603050405020304" pitchFamily="18" charset="0"/>
              <a:ea typeface="楷体_GB2312" pitchFamily="1" charset="-122"/>
            </a:endParaRPr>
          </a:p>
        </p:txBody>
      </p:sp>
      <p:sp>
        <p:nvSpPr>
          <p:cNvPr id="30754" name="Rectangle 62"/>
          <p:cNvSpPr>
            <a:spLocks noChangeArrowheads="1"/>
          </p:cNvSpPr>
          <p:nvPr/>
        </p:nvSpPr>
        <p:spPr bwMode="auto">
          <a:xfrm>
            <a:off x="2195513" y="3578225"/>
            <a:ext cx="14525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600" b="1" smtClean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1" charset="-122"/>
              </a:rPr>
              <a:t>1 </a:t>
            </a:r>
            <a:r>
              <a:rPr lang="zh-CN" altLang="en-US" sz="2600" b="1" smtClean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1" charset="-122"/>
              </a:rPr>
              <a:t>月底</a:t>
            </a:r>
            <a:endParaRPr lang="zh-CN" altLang="en-US" sz="2600" b="1" smtClean="0">
              <a:solidFill>
                <a:srgbClr val="000000"/>
              </a:solidFill>
              <a:latin typeface="Times New Roman" panose="02020603050405020304" pitchFamily="18" charset="0"/>
              <a:ea typeface="楷体_GB2312" pitchFamily="1" charset="-122"/>
            </a:endParaRPr>
          </a:p>
        </p:txBody>
      </p:sp>
      <p:sp>
        <p:nvSpPr>
          <p:cNvPr id="30755" name="Rectangle 2"/>
          <p:cNvSpPr>
            <a:spLocks noChangeArrowheads="1"/>
          </p:cNvSpPr>
          <p:nvPr/>
        </p:nvSpPr>
        <p:spPr bwMode="auto">
          <a:xfrm>
            <a:off x="431800" y="4329113"/>
            <a:ext cx="806450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ts val="39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月份消耗的电能为：</a:t>
            </a:r>
            <a:endParaRPr lang="zh-CN" alt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ts val="39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W=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3 394.5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kW·h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b="1" dirty="0" smtClean="0">
                <a:latin typeface="Times New Roman" panose="02020603050405020304" pitchFamily="18" charset="0"/>
              </a:rPr>
              <a:t>－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3 287.5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kW·h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107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kW·h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ts val="39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应支付的电费为：</a:t>
            </a:r>
            <a:endParaRPr lang="zh-CN" alt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ts val="39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107 kW·h×0.60 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元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/(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kW·h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64.2 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元</a:t>
            </a:r>
            <a:endParaRPr lang="zh-CN" alt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6" name="矩形 2"/>
          <p:cNvSpPr>
            <a:spLocks noChangeArrowheads="1"/>
          </p:cNvSpPr>
          <p:nvPr/>
        </p:nvSpPr>
        <p:spPr bwMode="auto">
          <a:xfrm>
            <a:off x="431800" y="3729038"/>
            <a:ext cx="9060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解：</a:t>
            </a:r>
            <a:endParaRPr lang="zh-CN" altLang="en-US" sz="2800" dirty="0" smtClean="0">
              <a:latin typeface="Times New Roman" panose="02020603050405020304" pitchFamily="18" charset="0"/>
            </a:endParaRPr>
          </a:p>
        </p:txBody>
      </p:sp>
      <p:pic>
        <p:nvPicPr>
          <p:cNvPr id="30757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14287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8"/>
          <p:cNvGrpSpPr/>
          <p:nvPr/>
        </p:nvGrpSpPr>
        <p:grpSpPr bwMode="auto">
          <a:xfrm>
            <a:off x="431800" y="347663"/>
            <a:ext cx="2789238" cy="920750"/>
            <a:chOff x="0" y="0"/>
            <a:chExt cx="2231" cy="580"/>
          </a:xfrm>
        </p:grpSpPr>
        <p:pic>
          <p:nvPicPr>
            <p:cNvPr id="30759" name="圆角矩形 1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31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60" name="Text Box 40"/>
            <p:cNvSpPr txBox="1">
              <a:spLocks noChangeArrowheads="1"/>
            </p:cNvSpPr>
            <p:nvPr/>
          </p:nvSpPr>
          <p:spPr bwMode="auto">
            <a:xfrm>
              <a:off x="59" y="105"/>
              <a:ext cx="2116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3600" b="1" smtClean="0">
                  <a:solidFill>
                    <a:srgbClr val="FFFFFF"/>
                  </a:solidFill>
                  <a:latin typeface="宋体" panose="02010600030101010101" pitchFamily="2" charset="-122"/>
                </a:rPr>
                <a:t>练一练</a:t>
              </a:r>
              <a:endParaRPr lang="zh-CN" altLang="en-US" sz="3600" b="1" smtClean="0">
                <a:solidFill>
                  <a:srgbClr val="FFFFFF"/>
                </a:solidFill>
                <a:latin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5" grpId="0" autoUpdateAnimBg="0" build="p"/>
      <p:bldP spid="3075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-18288" y="10097"/>
            <a:ext cx="9144000" cy="1143000"/>
          </a:xfrm>
        </p:spPr>
        <p:txBody>
          <a:bodyPr/>
          <a:lstStyle/>
          <a:p>
            <a:r>
              <a:rPr lang="zh-CN" altLang="en-US" b="1" dirty="0"/>
              <a:t>各式各样的电能表</a:t>
            </a:r>
            <a:endParaRPr lang="zh-CN" altLang="en-US" b="1" dirty="0"/>
          </a:p>
        </p:txBody>
      </p:sp>
      <p:pic>
        <p:nvPicPr>
          <p:cNvPr id="26627" name="Picture 3" descr="2"/>
          <p:cNvPicPr>
            <a:picLocks noChangeAspect="1" noChangeArrowheads="1"/>
          </p:cNvPicPr>
          <p:nvPr/>
        </p:nvPicPr>
        <p:blipFill>
          <a:blip r:embed="rId1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0" r="5650" b="11270"/>
          <a:stretch>
            <a:fillRect/>
          </a:stretch>
        </p:blipFill>
        <p:spPr bwMode="auto">
          <a:xfrm>
            <a:off x="2285968" y="1062610"/>
            <a:ext cx="4535488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Rectangl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787743" y="3896297"/>
            <a:ext cx="431800" cy="215900"/>
          </a:xfrm>
          <a:prstGeom prst="rect">
            <a:avLst/>
          </a:prstGeom>
          <a:noFill/>
          <a:ln w="28575" cmpd="sng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mtClean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26633" name="Rectangl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44943" y="3896297"/>
            <a:ext cx="503238" cy="215900"/>
          </a:xfrm>
          <a:prstGeom prst="rect">
            <a:avLst/>
          </a:prstGeom>
          <a:noFill/>
          <a:ln w="28575" cmpd="sng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mtClean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26634" name="Rectangl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78343" y="3896297"/>
            <a:ext cx="428625" cy="215900"/>
          </a:xfrm>
          <a:prstGeom prst="rect">
            <a:avLst/>
          </a:prstGeom>
          <a:noFill/>
          <a:ln w="28575" cmpd="sng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mtClean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26635" name="Rectangl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798856" y="3654997"/>
            <a:ext cx="1439862" cy="215900"/>
          </a:xfrm>
          <a:prstGeom prst="rect">
            <a:avLst/>
          </a:prstGeom>
          <a:noFill/>
          <a:ln w="28575" cmpd="sng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mtClean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26637" name="Rectangl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559143" y="2296097"/>
            <a:ext cx="1871663" cy="504825"/>
          </a:xfrm>
          <a:prstGeom prst="rect">
            <a:avLst/>
          </a:prstGeom>
          <a:noFill/>
          <a:ln w="28575" cmpd="sng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mtClean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2358993" y="5596510"/>
            <a:ext cx="43926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3200" b="1" dirty="0" smtClean="0">
                <a:solidFill>
                  <a:srgbClr val="000000"/>
                </a:solidFill>
              </a:rPr>
              <a:t>(a) </a:t>
            </a:r>
            <a:r>
              <a:rPr lang="zh-CN" altLang="en-US" sz="3200" b="1" dirty="0" smtClean="0">
                <a:solidFill>
                  <a:srgbClr val="000000"/>
                </a:solidFill>
              </a:rPr>
              <a:t>感应式</a:t>
            </a:r>
            <a:endParaRPr lang="zh-CN" altLang="en-US" sz="3200" b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" grpId="0" animBg="1" autoUpdateAnimBg="0"/>
      <p:bldP spid="26639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1155036_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0"/>
            <a:ext cx="48768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81000" y="990600"/>
            <a:ext cx="4038600" cy="2590800"/>
          </a:xfrm>
          <a:noFill/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CN" altLang="en-US" sz="2800"/>
              <a:t>    </a:t>
            </a:r>
            <a:r>
              <a:rPr lang="zh-CN" altLang="en-US" sz="2800" b="1"/>
              <a:t>有一种电子式单向电能表已开始使用，其中没有转动的铝盘，靠内部的电子电路计算电能，读数由液晶板显示。</a:t>
            </a:r>
            <a:endParaRPr lang="zh-CN" altLang="en-US" sz="2800" b="1"/>
          </a:p>
        </p:txBody>
      </p:sp>
      <p:sp>
        <p:nvSpPr>
          <p:cNvPr id="27652" name="Rectangl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 rot="21314182">
            <a:off x="6096000" y="3429000"/>
            <a:ext cx="1447800" cy="228600"/>
          </a:xfrm>
          <a:prstGeom prst="rect">
            <a:avLst/>
          </a:prstGeom>
          <a:noFill/>
          <a:ln w="28575" cmpd="sng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mtClean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5867400" y="5867400"/>
            <a:ext cx="2667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3600" b="1" smtClean="0">
                <a:solidFill>
                  <a:srgbClr val="007572"/>
                </a:solidFill>
              </a:rPr>
              <a:t>(b) </a:t>
            </a:r>
            <a:r>
              <a:rPr lang="zh-CN" altLang="en-US" sz="3600" b="1" smtClean="0">
                <a:solidFill>
                  <a:srgbClr val="007572"/>
                </a:solidFill>
              </a:rPr>
              <a:t>电子式</a:t>
            </a:r>
            <a:endParaRPr lang="zh-CN" altLang="en-US" sz="3600" b="1" smtClean="0">
              <a:solidFill>
                <a:srgbClr val="007572"/>
              </a:solidFill>
            </a:endParaRPr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609600" y="4038600"/>
            <a:ext cx="3657600" cy="1676400"/>
          </a:xfrm>
          <a:prstGeom prst="wedgeRectCallout">
            <a:avLst>
              <a:gd name="adj1" fmla="val 95616"/>
              <a:gd name="adj2" fmla="val -73106"/>
            </a:avLst>
          </a:prstGeom>
          <a:solidFill>
            <a:schemeClr val="bg1"/>
          </a:solidFill>
          <a:ln w="38100" cmpd="sng">
            <a:solidFill>
              <a:srgbClr val="FF212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表示每消耗</a:t>
            </a:r>
            <a:r>
              <a:rPr lang="en-US" sz="3200" b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1kW·h</a:t>
            </a:r>
            <a:r>
              <a:rPr lang="zh-CN" altLang="en-US" sz="3200" b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的电能，指示灯闪烁</a:t>
            </a:r>
            <a:r>
              <a:rPr lang="en-US" sz="3200" b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3200</a:t>
            </a:r>
            <a:r>
              <a:rPr lang="zh-CN" altLang="en-US" sz="3200" b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次</a:t>
            </a:r>
            <a:endParaRPr lang="zh-CN" altLang="en-US" sz="3200" b="1" smtClean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mph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anim calcmode="discrete" valueType="str">
                                      <p:cBhvr override="childStyle">
                                        <p:cTn id="22" dur="500" fill="hold"/>
                                        <p:tgtEl>
                                          <p:spTgt spid="2765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utoUpdateAnimBg="0" build="p"/>
      <p:bldP spid="27652" grpId="0" animBg="1" autoUpdateAnimBg="0"/>
      <p:bldP spid="27652" grpId="1" autoUpdateAnimBg="0"/>
      <p:bldP spid="27653" grpId="0" autoUpdateAnimBg="0"/>
      <p:bldP spid="27654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200904207393936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33400"/>
            <a:ext cx="3429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467544" y="762000"/>
            <a:ext cx="3799656" cy="3387080"/>
          </a:xfrm>
          <a:prstGeom prst="rect">
            <a:avLst/>
          </a:prstGeom>
          <a:noFill/>
          <a:ln w="9525" cmpd="sng">
            <a:solidFill>
              <a:schemeClr val="bg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70000"/>
              <a:buFont typeface="Wingdings" panose="05000000000000000000" pitchFamily="2" charset="2"/>
              <a:buChar char="v"/>
            </a:pPr>
            <a:r>
              <a:rPr lang="zh-CN" altLang="en-US" sz="3200" b="1" dirty="0" smtClean="0">
                <a:solidFill>
                  <a:srgbClr val="0066FF"/>
                </a:solidFill>
              </a:rPr>
              <a:t>用户买来</a:t>
            </a:r>
            <a:r>
              <a:rPr lang="en-US" sz="3200" b="1" dirty="0" smtClean="0">
                <a:solidFill>
                  <a:srgbClr val="0066FF"/>
                </a:solidFill>
              </a:rPr>
              <a:t>IC</a:t>
            </a:r>
            <a:r>
              <a:rPr lang="zh-CN" altLang="en-US" sz="3200" b="1" dirty="0" smtClean="0">
                <a:solidFill>
                  <a:srgbClr val="0066FF"/>
                </a:solidFill>
              </a:rPr>
              <a:t>卡后插入，电能表读取卡中的金额。一旦金额用完，电能表切断电路，这时需要到银行为</a:t>
            </a:r>
            <a:r>
              <a:rPr lang="en-US" sz="3200" b="1" dirty="0" smtClean="0">
                <a:solidFill>
                  <a:srgbClr val="0066FF"/>
                </a:solidFill>
              </a:rPr>
              <a:t>IC</a:t>
            </a:r>
            <a:r>
              <a:rPr lang="zh-CN" altLang="en-US" sz="3200" b="1" dirty="0" smtClean="0">
                <a:solidFill>
                  <a:srgbClr val="0066FF"/>
                </a:solidFill>
              </a:rPr>
              <a:t>卡充值，重新插入电能表。</a:t>
            </a:r>
            <a:endParaRPr lang="zh-CN" altLang="en-US" sz="3200" b="1" dirty="0" smtClean="0">
              <a:solidFill>
                <a:srgbClr val="0066FF"/>
              </a:solidFill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4953000" y="5638800"/>
            <a:ext cx="3155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3600" b="1" smtClean="0">
                <a:solidFill>
                  <a:srgbClr val="007572"/>
                </a:solidFill>
              </a:rPr>
              <a:t>(c) </a:t>
            </a:r>
            <a:r>
              <a:rPr lang="en-US" sz="3600" smtClean="0">
                <a:solidFill>
                  <a:srgbClr val="0033CC"/>
                </a:solidFill>
              </a:rPr>
              <a:t>IC</a:t>
            </a:r>
            <a:r>
              <a:rPr lang="zh-CN" altLang="en-US" sz="3600" smtClean="0">
                <a:solidFill>
                  <a:srgbClr val="0033CC"/>
                </a:solidFill>
              </a:rPr>
              <a:t>卡电能表</a:t>
            </a:r>
            <a:endParaRPr lang="zh-CN" altLang="en-US" sz="3600" smtClean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 autoUpdateAnimBg="0"/>
      <p:bldP spid="28676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5"/>
          <p:cNvGrpSpPr/>
          <p:nvPr/>
        </p:nvGrpSpPr>
        <p:grpSpPr bwMode="auto">
          <a:xfrm>
            <a:off x="5760875" y="3212976"/>
            <a:ext cx="3563653" cy="2790988"/>
            <a:chOff x="-484" y="0"/>
            <a:chExt cx="2905" cy="2207"/>
          </a:xfrm>
        </p:grpSpPr>
        <p:sp>
          <p:nvSpPr>
            <p:cNvPr id="21" name="Rectangle 7"/>
            <p:cNvSpPr>
              <a:spLocks noChangeArrowheads="1"/>
            </p:cNvSpPr>
            <p:nvPr/>
          </p:nvSpPr>
          <p:spPr bwMode="auto">
            <a:xfrm>
              <a:off x="-484" y="1860"/>
              <a:ext cx="2905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2800" b="1" dirty="0" smtClean="0">
                  <a:solidFill>
                    <a:srgbClr val="0000CC"/>
                  </a:solidFill>
                  <a:latin typeface="+mj-ea"/>
                  <a:ea typeface="+mj-ea"/>
                  <a:cs typeface="Times New Roman" panose="02020603050405020304" pitchFamily="18" charset="0"/>
                </a:rPr>
                <a:t>洗衣机工作约 </a:t>
              </a:r>
              <a:r>
                <a:rPr lang="en-US" sz="2800" b="1" dirty="0" smtClean="0">
                  <a:solidFill>
                    <a:srgbClr val="0000CC"/>
                  </a:solidFill>
                  <a:latin typeface="+mj-ea"/>
                  <a:ea typeface="+mj-ea"/>
                  <a:cs typeface="Times New Roman" panose="02020603050405020304" pitchFamily="18" charset="0"/>
                </a:rPr>
                <a:t>2.7 h</a:t>
              </a:r>
              <a:endParaRPr lang="zh-CN" altLang="en-US" sz="2800" b="1" dirty="0" smtClean="0">
                <a:solidFill>
                  <a:srgbClr val="0000CC"/>
                </a:solidFill>
                <a:latin typeface="+mj-ea"/>
                <a:ea typeface="+mj-ea"/>
                <a:cs typeface="Times New Roman" panose="02020603050405020304" pitchFamily="18" charset="0"/>
              </a:endParaRPr>
            </a:p>
          </p:txBody>
        </p:sp>
        <p:grpSp>
          <p:nvGrpSpPr>
            <p:cNvPr id="22" name="Group 7"/>
            <p:cNvGrpSpPr/>
            <p:nvPr/>
          </p:nvGrpSpPr>
          <p:grpSpPr bwMode="auto">
            <a:xfrm>
              <a:off x="0" y="0"/>
              <a:ext cx="2018" cy="1792"/>
              <a:chOff x="0" y="0"/>
              <a:chExt cx="2018" cy="1792"/>
            </a:xfrm>
          </p:grpSpPr>
          <p:sp>
            <p:nvSpPr>
              <p:cNvPr id="23" name="Rectangle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018" cy="179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33CCFF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000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24" name="Picture 3" descr="http://t3.baidu.com/it/u=1472489504,566861523&amp;fm=21&amp;gp=0.jpg"/>
              <p:cNvPicPr>
                <a:picLocks noChangeAspect="1" noChangeArrowheads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4" y="113"/>
                <a:ext cx="1288" cy="16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179512" y="67271"/>
            <a:ext cx="7992888" cy="6463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kW · h</a:t>
            </a:r>
            <a:r>
              <a:rPr lang="zh-CN" alt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度）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电能</a:t>
            </a:r>
            <a:r>
              <a:rPr lang="zh-CN" alt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的作用</a:t>
            </a:r>
            <a:endParaRPr lang="zh-CN" altLang="en-US" sz="3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3"/>
          <p:cNvSpPr txBox="1">
            <a:spLocks noRot="1" noChangeArrowheads="1"/>
          </p:cNvSpPr>
          <p:nvPr/>
        </p:nvSpPr>
        <p:spPr>
          <a:xfrm>
            <a:off x="35496" y="2235424"/>
            <a:ext cx="8839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defRPr/>
            </a:pP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华文楷体" pitchFamily="2" charset="-122"/>
              <a:ea typeface="华文楷体" pitchFamily="2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电炉炼钢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1.6 kg  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生产化肥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0.7 kg   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采掘原煤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105 kg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defRPr/>
            </a:pP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defRPr/>
            </a:pP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defRPr/>
            </a:pP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defRPr/>
            </a:pP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defRPr/>
            </a:pP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电车行使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0.85 km  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灌溉麦田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330 m</a:t>
            </a:r>
            <a:r>
              <a:rPr kumimoji="0" lang="en-US" altLang="zh-CN" sz="28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2  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+mn-cs"/>
            </a:endParaRPr>
          </a:p>
        </p:txBody>
      </p:sp>
      <p:pic>
        <p:nvPicPr>
          <p:cNvPr id="14" name="Picture 4" descr="炼钢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2518792" cy="1958975"/>
          </a:xfrm>
          <a:prstGeom prst="rect">
            <a:avLst/>
          </a:prstGeom>
          <a:noFill/>
        </p:spPr>
      </p:pic>
      <p:pic>
        <p:nvPicPr>
          <p:cNvPr id="15" name="Picture 5" descr="化肥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4424" y="912912"/>
            <a:ext cx="2525688" cy="1938338"/>
          </a:xfrm>
          <a:prstGeom prst="rect">
            <a:avLst/>
          </a:prstGeom>
          <a:noFill/>
        </p:spPr>
      </p:pic>
      <p:pic>
        <p:nvPicPr>
          <p:cNvPr id="16" name="Picture 6" descr="电力机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656112"/>
            <a:ext cx="2732088" cy="1905000"/>
          </a:xfrm>
          <a:prstGeom prst="rect">
            <a:avLst/>
          </a:prstGeom>
          <a:noFill/>
        </p:spPr>
      </p:pic>
      <p:pic>
        <p:nvPicPr>
          <p:cNvPr id="17" name="Picture 7" descr="灌溉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3104" y="3656112"/>
            <a:ext cx="2857500" cy="1855788"/>
          </a:xfrm>
          <a:prstGeom prst="rect">
            <a:avLst/>
          </a:prstGeom>
          <a:noFill/>
        </p:spPr>
      </p:pic>
      <p:pic>
        <p:nvPicPr>
          <p:cNvPr id="19" name="Picture 9" descr="煤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46912" y="989112"/>
            <a:ext cx="2557536" cy="1738313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1979712" y="6093296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 约 每 一 度 电 ！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95236" name="Picture 4" descr="12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92832" y="1340768"/>
            <a:ext cx="354712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电能转化为机械能</a:t>
            </a:r>
            <a:endParaRPr kumimoji="1"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052392" y="1397720"/>
            <a:ext cx="30480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电能转化为内能</a:t>
            </a:r>
            <a:endParaRPr kumimoji="1"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12304" y="4062015"/>
            <a:ext cx="28956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电能转化为光能</a:t>
            </a:r>
            <a:endParaRPr kumimoji="1"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57200" y="4643090"/>
            <a:ext cx="7772400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  </a:t>
            </a:r>
            <a:r>
              <a:rPr kumimoji="1" lang="zh-CN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物理学中，当电能转化为其他形式</a:t>
            </a:r>
            <a:r>
              <a:rPr kumimoji="1" lang="zh-CN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能量时</a:t>
            </a:r>
            <a:r>
              <a:rPr kumimoji="1" lang="zh-CN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我们就说电流做了功，简称</a:t>
            </a:r>
            <a:r>
              <a:rPr kumimoji="1" lang="zh-CN" altLang="en-US" sz="2800" b="1" dirty="0">
                <a:latin typeface="Times New Roman" panose="02020603050405020304" pitchFamily="18" charset="0"/>
              </a:rPr>
              <a:t>电功</a:t>
            </a:r>
            <a:r>
              <a:rPr kumimoji="1" lang="zh-CN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。</a:t>
            </a:r>
            <a:endParaRPr kumimoji="1" lang="zh-CN" altLang="en-US" sz="28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57200" y="5590877"/>
            <a:ext cx="7786688" cy="1006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kumimoji="1"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</a:t>
            </a:r>
            <a:r>
              <a:rPr kumimoji="1" lang="zh-CN" altLang="en-US" sz="3200" b="1" dirty="0">
                <a:latin typeface="Times New Roman" panose="02020603050405020304" pitchFamily="18" charset="0"/>
              </a:rPr>
              <a:t>实质</a:t>
            </a:r>
            <a:r>
              <a:rPr kumimoji="1" lang="zh-CN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是电能和其他形式能之间的转换，转化的多少可以用电功大小来表示。</a:t>
            </a:r>
            <a:endParaRPr kumimoji="1" lang="zh-CN" altLang="en-US" sz="28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913312" y="4005064"/>
            <a:ext cx="3403104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电能转化为化学能</a:t>
            </a:r>
            <a:endParaRPr kumimoji="1"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" name="Picture 11" descr="rr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328" y="2062163"/>
            <a:ext cx="228600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 descr="http://p2.so.qhimgs1.com/bdr/_240_/t01c41cb5947862535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16632"/>
            <a:ext cx="2520280" cy="1440160"/>
          </a:xfrm>
          <a:prstGeom prst="rect">
            <a:avLst/>
          </a:prstGeom>
          <a:noFill/>
        </p:spPr>
      </p:pic>
      <p:pic>
        <p:nvPicPr>
          <p:cNvPr id="54274" name="Picture 2" descr="http://p0.so.qhimgs1.com/bdr/_240_/t0131b7dd1f26703c0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276872"/>
            <a:ext cx="2736304" cy="1872208"/>
          </a:xfrm>
          <a:prstGeom prst="rect">
            <a:avLst/>
          </a:prstGeom>
          <a:noFill/>
        </p:spPr>
      </p:pic>
      <p:pic>
        <p:nvPicPr>
          <p:cNvPr id="54276" name="Picture 4" descr="http://p5.so.qhimgs1.com/bdr/_240_/t01c4bf2eb2d40356e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4624"/>
            <a:ext cx="2592288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 autoUpdateAnimBg="0"/>
      <p:bldP spid="8" grpId="0" autoUpdateAnimBg="0"/>
      <p:bldP spid="13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981075"/>
            <a:ext cx="320357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、定义：</a:t>
            </a:r>
            <a:endParaRPr lang="zh-CN" altLang="en-US" sz="36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979712" y="1052736"/>
            <a:ext cx="6336704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kumimoji="1"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当电能转化为其他形式的能时，我们就说电流做了功，简称电功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。用</a:t>
            </a:r>
            <a:r>
              <a:rPr lang="en-US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表示。</a:t>
            </a:r>
            <a:endPara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835696" y="1991742"/>
            <a:ext cx="669674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Ctr="1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60000"/>
            </a:pPr>
            <a:r>
              <a:rPr lang="zh-CN" alt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电流做功的过程，就是电能转化为其他形式的能的过程。</a:t>
            </a:r>
            <a:endParaRPr lang="zh-CN" altLang="en-US" sz="3200" b="1" dirty="0" smtClean="0">
              <a:latin typeface="+mj-ea"/>
              <a:ea typeface="+mj-ea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691680" y="5421646"/>
            <a:ext cx="3455987" cy="1175706"/>
          </a:xfrm>
          <a:prstGeom prst="rect">
            <a:avLst/>
          </a:prstGeom>
          <a:noFill/>
          <a:ln w="25400" cmpd="sng">
            <a:solidFill>
              <a:srgbClr val="0000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Pct val="60000"/>
              <a:buFont typeface="Wingdings" panose="05000000000000000000" pitchFamily="2" charset="2"/>
              <a:buNone/>
            </a:pP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用电器就消耗了</a:t>
            </a:r>
            <a:endParaRPr lang="en-US" altLang="zh-CN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Pct val="60000"/>
              <a:buFont typeface="Wingdings" panose="05000000000000000000" pitchFamily="2" charset="2"/>
              <a:buNone/>
            </a:pP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多少电能</a:t>
            </a:r>
            <a:endParaRPr lang="zh-CN" altLang="en-US" sz="32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1979042" y="4581128"/>
            <a:ext cx="576734" cy="720080"/>
          </a:xfrm>
          <a:prstGeom prst="line">
            <a:avLst/>
          </a:prstGeom>
          <a:noFill/>
          <a:ln w="63500" cmpd="sng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000" smtClean="0">
              <a:solidFill>
                <a:srgbClr val="000000"/>
              </a:solidFill>
            </a:endParaRPr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 flipH="1">
            <a:off x="3419475" y="4221163"/>
            <a:ext cx="863600" cy="0"/>
          </a:xfrm>
          <a:prstGeom prst="line">
            <a:avLst/>
          </a:prstGeom>
          <a:noFill/>
          <a:ln w="63500" cmpd="sng">
            <a:solidFill>
              <a:srgbClr val="0000FF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000" smtClean="0">
              <a:solidFill>
                <a:srgbClr val="000000"/>
              </a:solidFill>
            </a:endParaRP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684213" y="3244850"/>
            <a:ext cx="2519362" cy="1175706"/>
          </a:xfrm>
          <a:prstGeom prst="rect">
            <a:avLst/>
          </a:prstGeom>
          <a:noFill/>
          <a:ln w="25400" cmpd="sng">
            <a:solidFill>
              <a:srgbClr val="0000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Pct val="60000"/>
              <a:buFont typeface="Wingdings" panose="05000000000000000000" pitchFamily="2" charset="2"/>
              <a:buNone/>
            </a:pP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电流做了</a:t>
            </a:r>
            <a:endParaRPr lang="en-US" altLang="zh-CN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Pct val="60000"/>
              <a:buFont typeface="Wingdings" panose="05000000000000000000" pitchFamily="2" charset="2"/>
              <a:buNone/>
            </a:pP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多少功</a:t>
            </a:r>
            <a:endParaRPr lang="zh-CN" altLang="en-US" sz="32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4427538" y="3244850"/>
            <a:ext cx="3528838" cy="1077218"/>
          </a:xfrm>
          <a:prstGeom prst="rect">
            <a:avLst/>
          </a:prstGeom>
          <a:noFill/>
          <a:ln w="25400" cmpd="sng">
            <a:solidFill>
              <a:srgbClr val="0000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Ctr="1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Pct val="60000"/>
              <a:buFont typeface="Wingdings" panose="05000000000000000000" pitchFamily="2" charset="2"/>
              <a:buNone/>
            </a:pP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就有多少电能转化成其他形式的能</a:t>
            </a:r>
            <a:endParaRPr lang="zh-CN" alt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 flipV="1">
            <a:off x="4932040" y="4581128"/>
            <a:ext cx="576064" cy="720080"/>
          </a:xfrm>
          <a:prstGeom prst="line">
            <a:avLst/>
          </a:prstGeom>
          <a:noFill/>
          <a:ln w="63500" cmpd="sng">
            <a:solidFill>
              <a:srgbClr val="0000FF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000" smtClean="0">
              <a:solidFill>
                <a:srgbClr val="000000"/>
              </a:solidFill>
            </a:endParaRPr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 flipH="1">
            <a:off x="4499992" y="4509120"/>
            <a:ext cx="648072" cy="792088"/>
          </a:xfrm>
          <a:prstGeom prst="line">
            <a:avLst/>
          </a:prstGeom>
          <a:noFill/>
          <a:ln w="63500" cmpd="sng">
            <a:solidFill>
              <a:srgbClr val="0000FF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000" smtClean="0">
              <a:solidFill>
                <a:srgbClr val="000000"/>
              </a:solidFill>
            </a:endParaRPr>
          </a:p>
        </p:txBody>
      </p:sp>
      <p:sp>
        <p:nvSpPr>
          <p:cNvPr id="34829" name="Line 13"/>
          <p:cNvSpPr>
            <a:spLocks noChangeShapeType="1"/>
          </p:cNvSpPr>
          <p:nvPr/>
        </p:nvSpPr>
        <p:spPr bwMode="auto">
          <a:xfrm>
            <a:off x="3419475" y="3644900"/>
            <a:ext cx="863600" cy="0"/>
          </a:xfrm>
          <a:prstGeom prst="line">
            <a:avLst/>
          </a:prstGeom>
          <a:noFill/>
          <a:ln w="63500" cmpd="sng">
            <a:solidFill>
              <a:srgbClr val="0000FF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000" smtClean="0">
              <a:solidFill>
                <a:srgbClr val="000000"/>
              </a:solidFill>
            </a:endParaRPr>
          </a:p>
        </p:txBody>
      </p:sp>
      <p:sp>
        <p:nvSpPr>
          <p:cNvPr id="34830" name="Line 14"/>
          <p:cNvSpPr>
            <a:spLocks noChangeShapeType="1"/>
          </p:cNvSpPr>
          <p:nvPr/>
        </p:nvSpPr>
        <p:spPr bwMode="auto">
          <a:xfrm flipH="1" flipV="1">
            <a:off x="2483768" y="4437112"/>
            <a:ext cx="575221" cy="792088"/>
          </a:xfrm>
          <a:prstGeom prst="line">
            <a:avLst/>
          </a:prstGeom>
          <a:noFill/>
          <a:ln w="63500" cmpd="sng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000" smtClean="0">
              <a:solidFill>
                <a:srgbClr val="000000"/>
              </a:solidFill>
            </a:endParaRPr>
          </a:p>
        </p:txBody>
      </p:sp>
      <p:sp>
        <p:nvSpPr>
          <p:cNvPr id="16" name="矩形 4"/>
          <p:cNvSpPr>
            <a:spLocks noChangeArrowheads="1"/>
          </p:cNvSpPr>
          <p:nvPr/>
        </p:nvSpPr>
        <p:spPr bwMode="auto">
          <a:xfrm>
            <a:off x="251520" y="116632"/>
            <a:ext cx="2555875" cy="707886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5400000"/>
          </a:gradFill>
          <a:ln w="9525">
            <a:solidFill>
              <a:srgbClr val="4A7EBB"/>
            </a:solidFill>
            <a:miter lim="800000"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000" b="1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三、电功</a:t>
            </a:r>
            <a:endParaRPr lang="zh-CN" altLang="en-US" sz="4000" b="1" dirty="0" smtClean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2160" y="537321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电能</a:t>
            </a: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电功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50" autoRev="1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7" dur="250" autoRev="1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8" dur="250" autoRev="1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autoRev="1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250" autoRev="1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4" dur="250" autoRev="1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250" autoRev="1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autoRev="1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utoUpdateAnimBg="0"/>
      <p:bldP spid="34821" grpId="0" autoUpdateAnimBg="0"/>
      <p:bldP spid="34822" grpId="0" animBg="1" autoUpdateAnimBg="0"/>
      <p:bldP spid="34822" grpId="1" animBg="1" autoUpdateAnimBg="0"/>
      <p:bldP spid="34823" grpId="0" animBg="1"/>
      <p:bldP spid="34824" grpId="0" animBg="1"/>
      <p:bldP spid="34824" grpId="1" animBg="1"/>
      <p:bldP spid="34825" grpId="0" animBg="1" autoUpdateAnimBg="0"/>
      <p:bldP spid="34825" grpId="1" animBg="1" autoUpdateAnimBg="0"/>
      <p:bldP spid="34826" grpId="0" animBg="1" autoUpdateAnimBg="0"/>
      <p:bldP spid="34826" grpId="1" animBg="1" autoUpdateAnimBg="0"/>
      <p:bldP spid="34827" grpId="0" animBg="1"/>
      <p:bldP spid="34827" grpId="1" animBg="1"/>
      <p:bldP spid="34828" grpId="0" animBg="1"/>
      <p:bldP spid="34828" grpId="1" animBg="1"/>
      <p:bldP spid="34829" grpId="0" animBg="1"/>
      <p:bldP spid="34829" grpId="1" animBg="1"/>
      <p:bldP spid="348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p3china.com/UploadFiles/About/2015/8/201508041643529105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5496" y="836712"/>
            <a:ext cx="4608512" cy="2880320"/>
          </a:xfrm>
          <a:prstGeom prst="rect">
            <a:avLst/>
          </a:prstGeom>
          <a:noFill/>
        </p:spPr>
      </p:pic>
      <p:pic>
        <p:nvPicPr>
          <p:cNvPr id="11268" name="Picture 4" descr="http://img1.cache.netease.com/catchpic/6/61/61C87624DB075FE72094D9A2A52210A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5838" y="836712"/>
            <a:ext cx="4382666" cy="2880320"/>
          </a:xfrm>
          <a:prstGeom prst="rect">
            <a:avLst/>
          </a:prstGeom>
          <a:noFill/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11758" y="44624"/>
            <a:ext cx="7488634" cy="8309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/>
            <a:r>
              <a:rPr kumimoji="1" lang="en-US" altLang="zh-CN" sz="48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18.1   </a:t>
            </a:r>
            <a:r>
              <a:rPr kumimoji="1"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电 能  和  电 功</a:t>
            </a:r>
            <a:endParaRPr kumimoji="1" lang="zh-CN" alt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274" name="Picture 10" descr="http://img008.hc360.cn/m8/M00/3B/DC/wKhQplZz6hqEQ9F0AAAAAB7pUpM3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24" y="3745557"/>
            <a:ext cx="4618484" cy="3067819"/>
          </a:xfrm>
          <a:prstGeom prst="rect">
            <a:avLst/>
          </a:prstGeom>
          <a:noFill/>
        </p:spPr>
      </p:pic>
      <p:pic>
        <p:nvPicPr>
          <p:cNvPr id="11276" name="Picture 12" descr="http://static.zhulong.com/database/news/2014/07/28/1923216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0520" y="3717032"/>
            <a:ext cx="4427984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109572" name="Picture 4" descr="106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6"/>
          <p:cNvSpPr>
            <a:spLocks noRot="1" noChangeArrowheads="1"/>
          </p:cNvSpPr>
          <p:nvPr/>
        </p:nvSpPr>
        <p:spPr bwMode="auto">
          <a:xfrm>
            <a:off x="323528" y="454372"/>
            <a:ext cx="3276600" cy="8143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0000FF"/>
              </a:buClr>
              <a:buSzPct val="85000"/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、单位：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2483768" y="476672"/>
            <a:ext cx="2808312" cy="5040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0000FF"/>
              </a:buClr>
              <a:buSzPct val="85000"/>
              <a:buFont typeface="Wingdings 2" pitchFamily="18" charset="2"/>
              <a:buNone/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焦耳（</a:t>
            </a:r>
            <a:r>
              <a:rPr lang="en-US" altLang="zh-CN" sz="3600" b="1" dirty="0">
                <a:latin typeface="GungsuhChe" pitchFamily="49" charset="-127"/>
                <a:ea typeface="GungsuhChe" pitchFamily="49" charset="-127"/>
              </a:rPr>
              <a:t>J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0000FF"/>
              </a:buClr>
              <a:buSzPct val="85000"/>
              <a:buFont typeface="Wingdings 2" pitchFamily="18" charset="2"/>
              <a:buNone/>
            </a:pPr>
            <a:endParaRPr lang="en-US" altLang="zh-CN" sz="3600" b="1" dirty="0">
              <a:solidFill>
                <a:srgbClr val="FFFF00"/>
              </a:solidFill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4572000" y="478413"/>
            <a:ext cx="4366901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 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千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瓦时（</a:t>
            </a:r>
            <a:r>
              <a:rPr lang="en-US" altLang="zh-CN" sz="36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kW·h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1403374" y="1484213"/>
            <a:ext cx="5976938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altLang="zh-CN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1kW</a:t>
            </a:r>
            <a:r>
              <a:rPr lang="el-GR" altLang="zh-CN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·</a:t>
            </a:r>
            <a:r>
              <a:rPr lang="en-US" altLang="zh-CN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h= </a:t>
            </a:r>
            <a:r>
              <a:rPr lang="en-US" altLang="zh-CN" sz="4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</a:t>
            </a:r>
            <a:r>
              <a:rPr lang="en-US" altLang="zh-CN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ngsuh" pitchFamily="18" charset="-127"/>
                <a:ea typeface="Gungsuh" pitchFamily="18" charset="-127"/>
              </a:rPr>
              <a:t>J</a:t>
            </a:r>
            <a:endParaRPr lang="en-US" altLang="zh-CN" sz="44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3491880" y="1498997"/>
            <a:ext cx="2808287" cy="777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4500" b="1" dirty="0" smtClean="0"/>
              <a:t>3.6×10</a:t>
            </a:r>
            <a:r>
              <a:rPr lang="en-US" altLang="zh-CN" sz="4500" b="1" baseline="30000" dirty="0" smtClean="0"/>
              <a:t>6</a:t>
            </a:r>
            <a:endParaRPr lang="en-US" altLang="zh-CN" sz="4500" b="1" baseline="30000" dirty="0"/>
          </a:p>
        </p:txBody>
      </p:sp>
      <p:sp>
        <p:nvSpPr>
          <p:cNvPr id="10" name="Rectangle 3"/>
          <p:cNvSpPr txBox="1">
            <a:spLocks noRot="1" noChangeArrowheads="1"/>
          </p:cNvSpPr>
          <p:nvPr/>
        </p:nvSpPr>
        <p:spPr>
          <a:xfrm>
            <a:off x="35496" y="2925291"/>
            <a:ext cx="8604250" cy="2447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 </a:t>
            </a:r>
            <a:r>
              <a:rPr lang="zh-CN" altLang="en-US" sz="3200" b="1" dirty="0" smtClean="0">
                <a:solidFill>
                  <a:srgbClr val="0000CC"/>
                </a:solidFill>
                <a:latin typeface="+mj-ea"/>
                <a:ea typeface="+mj-ea"/>
              </a:rPr>
              <a:t>例题：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电饭锅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20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分钟内消耗电能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0.4kW·h,</a:t>
            </a: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3200" b="1" dirty="0" smtClean="0">
                <a:solidFill>
                  <a:srgbClr val="0000CC"/>
                </a:solidFill>
                <a:latin typeface="+mj-ea"/>
                <a:ea typeface="+mj-ea"/>
              </a:rPr>
              <a:t>         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合</a:t>
            </a:r>
            <a:r>
              <a:rPr kumimoji="0" lang="zh-CN" alt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              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J,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这个过程中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,</a:t>
            </a: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3200" b="1" dirty="0" smtClean="0">
                <a:solidFill>
                  <a:srgbClr val="0000CC"/>
                </a:solidFill>
                <a:latin typeface="+mj-ea"/>
                <a:ea typeface="+mj-ea"/>
              </a:rPr>
              <a:t>         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电流做功</a:t>
            </a:r>
            <a:r>
              <a:rPr kumimoji="0" lang="zh-CN" alt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              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J.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2411760" y="3441194"/>
            <a:ext cx="3095625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</a:rPr>
              <a:t>1.44×10</a:t>
            </a:r>
            <a:r>
              <a:rPr lang="en-US" altLang="zh-CN" sz="4000" b="1" baseline="30000" dirty="0">
                <a:solidFill>
                  <a:srgbClr val="FF0000"/>
                </a:solidFill>
              </a:rPr>
              <a:t>6</a:t>
            </a:r>
            <a:endParaRPr lang="en-US" altLang="zh-CN" sz="4000" b="1" baseline="30000" dirty="0">
              <a:solidFill>
                <a:srgbClr val="FF0000"/>
              </a:solidFill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3780631" y="4089266"/>
            <a:ext cx="3095625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</a:rPr>
              <a:t>1.44×10</a:t>
            </a:r>
            <a:r>
              <a:rPr lang="en-US" altLang="zh-CN" sz="4000" b="1" baseline="30000" dirty="0">
                <a:solidFill>
                  <a:srgbClr val="FF0000"/>
                </a:solidFill>
              </a:rPr>
              <a:t>6</a:t>
            </a:r>
            <a:endParaRPr lang="en-US" altLang="zh-CN" sz="4000" b="1" baseline="30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43363" name="Picture 13" descr="e038d08301c8b78df703a67d"/>
            <p:cNvPicPr>
              <a:picLocks noChangeAspect="1" noChangeArrowheads="1"/>
            </p:cNvPicPr>
            <p:nvPr/>
          </p:nvPicPr>
          <p:blipFill>
            <a:blip r:embed="rId1" cstate="print">
              <a:lum bright="6000"/>
            </a:blip>
            <a:srcRect t="28300" r="85481"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364" name="Rectangle 14"/>
            <p:cNvSpPr>
              <a:spLocks noChangeArrowheads="1"/>
            </p:cNvSpPr>
            <p:nvPr/>
          </p:nvSpPr>
          <p:spPr bwMode="gray">
            <a:xfrm>
              <a:off x="0" y="370"/>
              <a:ext cx="5760" cy="408"/>
            </a:xfrm>
            <a:prstGeom prst="rect">
              <a:avLst/>
            </a:prstGeom>
            <a:gradFill rotWithShape="1">
              <a:gsLst>
                <a:gs pos="0">
                  <a:srgbClr val="CCCCFF">
                    <a:alpha val="40999"/>
                  </a:srgbClr>
                </a:gs>
                <a:gs pos="100000">
                  <a:srgbClr val="BCBCEB"/>
                </a:gs>
              </a:gsLst>
              <a:lin ang="189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algn="ctr">
                <a:lnSpc>
                  <a:spcPct val="160000"/>
                </a:lnSpc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None/>
              </a:pPr>
              <a:endParaRPr lang="zh-CN" altLang="zh-CN"/>
            </a:p>
          </p:txBody>
        </p:sp>
        <p:sp>
          <p:nvSpPr>
            <p:cNvPr id="4927495" name="Oval 7"/>
            <p:cNvSpPr>
              <a:spLocks noChangeArrowheads="1"/>
            </p:cNvSpPr>
            <p:nvPr/>
          </p:nvSpPr>
          <p:spPr bwMode="gray">
            <a:xfrm>
              <a:off x="111" y="298"/>
              <a:ext cx="848" cy="812"/>
            </a:xfrm>
            <a:prstGeom prst="ellipse">
              <a:avLst/>
            </a:prstGeom>
            <a:solidFill>
              <a:srgbClr val="855ADA"/>
            </a:solidFill>
            <a:ln w="38100">
              <a:solidFill>
                <a:srgbClr val="FFFFFF"/>
              </a:solidFill>
              <a:round/>
            </a:ln>
            <a:effectLst>
              <a:outerShdw dist="89803" dir="2700000" algn="ctr" rotWithShape="0">
                <a:srgbClr val="000000">
                  <a:alpha val="19000"/>
                </a:srgbClr>
              </a:outerShdw>
            </a:effectLst>
          </p:spPr>
          <p:txBody>
            <a:bodyPr wrap="none" anchor="ctr"/>
            <a:lstStyle/>
            <a:p>
              <a:pPr algn="ctr">
                <a:lnSpc>
                  <a:spcPct val="160000"/>
                </a:lnSpc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None/>
                <a:defRPr/>
              </a:pPr>
              <a:endParaRPr lang="zh-CN" altLang="en-US"/>
            </a:p>
          </p:txBody>
        </p:sp>
        <p:sp>
          <p:nvSpPr>
            <p:cNvPr id="143366" name="Oval 8" descr="荷花1"/>
            <p:cNvSpPr>
              <a:spLocks noChangeArrowheads="1"/>
            </p:cNvSpPr>
            <p:nvPr/>
          </p:nvSpPr>
          <p:spPr bwMode="gray">
            <a:xfrm>
              <a:off x="120" y="310"/>
              <a:ext cx="831" cy="787"/>
            </a:xfrm>
            <a:prstGeom prst="ellipse">
              <a:avLst/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 w="9525">
              <a:noFill/>
              <a:round/>
            </a:ln>
          </p:spPr>
          <p:txBody>
            <a:bodyPr wrap="none" anchor="ctr"/>
            <a:lstStyle/>
            <a:p>
              <a:pPr algn="ctr">
                <a:lnSpc>
                  <a:spcPct val="160000"/>
                </a:lnSpc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None/>
              </a:pPr>
              <a:endParaRPr lang="zh-CN" altLang="zh-CN"/>
            </a:p>
          </p:txBody>
        </p:sp>
        <p:sp>
          <p:nvSpPr>
            <p:cNvPr id="4927491" name="Oval 3"/>
            <p:cNvSpPr>
              <a:spLocks noChangeArrowheads="1"/>
            </p:cNvSpPr>
            <p:nvPr/>
          </p:nvSpPr>
          <p:spPr bwMode="gray">
            <a:xfrm>
              <a:off x="767" y="125"/>
              <a:ext cx="545" cy="562"/>
            </a:xfrm>
            <a:prstGeom prst="ellipse">
              <a:avLst/>
            </a:prstGeom>
            <a:solidFill>
              <a:srgbClr val="93C052"/>
            </a:solidFill>
            <a:ln w="38100">
              <a:solidFill>
                <a:srgbClr val="FFFFFF"/>
              </a:solidFill>
              <a:round/>
            </a:ln>
            <a:effectLst>
              <a:outerShdw dist="89803" dir="2700000" algn="ctr" rotWithShape="0">
                <a:srgbClr val="000000">
                  <a:alpha val="19000"/>
                </a:srgbClr>
              </a:outerShdw>
            </a:effectLst>
          </p:spPr>
          <p:txBody>
            <a:bodyPr wrap="none" anchor="ctr"/>
            <a:lstStyle/>
            <a:p>
              <a:pPr algn="ctr">
                <a:lnSpc>
                  <a:spcPct val="160000"/>
                </a:lnSpc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None/>
                <a:defRPr/>
              </a:pPr>
              <a:endParaRPr lang="zh-CN" altLang="en-US"/>
            </a:p>
          </p:txBody>
        </p:sp>
        <p:sp>
          <p:nvSpPr>
            <p:cNvPr id="4927492" name="Oval 4"/>
            <p:cNvSpPr>
              <a:spLocks noChangeArrowheads="1"/>
            </p:cNvSpPr>
            <p:nvPr/>
          </p:nvSpPr>
          <p:spPr bwMode="gray">
            <a:xfrm>
              <a:off x="5103" y="67"/>
              <a:ext cx="498" cy="523"/>
            </a:xfrm>
            <a:prstGeom prst="ellipse">
              <a:avLst/>
            </a:prstGeom>
            <a:solidFill>
              <a:srgbClr val="003399"/>
            </a:solidFill>
            <a:ln w="38100">
              <a:solidFill>
                <a:srgbClr val="FFFFFF"/>
              </a:solidFill>
              <a:round/>
            </a:ln>
            <a:effectLst>
              <a:outerShdw dist="89803" dir="2700000" algn="ctr" rotWithShape="0">
                <a:srgbClr val="000000">
                  <a:alpha val="19000"/>
                </a:srgbClr>
              </a:outerShdw>
            </a:effectLst>
          </p:spPr>
          <p:txBody>
            <a:bodyPr wrap="none" anchor="ctr"/>
            <a:lstStyle/>
            <a:p>
              <a:pPr algn="ctr">
                <a:lnSpc>
                  <a:spcPct val="160000"/>
                </a:lnSpc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None/>
                <a:defRPr/>
              </a:pPr>
              <a:endParaRPr lang="zh-CN" altLang="en-US"/>
            </a:p>
          </p:txBody>
        </p:sp>
        <p:sp>
          <p:nvSpPr>
            <p:cNvPr id="143369" name="Oval 6" descr="荷叶3"/>
            <p:cNvSpPr>
              <a:spLocks noChangeArrowheads="1"/>
            </p:cNvSpPr>
            <p:nvPr/>
          </p:nvSpPr>
          <p:spPr bwMode="gray">
            <a:xfrm>
              <a:off x="778" y="136"/>
              <a:ext cx="522" cy="540"/>
            </a:xfrm>
            <a:prstGeom prst="ellipse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 w="9525">
              <a:noFill/>
              <a:round/>
            </a:ln>
          </p:spPr>
          <p:txBody>
            <a:bodyPr wrap="none" anchor="ctr"/>
            <a:lstStyle/>
            <a:p>
              <a:pPr algn="ctr">
                <a:lnSpc>
                  <a:spcPct val="160000"/>
                </a:lnSpc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None/>
              </a:pPr>
              <a:endParaRPr lang="zh-CN" altLang="zh-CN"/>
            </a:p>
          </p:txBody>
        </p:sp>
        <p:sp>
          <p:nvSpPr>
            <p:cNvPr id="143370" name="Oval 9" descr="荷叶2"/>
            <p:cNvSpPr>
              <a:spLocks noChangeArrowheads="1"/>
            </p:cNvSpPr>
            <p:nvPr/>
          </p:nvSpPr>
          <p:spPr bwMode="gray">
            <a:xfrm>
              <a:off x="5115" y="78"/>
              <a:ext cx="477" cy="501"/>
            </a:xfrm>
            <a:prstGeom prst="ellipse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noFill/>
              <a:round/>
            </a:ln>
          </p:spPr>
          <p:txBody>
            <a:bodyPr wrap="none" anchor="ctr"/>
            <a:lstStyle/>
            <a:p>
              <a:pPr algn="ctr">
                <a:lnSpc>
                  <a:spcPct val="160000"/>
                </a:lnSpc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None/>
              </a:pPr>
              <a:endParaRPr lang="zh-CN" altLang="zh-CN"/>
            </a:p>
          </p:txBody>
        </p:sp>
      </p:grpSp>
      <p:pic>
        <p:nvPicPr>
          <p:cNvPr id="11" name="Picture 2" descr="电灯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492500" y="1628477"/>
            <a:ext cx="1943100" cy="2376487"/>
          </a:xfrm>
          <a:prstGeom prst="rect">
            <a:avLst/>
          </a:prstGeom>
          <a:noFill/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484438" y="4292302"/>
            <a:ext cx="3816350" cy="125095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电流通过白炽灯</a:t>
            </a:r>
            <a:r>
              <a:rPr lang="zh-CN" alt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做功</a:t>
            </a:r>
            <a:r>
              <a:rPr lang="en-US" altLang="zh-CN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100</a:t>
            </a:r>
            <a:r>
              <a:rPr lang="en-US" altLang="zh-CN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J</a:t>
            </a:r>
            <a:endParaRPr lang="en-US" altLang="zh-CN" sz="3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panose="02010600030101010101" pitchFamily="2" charset="-122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68313" y="1917402"/>
            <a:ext cx="2232025" cy="67151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100J</a:t>
            </a:r>
            <a:endParaRPr lang="en-US" altLang="zh-CN" sz="3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2484438" y="2636539"/>
            <a:ext cx="720725" cy="215900"/>
          </a:xfrm>
          <a:prstGeom prst="rightArrow">
            <a:avLst>
              <a:gd name="adj1" fmla="val 50000"/>
              <a:gd name="adj2" fmla="val 83456"/>
            </a:avLst>
          </a:prstGeom>
          <a:solidFill>
            <a:srgbClr val="FF0000"/>
          </a:solidFill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pPr algn="ctr"/>
            <a:endParaRPr lang="zh-CN" altLang="zh-CN" sz="3800" b="1">
              <a:solidFill>
                <a:srgbClr val="FF33CC"/>
              </a:solidFill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227763" y="1844377"/>
            <a:ext cx="2159000" cy="67151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100J</a:t>
            </a:r>
            <a:endParaRPr lang="en-US" altLang="zh-CN" sz="3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6731000" y="2349202"/>
            <a:ext cx="1728788" cy="67151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内能、</a:t>
            </a:r>
            <a:endParaRPr lang="zh-CN" altLang="en-US" sz="38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5795963" y="2636539"/>
            <a:ext cx="720725" cy="215900"/>
          </a:xfrm>
          <a:prstGeom prst="rightArrow">
            <a:avLst>
              <a:gd name="adj1" fmla="val 50000"/>
              <a:gd name="adj2" fmla="val 83456"/>
            </a:avLst>
          </a:prstGeom>
          <a:solidFill>
            <a:srgbClr val="FF0000"/>
          </a:solidFill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6515100" y="2925464"/>
            <a:ext cx="1728788" cy="67151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光能</a:t>
            </a:r>
            <a:endParaRPr lang="zh-CN" altLang="en-US" sz="38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684213" y="5819477"/>
            <a:ext cx="7704137" cy="77787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5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电</a:t>
            </a:r>
            <a:r>
              <a:rPr lang="zh-CN" altLang="en-US" sz="45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流做</a:t>
            </a:r>
            <a:r>
              <a:rPr lang="zh-CN" altLang="en-US" sz="45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功</a:t>
            </a:r>
            <a:r>
              <a:rPr lang="en-US" altLang="zh-CN" sz="45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100</a:t>
            </a:r>
            <a:r>
              <a:rPr lang="en-US" altLang="zh-CN" sz="45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J</a:t>
            </a:r>
            <a:r>
              <a:rPr lang="en-US" altLang="zh-CN" sz="45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</a:t>
            </a:r>
            <a:r>
              <a:rPr lang="zh-CN" altLang="en-US" sz="45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消耗</a:t>
            </a:r>
            <a:r>
              <a:rPr lang="zh-CN" altLang="en-US" sz="45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电能</a:t>
            </a:r>
            <a:r>
              <a:rPr lang="en-US" altLang="zh-CN" sz="45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100</a:t>
            </a:r>
            <a:r>
              <a:rPr lang="en-US" altLang="zh-CN" sz="45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J</a:t>
            </a:r>
            <a:endParaRPr lang="en-US" altLang="zh-CN" sz="45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panose="02010600030101010101" pitchFamily="2" charset="-122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395288" y="2636539"/>
            <a:ext cx="2232025" cy="67151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电能</a:t>
            </a:r>
            <a:endParaRPr lang="zh-CN" altLang="en-US" sz="38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-0.33295  E" pathEditMode="relative" ptsTypes="">
                                      <p:cBhvr>
                                        <p:cTn id="80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 animBg="1"/>
      <p:bldP spid="14" grpId="1" animBg="1"/>
      <p:bldP spid="15" grpId="0"/>
      <p:bldP spid="15" grpId="1"/>
      <p:bldP spid="16" grpId="0"/>
      <p:bldP spid="16" grpId="1"/>
      <p:bldP spid="17" grpId="0" animBg="1"/>
      <p:bldP spid="17" grpId="1" animBg="1"/>
      <p:bldP spid="18" grpId="0"/>
      <p:bldP spid="18" grpId="1"/>
      <p:bldP spid="19" grpId="0" build="p"/>
      <p:bldP spid="19" grpId="1" build="allAtOnce"/>
      <p:bldP spid="20" grpId="0"/>
      <p:bldP spid="20" grpId="1"/>
      <p:bldP spid="20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1" cstate="print"/>
          <a:srcRect/>
          <a:stretch>
            <a:fillRect/>
          </a:stretch>
        </p:blipFill>
        <p:spPr>
          <a:xfrm>
            <a:off x="0" y="0"/>
            <a:ext cx="9144000" cy="6856413"/>
          </a:xfrm>
          <a:noFill/>
        </p:spPr>
      </p:pic>
      <p:sp>
        <p:nvSpPr>
          <p:cNvPr id="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71600" y="764704"/>
            <a:ext cx="2746375" cy="936625"/>
          </a:xfrm>
        </p:spPr>
        <p:txBody>
          <a:bodyPr/>
          <a:lstStyle/>
          <a:p>
            <a:r>
              <a:rPr lang="zh-CN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猜  想 ：</a:t>
            </a:r>
            <a:endParaRPr lang="zh-CN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 rot="21418331">
            <a:off x="949991" y="2168043"/>
            <a:ext cx="6840538" cy="20891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CN" altLang="en-US" sz="3600" b="1" kern="10" dirty="0">
                <a:ln w="9525">
                  <a:solidFill>
                    <a:srgbClr val="CC99FF"/>
                  </a:solidFill>
                  <a:miter lim="800000"/>
                </a:ln>
                <a:solidFill>
                  <a:srgbClr val="0000CC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电流做功与哪些因素有关</a:t>
            </a:r>
            <a:r>
              <a:rPr lang="en-US" altLang="zh-CN" sz="3600" b="1" kern="10" dirty="0">
                <a:ln w="9525">
                  <a:solidFill>
                    <a:srgbClr val="CC99FF"/>
                  </a:solidFill>
                  <a:miter lim="800000"/>
                </a:ln>
                <a:solidFill>
                  <a:srgbClr val="0000CC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?</a:t>
            </a:r>
            <a:endParaRPr lang="zh-CN" altLang="en-US" sz="3600" b="1" kern="10" dirty="0">
              <a:ln w="9525">
                <a:solidFill>
                  <a:srgbClr val="CC99FF"/>
                </a:solidFill>
                <a:miter lim="800000"/>
              </a:ln>
              <a:solidFill>
                <a:srgbClr val="0000CC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102404" name="Picture 4" descr="11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36512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23850" y="188640"/>
            <a:ext cx="5256262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4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kumimoji="1" lang="en-US" altLang="zh-CN" sz="4800" b="1" baseline="-25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 </a:t>
            </a:r>
            <a:r>
              <a:rPr kumimoji="1" lang="en-US" altLang="zh-CN" sz="4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 </a:t>
            </a:r>
            <a:r>
              <a:rPr kumimoji="1" lang="zh-CN" altLang="en-US" sz="4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大量</a:t>
            </a:r>
            <a:r>
              <a:rPr kumimoji="1"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事实表明</a:t>
            </a:r>
            <a:r>
              <a:rPr kumimoji="1" lang="en-US" altLang="zh-CN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endParaRPr kumimoji="1" lang="en-US" altLang="zh-CN" sz="4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979712" y="2492896"/>
            <a:ext cx="1368152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zh-CN" alt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电压</a:t>
            </a:r>
            <a:endParaRPr kumimoji="1" lang="zh-CN" altLang="en-US" sz="32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419872" y="2484185"/>
            <a:ext cx="1152128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zh-CN" alt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电流</a:t>
            </a:r>
            <a:endParaRPr kumimoji="1" lang="zh-CN" altLang="en-US" sz="32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084168" y="2420888"/>
            <a:ext cx="144780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zh-CN" alt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时间</a:t>
            </a:r>
            <a:endParaRPr kumimoji="1" lang="zh-CN" altLang="en-US" sz="32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827584" y="3212976"/>
            <a:ext cx="432048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zh-CN" altLang="en-US" sz="3200" b="1" dirty="0" smtClean="0">
                <a:latin typeface="Times New Roman" panose="02020603050405020304" pitchFamily="18" charset="0"/>
              </a:rPr>
              <a:t>公式：</a:t>
            </a:r>
            <a:r>
              <a:rPr kumimoji="1" lang="en-US" altLang="zh-CN" sz="3200" b="1" dirty="0" smtClean="0">
                <a:latin typeface="Times New Roman" panose="02020603050405020304" pitchFamily="18" charset="0"/>
              </a:rPr>
              <a:t>W  </a:t>
            </a:r>
            <a:r>
              <a:rPr kumimoji="1" lang="en-US" altLang="zh-CN" sz="3200" b="1" dirty="0">
                <a:latin typeface="Times New Roman" panose="02020603050405020304" pitchFamily="18" charset="0"/>
              </a:rPr>
              <a:t>=  </a:t>
            </a:r>
            <a:r>
              <a:rPr kumimoji="1" lang="en-US" altLang="zh-CN" sz="3200" b="1" dirty="0" err="1" smtClean="0">
                <a:latin typeface="Times New Roman" panose="02020603050405020304" pitchFamily="18" charset="0"/>
              </a:rPr>
              <a:t>UIt</a:t>
            </a:r>
            <a:endParaRPr kumimoji="1" lang="en-US" altLang="zh-CN" sz="3200" b="1" dirty="0">
              <a:latin typeface="Times New Roman" panose="02020603050405020304" pitchFamily="18" charset="0"/>
            </a:endParaRPr>
          </a:p>
        </p:txBody>
      </p:sp>
      <p:sp>
        <p:nvSpPr>
          <p:cNvPr id="13" name="TextBox 5"/>
          <p:cNvSpPr>
            <a:spLocks noChangeArrowheads="1"/>
          </p:cNvSpPr>
          <p:nvPr/>
        </p:nvSpPr>
        <p:spPr bwMode="auto">
          <a:xfrm>
            <a:off x="395536" y="1196752"/>
            <a:ext cx="8316913" cy="1200400"/>
          </a:xfrm>
          <a:prstGeom prst="roundRect">
            <a:avLst>
              <a:gd name="adj" fmla="val 16667"/>
            </a:avLst>
          </a:prstGeom>
          <a:solidFill>
            <a:srgbClr val="FFDB93"/>
          </a:solidFill>
          <a:ln w="28575">
            <a:solidFill>
              <a:srgbClr val="C00000"/>
            </a:solidFill>
            <a:rou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0000"/>
                </a:solidFill>
              </a:rPr>
              <a:t>　　</a:t>
            </a:r>
            <a:r>
              <a:rPr lang="zh-CN" altLang="en-US" sz="2800" b="1" dirty="0">
                <a:solidFill>
                  <a:srgbClr val="0000CC"/>
                </a:solidFill>
              </a:rPr>
              <a:t>电流做功的多少跟</a:t>
            </a:r>
            <a:r>
              <a:rPr lang="zh-CN" altLang="en-US" sz="2800" b="1" dirty="0">
                <a:solidFill>
                  <a:srgbClr val="FF0000"/>
                </a:solidFill>
              </a:rPr>
              <a:t>电流的大小、电压的高低、通电时间的长短</a:t>
            </a:r>
            <a:r>
              <a:rPr lang="zh-CN" altLang="en-US" sz="2800" b="1" dirty="0">
                <a:solidFill>
                  <a:srgbClr val="0000CC"/>
                </a:solidFill>
              </a:rPr>
              <a:t>都有关系。</a:t>
            </a:r>
            <a:endParaRPr lang="zh-CN" altLang="en-US" sz="2800" b="1" dirty="0">
              <a:solidFill>
                <a:srgbClr val="0000CC"/>
              </a:solidFill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0" y="2492896"/>
            <a:ext cx="889248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CN" sz="3200" b="1" dirty="0" smtClean="0">
                <a:latin typeface="+mj-ea"/>
                <a:ea typeface="+mj-ea"/>
              </a:rPr>
              <a:t>3</a:t>
            </a:r>
            <a:r>
              <a:rPr kumimoji="1" lang="zh-CN" altLang="en-US" sz="3200" b="1" dirty="0" smtClean="0">
                <a:latin typeface="+mj-ea"/>
                <a:ea typeface="+mj-ea"/>
              </a:rPr>
              <a:t>、电功</a:t>
            </a:r>
            <a:r>
              <a:rPr kumimoji="1" lang="zh-CN" altLang="en-US" sz="3200" b="1" dirty="0">
                <a:latin typeface="+mj-ea"/>
                <a:ea typeface="+mj-ea"/>
              </a:rPr>
              <a:t>跟</a:t>
            </a:r>
            <a:r>
              <a:rPr kumimoji="1" lang="en-US" altLang="zh-CN" sz="3200" b="1" dirty="0" smtClean="0">
                <a:latin typeface="+mj-ea"/>
                <a:ea typeface="+mj-ea"/>
              </a:rPr>
              <a:t>_____</a:t>
            </a:r>
            <a:r>
              <a:rPr kumimoji="1" lang="zh-CN" altLang="en-US" sz="3200" b="1" dirty="0" smtClean="0">
                <a:latin typeface="+mj-ea"/>
                <a:ea typeface="+mj-ea"/>
              </a:rPr>
              <a:t>、</a:t>
            </a:r>
            <a:r>
              <a:rPr kumimoji="1" lang="en-US" altLang="zh-CN" sz="3200" b="1" dirty="0" smtClean="0">
                <a:latin typeface="+mj-ea"/>
                <a:ea typeface="+mj-ea"/>
              </a:rPr>
              <a:t>_____</a:t>
            </a:r>
            <a:r>
              <a:rPr kumimoji="1" lang="zh-CN" altLang="en-US" sz="3200" b="1" dirty="0" smtClean="0">
                <a:latin typeface="+mj-ea"/>
                <a:ea typeface="+mj-ea"/>
              </a:rPr>
              <a:t>和通</a:t>
            </a:r>
            <a:r>
              <a:rPr kumimoji="1" lang="zh-CN" altLang="en-US" sz="3200" b="1" dirty="0">
                <a:latin typeface="+mj-ea"/>
                <a:ea typeface="+mj-ea"/>
              </a:rPr>
              <a:t>电的</a:t>
            </a:r>
            <a:r>
              <a:rPr kumimoji="1" lang="en-US" altLang="zh-CN" sz="3200" b="1" dirty="0" smtClean="0">
                <a:latin typeface="+mj-ea"/>
                <a:ea typeface="+mj-ea"/>
              </a:rPr>
              <a:t>_____</a:t>
            </a:r>
            <a:r>
              <a:rPr kumimoji="1" lang="zh-CN" altLang="en-US" sz="3200" b="1" dirty="0" smtClean="0">
                <a:latin typeface="+mj-ea"/>
                <a:ea typeface="+mj-ea"/>
              </a:rPr>
              <a:t>成</a:t>
            </a:r>
            <a:r>
              <a:rPr kumimoji="1" lang="zh-CN" altLang="en-US" sz="3200" b="1" dirty="0">
                <a:latin typeface="+mj-ea"/>
                <a:ea typeface="+mj-ea"/>
              </a:rPr>
              <a:t>正</a:t>
            </a:r>
            <a:r>
              <a:rPr kumimoji="1" lang="zh-CN" altLang="en-US" sz="3200" b="1" dirty="0" smtClean="0">
                <a:latin typeface="+mj-ea"/>
                <a:ea typeface="+mj-ea"/>
              </a:rPr>
              <a:t>比。</a:t>
            </a:r>
            <a:endParaRPr kumimoji="1" lang="zh-CN" altLang="en-US" sz="3200" b="1" dirty="0">
              <a:latin typeface="+mj-ea"/>
              <a:ea typeface="+mj-ea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123728" y="5445224"/>
            <a:ext cx="4464496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tIns="10800" rIns="0" bIns="1080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W 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 pitchFamily="18" charset="0"/>
              </a:rPr>
              <a:t>          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 pitchFamily="18" charset="0"/>
              </a:rPr>
              <a:t>电功</a:t>
            </a:r>
            <a:r>
              <a:rPr lang="en-US" altLang="zh-CN" sz="28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zh-CN" altLang="en-US" sz="28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焦（</a:t>
            </a:r>
            <a:r>
              <a:rPr lang="en-US" altLang="zh-CN" sz="2800" b="1" dirty="0" smtClean="0">
                <a:solidFill>
                  <a:srgbClr val="000000"/>
                </a:solidFill>
                <a:latin typeface="PMingLiU" pitchFamily="18" charset="-120"/>
                <a:ea typeface="PMingLiU" pitchFamily="18" charset="-120"/>
                <a:cs typeface="Times New Roman" panose="02020603050405020304" pitchFamily="18" charset="0"/>
              </a:rPr>
              <a:t>J</a:t>
            </a:r>
            <a:r>
              <a:rPr lang="zh-CN" altLang="en-US" sz="28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sz="28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</a:t>
            </a:r>
            <a:endParaRPr lang="en-US" sz="2800" b="1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2123728" y="4851945"/>
            <a:ext cx="5976664" cy="45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tIns="10800" rIns="0" bIns="1080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t      </a:t>
            </a:r>
            <a:r>
              <a:rPr lang="zh-CN" altLang="en-US" sz="28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时间     秒（</a:t>
            </a:r>
            <a:r>
              <a:rPr lang="en-US" altLang="zh-CN" sz="28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zh-CN" altLang="en-US" sz="28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sz="28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</a:t>
            </a:r>
            <a:endParaRPr lang="en-US" sz="2800" b="1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2123728" y="4365104"/>
            <a:ext cx="4680520" cy="45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tIns="10800" rIns="0" bIns="1080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 dirty="0" smtClean="0">
                <a:solidFill>
                  <a:srgbClr val="000000"/>
                </a:solidFill>
                <a:latin typeface="MS UI Gothic" panose="020B0600070205080204" pitchFamily="34" charset="-128"/>
                <a:ea typeface="MS UI Gothic" panose="020B0600070205080204" pitchFamily="34" charset="-128"/>
                <a:cs typeface="Times New Roman" panose="02020603050405020304" pitchFamily="18" charset="0"/>
              </a:rPr>
              <a:t>I</a:t>
            </a:r>
            <a:r>
              <a:rPr lang="en-US" altLang="zh-CN" sz="28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zh-CN" altLang="en-US" sz="28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电流</a:t>
            </a:r>
            <a:r>
              <a:rPr lang="en-US" altLang="zh-CN" sz="28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zh-CN" altLang="en-US" sz="28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安（</a:t>
            </a:r>
            <a:r>
              <a:rPr lang="en-US" altLang="zh-CN" sz="28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8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sz="28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</a:t>
            </a:r>
            <a:endParaRPr lang="en-US" sz="2800" b="1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2123728" y="3861048"/>
            <a:ext cx="4032448" cy="45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tIns="10800" rIns="0" bIns="1080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U  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 pitchFamily="18" charset="0"/>
              </a:rPr>
              <a:t>电压          </a:t>
            </a:r>
            <a:r>
              <a:rPr lang="zh-CN" altLang="en-US" sz="28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伏（</a:t>
            </a:r>
            <a:r>
              <a:rPr lang="en-US" altLang="zh-CN" sz="28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zh-CN" altLang="en-US" sz="28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sz="28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</a:t>
            </a:r>
            <a:endParaRPr lang="en-US" sz="2800" b="1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21" name="直接箭头连接符 20"/>
          <p:cNvCxnSpPr/>
          <p:nvPr/>
        </p:nvCxnSpPr>
        <p:spPr>
          <a:xfrm>
            <a:off x="2411760" y="414908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4067944" y="414908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2411760" y="4725144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>
            <a:off x="4067944" y="4725144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>
            <a:off x="4139952" y="5157192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>
            <a:off x="2483768" y="522920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>
            <a:off x="4139952" y="5733256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>
            <a:off x="2483768" y="5733256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 build="p"/>
      <p:bldP spid="8" grpId="0" autoUpdateAnimBg="0" build="p"/>
      <p:bldP spid="9" grpId="0" autoUpdateAnimBg="0" build="p"/>
      <p:bldP spid="11" grpId="0" autoUpdateAnimBg="0"/>
      <p:bldP spid="13" grpId="0" animBg="1" autoUpdateAnimBg="0"/>
      <p:bldP spid="15" grpId="0" autoUpdateAnimBg="0"/>
      <p:bldP spid="16" grpId="0" autoUpdateAnimBg="0"/>
      <p:bldP spid="17" grpId="0" autoUpdateAnimBg="0"/>
      <p:bldP spid="18" grpId="0" autoUpdateAnimBg="0"/>
      <p:bldP spid="19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68612" name="Picture 4" descr="129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95536" y="332656"/>
            <a:ext cx="46285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4000" b="1" dirty="0" smtClean="0">
                <a:latin typeface="+mj-ea"/>
                <a:ea typeface="+mj-ea"/>
              </a:rPr>
              <a:t>4</a:t>
            </a:r>
            <a:r>
              <a:rPr lang="zh-CN" altLang="en-US" sz="4000" b="1" dirty="0" smtClean="0">
                <a:latin typeface="+mj-ea"/>
                <a:ea typeface="+mj-ea"/>
              </a:rPr>
              <a:t>、推导公式：</a:t>
            </a:r>
            <a:endParaRPr lang="zh-CN" altLang="en-US" sz="4000" b="1" dirty="0" smtClean="0">
              <a:latin typeface="+mj-ea"/>
              <a:ea typeface="+mj-ea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827584" y="1196752"/>
            <a:ext cx="21448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 =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UIt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</a:t>
            </a:r>
            <a:endParaRPr lang="en-US" sz="3600" b="1" dirty="0" smtClean="0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7" name="Group 4"/>
          <p:cNvGrpSpPr/>
          <p:nvPr/>
        </p:nvGrpSpPr>
        <p:grpSpPr bwMode="auto">
          <a:xfrm>
            <a:off x="971600" y="1844824"/>
            <a:ext cx="1311189" cy="1200150"/>
            <a:chOff x="0" y="-103"/>
            <a:chExt cx="603" cy="756"/>
          </a:xfrm>
        </p:grpSpPr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0" y="91"/>
              <a:ext cx="51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sz="3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I =</a:t>
              </a:r>
              <a:endPara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grpSp>
          <p:nvGrpSpPr>
            <p:cNvPr id="9" name="Group 6"/>
            <p:cNvGrpSpPr/>
            <p:nvPr/>
          </p:nvGrpSpPr>
          <p:grpSpPr bwMode="auto">
            <a:xfrm>
              <a:off x="302" y="-103"/>
              <a:ext cx="301" cy="756"/>
              <a:chOff x="-87" y="-103"/>
              <a:chExt cx="754" cy="756"/>
            </a:xfrm>
          </p:grpSpPr>
          <p:sp>
            <p:nvSpPr>
              <p:cNvPr id="10" name="Rectangle 18"/>
              <p:cNvSpPr>
                <a:spLocks noChangeArrowheads="1"/>
              </p:cNvSpPr>
              <p:nvPr/>
            </p:nvSpPr>
            <p:spPr bwMode="auto">
              <a:xfrm>
                <a:off x="-87" y="-103"/>
                <a:ext cx="754" cy="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en-US" sz="36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U</a:t>
                </a:r>
                <a:endParaRPr lang="en-US" sz="3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en-US" sz="36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R</a:t>
                </a:r>
                <a:endParaRPr lang="en-US" sz="3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49" y="314"/>
                <a:ext cx="605" cy="0"/>
              </a:xfrm>
              <a:prstGeom prst="line">
                <a:avLst/>
              </a:prstGeom>
              <a:noFill/>
              <a:ln w="15875" cmpd="sng">
                <a:solidFill>
                  <a:srgbClr val="C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4000" b="1" smtClean="0">
                  <a:solidFill>
                    <a:srgbClr val="C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2" name="AutoShape 27"/>
          <p:cNvSpPr/>
          <p:nvPr/>
        </p:nvSpPr>
        <p:spPr bwMode="auto">
          <a:xfrm>
            <a:off x="2555776" y="1556792"/>
            <a:ext cx="288032" cy="1368152"/>
          </a:xfrm>
          <a:prstGeom prst="rightBrace">
            <a:avLst>
              <a:gd name="adj1" fmla="val 56029"/>
              <a:gd name="adj2" fmla="val 50000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4000" b="1" smtClean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AutoShape 36"/>
          <p:cNvSpPr>
            <a:spLocks noChangeArrowheads="1"/>
          </p:cNvSpPr>
          <p:nvPr/>
        </p:nvSpPr>
        <p:spPr bwMode="auto">
          <a:xfrm>
            <a:off x="2987824" y="2047255"/>
            <a:ext cx="682625" cy="301625"/>
          </a:xfrm>
          <a:prstGeom prst="rightArrow">
            <a:avLst>
              <a:gd name="adj1" fmla="val 44444"/>
              <a:gd name="adj2" fmla="val 81578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4000" b="1" smtClean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grpSp>
        <p:nvGrpSpPr>
          <p:cNvPr id="14" name="Group 11"/>
          <p:cNvGrpSpPr/>
          <p:nvPr/>
        </p:nvGrpSpPr>
        <p:grpSpPr bwMode="auto">
          <a:xfrm>
            <a:off x="3779912" y="996647"/>
            <a:ext cx="3131275" cy="2144321"/>
            <a:chOff x="0" y="-119063"/>
            <a:chExt cx="1944687" cy="2144698"/>
          </a:xfrm>
        </p:grpSpPr>
        <p:sp>
          <p:nvSpPr>
            <p:cNvPr id="15" name="AutoShape 28"/>
            <p:cNvSpPr/>
            <p:nvPr/>
          </p:nvSpPr>
          <p:spPr bwMode="auto">
            <a:xfrm flipH="1">
              <a:off x="0" y="450137"/>
              <a:ext cx="178883" cy="1303337"/>
            </a:xfrm>
            <a:prstGeom prst="rightBrace">
              <a:avLst>
                <a:gd name="adj1" fmla="val 56029"/>
                <a:gd name="adj2" fmla="val 47736"/>
              </a:avLst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4000" b="1" smtClean="0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" name="Rectangle 31"/>
            <p:cNvSpPr>
              <a:spLocks noChangeArrowheads="1"/>
            </p:cNvSpPr>
            <p:nvPr/>
          </p:nvSpPr>
          <p:spPr bwMode="auto">
            <a:xfrm>
              <a:off x="288925" y="1317625"/>
              <a:ext cx="1655762" cy="708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sz="4000" b="1" dirty="0" smtClean="0">
                  <a:latin typeface="Times New Roman" panose="02020603050405020304" pitchFamily="18" charset="0"/>
                  <a:ea typeface="黑体" panose="02010609060101010101" pitchFamily="49" charset="-122"/>
                </a:rPr>
                <a:t>W = I</a:t>
              </a:r>
              <a:r>
                <a:rPr lang="en-US" sz="4000" b="1" baseline="30000" dirty="0" smtClean="0">
                  <a:latin typeface="Times New Roman" panose="02020603050405020304" pitchFamily="18" charset="0"/>
                  <a:ea typeface="黑体" panose="02010609060101010101" pitchFamily="49" charset="-122"/>
                </a:rPr>
                <a:t>2</a:t>
              </a:r>
              <a:r>
                <a:rPr lang="en-US" sz="4000" b="1" dirty="0" smtClean="0">
                  <a:latin typeface="Times New Roman" panose="02020603050405020304" pitchFamily="18" charset="0"/>
                  <a:ea typeface="黑体" panose="02010609060101010101" pitchFamily="49" charset="-122"/>
                </a:rPr>
                <a:t>Rt</a:t>
              </a:r>
              <a:endParaRPr lang="en-US" sz="4000" b="1" dirty="0" smtClean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grpSp>
          <p:nvGrpSpPr>
            <p:cNvPr id="17" name="Group 14"/>
            <p:cNvGrpSpPr/>
            <p:nvPr/>
          </p:nvGrpSpPr>
          <p:grpSpPr bwMode="auto">
            <a:xfrm>
              <a:off x="231789" y="-119063"/>
              <a:ext cx="1235078" cy="1323975"/>
              <a:chOff x="0" y="-75"/>
              <a:chExt cx="778" cy="834"/>
            </a:xfrm>
          </p:grpSpPr>
          <p:sp>
            <p:nvSpPr>
              <p:cNvPr id="19" name="Rectangle 29"/>
              <p:cNvSpPr>
                <a:spLocks noChangeArrowheads="1"/>
              </p:cNvSpPr>
              <p:nvPr/>
            </p:nvSpPr>
            <p:spPr bwMode="auto">
              <a:xfrm>
                <a:off x="0" y="122"/>
                <a:ext cx="484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en-US" sz="4000" b="1" dirty="0" smtClean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W = </a:t>
                </a:r>
                <a:endParaRPr lang="en-US" sz="4000" b="1" dirty="0" smtClean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grpSp>
            <p:nvGrpSpPr>
              <p:cNvPr id="20" name="Group 16"/>
              <p:cNvGrpSpPr/>
              <p:nvPr/>
            </p:nvGrpSpPr>
            <p:grpSpPr bwMode="auto">
              <a:xfrm>
                <a:off x="422" y="-75"/>
                <a:ext cx="356" cy="834"/>
                <a:chOff x="-19" y="-75"/>
                <a:chExt cx="755" cy="834"/>
              </a:xfrm>
            </p:grpSpPr>
            <p:sp>
              <p:nvSpPr>
                <p:cNvPr id="21" name="Rectangle 33"/>
                <p:cNvSpPr>
                  <a:spLocks noChangeArrowheads="1"/>
                </p:cNvSpPr>
                <p:nvPr/>
              </p:nvSpPr>
              <p:spPr bwMode="auto">
                <a:xfrm>
                  <a:off x="-19" y="-75"/>
                  <a:ext cx="755" cy="8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r>
                    <a:rPr lang="en-US" sz="4000" b="1" dirty="0" smtClean="0"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U</a:t>
                  </a:r>
                  <a:r>
                    <a:rPr lang="en-US" sz="4000" b="1" baseline="30000" dirty="0" smtClean="0"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2</a:t>
                  </a:r>
                  <a:endParaRPr lang="en-US" sz="4000" b="1" baseline="30000" dirty="0" smtClean="0">
                    <a:latin typeface="Times New Roman" panose="02020603050405020304" pitchFamily="18" charset="0"/>
                    <a:ea typeface="黑体" panose="02010609060101010101" pitchFamily="49" charset="-122"/>
                  </a:endParaRP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r>
                    <a:rPr lang="en-US" sz="4000" b="1" dirty="0" smtClean="0"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R</a:t>
                  </a:r>
                  <a:endParaRPr lang="en-US" sz="4000" b="1" dirty="0" smtClean="0">
                    <a:latin typeface="Times New Roman" panose="02020603050405020304" pitchFamily="18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2" name="Line 34"/>
                <p:cNvSpPr>
                  <a:spLocks noChangeShapeType="1"/>
                </p:cNvSpPr>
                <p:nvPr/>
              </p:nvSpPr>
              <p:spPr bwMode="auto">
                <a:xfrm>
                  <a:off x="-19" y="345"/>
                  <a:ext cx="605" cy="0"/>
                </a:xfrm>
                <a:prstGeom prst="line">
                  <a:avLst/>
                </a:prstGeom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4000" b="1" smtClean="0">
                    <a:solidFill>
                      <a:srgbClr val="C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1354344" y="166382"/>
              <a:ext cx="221212" cy="708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sz="4000" b="1" dirty="0" smtClean="0">
                  <a:latin typeface="Times New Roman" panose="02020603050405020304" pitchFamily="18" charset="0"/>
                  <a:ea typeface="黑体" panose="02010609060101010101" pitchFamily="49" charset="-122"/>
                </a:rPr>
                <a:t>t</a:t>
              </a:r>
              <a:endParaRPr lang="en-US" sz="4000" b="1" dirty="0" smtClean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763688" y="3573016"/>
            <a:ext cx="6552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注：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只要公式中出现 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U 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或 </a:t>
            </a:r>
            <a:r>
              <a:rPr lang="en-US" altLang="zh-CN" sz="32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 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或 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R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endParaRPr lang="en-US" altLang="zh-CN" sz="3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电功要用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小单位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！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3" grpId="0" animBg="1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0" name="Text Box 9"/>
          <p:cNvSpPr txBox="1">
            <a:spLocks noChangeArrowheads="1"/>
          </p:cNvSpPr>
          <p:nvPr/>
        </p:nvSpPr>
        <p:spPr bwMode="auto">
          <a:xfrm>
            <a:off x="5470525" y="5648325"/>
            <a:ext cx="34544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FFFF"/>
                </a:solidFill>
                <a:latin typeface="楷体_GB2312" pitchFamily="1" charset="-122"/>
              </a:rPr>
              <a:t>二、电能的计量</a:t>
            </a:r>
            <a:endParaRPr lang="zh-CN" altLang="en-US" sz="2800" b="1">
              <a:solidFill>
                <a:schemeClr val="bg1"/>
              </a:solidFill>
              <a:latin typeface="楷体_GB2312" pitchFamily="1" charset="-122"/>
            </a:endParaRPr>
          </a:p>
        </p:txBody>
      </p:sp>
      <p:pic>
        <p:nvPicPr>
          <p:cNvPr id="23561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143875" y="142875"/>
            <a:ext cx="8826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6"/>
          <p:cNvGrpSpPr/>
          <p:nvPr/>
        </p:nvGrpSpPr>
        <p:grpSpPr bwMode="auto">
          <a:xfrm>
            <a:off x="431800" y="347663"/>
            <a:ext cx="2789238" cy="920750"/>
            <a:chOff x="0" y="0"/>
            <a:chExt cx="2231" cy="580"/>
          </a:xfrm>
        </p:grpSpPr>
        <p:pic>
          <p:nvPicPr>
            <p:cNvPr id="23569" name="圆角矩形 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231" cy="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0" name="Text Box 18"/>
            <p:cNvSpPr txBox="1">
              <a:spLocks noChangeArrowheads="1"/>
            </p:cNvSpPr>
            <p:nvPr/>
          </p:nvSpPr>
          <p:spPr bwMode="auto">
            <a:xfrm>
              <a:off x="59" y="105"/>
              <a:ext cx="2116" cy="40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r>
                <a:rPr lang="zh-CN" altLang="en-US" sz="3600" b="1">
                  <a:solidFill>
                    <a:srgbClr val="FFFFFF"/>
                  </a:solidFill>
                  <a:latin typeface="宋体" panose="02010600030101010101" pitchFamily="2" charset="-122"/>
                </a:rPr>
                <a:t>课堂小结</a:t>
              </a:r>
              <a:endParaRPr lang="zh-CN" altLang="en-US" sz="3600" b="1">
                <a:solidFill>
                  <a:srgbClr val="FFFFFF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3" name="Group 19"/>
          <p:cNvGrpSpPr/>
          <p:nvPr/>
        </p:nvGrpSpPr>
        <p:grpSpPr bwMode="auto">
          <a:xfrm>
            <a:off x="468313" y="2708275"/>
            <a:ext cx="2657475" cy="2468563"/>
            <a:chOff x="0" y="0"/>
            <a:chExt cx="1674" cy="1555"/>
          </a:xfrm>
        </p:grpSpPr>
        <p:pic>
          <p:nvPicPr>
            <p:cNvPr id="23572" name="单圆角矩形 2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674" cy="1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3" name="Text Box 21"/>
            <p:cNvSpPr txBox="1">
              <a:spLocks noChangeArrowheads="1"/>
            </p:cNvSpPr>
            <p:nvPr/>
          </p:nvSpPr>
          <p:spPr bwMode="auto">
            <a:xfrm>
              <a:off x="116" y="66"/>
              <a:ext cx="937" cy="14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r>
                <a:rPr lang="zh-CN" altLang="en-US" sz="2800" b="1">
                  <a:solidFill>
                    <a:srgbClr val="FFFFFF"/>
                  </a:solidFill>
                  <a:latin typeface="楷体_GB2312" pitchFamily="1" charset="-122"/>
                </a:rPr>
                <a:t>电能的应用</a:t>
              </a:r>
              <a:endParaRPr lang="zh-CN" altLang="en-US" sz="2800" b="1">
                <a:solidFill>
                  <a:srgbClr val="FFFFFF"/>
                </a:solidFill>
                <a:latin typeface="楷体_GB2312" pitchFamily="1" charset="-122"/>
              </a:endParaRPr>
            </a:p>
          </p:txBody>
        </p:sp>
      </p:grpSp>
      <p:grpSp>
        <p:nvGrpSpPr>
          <p:cNvPr id="4" name="Group 22"/>
          <p:cNvGrpSpPr/>
          <p:nvPr/>
        </p:nvGrpSpPr>
        <p:grpSpPr bwMode="auto">
          <a:xfrm>
            <a:off x="2627313" y="2636838"/>
            <a:ext cx="2792412" cy="2468562"/>
            <a:chOff x="0" y="0"/>
            <a:chExt cx="1759" cy="1555"/>
          </a:xfrm>
        </p:grpSpPr>
        <p:grpSp>
          <p:nvGrpSpPr>
            <p:cNvPr id="5" name="Group 23"/>
            <p:cNvGrpSpPr/>
            <p:nvPr/>
          </p:nvGrpSpPr>
          <p:grpSpPr bwMode="auto">
            <a:xfrm>
              <a:off x="499" y="0"/>
              <a:ext cx="1260" cy="1555"/>
              <a:chOff x="0" y="0"/>
              <a:chExt cx="1152" cy="1555"/>
            </a:xfrm>
          </p:grpSpPr>
          <p:pic>
            <p:nvPicPr>
              <p:cNvPr id="23576" name="单圆角矩形 3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0"/>
                <a:ext cx="1152" cy="15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577" name="Text Box 25"/>
              <p:cNvSpPr txBox="1">
                <a:spLocks noChangeArrowheads="1"/>
              </p:cNvSpPr>
              <p:nvPr/>
            </p:nvSpPr>
            <p:spPr bwMode="auto">
              <a:xfrm>
                <a:off x="92" y="77"/>
                <a:ext cx="937" cy="143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r>
                  <a:rPr lang="zh-CN" altLang="en-US" sz="2800" b="1">
                    <a:solidFill>
                      <a:srgbClr val="FFFFFF"/>
                    </a:solidFill>
                    <a:latin typeface="楷体_GB2312" pitchFamily="1" charset="-122"/>
                  </a:rPr>
                  <a:t>电能的</a:t>
                </a:r>
                <a:endParaRPr lang="zh-CN" altLang="en-US" sz="2800" b="1">
                  <a:solidFill>
                    <a:srgbClr val="FFFFFF"/>
                  </a:solidFill>
                  <a:latin typeface="楷体_GB2312" pitchFamily="1" charset="-122"/>
                </a:endParaRPr>
              </a:p>
              <a:p>
                <a:pPr algn="ctr"/>
                <a:r>
                  <a:rPr lang="zh-CN" altLang="en-US" sz="2800" b="1">
                    <a:solidFill>
                      <a:srgbClr val="FFFFFF"/>
                    </a:solidFill>
                    <a:latin typeface="楷体_GB2312" pitchFamily="1" charset="-122"/>
                  </a:rPr>
                  <a:t>计量</a:t>
                </a:r>
                <a:endParaRPr lang="zh-CN" altLang="en-US" sz="2800" b="1">
                  <a:solidFill>
                    <a:srgbClr val="FFFFFF"/>
                  </a:solidFill>
                  <a:latin typeface="楷体_GB2312" pitchFamily="1" charset="-122"/>
                </a:endParaRPr>
              </a:p>
            </p:txBody>
          </p:sp>
        </p:grpSp>
        <p:grpSp>
          <p:nvGrpSpPr>
            <p:cNvPr id="6" name="Group 26"/>
            <p:cNvGrpSpPr/>
            <p:nvPr/>
          </p:nvGrpSpPr>
          <p:grpSpPr bwMode="auto">
            <a:xfrm>
              <a:off x="0" y="408"/>
              <a:ext cx="388" cy="833"/>
              <a:chOff x="0" y="0"/>
              <a:chExt cx="388" cy="833"/>
            </a:xfrm>
          </p:grpSpPr>
          <p:pic>
            <p:nvPicPr>
              <p:cNvPr id="23579" name="燕尾形 5"/>
              <p:cNvPicPr>
                <a:picLocks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0" y="0"/>
                <a:ext cx="388" cy="8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580" name="Text Box 28"/>
              <p:cNvSpPr txBox="1">
                <a:spLocks noChangeArrowheads="1"/>
              </p:cNvSpPr>
              <p:nvPr/>
            </p:nvSpPr>
            <p:spPr bwMode="auto">
              <a:xfrm>
                <a:off x="39" y="23"/>
                <a:ext cx="315" cy="7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en-US" sz="1800">
                  <a:latin typeface="华文新魏" pitchFamily="2" charset="-122"/>
                </a:endParaRPr>
              </a:p>
            </p:txBody>
          </p:sp>
        </p:grpSp>
      </p:grpSp>
      <p:grpSp>
        <p:nvGrpSpPr>
          <p:cNvPr id="7" name="Group 29"/>
          <p:cNvGrpSpPr/>
          <p:nvPr/>
        </p:nvGrpSpPr>
        <p:grpSpPr bwMode="auto">
          <a:xfrm>
            <a:off x="5565775" y="2767013"/>
            <a:ext cx="3038475" cy="2470150"/>
            <a:chOff x="0" y="0"/>
            <a:chExt cx="1914" cy="1556"/>
          </a:xfrm>
        </p:grpSpPr>
        <p:grpSp>
          <p:nvGrpSpPr>
            <p:cNvPr id="8" name="Group 30"/>
            <p:cNvGrpSpPr/>
            <p:nvPr/>
          </p:nvGrpSpPr>
          <p:grpSpPr bwMode="auto">
            <a:xfrm>
              <a:off x="0" y="0"/>
              <a:ext cx="1914" cy="1556"/>
              <a:chOff x="0" y="0"/>
              <a:chExt cx="1682" cy="1556"/>
            </a:xfrm>
          </p:grpSpPr>
          <p:pic>
            <p:nvPicPr>
              <p:cNvPr id="23583" name="单圆角矩形 4"/>
              <p:cNvPicPr>
                <a:picLocks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0" y="0"/>
                <a:ext cx="1682" cy="15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584" name="Text Box 32"/>
              <p:cNvSpPr txBox="1">
                <a:spLocks noChangeArrowheads="1"/>
              </p:cNvSpPr>
              <p:nvPr/>
            </p:nvSpPr>
            <p:spPr bwMode="auto">
              <a:xfrm>
                <a:off x="597" y="65"/>
                <a:ext cx="937" cy="143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r>
                  <a:rPr lang="zh-CN" altLang="en-US" sz="2800" b="1">
                    <a:solidFill>
                      <a:srgbClr val="FFFFFF"/>
                    </a:solidFill>
                    <a:latin typeface="楷体_GB2312" pitchFamily="1" charset="-122"/>
                  </a:rPr>
                  <a:t>电功的</a:t>
                </a:r>
                <a:endParaRPr lang="zh-CN" altLang="en-US" sz="2800" b="1">
                  <a:solidFill>
                    <a:srgbClr val="FFFFFF"/>
                  </a:solidFill>
                  <a:latin typeface="楷体_GB2312" pitchFamily="1" charset="-122"/>
                </a:endParaRPr>
              </a:p>
              <a:p>
                <a:pPr algn="ctr"/>
                <a:r>
                  <a:rPr lang="zh-CN" altLang="en-US" sz="2800" b="1">
                    <a:solidFill>
                      <a:srgbClr val="FFFFFF"/>
                    </a:solidFill>
                    <a:latin typeface="楷体_GB2312" pitchFamily="1" charset="-122"/>
                  </a:rPr>
                  <a:t>计算</a:t>
                </a:r>
                <a:endParaRPr lang="zh-CN" altLang="en-US" sz="2800" b="1">
                  <a:solidFill>
                    <a:srgbClr val="FFFFFF"/>
                  </a:solidFill>
                  <a:latin typeface="楷体_GB2312" pitchFamily="1" charset="-122"/>
                </a:endParaRPr>
              </a:p>
            </p:txBody>
          </p:sp>
        </p:grpSp>
        <p:grpSp>
          <p:nvGrpSpPr>
            <p:cNvPr id="9" name="Group 33"/>
            <p:cNvGrpSpPr/>
            <p:nvPr/>
          </p:nvGrpSpPr>
          <p:grpSpPr bwMode="auto">
            <a:xfrm>
              <a:off x="58" y="258"/>
              <a:ext cx="387" cy="837"/>
              <a:chOff x="0" y="0"/>
              <a:chExt cx="387" cy="837"/>
            </a:xfrm>
          </p:grpSpPr>
          <p:pic>
            <p:nvPicPr>
              <p:cNvPr id="23586" name="燕尾形 6"/>
              <p:cNvPicPr>
                <a:picLocks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0" y="0"/>
                <a:ext cx="387" cy="8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587" name="Text Box 35"/>
              <p:cNvSpPr txBox="1">
                <a:spLocks noChangeArrowheads="1"/>
              </p:cNvSpPr>
              <p:nvPr/>
            </p:nvSpPr>
            <p:spPr bwMode="auto">
              <a:xfrm>
                <a:off x="36" y="24"/>
                <a:ext cx="315" cy="7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en-US" sz="1800">
                  <a:latin typeface="华文新魏" pitchFamily="2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144463" y="609600"/>
            <a:ext cx="8820150" cy="649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2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思考：下列各例中什么能转化成什么能呢？</a:t>
            </a:r>
            <a:endParaRPr lang="zh-CN" altLang="en-US" sz="3200" b="1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zh-CN" sz="32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1.</a:t>
            </a:r>
            <a:r>
              <a:rPr lang="zh-CN" altLang="en-US" sz="32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电动机通电转动的过程中，</a:t>
            </a:r>
            <a:r>
              <a:rPr lang="zh-CN" altLang="zh-CN" sz="32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____</a:t>
            </a:r>
            <a:r>
              <a:rPr lang="zh-CN" altLang="en-US" sz="32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能主要转化为</a:t>
            </a:r>
            <a:r>
              <a:rPr lang="zh-CN" altLang="zh-CN" sz="32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_________</a:t>
            </a:r>
            <a:r>
              <a:rPr lang="zh-CN" altLang="en-US" sz="32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能。</a:t>
            </a:r>
            <a:endParaRPr lang="zh-CN" altLang="en-US" sz="3200" b="1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zh-CN" sz="32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2.</a:t>
            </a:r>
            <a:r>
              <a:rPr lang="zh-CN" altLang="en-US" sz="32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电热壶通电后发热，</a:t>
            </a:r>
            <a:r>
              <a:rPr lang="zh-CN" altLang="zh-CN" sz="32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____</a:t>
            </a:r>
            <a:r>
              <a:rPr lang="zh-CN" altLang="en-US" sz="32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能转化为</a:t>
            </a:r>
            <a:r>
              <a:rPr lang="zh-CN" altLang="zh-CN" sz="32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____</a:t>
            </a:r>
            <a:r>
              <a:rPr lang="zh-CN" altLang="en-US" sz="32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能。</a:t>
            </a:r>
            <a:endParaRPr lang="zh-CN" altLang="en-US" sz="3200" b="1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zh-CN" sz="32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3.</a:t>
            </a:r>
            <a:r>
              <a:rPr lang="zh-CN" altLang="en-US" sz="32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电灯通电后发光、发热的过程中，</a:t>
            </a:r>
            <a:r>
              <a:rPr lang="zh-CN" altLang="zh-CN" sz="32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____</a:t>
            </a:r>
            <a:r>
              <a:rPr lang="zh-CN" altLang="en-US" sz="32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能转化为</a:t>
            </a:r>
            <a:r>
              <a:rPr lang="zh-CN" altLang="zh-CN" sz="32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____</a:t>
            </a:r>
            <a:r>
              <a:rPr lang="zh-CN" altLang="en-US" sz="32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能和</a:t>
            </a:r>
            <a:r>
              <a:rPr lang="zh-CN" altLang="zh-CN" sz="32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____</a:t>
            </a:r>
            <a:r>
              <a:rPr lang="zh-CN" altLang="en-US" sz="32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能。</a:t>
            </a:r>
            <a:endParaRPr lang="zh-CN" altLang="en-US" sz="3200" b="1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zh-CN" sz="32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32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由此你能得出电流做功的实质是：</a:t>
            </a:r>
            <a:r>
              <a:rPr lang="zh-CN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“</a:t>
            </a:r>
            <a:r>
              <a:rPr lang="zh-CN" altLang="en-US" sz="32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电能转化为</a:t>
            </a:r>
            <a:r>
              <a:rPr lang="zh-CN" altLang="zh-CN" sz="32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__________</a:t>
            </a:r>
            <a:r>
              <a:rPr lang="zh-CN" altLang="en-US" sz="32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能的过程</a:t>
            </a:r>
            <a:r>
              <a:rPr lang="zh-CN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”</a:t>
            </a:r>
            <a:r>
              <a:rPr lang="zh-CN" altLang="zh-CN" sz="32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32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电流所做的功叫做</a:t>
            </a:r>
            <a:endParaRPr lang="en-US" altLang="zh-CN" sz="3200" b="1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2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r>
              <a:rPr lang="zh-CN" altLang="zh-CN" sz="32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____</a:t>
            </a:r>
            <a:r>
              <a:rPr lang="zh-CN" altLang="en-US" sz="32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3200" b="1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zh-CN" altLang="zh-CN" sz="3200" b="1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6372225" y="1341438"/>
            <a:ext cx="685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200" b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</a:t>
            </a:r>
            <a:endParaRPr lang="zh-CN" altLang="en-US" sz="3200" b="1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150938" y="1752600"/>
            <a:ext cx="1600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200" b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机械能</a:t>
            </a:r>
            <a:endParaRPr lang="zh-CN" altLang="en-US" sz="3200" b="1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5219700" y="2492375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200" b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</a:t>
            </a:r>
            <a:endParaRPr lang="zh-CN" altLang="en-US" sz="3200" b="1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7626350" y="2489200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200" b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内</a:t>
            </a:r>
            <a:endParaRPr lang="zh-CN" altLang="en-US" sz="3200" b="1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7486650" y="3213100"/>
            <a:ext cx="68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200" b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</a:t>
            </a:r>
            <a:endParaRPr lang="zh-CN" altLang="en-US" sz="3200" b="1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1433513" y="3716338"/>
            <a:ext cx="762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200" b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光</a:t>
            </a:r>
            <a:endParaRPr lang="zh-CN" altLang="en-US" sz="3200" b="1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3094038" y="3716338"/>
            <a:ext cx="685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200" b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内</a:t>
            </a:r>
            <a:endParaRPr lang="zh-CN" altLang="en-US" sz="3200" b="1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1074440" y="4941888"/>
            <a:ext cx="2057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其他形式</a:t>
            </a:r>
            <a:endParaRPr lang="zh-CN" altLang="en-US" sz="32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1152872" y="5661248"/>
            <a:ext cx="12588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200" b="1" dirty="0" smtClean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电功</a:t>
            </a:r>
            <a:endParaRPr lang="zh-CN" altLang="en-US" sz="3200" b="1" dirty="0" smtClean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1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1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1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61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autoUpdateAnimBg="0" build="p"/>
      <p:bldP spid="61443" grpId="0" autoUpdateAnimBg="0" build="p"/>
      <p:bldP spid="61444" grpId="0" autoUpdateAnimBg="0" build="p"/>
      <p:bldP spid="61445" grpId="0" autoUpdateAnimBg="0" build="p"/>
      <p:bldP spid="61446" grpId="0" autoUpdateAnimBg="0" build="p"/>
      <p:bldP spid="61447" grpId="0" autoUpdateAnimBg="0" build="p"/>
      <p:bldP spid="61448" grpId="0" autoUpdateAnimBg="0" build="p"/>
      <p:bldP spid="61449" grpId="0" autoUpdateAnimBg="0" build="p"/>
      <p:bldP spid="61450" grpId="0" autoUpdateAnimBg="0" build="p"/>
      <p:bldP spid="61451" grpId="0" autoUpdateAnimBg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9" name="Rectangle 3"/>
          <p:cNvSpPr>
            <a:spLocks noChangeArrowheads="1"/>
          </p:cNvSpPr>
          <p:nvPr/>
        </p:nvSpPr>
        <p:spPr bwMode="auto">
          <a:xfrm>
            <a:off x="539750" y="687388"/>
            <a:ext cx="8137525" cy="21542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25000"/>
              </a:lnSpc>
              <a:spcBef>
                <a:spcPct val="15000"/>
              </a:spcBef>
              <a:spcAft>
                <a:spcPct val="0"/>
              </a:spcAft>
              <a:defRPr/>
            </a:pPr>
            <a:r>
              <a:rPr kumimoji="1" lang="en-US" altLang="zh-CN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</a:rPr>
              <a:t>4</a:t>
            </a:r>
            <a:r>
              <a:rPr kumimoji="1" lang="zh-CN" alt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</a:rPr>
              <a:t>、一</a:t>
            </a:r>
            <a:r>
              <a:rPr kumimoji="1" lang="zh-CN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</a:rPr>
              <a:t>把电烙铁接在</a:t>
            </a:r>
            <a:r>
              <a:rPr kumimoji="1" lang="en-US" altLang="zh-CN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</a:rPr>
              <a:t>220V</a:t>
            </a:r>
            <a:r>
              <a:rPr kumimoji="1" lang="zh-CN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</a:rPr>
              <a:t>的电路中，通过它的电流是</a:t>
            </a:r>
            <a:r>
              <a:rPr kumimoji="1" lang="en-US" altLang="zh-CN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</a:rPr>
              <a:t>350mA</a:t>
            </a:r>
            <a:r>
              <a:rPr kumimoji="1" lang="zh-CN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</a:rPr>
              <a:t>，问通电</a:t>
            </a:r>
            <a:r>
              <a:rPr kumimoji="1" lang="en-US" altLang="zh-CN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</a:rPr>
              <a:t>1h</a:t>
            </a:r>
            <a:r>
              <a:rPr kumimoji="1" lang="zh-CN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</a:rPr>
              <a:t>消耗了多少电能？</a:t>
            </a:r>
            <a:endParaRPr kumimoji="1" lang="zh-CN" alt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93541" name="Text Box 5"/>
          <p:cNvSpPr txBox="1">
            <a:spLocks noChangeArrowheads="1"/>
          </p:cNvSpPr>
          <p:nvPr/>
        </p:nvSpPr>
        <p:spPr bwMode="auto">
          <a:xfrm>
            <a:off x="682625" y="3111500"/>
            <a:ext cx="821055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1" lang="zh-CN" altLang="en-US" sz="3800" b="1" smtClean="0">
                <a:solidFill>
                  <a:srgbClr val="FF3300"/>
                </a:solidFill>
              </a:rPr>
              <a:t>解：</a:t>
            </a:r>
            <a:r>
              <a:rPr kumimoji="1" lang="en-US" altLang="zh-CN" sz="3800" b="1" smtClean="0">
                <a:solidFill>
                  <a:srgbClr val="FF3300"/>
                </a:solidFill>
              </a:rPr>
              <a:t>W=UIt</a:t>
            </a:r>
            <a:endParaRPr kumimoji="1" lang="en-US" altLang="zh-CN" sz="3800" b="1" smtClean="0">
              <a:solidFill>
                <a:srgbClr val="FF3300"/>
              </a:solidFill>
            </a:endParaRPr>
          </a:p>
          <a:p>
            <a:pPr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1" lang="en-US" altLang="zh-CN" sz="3800" b="1" smtClean="0">
                <a:solidFill>
                  <a:srgbClr val="FF3300"/>
                </a:solidFill>
              </a:rPr>
              <a:t>           =220V× 0.35A× 3600s</a:t>
            </a:r>
            <a:endParaRPr kumimoji="1" lang="en-US" altLang="zh-CN" sz="3800" b="1" smtClean="0">
              <a:solidFill>
                <a:srgbClr val="FF3300"/>
              </a:solidFill>
            </a:endParaRPr>
          </a:p>
          <a:p>
            <a:pPr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1" lang="en-US" altLang="zh-CN" sz="3800" b="1" smtClean="0">
                <a:solidFill>
                  <a:srgbClr val="FF3300"/>
                </a:solidFill>
              </a:rPr>
              <a:t>           =2.772×10</a:t>
            </a:r>
            <a:r>
              <a:rPr kumimoji="1" lang="en-US" altLang="zh-CN" sz="3800" b="1" baseline="30000" smtClean="0">
                <a:solidFill>
                  <a:srgbClr val="FF3300"/>
                </a:solidFill>
              </a:rPr>
              <a:t>5</a:t>
            </a:r>
            <a:r>
              <a:rPr kumimoji="1" lang="en-US" altLang="zh-CN" sz="3800" b="1" smtClean="0">
                <a:solidFill>
                  <a:srgbClr val="FF3300"/>
                </a:solidFill>
              </a:rPr>
              <a:t>J</a:t>
            </a:r>
            <a:endParaRPr kumimoji="1" lang="en-US" altLang="zh-CN" sz="3800" b="1" smtClean="0">
              <a:solidFill>
                <a:srgbClr val="FF3300"/>
              </a:solidFill>
            </a:endParaRPr>
          </a:p>
          <a:p>
            <a:pPr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1" lang="zh-CN" altLang="en-US" sz="3200" b="1" smtClean="0">
                <a:solidFill>
                  <a:srgbClr val="FF3300"/>
                </a:solidFill>
              </a:rPr>
              <a:t>答：电烙铁通电</a:t>
            </a:r>
            <a:r>
              <a:rPr kumimoji="1" lang="en-US" altLang="zh-CN" sz="3200" b="1" smtClean="0">
                <a:solidFill>
                  <a:srgbClr val="FF3300"/>
                </a:solidFill>
              </a:rPr>
              <a:t>1h</a:t>
            </a:r>
            <a:r>
              <a:rPr kumimoji="1" lang="zh-CN" altLang="en-US" sz="3200" b="1" smtClean="0">
                <a:solidFill>
                  <a:srgbClr val="FF3300"/>
                </a:solidFill>
              </a:rPr>
              <a:t>消耗</a:t>
            </a:r>
            <a:r>
              <a:rPr kumimoji="1" lang="en-US" altLang="zh-CN" sz="3200" b="1" smtClean="0">
                <a:solidFill>
                  <a:srgbClr val="FF3300"/>
                </a:solidFill>
              </a:rPr>
              <a:t>2.772×10</a:t>
            </a:r>
            <a:r>
              <a:rPr kumimoji="1" lang="en-US" altLang="zh-CN" sz="3800" b="1" baseline="30000" smtClean="0">
                <a:solidFill>
                  <a:srgbClr val="FF3300"/>
                </a:solidFill>
              </a:rPr>
              <a:t>5</a:t>
            </a:r>
            <a:r>
              <a:rPr kumimoji="1" lang="en-US" altLang="zh-CN" sz="3200" b="1" smtClean="0">
                <a:solidFill>
                  <a:srgbClr val="FF3300"/>
                </a:solidFill>
              </a:rPr>
              <a:t>J</a:t>
            </a:r>
            <a:r>
              <a:rPr kumimoji="1" lang="zh-CN" altLang="en-US" sz="3200" b="1" smtClean="0">
                <a:solidFill>
                  <a:srgbClr val="FF3300"/>
                </a:solidFill>
              </a:rPr>
              <a:t>的电能</a:t>
            </a:r>
            <a:endParaRPr lang="zh-CN" altLang="en-US" sz="3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93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矩形 4"/>
          <p:cNvSpPr>
            <a:spLocks noChangeArrowheads="1"/>
          </p:cNvSpPr>
          <p:nvPr/>
        </p:nvSpPr>
        <p:spPr bwMode="auto">
          <a:xfrm>
            <a:off x="431800" y="1268413"/>
            <a:ext cx="8208963" cy="16303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．有一只节能灯接在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220 V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的家庭电路中，通过它的电流为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90 mA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，计算这只灯使用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5 h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消耗多少度电？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8" name="矩形 4"/>
          <p:cNvSpPr>
            <a:spLocks noChangeArrowheads="1"/>
          </p:cNvSpPr>
          <p:nvPr/>
        </p:nvSpPr>
        <p:spPr bwMode="auto">
          <a:xfrm>
            <a:off x="431800" y="3068638"/>
            <a:ext cx="7453313" cy="33239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解： 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=90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=0.09 A</a:t>
            </a:r>
            <a:r>
              <a:rPr 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b="1" i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i="1" dirty="0" smtClean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W</a:t>
            </a:r>
            <a:r>
              <a:rPr lang="en-US" sz="2800" b="1" dirty="0" smtClean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=</a:t>
            </a:r>
            <a:r>
              <a:rPr lang="en-US" sz="2800" b="1" i="1" dirty="0" err="1" smtClean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UIt</a:t>
            </a:r>
            <a:r>
              <a:rPr lang="en-US" sz="2800" b="1" i="1" dirty="0" smtClean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 </a:t>
            </a:r>
            <a:endParaRPr lang="en-US" sz="2800" b="1" i="1" dirty="0" smtClean="0">
              <a:solidFill>
                <a:srgbClr val="FF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i="1" dirty="0" smtClean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         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220 V×0.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A×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×3600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=356400J 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=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kW·h</a:t>
            </a:r>
            <a:r>
              <a:rPr 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8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31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143875" y="142875"/>
            <a:ext cx="8826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/>
          <p:nvPr/>
        </p:nvGrpSpPr>
        <p:grpSpPr bwMode="auto">
          <a:xfrm>
            <a:off x="431800" y="347663"/>
            <a:ext cx="2789238" cy="920750"/>
            <a:chOff x="0" y="0"/>
            <a:chExt cx="2231" cy="580"/>
          </a:xfrm>
        </p:grpSpPr>
        <p:pic>
          <p:nvPicPr>
            <p:cNvPr id="26633" name="圆角矩形 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231" cy="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4" name="Text Box 10"/>
            <p:cNvSpPr txBox="1">
              <a:spLocks noChangeArrowheads="1"/>
            </p:cNvSpPr>
            <p:nvPr/>
          </p:nvSpPr>
          <p:spPr bwMode="auto">
            <a:xfrm>
              <a:off x="59" y="105"/>
              <a:ext cx="2116" cy="40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r>
                <a:rPr lang="zh-CN" altLang="en-US" sz="3600" b="1">
                  <a:solidFill>
                    <a:srgbClr val="FFFFFF"/>
                  </a:solidFill>
                  <a:latin typeface="宋体" panose="02010600030101010101" pitchFamily="2" charset="-122"/>
                </a:rPr>
                <a:t>练一练</a:t>
              </a:r>
              <a:endParaRPr lang="zh-CN" altLang="en-US" sz="3600" b="1">
                <a:solidFill>
                  <a:srgbClr val="FFFFFF"/>
                </a:solidFill>
                <a:latin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431800" y="1268413"/>
            <a:ext cx="8388350" cy="16303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　　</a:t>
            </a:r>
            <a:r>
              <a:rPr lang="en-US" altLang="zh-CN" sz="2800" b="1">
                <a:latin typeface="Times New Roman" panose="02020603050405020304" pitchFamily="18" charset="0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</a:rPr>
              <a:t>．手机、数码相机等常用充电电池作为电源，某手机电池的电压为</a:t>
            </a:r>
            <a:r>
              <a:rPr lang="en-US" sz="2800" b="1">
                <a:latin typeface="Times New Roman" panose="02020603050405020304" pitchFamily="18" charset="0"/>
              </a:rPr>
              <a:t>3.6 V</a:t>
            </a:r>
            <a:r>
              <a:rPr lang="zh-CN" altLang="en-US" sz="2800" b="1">
                <a:latin typeface="Times New Roman" panose="02020603050405020304" pitchFamily="18" charset="0"/>
              </a:rPr>
              <a:t>，安时容量为</a:t>
            </a:r>
            <a:r>
              <a:rPr lang="en-US" sz="2800" b="1">
                <a:latin typeface="Times New Roman" panose="02020603050405020304" pitchFamily="18" charset="0"/>
              </a:rPr>
              <a:t>750 </a:t>
            </a:r>
            <a:r>
              <a:rPr lang="en-US" altLang="zh-CN" sz="2800" b="1">
                <a:latin typeface="Times New Roman" panose="02020603050405020304" pitchFamily="18" charset="0"/>
              </a:rPr>
              <a:t>mA·h</a:t>
            </a:r>
            <a:r>
              <a:rPr lang="zh-CN" altLang="en-US" sz="2800" b="1">
                <a:latin typeface="Times New Roman" panose="02020603050405020304" pitchFamily="18" charset="0"/>
              </a:rPr>
              <a:t>。它充满电后所储存的电能是</a:t>
            </a:r>
            <a:r>
              <a:rPr lang="en-US" sz="2800" b="1">
                <a:latin typeface="Times New Roman" panose="02020603050405020304" pitchFamily="18" charset="0"/>
              </a:rPr>
              <a:t>_______J</a:t>
            </a:r>
            <a:r>
              <a:rPr lang="zh-CN" altLang="en-US" sz="2800" b="1">
                <a:latin typeface="Times New Roman" panose="02020603050405020304" pitchFamily="18" charset="0"/>
              </a:rPr>
              <a:t>。</a:t>
            </a:r>
            <a:endParaRPr lang="zh-CN" altLang="en-US" sz="2800" b="1">
              <a:latin typeface="Times New Roman" panose="02020603050405020304" pitchFamily="18" charset="0"/>
            </a:endParaRPr>
          </a:p>
        </p:txBody>
      </p:sp>
      <p:grpSp>
        <p:nvGrpSpPr>
          <p:cNvPr id="2" name="Group 4"/>
          <p:cNvGrpSpPr/>
          <p:nvPr/>
        </p:nvGrpSpPr>
        <p:grpSpPr bwMode="auto">
          <a:xfrm>
            <a:off x="5148064" y="3990008"/>
            <a:ext cx="1266825" cy="519112"/>
            <a:chOff x="0" y="0"/>
            <a:chExt cx="798" cy="327"/>
          </a:xfrm>
        </p:grpSpPr>
        <p:sp>
          <p:nvSpPr>
            <p:cNvPr id="25605" name="Line 5"/>
            <p:cNvSpPr>
              <a:spLocks noChangeShapeType="1"/>
            </p:cNvSpPr>
            <p:nvPr/>
          </p:nvSpPr>
          <p:spPr bwMode="auto">
            <a:xfrm>
              <a:off x="0" y="181"/>
              <a:ext cx="363" cy="0"/>
            </a:xfrm>
            <a:prstGeom prst="line">
              <a:avLst/>
            </a:prstGeom>
            <a:ln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25606" name="Rectangle 6"/>
            <p:cNvSpPr>
              <a:spLocks noChangeArrowheads="1"/>
            </p:cNvSpPr>
            <p:nvPr/>
          </p:nvSpPr>
          <p:spPr bwMode="auto">
            <a:xfrm>
              <a:off x="477" y="0"/>
              <a:ext cx="321" cy="32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i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It</a:t>
              </a:r>
              <a:r>
                <a:rPr lang="en-US" sz="2800" b="1" dirty="0">
                  <a:latin typeface="Times New Roman" panose="02020603050405020304" pitchFamily="18" charset="0"/>
                </a:rPr>
                <a:t> </a:t>
              </a:r>
              <a:endParaRPr lang="zh-CN" altLang="en-US" sz="2800" b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539377" y="2924944"/>
            <a:ext cx="7993063" cy="216059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 b="1" dirty="0" smtClean="0">
                <a:latin typeface="Times New Roman" panose="02020603050405020304" pitchFamily="18" charset="0"/>
              </a:rPr>
              <a:t>解：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电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池参数有：电压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和“安时”容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量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A·h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　　安时容量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放电电流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(A)×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放电时间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(h)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　　</a:t>
            </a:r>
            <a:r>
              <a:rPr lang="en-US" sz="2800" b="1" dirty="0">
                <a:latin typeface="Times New Roman" panose="02020603050405020304" pitchFamily="18" charset="0"/>
              </a:rPr>
              <a:t>750</a:t>
            </a:r>
            <a:r>
              <a:rPr lang="en-US" altLang="zh-CN" sz="2800" b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mA·h</a:t>
            </a:r>
            <a:r>
              <a:rPr lang="en-US" sz="2800" b="1" dirty="0">
                <a:latin typeface="Times New Roman" panose="02020603050405020304" pitchFamily="18" charset="0"/>
              </a:rPr>
              <a:t>= 750</a:t>
            </a:r>
            <a:r>
              <a:rPr lang="en-US" altLang="zh-CN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</a:rPr>
              <a:t>mA×1</a:t>
            </a:r>
            <a:r>
              <a:rPr lang="en-US" altLang="zh-CN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</a:rPr>
              <a:t>h</a:t>
            </a:r>
            <a:endParaRPr lang="en-US" sz="2800" b="1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　　</a:t>
            </a:r>
            <a:r>
              <a:rPr lang="en-US" sz="2800" b="1" i="1" dirty="0">
                <a:latin typeface="Times New Roman" panose="02020603050405020304" pitchFamily="18" charset="0"/>
              </a:rPr>
              <a:t>W </a:t>
            </a:r>
            <a:r>
              <a:rPr lang="en-US" sz="2800" b="1" dirty="0">
                <a:latin typeface="Times New Roman" panose="02020603050405020304" pitchFamily="18" charset="0"/>
              </a:rPr>
              <a:t>= </a:t>
            </a:r>
            <a:r>
              <a:rPr lang="en-US" sz="2800" b="1" i="1" dirty="0" err="1">
                <a:latin typeface="Times New Roman" panose="02020603050405020304" pitchFamily="18" charset="0"/>
              </a:rPr>
              <a:t>UIt</a:t>
            </a:r>
            <a:r>
              <a:rPr lang="en-US" sz="2800" b="1" dirty="0">
                <a:latin typeface="Times New Roman" panose="02020603050405020304" pitchFamily="18" charset="0"/>
              </a:rPr>
              <a:t> = 3.6 V×0.75 A×3 600 s = 9 720 J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4895850" y="2370138"/>
            <a:ext cx="1116013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CC0000"/>
                </a:solidFill>
                <a:latin typeface="Times New Roman" panose="02020603050405020304" pitchFamily="18" charset="0"/>
              </a:rPr>
              <a:t>9 720</a:t>
            </a:r>
            <a:endParaRPr lang="zh-CN" altLang="en-US" sz="28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5609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143875" y="142875"/>
            <a:ext cx="8826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0"/>
          <p:cNvGrpSpPr/>
          <p:nvPr/>
        </p:nvGrpSpPr>
        <p:grpSpPr bwMode="auto">
          <a:xfrm>
            <a:off x="431800" y="347663"/>
            <a:ext cx="2789238" cy="920750"/>
            <a:chOff x="0" y="0"/>
            <a:chExt cx="2231" cy="580"/>
          </a:xfrm>
        </p:grpSpPr>
        <p:pic>
          <p:nvPicPr>
            <p:cNvPr id="25611" name="圆角矩形 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231" cy="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2" name="Text Box 12"/>
            <p:cNvSpPr txBox="1">
              <a:spLocks noChangeArrowheads="1"/>
            </p:cNvSpPr>
            <p:nvPr/>
          </p:nvSpPr>
          <p:spPr bwMode="auto">
            <a:xfrm>
              <a:off x="59" y="105"/>
              <a:ext cx="2116" cy="40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r>
                <a:rPr lang="zh-CN" altLang="en-US" sz="3600" b="1" dirty="0">
                  <a:solidFill>
                    <a:srgbClr val="FFFFFF"/>
                  </a:solidFill>
                  <a:latin typeface="宋体" panose="02010600030101010101" pitchFamily="2" charset="-122"/>
                </a:rPr>
                <a:t>练一练</a:t>
              </a:r>
              <a:endParaRPr lang="zh-CN" altLang="en-US" sz="3600" b="1" dirty="0">
                <a:solidFill>
                  <a:srgbClr val="FFFFFF"/>
                </a:solidFill>
                <a:latin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图片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80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44624"/>
            <a:ext cx="4343400" cy="620688"/>
          </a:xfrm>
        </p:spPr>
        <p:txBody>
          <a:bodyPr>
            <a:normAutofit fontScale="90000"/>
          </a:bodyPr>
          <a:lstStyle/>
          <a:p>
            <a:r>
              <a:rPr lang="zh-CN" altLang="en-US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电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能的来源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zh-CN" altLang="en-US" dirty="0"/>
              <a:t> </a:t>
            </a:r>
            <a:endParaRPr lang="zh-CN" altLang="en-US" dirty="0"/>
          </a:p>
        </p:txBody>
      </p:sp>
      <p:pic>
        <p:nvPicPr>
          <p:cNvPr id="15366" name="Picture 6" descr="u=1106369228,3058803197&amp;fm=3&amp;gp=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25908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4800600" y="25908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4191000" y="2362200"/>
            <a:ext cx="9906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6000" smtClean="0">
                <a:solidFill>
                  <a:srgbClr val="DE2E2E"/>
                </a:solidFill>
              </a:rPr>
              <a:t>电能</a:t>
            </a:r>
            <a:endParaRPr lang="zh-CN" altLang="en-US" sz="6000" smtClean="0">
              <a:solidFill>
                <a:srgbClr val="DE2E2E"/>
              </a:solidFill>
            </a:endParaRP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4267200" y="2514600"/>
            <a:ext cx="762000" cy="2209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600" smtClean="0">
              <a:solidFill>
                <a:srgbClr val="000000"/>
              </a:solidFill>
            </a:endParaRP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4191000" y="2514600"/>
            <a:ext cx="7620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6000" b="1" dirty="0" smtClean="0">
                <a:solidFill>
                  <a:srgbClr val="FF0000"/>
                </a:solidFill>
              </a:rPr>
              <a:t>电能</a:t>
            </a:r>
            <a:endParaRPr lang="zh-CN" altLang="en-US" sz="6000" b="1" dirty="0" smtClean="0">
              <a:solidFill>
                <a:srgbClr val="FF0000"/>
              </a:solidFill>
            </a:endParaRPr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3124200" y="2133600"/>
            <a:ext cx="1066800" cy="1295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600" smtClean="0">
              <a:solidFill>
                <a:srgbClr val="000000"/>
              </a:solidFill>
            </a:endParaRPr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 flipV="1">
            <a:off x="3124200" y="3962400"/>
            <a:ext cx="1143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600" smtClean="0">
              <a:solidFill>
                <a:srgbClr val="000000"/>
              </a:solidFill>
            </a:endParaRPr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 flipV="1">
            <a:off x="3200400" y="4437112"/>
            <a:ext cx="1011560" cy="12778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600" smtClean="0">
              <a:solidFill>
                <a:srgbClr val="000000"/>
              </a:solidFill>
            </a:endParaRPr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 flipH="1">
            <a:off x="5161384" y="2060848"/>
            <a:ext cx="1066800" cy="1219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600" smtClean="0">
              <a:solidFill>
                <a:srgbClr val="000000"/>
              </a:solidFill>
            </a:endParaRPr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 flipH="1">
            <a:off x="5029200" y="3886200"/>
            <a:ext cx="1143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600" smtClean="0">
              <a:solidFill>
                <a:srgbClr val="000000"/>
              </a:solidFill>
            </a:endParaRPr>
          </a:p>
        </p:txBody>
      </p:sp>
      <p:sp>
        <p:nvSpPr>
          <p:cNvPr id="15376" name="Line 16"/>
          <p:cNvSpPr>
            <a:spLocks noChangeShapeType="1"/>
          </p:cNvSpPr>
          <p:nvPr/>
        </p:nvSpPr>
        <p:spPr bwMode="auto">
          <a:xfrm flipH="1" flipV="1">
            <a:off x="5085184" y="4378424"/>
            <a:ext cx="1143000" cy="1066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600" smtClean="0">
              <a:solidFill>
                <a:srgbClr val="000000"/>
              </a:solidFill>
            </a:endParaRP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3419872" y="1196752"/>
            <a:ext cx="381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 smtClean="0">
                <a:solidFill>
                  <a:srgbClr val="000099"/>
                </a:solidFill>
                <a:latin typeface="+mj-ea"/>
                <a:ea typeface="+mj-ea"/>
              </a:rPr>
              <a:t>机械能</a:t>
            </a:r>
            <a:endParaRPr lang="zh-CN" altLang="en-US" sz="3200" b="1" dirty="0" smtClean="0">
              <a:solidFill>
                <a:srgbClr val="000099"/>
              </a:solidFill>
              <a:latin typeface="+mj-ea"/>
              <a:ea typeface="+mj-ea"/>
            </a:endParaRP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3059832" y="3409836"/>
            <a:ext cx="14401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化学能</a:t>
            </a:r>
            <a:endParaRPr lang="zh-CN" altLang="en-US" sz="2800" b="1" dirty="0" smtClean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3276600" y="5334000"/>
            <a:ext cx="64732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风能</a:t>
            </a:r>
            <a:endParaRPr lang="zh-CN" altLang="en-US" sz="32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5257800" y="1524000"/>
            <a:ext cx="75436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 smtClean="0">
                <a:solidFill>
                  <a:srgbClr val="000099"/>
                </a:solidFill>
              </a:rPr>
              <a:t>核能</a:t>
            </a:r>
            <a:r>
              <a:rPr lang="zh-CN" altLang="en-US" sz="3200" dirty="0" smtClean="0">
                <a:solidFill>
                  <a:srgbClr val="000000"/>
                </a:solidFill>
              </a:rPr>
              <a:t> </a:t>
            </a:r>
            <a:endParaRPr lang="zh-CN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4986536" y="3337828"/>
            <a:ext cx="14576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太阳能</a:t>
            </a:r>
            <a:endParaRPr lang="zh-CN" altLang="en-US" sz="2800" b="1" dirty="0" smtClean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5308848" y="4941168"/>
            <a:ext cx="63130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 smtClean="0">
                <a:solidFill>
                  <a:srgbClr val="000099"/>
                </a:solidFill>
              </a:rPr>
              <a:t>化学能</a:t>
            </a:r>
            <a:endParaRPr lang="zh-CN" altLang="en-US" sz="3200" b="1" dirty="0" smtClean="0">
              <a:solidFill>
                <a:srgbClr val="000099"/>
              </a:solidFill>
            </a:endParaRPr>
          </a:p>
        </p:txBody>
      </p:sp>
      <p:pic>
        <p:nvPicPr>
          <p:cNvPr id="15384" name="Picture 24" descr="2011031418265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572000"/>
            <a:ext cx="2743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5" name="Picture 25" descr="图片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667000"/>
            <a:ext cx="2743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6" name="Picture 26" descr="图片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04664"/>
            <a:ext cx="2743200" cy="218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8" name="Picture 28" descr="水利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6712"/>
            <a:ext cx="2895600" cy="203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 preferRelativeResize="0"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2910582"/>
            <a:ext cx="2880320" cy="188657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9" name="Picture 4" descr="http://img1.cache.netease.com/catchpic/6/61/61C87624DB075FE72094D9A2A52210A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4869160"/>
            <a:ext cx="2952328" cy="18002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7" grpId="0" autoUpdateAnimBg="0"/>
      <p:bldP spid="15378" grpId="0" autoUpdateAnimBg="0"/>
      <p:bldP spid="15379" grpId="0" autoUpdateAnimBg="0"/>
      <p:bldP spid="15380" grpId="0" autoUpdateAnimBg="0"/>
      <p:bldP spid="15381" grpId="0" autoUpdateAnimBg="0"/>
      <p:bldP spid="15382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395288" y="1174750"/>
            <a:ext cx="8424862" cy="201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1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 dirty="0" smtClean="0">
                <a:solidFill>
                  <a:srgbClr val="000000"/>
                </a:solidFill>
              </a:rPr>
              <a:t>3</a:t>
            </a:r>
            <a:r>
              <a:rPr lang="zh-CN" altLang="en-US" sz="2800" b="1" dirty="0" smtClean="0">
                <a:solidFill>
                  <a:srgbClr val="000000"/>
                </a:solidFill>
              </a:rPr>
              <a:t>、星期天，小明在家帮妈妈煮饭，他发现当家中只有电饭锅工作时，</a:t>
            </a:r>
            <a:r>
              <a:rPr lang="zh-CN" altLang="zh-CN" sz="2800" b="1" dirty="0" smtClean="0">
                <a:solidFill>
                  <a:srgbClr val="000000"/>
                </a:solidFill>
              </a:rPr>
              <a:t>4min</a:t>
            </a:r>
            <a:r>
              <a:rPr lang="zh-CN" altLang="en-US" sz="2800" b="1" dirty="0" smtClean="0">
                <a:solidFill>
                  <a:srgbClr val="000000"/>
                </a:solidFill>
              </a:rPr>
              <a:t>内电能表的转盘转动了</a:t>
            </a:r>
            <a:r>
              <a:rPr lang="zh-CN" altLang="zh-CN" sz="2800" b="1" dirty="0" smtClean="0">
                <a:solidFill>
                  <a:srgbClr val="000000"/>
                </a:solidFill>
              </a:rPr>
              <a:t>55r</a:t>
            </a:r>
            <a:r>
              <a:rPr lang="zh-CN" altLang="en-US" sz="2800" b="1" dirty="0" smtClean="0">
                <a:solidFill>
                  <a:srgbClr val="000000"/>
                </a:solidFill>
              </a:rPr>
              <a:t>，同时他还注意到电能表标有“</a:t>
            </a:r>
            <a:r>
              <a:rPr lang="zh-CN" altLang="zh-CN" sz="2800" b="1" dirty="0" smtClean="0">
                <a:solidFill>
                  <a:srgbClr val="000000"/>
                </a:solidFill>
              </a:rPr>
              <a:t>1200 r/(kW·h)”</a:t>
            </a:r>
            <a:r>
              <a:rPr lang="zh-CN" altLang="en-US" sz="2800" b="1" dirty="0" smtClean="0">
                <a:solidFill>
                  <a:srgbClr val="000000"/>
                </a:solidFill>
              </a:rPr>
              <a:t>请算一算，在这段时间里电饭锅消耗的电能是多少焦？</a:t>
            </a:r>
            <a:endParaRPr lang="zh-CN" altLang="en-US" sz="2800" b="1" dirty="0" smtClean="0">
              <a:solidFill>
                <a:srgbClr val="000000"/>
              </a:solidFill>
            </a:endParaRP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467544" y="3284984"/>
            <a:ext cx="12969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4000" b="1" dirty="0" smtClean="0"/>
              <a:t>解：</a:t>
            </a:r>
            <a:endParaRPr lang="zh-CN" altLang="en-US" sz="4000" b="1" dirty="0" smtClean="0"/>
          </a:p>
        </p:txBody>
      </p:sp>
      <p:pic>
        <p:nvPicPr>
          <p:cNvPr id="60421" name="Object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501008"/>
            <a:ext cx="6853237" cy="247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05563" y="514351"/>
            <a:ext cx="2645463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 dirty="0" smtClean="0">
                <a:solidFill>
                  <a:srgbClr val="FFFFFF"/>
                </a:solidFill>
                <a:latin typeface="宋体" panose="02010600030101010101" pitchFamily="2" charset="-122"/>
              </a:rPr>
              <a:t>例</a:t>
            </a:r>
            <a:r>
              <a:rPr lang="en-US" altLang="zh-CN" sz="3600" b="1" dirty="0" smtClean="0">
                <a:solidFill>
                  <a:srgbClr val="FFFFFF"/>
                </a:solidFill>
                <a:latin typeface="宋体" panose="02010600030101010101" pitchFamily="2" charset="-122"/>
              </a:rPr>
              <a:t>3</a:t>
            </a:r>
            <a:endParaRPr lang="en-US" altLang="zh-CN" sz="3600" b="1" dirty="0" smtClean="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grpSp>
        <p:nvGrpSpPr>
          <p:cNvPr id="10" name="Group 10"/>
          <p:cNvGrpSpPr/>
          <p:nvPr/>
        </p:nvGrpSpPr>
        <p:grpSpPr bwMode="auto">
          <a:xfrm>
            <a:off x="323528" y="260648"/>
            <a:ext cx="2789238" cy="920750"/>
            <a:chOff x="0" y="0"/>
            <a:chExt cx="2231" cy="580"/>
          </a:xfrm>
        </p:grpSpPr>
        <p:pic>
          <p:nvPicPr>
            <p:cNvPr id="11" name="圆角矩形 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231" cy="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59" y="105"/>
              <a:ext cx="2116" cy="40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r>
                <a:rPr lang="zh-CN" altLang="en-US" sz="3600" b="1" dirty="0">
                  <a:solidFill>
                    <a:srgbClr val="FFFFFF"/>
                  </a:solidFill>
                  <a:latin typeface="宋体" panose="02010600030101010101" pitchFamily="2" charset="-122"/>
                </a:rPr>
                <a:t>练一练</a:t>
              </a:r>
              <a:endParaRPr lang="zh-CN" altLang="en-US" sz="3600" b="1" dirty="0">
                <a:solidFill>
                  <a:srgbClr val="FFFFFF"/>
                </a:solidFill>
                <a:latin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>
    <p:sndAc>
      <p:stSnd>
        <p:snd r:embed="rId3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" y="620688"/>
            <a:ext cx="8999538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 dirty="0" smtClean="0">
                <a:solidFill>
                  <a:srgbClr val="000000"/>
                </a:solidFill>
                <a:latin typeface="+mj-ea"/>
                <a:ea typeface="+mj-ea"/>
              </a:rPr>
              <a:t>4</a:t>
            </a:r>
            <a:r>
              <a:rPr lang="zh-CN" altLang="en-US" sz="2800" b="1" dirty="0" smtClean="0">
                <a:solidFill>
                  <a:srgbClr val="000000"/>
                </a:solidFill>
                <a:latin typeface="+mj-ea"/>
                <a:ea typeface="+mj-ea"/>
              </a:rPr>
              <a:t>、一电能表表盘上标明</a:t>
            </a:r>
            <a:r>
              <a:rPr lang="en-US" sz="2800" b="1" dirty="0" smtClean="0">
                <a:solidFill>
                  <a:srgbClr val="FF0000"/>
                </a:solidFill>
                <a:latin typeface="+mj-ea"/>
                <a:ea typeface="+mj-ea"/>
              </a:rPr>
              <a:t>1200r/(</a:t>
            </a:r>
            <a:r>
              <a:rPr lang="en-US" sz="2800" b="1" dirty="0" err="1" smtClean="0">
                <a:solidFill>
                  <a:srgbClr val="FF0000"/>
                </a:solidFill>
                <a:latin typeface="+mj-ea"/>
                <a:ea typeface="+mj-ea"/>
              </a:rPr>
              <a:t>KW·h</a:t>
            </a:r>
            <a:r>
              <a:rPr lang="en-US" sz="2800" b="1" dirty="0" smtClean="0">
                <a:solidFill>
                  <a:srgbClr val="FF0000"/>
                </a:solidFill>
                <a:latin typeface="+mj-ea"/>
                <a:ea typeface="+mj-ea"/>
              </a:rPr>
              <a:t>),</a:t>
            </a:r>
            <a:r>
              <a:rPr lang="zh-CN" altLang="en-US" sz="2800" b="1" dirty="0" smtClean="0">
                <a:solidFill>
                  <a:srgbClr val="000000"/>
                </a:solidFill>
                <a:latin typeface="+mj-ea"/>
                <a:ea typeface="+mj-ea"/>
              </a:rPr>
              <a:t>将某用电器</a:t>
            </a:r>
            <a:endParaRPr lang="en-US" altLang="zh-CN" sz="2800" b="1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 dirty="0" smtClean="0">
                <a:solidFill>
                  <a:srgbClr val="000000"/>
                </a:solidFill>
                <a:latin typeface="+mj-ea"/>
                <a:ea typeface="+mj-ea"/>
              </a:rPr>
              <a:t>   </a:t>
            </a:r>
            <a:r>
              <a:rPr lang="zh-CN" altLang="en-US" sz="2800" b="1" dirty="0" smtClean="0">
                <a:solidFill>
                  <a:srgbClr val="000000"/>
                </a:solidFill>
                <a:latin typeface="+mj-ea"/>
                <a:ea typeface="+mj-ea"/>
              </a:rPr>
              <a:t>单独接在该电能表上</a:t>
            </a:r>
            <a:r>
              <a:rPr lang="en-US" sz="2800" b="1" dirty="0" smtClean="0">
                <a:solidFill>
                  <a:srgbClr val="000000"/>
                </a:solidFill>
                <a:latin typeface="+mj-ea"/>
                <a:ea typeface="+mj-ea"/>
              </a:rPr>
              <a:t>.</a:t>
            </a:r>
            <a:r>
              <a:rPr lang="zh-CN" altLang="en-US" sz="2800" b="1" dirty="0" smtClean="0">
                <a:solidFill>
                  <a:srgbClr val="000000"/>
                </a:solidFill>
                <a:latin typeface="+mj-ea"/>
                <a:ea typeface="+mj-ea"/>
              </a:rPr>
              <a:t>当用电器工作</a:t>
            </a:r>
            <a:r>
              <a:rPr lang="en-US" sz="2800" b="1" dirty="0" smtClean="0">
                <a:solidFill>
                  <a:srgbClr val="000000"/>
                </a:solidFill>
                <a:latin typeface="+mj-ea"/>
                <a:ea typeface="+mj-ea"/>
              </a:rPr>
              <a:t>5min</a:t>
            </a:r>
            <a:r>
              <a:rPr lang="zh-CN" altLang="en-US" sz="2800" b="1" dirty="0" smtClean="0">
                <a:solidFill>
                  <a:srgbClr val="000000"/>
                </a:solidFill>
                <a:latin typeface="+mj-ea"/>
                <a:ea typeface="+mj-ea"/>
              </a:rPr>
              <a:t>后</a:t>
            </a:r>
            <a:r>
              <a:rPr lang="en-US" sz="2800" b="1" dirty="0" smtClean="0">
                <a:solidFill>
                  <a:srgbClr val="000000"/>
                </a:solidFill>
                <a:latin typeface="+mj-ea"/>
                <a:ea typeface="+mj-ea"/>
              </a:rPr>
              <a:t>,</a:t>
            </a:r>
            <a:r>
              <a:rPr lang="zh-CN" altLang="en-US" sz="2800" b="1" dirty="0" smtClean="0">
                <a:solidFill>
                  <a:srgbClr val="FF0000"/>
                </a:solidFill>
                <a:latin typeface="+mj-ea"/>
                <a:ea typeface="+mj-ea"/>
              </a:rPr>
              <a:t>电能</a:t>
            </a:r>
            <a:endParaRPr lang="en-US" altLang="zh-CN" sz="28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latin typeface="+mj-ea"/>
                <a:ea typeface="+mj-ea"/>
              </a:rPr>
              <a:t>   </a:t>
            </a:r>
            <a:r>
              <a:rPr lang="zh-CN" altLang="en-US" sz="2800" b="1" dirty="0" smtClean="0">
                <a:solidFill>
                  <a:srgbClr val="FF0000"/>
                </a:solidFill>
                <a:latin typeface="+mj-ea"/>
                <a:ea typeface="+mj-ea"/>
              </a:rPr>
              <a:t>表的转盘转过</a:t>
            </a:r>
            <a:r>
              <a:rPr lang="en-US" sz="2800" b="1" dirty="0" smtClean="0">
                <a:solidFill>
                  <a:srgbClr val="FF0000"/>
                </a:solidFill>
                <a:latin typeface="+mj-ea"/>
                <a:ea typeface="+mj-ea"/>
              </a:rPr>
              <a:t>60r</a:t>
            </a:r>
            <a:r>
              <a:rPr lang="en-US" sz="2800" b="1" dirty="0" smtClean="0">
                <a:solidFill>
                  <a:srgbClr val="000000"/>
                </a:solidFill>
                <a:latin typeface="+mj-ea"/>
                <a:ea typeface="+mj-ea"/>
              </a:rPr>
              <a:t>.</a:t>
            </a:r>
            <a:r>
              <a:rPr lang="zh-CN" altLang="en-US" sz="2800" b="1" dirty="0" smtClean="0">
                <a:solidFill>
                  <a:srgbClr val="000000"/>
                </a:solidFill>
                <a:latin typeface="+mj-ea"/>
                <a:ea typeface="+mj-ea"/>
              </a:rPr>
              <a:t>若用电器额定电压为</a:t>
            </a:r>
            <a:r>
              <a:rPr lang="en-US" sz="2800" b="1" dirty="0" smtClean="0">
                <a:solidFill>
                  <a:srgbClr val="000000"/>
                </a:solidFill>
                <a:latin typeface="+mj-ea"/>
                <a:ea typeface="+mj-ea"/>
              </a:rPr>
              <a:t>220V,</a:t>
            </a:r>
            <a:r>
              <a:rPr lang="zh-CN" altLang="en-US" sz="2800" b="1" dirty="0" smtClean="0">
                <a:solidFill>
                  <a:srgbClr val="000000"/>
                </a:solidFill>
                <a:latin typeface="+mj-ea"/>
                <a:ea typeface="+mj-ea"/>
              </a:rPr>
              <a:t>求</a:t>
            </a:r>
            <a:endParaRPr lang="en-US" altLang="zh-CN" sz="2800" b="1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 dirty="0" smtClean="0">
                <a:solidFill>
                  <a:srgbClr val="000000"/>
                </a:solidFill>
                <a:latin typeface="+mj-ea"/>
                <a:ea typeface="+mj-ea"/>
              </a:rPr>
              <a:t>   </a:t>
            </a:r>
            <a:r>
              <a:rPr lang="zh-CN" altLang="en-US" sz="2800" b="1" dirty="0" smtClean="0">
                <a:solidFill>
                  <a:srgbClr val="000000"/>
                </a:solidFill>
                <a:latin typeface="+mj-ea"/>
                <a:ea typeface="+mj-ea"/>
              </a:rPr>
              <a:t>通过用电器的电流？</a:t>
            </a:r>
            <a:endParaRPr lang="en-US" sz="2800" b="1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36513" y="3209602"/>
            <a:ext cx="9350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解</a:t>
            </a:r>
            <a:r>
              <a:rPr 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:</a:t>
            </a:r>
            <a:endParaRPr lang="en-US" sz="3200" b="1" dirty="0" smtClean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755650" y="3679969"/>
            <a:ext cx="863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W=</a:t>
            </a:r>
            <a:endParaRPr lang="en-US" sz="3200" b="1" dirty="0" smtClean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>
            <a:off x="1547813" y="4005064"/>
            <a:ext cx="2519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0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2627313" y="3538795"/>
            <a:ext cx="7191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60r</a:t>
            </a:r>
            <a:endParaRPr lang="en-US" sz="2800" b="1" dirty="0" smtClean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1619250" y="3913892"/>
            <a:ext cx="25378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+mn-ea"/>
              </a:rPr>
              <a:t>1200r/(</a:t>
            </a:r>
            <a:r>
              <a:rPr lang="en-US" sz="2800" b="1" dirty="0" err="1" smtClean="0">
                <a:solidFill>
                  <a:srgbClr val="000000"/>
                </a:solidFill>
                <a:latin typeface="+mn-ea"/>
              </a:rPr>
              <a:t>KW·h</a:t>
            </a:r>
            <a:r>
              <a:rPr lang="en-US" sz="2800" b="1" dirty="0" smtClean="0">
                <a:solidFill>
                  <a:srgbClr val="000000"/>
                </a:solidFill>
                <a:latin typeface="+mn-ea"/>
              </a:rPr>
              <a:t>)</a:t>
            </a:r>
            <a:endParaRPr lang="en-US" sz="2800" b="1" dirty="0" smtClean="0">
              <a:solidFill>
                <a:srgbClr val="000000"/>
              </a:solidFill>
              <a:latin typeface="+mn-ea"/>
            </a:endParaRPr>
          </a:p>
        </p:txBody>
      </p:sp>
      <p:grpSp>
        <p:nvGrpSpPr>
          <p:cNvPr id="2" name="Group 14"/>
          <p:cNvGrpSpPr/>
          <p:nvPr/>
        </p:nvGrpSpPr>
        <p:grpSpPr bwMode="auto">
          <a:xfrm>
            <a:off x="1331640" y="4349279"/>
            <a:ext cx="2114904" cy="1023937"/>
            <a:chOff x="0" y="0"/>
            <a:chExt cx="1170" cy="645"/>
          </a:xfrm>
        </p:grpSpPr>
        <p:sp>
          <p:nvSpPr>
            <p:cNvPr id="30735" name="Text Box 15"/>
            <p:cNvSpPr txBox="1">
              <a:spLocks noChangeArrowheads="1"/>
            </p:cNvSpPr>
            <p:nvPr/>
          </p:nvSpPr>
          <p:spPr bwMode="auto">
            <a:xfrm>
              <a:off x="0" y="137"/>
              <a:ext cx="45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sz="3200" b="1" smtClean="0">
                  <a:solidFill>
                    <a:srgbClr val="00000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=</a:t>
              </a:r>
              <a:endParaRPr lang="en-US" sz="3200" b="1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30736" name="Line 16"/>
            <p:cNvSpPr>
              <a:spLocks noChangeShapeType="1"/>
            </p:cNvSpPr>
            <p:nvPr/>
          </p:nvSpPr>
          <p:spPr bwMode="auto">
            <a:xfrm>
              <a:off x="226" y="318"/>
              <a:ext cx="3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00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737" name="Text Box 17"/>
            <p:cNvSpPr txBox="1">
              <a:spLocks noChangeArrowheads="1"/>
            </p:cNvSpPr>
            <p:nvPr/>
          </p:nvSpPr>
          <p:spPr bwMode="auto">
            <a:xfrm>
              <a:off x="181" y="318"/>
              <a:ext cx="49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sz="2800" b="1" smtClean="0">
                  <a:solidFill>
                    <a:srgbClr val="00000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20</a:t>
              </a:r>
              <a:endParaRPr lang="en-US" sz="2800" b="1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30738" name="Text Box 18"/>
            <p:cNvSpPr txBox="1">
              <a:spLocks noChangeArrowheads="1"/>
            </p:cNvSpPr>
            <p:nvPr/>
          </p:nvSpPr>
          <p:spPr bwMode="auto">
            <a:xfrm>
              <a:off x="272" y="0"/>
              <a:ext cx="31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sz="2800" b="1" smtClean="0">
                  <a:solidFill>
                    <a:srgbClr val="00000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1</a:t>
              </a:r>
              <a:endParaRPr lang="en-US" sz="2800" b="1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30739" name="Rectangle 19"/>
            <p:cNvSpPr>
              <a:spLocks noChangeArrowheads="1"/>
            </p:cNvSpPr>
            <p:nvPr/>
          </p:nvSpPr>
          <p:spPr bwMode="auto">
            <a:xfrm>
              <a:off x="568" y="155"/>
              <a:ext cx="60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sz="2800" b="1" dirty="0" err="1" smtClean="0">
                  <a:solidFill>
                    <a:srgbClr val="000000"/>
                  </a:solidFill>
                  <a:latin typeface="+mn-ea"/>
                </a:rPr>
                <a:t>KW·h</a:t>
              </a:r>
              <a:endParaRPr lang="en-US" sz="2800" b="1" dirty="0" smtClean="0">
                <a:solidFill>
                  <a:srgbClr val="000000"/>
                </a:solidFill>
                <a:latin typeface="+mn-ea"/>
              </a:endParaRPr>
            </a:p>
          </p:txBody>
        </p:sp>
      </p:grpSp>
      <p:grpSp>
        <p:nvGrpSpPr>
          <p:cNvPr id="3" name="Group 20"/>
          <p:cNvGrpSpPr/>
          <p:nvPr/>
        </p:nvGrpSpPr>
        <p:grpSpPr bwMode="auto">
          <a:xfrm>
            <a:off x="1331913" y="5285382"/>
            <a:ext cx="2916237" cy="1023938"/>
            <a:chOff x="0" y="0"/>
            <a:chExt cx="1837" cy="645"/>
          </a:xfrm>
        </p:grpSpPr>
        <p:sp>
          <p:nvSpPr>
            <p:cNvPr id="30741" name="Text Box 21"/>
            <p:cNvSpPr txBox="1">
              <a:spLocks noChangeArrowheads="1"/>
            </p:cNvSpPr>
            <p:nvPr/>
          </p:nvSpPr>
          <p:spPr bwMode="auto">
            <a:xfrm>
              <a:off x="0" y="137"/>
              <a:ext cx="45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sz="3200" b="1" smtClean="0">
                  <a:solidFill>
                    <a:srgbClr val="00000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=</a:t>
              </a:r>
              <a:endParaRPr lang="en-US" sz="3200" b="1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30742" name="Line 22"/>
            <p:cNvSpPr>
              <a:spLocks noChangeShapeType="1"/>
            </p:cNvSpPr>
            <p:nvPr/>
          </p:nvSpPr>
          <p:spPr bwMode="auto">
            <a:xfrm>
              <a:off x="226" y="318"/>
              <a:ext cx="3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00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743" name="Text Box 23"/>
            <p:cNvSpPr txBox="1">
              <a:spLocks noChangeArrowheads="1"/>
            </p:cNvSpPr>
            <p:nvPr/>
          </p:nvSpPr>
          <p:spPr bwMode="auto">
            <a:xfrm>
              <a:off x="181" y="318"/>
              <a:ext cx="49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sz="28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20</a:t>
              </a:r>
              <a:endPara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30744" name="Text Box 24"/>
            <p:cNvSpPr txBox="1">
              <a:spLocks noChangeArrowheads="1"/>
            </p:cNvSpPr>
            <p:nvPr/>
          </p:nvSpPr>
          <p:spPr bwMode="auto">
            <a:xfrm>
              <a:off x="272" y="0"/>
              <a:ext cx="31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sz="2800" b="1" smtClean="0">
                  <a:solidFill>
                    <a:srgbClr val="00000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1</a:t>
              </a:r>
              <a:endParaRPr lang="en-US" sz="2800" b="1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30745" name="Rectangle 25"/>
            <p:cNvSpPr>
              <a:spLocks noChangeArrowheads="1"/>
            </p:cNvSpPr>
            <p:nvPr/>
          </p:nvSpPr>
          <p:spPr bwMode="auto">
            <a:xfrm>
              <a:off x="499" y="136"/>
              <a:ext cx="133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sz="28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×3.6×10</a:t>
              </a:r>
              <a:r>
                <a:rPr lang="en-US" sz="2800" b="1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6</a:t>
              </a:r>
              <a:r>
                <a:rPr lang="en-US" sz="28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J</a:t>
              </a:r>
              <a:endPara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1331913" y="6161930"/>
            <a:ext cx="30241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=1.8×10</a:t>
            </a:r>
            <a:r>
              <a:rPr lang="en-US" sz="3200" b="1" baseline="30000" dirty="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5</a:t>
            </a:r>
            <a:r>
              <a:rPr 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J</a:t>
            </a:r>
            <a:endParaRPr lang="en-US" sz="3200" b="1" dirty="0" smtClean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0747" name="Line 27"/>
          <p:cNvSpPr>
            <a:spLocks noChangeShapeType="1"/>
          </p:cNvSpPr>
          <p:nvPr/>
        </p:nvSpPr>
        <p:spPr bwMode="auto">
          <a:xfrm>
            <a:off x="4572000" y="3356992"/>
            <a:ext cx="0" cy="324065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0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748" name="Text Box 28"/>
          <p:cNvSpPr txBox="1">
            <a:spLocks noChangeArrowheads="1"/>
          </p:cNvSpPr>
          <p:nvPr/>
        </p:nvSpPr>
        <p:spPr bwMode="auto">
          <a:xfrm>
            <a:off x="4644008" y="3425626"/>
            <a:ext cx="3493144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 smtClean="0">
                <a:solidFill>
                  <a:srgbClr val="000000"/>
                </a:solidFill>
                <a:latin typeface="+mn-ea"/>
              </a:rPr>
              <a:t>由</a:t>
            </a:r>
            <a:r>
              <a:rPr lang="en-US" sz="3200" b="1" dirty="0" smtClean="0">
                <a:solidFill>
                  <a:srgbClr val="000000"/>
                </a:solidFill>
                <a:latin typeface="+mn-ea"/>
              </a:rPr>
              <a:t>W=</a:t>
            </a:r>
            <a:r>
              <a:rPr lang="en-US" sz="3200" b="1" dirty="0" err="1" smtClean="0">
                <a:solidFill>
                  <a:srgbClr val="000000"/>
                </a:solidFill>
                <a:latin typeface="+mn-ea"/>
              </a:rPr>
              <a:t>UIt</a:t>
            </a:r>
            <a:r>
              <a:rPr lang="zh-CN" altLang="en-US" sz="3200" b="1" dirty="0" smtClean="0">
                <a:solidFill>
                  <a:srgbClr val="000000"/>
                </a:solidFill>
                <a:latin typeface="+mn-ea"/>
              </a:rPr>
              <a:t>可得</a:t>
            </a:r>
            <a:r>
              <a:rPr lang="en-US" sz="3200" b="1" dirty="0" smtClean="0">
                <a:solidFill>
                  <a:srgbClr val="000000"/>
                </a:solidFill>
                <a:latin typeface="+mn-ea"/>
              </a:rPr>
              <a:t>:</a:t>
            </a:r>
            <a:endParaRPr lang="en-US" sz="3200" b="1" dirty="0" smtClean="0">
              <a:solidFill>
                <a:srgbClr val="000000"/>
              </a:solidFill>
              <a:latin typeface="+mn-ea"/>
            </a:endParaRPr>
          </a:p>
        </p:txBody>
      </p:sp>
      <p:grpSp>
        <p:nvGrpSpPr>
          <p:cNvPr id="4" name="Group 29"/>
          <p:cNvGrpSpPr/>
          <p:nvPr/>
        </p:nvGrpSpPr>
        <p:grpSpPr bwMode="auto">
          <a:xfrm>
            <a:off x="5075336" y="4073946"/>
            <a:ext cx="1512888" cy="1011238"/>
            <a:chOff x="0" y="0"/>
            <a:chExt cx="953" cy="637"/>
          </a:xfrm>
        </p:grpSpPr>
        <p:sp>
          <p:nvSpPr>
            <p:cNvPr id="30750" name="Text Box 30"/>
            <p:cNvSpPr txBox="1">
              <a:spLocks noChangeArrowheads="1"/>
            </p:cNvSpPr>
            <p:nvPr/>
          </p:nvSpPr>
          <p:spPr bwMode="auto">
            <a:xfrm>
              <a:off x="0" y="136"/>
              <a:ext cx="59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sz="3200" b="1" smtClean="0">
                  <a:solidFill>
                    <a:srgbClr val="000000"/>
                  </a:solidFill>
                  <a:latin typeface="+mn-ea"/>
                </a:rPr>
                <a:t>I=</a:t>
              </a:r>
              <a:endParaRPr lang="en-US" sz="3200" b="1" smtClean="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30751" name="Line 31"/>
            <p:cNvSpPr>
              <a:spLocks noChangeShapeType="1"/>
            </p:cNvSpPr>
            <p:nvPr/>
          </p:nvSpPr>
          <p:spPr bwMode="auto">
            <a:xfrm>
              <a:off x="363" y="318"/>
              <a:ext cx="5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000" smtClean="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30752" name="Text Box 32"/>
            <p:cNvSpPr txBox="1">
              <a:spLocks noChangeArrowheads="1"/>
            </p:cNvSpPr>
            <p:nvPr/>
          </p:nvSpPr>
          <p:spPr bwMode="auto">
            <a:xfrm>
              <a:off x="454" y="0"/>
              <a:ext cx="45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sz="3200" b="1" smtClean="0">
                  <a:solidFill>
                    <a:srgbClr val="000000"/>
                  </a:solidFill>
                  <a:latin typeface="+mn-ea"/>
                </a:rPr>
                <a:t>W</a:t>
              </a:r>
              <a:endParaRPr lang="en-US" sz="3200" b="1" smtClean="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30753" name="Text Box 33"/>
            <p:cNvSpPr txBox="1">
              <a:spLocks noChangeArrowheads="1"/>
            </p:cNvSpPr>
            <p:nvPr/>
          </p:nvSpPr>
          <p:spPr bwMode="auto">
            <a:xfrm>
              <a:off x="454" y="272"/>
              <a:ext cx="40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sz="3200" b="1" dirty="0" err="1" smtClean="0">
                  <a:solidFill>
                    <a:srgbClr val="000000"/>
                  </a:solidFill>
                  <a:latin typeface="+mn-ea"/>
                </a:rPr>
                <a:t>Ut</a:t>
              </a:r>
              <a:endParaRPr lang="en-US" sz="3200" b="1" dirty="0" smtClean="0">
                <a:solidFill>
                  <a:srgbClr val="000000"/>
                </a:solidFill>
                <a:latin typeface="+mn-ea"/>
              </a:endParaRPr>
            </a:p>
          </p:txBody>
        </p:sp>
      </p:grpSp>
      <p:grpSp>
        <p:nvGrpSpPr>
          <p:cNvPr id="5" name="Group 34"/>
          <p:cNvGrpSpPr/>
          <p:nvPr/>
        </p:nvGrpSpPr>
        <p:grpSpPr bwMode="auto">
          <a:xfrm>
            <a:off x="5219700" y="4998938"/>
            <a:ext cx="3744913" cy="1022350"/>
            <a:chOff x="0" y="0"/>
            <a:chExt cx="2359" cy="644"/>
          </a:xfrm>
        </p:grpSpPr>
        <p:sp>
          <p:nvSpPr>
            <p:cNvPr id="30755" name="Text Box 35"/>
            <p:cNvSpPr txBox="1">
              <a:spLocks noChangeArrowheads="1"/>
            </p:cNvSpPr>
            <p:nvPr/>
          </p:nvSpPr>
          <p:spPr bwMode="auto">
            <a:xfrm>
              <a:off x="0" y="136"/>
              <a:ext cx="2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sz="3200" b="1" smtClean="0">
                  <a:solidFill>
                    <a:srgbClr val="00000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=</a:t>
              </a:r>
              <a:endParaRPr lang="en-US" sz="3200" b="1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30756" name="Line 36"/>
            <p:cNvSpPr>
              <a:spLocks noChangeShapeType="1"/>
            </p:cNvSpPr>
            <p:nvPr/>
          </p:nvSpPr>
          <p:spPr bwMode="auto">
            <a:xfrm>
              <a:off x="272" y="317"/>
              <a:ext cx="145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00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757" name="Text Box 37"/>
            <p:cNvSpPr txBox="1">
              <a:spLocks noChangeArrowheads="1"/>
            </p:cNvSpPr>
            <p:nvPr/>
          </p:nvSpPr>
          <p:spPr bwMode="auto">
            <a:xfrm>
              <a:off x="454" y="0"/>
              <a:ext cx="190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sz="28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1.8×10</a:t>
              </a:r>
              <a:r>
                <a:rPr lang="en-US" sz="2800" b="1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5</a:t>
              </a:r>
              <a:r>
                <a:rPr lang="en-US" sz="28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J</a:t>
              </a:r>
              <a:endPara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30758" name="Text Box 38"/>
            <p:cNvSpPr txBox="1">
              <a:spLocks noChangeArrowheads="1"/>
            </p:cNvSpPr>
            <p:nvPr/>
          </p:nvSpPr>
          <p:spPr bwMode="auto">
            <a:xfrm>
              <a:off x="363" y="317"/>
              <a:ext cx="176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sz="28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220V×300s</a:t>
              </a:r>
              <a:endPara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sp>
        <p:nvSpPr>
          <p:cNvPr id="30759" name="Text Box 39"/>
          <p:cNvSpPr txBox="1">
            <a:spLocks noChangeArrowheads="1"/>
          </p:cNvSpPr>
          <p:nvPr/>
        </p:nvSpPr>
        <p:spPr bwMode="auto">
          <a:xfrm>
            <a:off x="5219700" y="5945906"/>
            <a:ext cx="3168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=2.73A</a:t>
            </a:r>
            <a:endParaRPr lang="en-US" sz="3200" b="1" dirty="0" smtClean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0760" name="Text Box 40"/>
          <p:cNvSpPr txBox="1">
            <a:spLocks noChangeArrowheads="1"/>
          </p:cNvSpPr>
          <p:nvPr/>
        </p:nvSpPr>
        <p:spPr bwMode="auto">
          <a:xfrm>
            <a:off x="827584" y="3065586"/>
            <a:ext cx="2644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t</a:t>
            </a:r>
            <a:r>
              <a:rPr 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=5min=300s</a:t>
            </a:r>
            <a:endParaRPr lang="en-US" sz="3200" b="1" dirty="0" smtClean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pSp>
        <p:nvGrpSpPr>
          <p:cNvPr id="36" name="Group 10"/>
          <p:cNvGrpSpPr/>
          <p:nvPr/>
        </p:nvGrpSpPr>
        <p:grpSpPr bwMode="auto">
          <a:xfrm>
            <a:off x="251520" y="0"/>
            <a:ext cx="2789238" cy="647725"/>
            <a:chOff x="0" y="0"/>
            <a:chExt cx="2231" cy="580"/>
          </a:xfrm>
        </p:grpSpPr>
        <p:pic>
          <p:nvPicPr>
            <p:cNvPr id="37" name="圆角矩形 1"/>
            <p:cNvPicPr>
              <a:picLocks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0" y="0"/>
              <a:ext cx="2231" cy="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Text Box 12"/>
            <p:cNvSpPr txBox="1">
              <a:spLocks noChangeArrowheads="1"/>
            </p:cNvSpPr>
            <p:nvPr/>
          </p:nvSpPr>
          <p:spPr bwMode="auto">
            <a:xfrm>
              <a:off x="59" y="105"/>
              <a:ext cx="2116" cy="40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r>
                <a:rPr lang="zh-CN" altLang="en-US" sz="3600" b="1" dirty="0">
                  <a:solidFill>
                    <a:srgbClr val="FFFFFF"/>
                  </a:solidFill>
                  <a:latin typeface="宋体" panose="02010600030101010101" pitchFamily="2" charset="-122"/>
                </a:rPr>
                <a:t>练一练</a:t>
              </a:r>
              <a:endParaRPr lang="zh-CN" altLang="en-US" sz="3600" b="1" dirty="0">
                <a:solidFill>
                  <a:srgbClr val="FFFFFF"/>
                </a:solidFill>
                <a:latin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307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85" decel="100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85" decel="100000"/>
                                        <p:tgtEl>
                                          <p:spTgt spid="307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307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0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9" grpId="0" autoUpdateAnimBg="0"/>
      <p:bldP spid="30730" grpId="0" autoUpdateAnimBg="0"/>
      <p:bldP spid="30731" grpId="0" animBg="1"/>
      <p:bldP spid="30732" grpId="0" autoUpdateAnimBg="0"/>
      <p:bldP spid="30733" grpId="0" autoUpdateAnimBg="0"/>
      <p:bldP spid="30746" grpId="0" autoUpdateAnimBg="0"/>
      <p:bldP spid="30747" grpId="0" animBg="1"/>
      <p:bldP spid="30748" grpId="0" autoUpdateAnimBg="0"/>
      <p:bldP spid="30759" grpId="0" autoUpdateAnimBg="0"/>
      <p:bldP spid="30760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6372225" y="5931619"/>
            <a:ext cx="720725" cy="5937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prstDash val="dash"/>
            <a:miter lim="800000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 smtClean="0">
              <a:solidFill>
                <a:srgbClr val="FF3300"/>
              </a:solidFill>
              <a:latin typeface="Goudy Old Style" pitchFamily="18" charset="0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81000" y="38100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zh-CN" altLang="zh-CN" sz="2400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79388" y="913705"/>
            <a:ext cx="4608636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8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、如图所示是沈明同学家今年</a:t>
            </a:r>
            <a:r>
              <a:rPr lang="zh-CN" altLang="zh-CN" sz="28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zh-CN" altLang="zh-CN" sz="28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31</a:t>
            </a:r>
            <a:r>
              <a:rPr lang="zh-CN" altLang="en-US" sz="28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日至</a:t>
            </a:r>
            <a:r>
              <a:rPr lang="zh-CN" altLang="zh-CN" sz="28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8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zh-CN" altLang="zh-CN" sz="28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30</a:t>
            </a:r>
            <a:r>
              <a:rPr lang="zh-CN" altLang="en-US" sz="28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日电能表显示情况，则沈明家</a:t>
            </a:r>
            <a:r>
              <a:rPr lang="zh-CN" altLang="zh-CN" sz="28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8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月份的用电量为 </a:t>
            </a:r>
            <a:r>
              <a:rPr lang="zh-CN" altLang="zh-CN" sz="28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______</a:t>
            </a:r>
            <a:r>
              <a:rPr lang="en-US" altLang="zh-CN" sz="28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zh-CN" sz="28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kW</a:t>
            </a:r>
            <a:r>
              <a:rPr lang="zh-CN" altLang="zh-CN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·</a:t>
            </a:r>
            <a:r>
              <a:rPr lang="zh-CN" altLang="zh-CN" sz="28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</a:t>
            </a:r>
            <a:r>
              <a:rPr lang="zh-CN" altLang="en-US" sz="28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，合</a:t>
            </a:r>
            <a:r>
              <a:rPr lang="zh-CN" altLang="zh-CN" sz="2800" b="1" u="sng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_       ___    </a:t>
            </a:r>
            <a:r>
              <a:rPr lang="en-US" altLang="zh-CN" sz="2800" b="1" u="sng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zh-CN" sz="2800" b="1" dirty="0" smtClean="0">
                <a:solidFill>
                  <a:srgbClr val="00000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J</a:t>
            </a:r>
            <a:r>
              <a:rPr lang="zh-CN" altLang="en-US" sz="28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2800" b="1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2469" name="Picture 5" descr="OCR0003"/>
          <p:cNvPicPr>
            <a:picLocks noChangeAspect="1" noChangeArrowheads="1"/>
          </p:cNvPicPr>
          <p:nvPr/>
        </p:nvPicPr>
        <p:blipFill>
          <a:blip r:embed="rId1" cstate="print"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" b="-26"/>
          <a:stretch>
            <a:fillRect/>
          </a:stretch>
        </p:blipFill>
        <p:spPr bwMode="auto">
          <a:xfrm>
            <a:off x="4716463" y="697359"/>
            <a:ext cx="4211638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2808734" y="3717007"/>
            <a:ext cx="62277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sz="28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、左图是小明家</a:t>
            </a:r>
            <a:r>
              <a:rPr lang="zh-CN" altLang="zh-CN" sz="28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8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月底电能表示数，小明妈妈</a:t>
            </a:r>
            <a:r>
              <a:rPr lang="zh-CN" altLang="zh-CN" sz="28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8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月份向供电部门交了</a:t>
            </a:r>
            <a:r>
              <a:rPr lang="zh-CN" altLang="zh-CN" sz="28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31.72</a:t>
            </a:r>
            <a:r>
              <a:rPr lang="zh-CN" altLang="en-US" sz="28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元的电费，若每度电的价格是</a:t>
            </a:r>
            <a:r>
              <a:rPr lang="zh-CN" altLang="zh-CN" sz="28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0.52 </a:t>
            </a:r>
            <a:r>
              <a:rPr lang="zh-CN" altLang="en-US" sz="28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元，则小明家</a:t>
            </a:r>
            <a:r>
              <a:rPr lang="zh-CN" altLang="zh-CN" sz="28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8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月底电能表示数就为  </a:t>
            </a:r>
            <a:endParaRPr lang="zh-CN" altLang="en-US" sz="2800" b="1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62471" name="Group 7"/>
          <p:cNvGraphicFramePr>
            <a:graphicFrameLocks noGrp="1"/>
          </p:cNvGraphicFramePr>
          <p:nvPr/>
        </p:nvGraphicFramePr>
        <p:xfrm>
          <a:off x="3491880" y="5805264"/>
          <a:ext cx="3673475" cy="719137"/>
        </p:xfrm>
        <a:graphic>
          <a:graphicData uri="http://schemas.openxmlformats.org/drawingml/2006/table">
            <a:tbl>
              <a:tblPr/>
              <a:tblGrid>
                <a:gridCol w="649287"/>
                <a:gridCol w="719138"/>
                <a:gridCol w="792162"/>
                <a:gridCol w="649288"/>
                <a:gridCol w="863600"/>
              </a:tblGrid>
              <a:tr h="7191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2485" name="Picture 21"/>
          <p:cNvPicPr>
            <a:picLocks noChangeAspect="1" noChangeArrowheads="1"/>
          </p:cNvPicPr>
          <p:nvPr/>
        </p:nvPicPr>
        <p:blipFill>
          <a:blip r:embed="rId2" cstate="print">
            <a:lum contrast="7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-35"/>
          <a:stretch>
            <a:fillRect/>
          </a:stretch>
        </p:blipFill>
        <p:spPr bwMode="auto">
          <a:xfrm>
            <a:off x="44155" y="3573040"/>
            <a:ext cx="2684462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86" name="Text Box 22"/>
          <p:cNvSpPr txBox="1">
            <a:spLocks noChangeArrowheads="1"/>
          </p:cNvSpPr>
          <p:nvPr/>
        </p:nvSpPr>
        <p:spPr bwMode="auto">
          <a:xfrm>
            <a:off x="2560712" y="2189808"/>
            <a:ext cx="1219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zh-CN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339.3</a:t>
            </a:r>
            <a:endParaRPr lang="zh-CN" altLang="zh-CN" sz="28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487" name="Text Box 23"/>
          <p:cNvSpPr txBox="1">
            <a:spLocks noChangeArrowheads="1"/>
          </p:cNvSpPr>
          <p:nvPr/>
        </p:nvSpPr>
        <p:spPr bwMode="auto">
          <a:xfrm>
            <a:off x="837820" y="2693864"/>
            <a:ext cx="272606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zh-CN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1.22148×10</a:t>
            </a:r>
            <a:r>
              <a:rPr lang="zh-CN" altLang="zh-CN" sz="2800" b="1" baseline="30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endParaRPr lang="zh-CN" altLang="zh-CN" sz="2800" b="1" baseline="300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72" name="Text Box 24"/>
          <p:cNvSpPr txBox="1">
            <a:spLocks noChangeArrowheads="1"/>
          </p:cNvSpPr>
          <p:nvPr/>
        </p:nvSpPr>
        <p:spPr bwMode="auto">
          <a:xfrm>
            <a:off x="4114800" y="6172200"/>
            <a:ext cx="358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62489" name="Text Box 25"/>
          <p:cNvSpPr txBox="1">
            <a:spLocks noChangeArrowheads="1"/>
          </p:cNvSpPr>
          <p:nvPr/>
        </p:nvSpPr>
        <p:spPr bwMode="auto">
          <a:xfrm>
            <a:off x="3455318" y="5817458"/>
            <a:ext cx="36369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zh-CN" sz="4000" b="1" dirty="0" smtClean="0">
                <a:solidFill>
                  <a:srgbClr val="000000"/>
                </a:solidFill>
              </a:rPr>
              <a:t>0   0   7 </a:t>
            </a:r>
            <a:r>
              <a:rPr lang="en-US" altLang="zh-CN" sz="4000" b="1" dirty="0" smtClean="0">
                <a:solidFill>
                  <a:srgbClr val="000000"/>
                </a:solidFill>
              </a:rPr>
              <a:t> </a:t>
            </a:r>
            <a:r>
              <a:rPr lang="zh-CN" altLang="zh-CN" sz="4000" b="1" dirty="0" smtClean="0">
                <a:solidFill>
                  <a:srgbClr val="000000"/>
                </a:solidFill>
              </a:rPr>
              <a:t>9   </a:t>
            </a:r>
            <a:r>
              <a:rPr lang="zh-CN" altLang="zh-CN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zh-CN" sz="4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Group 10"/>
          <p:cNvGrpSpPr/>
          <p:nvPr/>
        </p:nvGrpSpPr>
        <p:grpSpPr bwMode="auto">
          <a:xfrm>
            <a:off x="251520" y="0"/>
            <a:ext cx="2789238" cy="908720"/>
            <a:chOff x="0" y="0"/>
            <a:chExt cx="2231" cy="580"/>
          </a:xfrm>
        </p:grpSpPr>
        <p:pic>
          <p:nvPicPr>
            <p:cNvPr id="14" name="圆角矩形 1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2231" cy="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59" y="105"/>
              <a:ext cx="2116" cy="40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r>
                <a:rPr lang="zh-CN" altLang="en-US" sz="3600" b="1" dirty="0">
                  <a:solidFill>
                    <a:srgbClr val="FFFFFF"/>
                  </a:solidFill>
                  <a:latin typeface="宋体" panose="02010600030101010101" pitchFamily="2" charset="-122"/>
                </a:rPr>
                <a:t>练一练</a:t>
              </a:r>
              <a:endParaRPr lang="zh-CN" altLang="en-US" sz="3600" b="1" dirty="0">
                <a:solidFill>
                  <a:srgbClr val="FFFFFF"/>
                </a:solidFill>
                <a:latin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3000"/>
                                        <p:tgtEl>
                                          <p:spTgt spid="62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animBg="1" autoUpdateAnimBg="0"/>
      <p:bldP spid="62470" grpId="0" autoUpdateAnimBg="0"/>
      <p:bldP spid="62486" grpId="0" autoUpdateAnimBg="0"/>
      <p:bldP spid="62487" grpId="0" autoUpdateAnimBg="0"/>
      <p:bldP spid="6248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65112" y="51346"/>
            <a:ext cx="7315200" cy="64135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 dirty="0" smtClean="0">
                <a:solidFill>
                  <a:srgbClr val="FF21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电能在现代社会中的广泛来源：</a:t>
            </a:r>
            <a:endParaRPr lang="zh-CN" altLang="en-US" sz="3600" b="1" dirty="0" smtClean="0">
              <a:solidFill>
                <a:srgbClr val="FF21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grpSp>
        <p:nvGrpSpPr>
          <p:cNvPr id="2" name="Group 3"/>
          <p:cNvGrpSpPr/>
          <p:nvPr/>
        </p:nvGrpSpPr>
        <p:grpSpPr bwMode="auto">
          <a:xfrm>
            <a:off x="1979712" y="1141413"/>
            <a:ext cx="1905000" cy="2667000"/>
            <a:chOff x="0" y="0"/>
            <a:chExt cx="1200" cy="1680"/>
          </a:xfrm>
        </p:grpSpPr>
        <p:sp>
          <p:nvSpPr>
            <p:cNvPr id="16388" name="Line 4"/>
            <p:cNvSpPr>
              <a:spLocks noChangeShapeType="1"/>
            </p:cNvSpPr>
            <p:nvPr/>
          </p:nvSpPr>
          <p:spPr bwMode="auto">
            <a:xfrm>
              <a:off x="0" y="0"/>
              <a:ext cx="1152" cy="7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600" smtClean="0">
                <a:solidFill>
                  <a:srgbClr val="FFFFCC"/>
                </a:solidFill>
              </a:endParaRPr>
            </a:p>
          </p:txBody>
        </p:sp>
        <p:sp>
          <p:nvSpPr>
            <p:cNvPr id="16389" name="Line 5"/>
            <p:cNvSpPr>
              <a:spLocks noChangeShapeType="1"/>
            </p:cNvSpPr>
            <p:nvPr/>
          </p:nvSpPr>
          <p:spPr bwMode="auto">
            <a:xfrm>
              <a:off x="0" y="624"/>
              <a:ext cx="115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600" smtClean="0">
                <a:solidFill>
                  <a:srgbClr val="FFFFCC"/>
                </a:solidFill>
              </a:endParaRPr>
            </a:p>
          </p:txBody>
        </p:sp>
        <p:sp>
          <p:nvSpPr>
            <p:cNvPr id="16390" name="Line 6"/>
            <p:cNvSpPr>
              <a:spLocks noChangeShapeType="1"/>
            </p:cNvSpPr>
            <p:nvPr/>
          </p:nvSpPr>
          <p:spPr bwMode="auto">
            <a:xfrm flipV="1">
              <a:off x="0" y="864"/>
              <a:ext cx="120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600" smtClean="0">
                <a:solidFill>
                  <a:srgbClr val="FFFFCC"/>
                </a:solidFill>
              </a:endParaRPr>
            </a:p>
          </p:txBody>
        </p:sp>
        <p:sp>
          <p:nvSpPr>
            <p:cNvPr id="16391" name="Line 7"/>
            <p:cNvSpPr>
              <a:spLocks noChangeShapeType="1"/>
            </p:cNvSpPr>
            <p:nvPr/>
          </p:nvSpPr>
          <p:spPr bwMode="auto">
            <a:xfrm flipV="1">
              <a:off x="48" y="912"/>
              <a:ext cx="1152" cy="7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600" smtClean="0">
                <a:solidFill>
                  <a:srgbClr val="FFFFCC"/>
                </a:solidFill>
              </a:endParaRPr>
            </a:p>
          </p:txBody>
        </p:sp>
      </p:grp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3859213" y="2284413"/>
            <a:ext cx="1371600" cy="528637"/>
          </a:xfrm>
          <a:prstGeom prst="rect">
            <a:avLst/>
          </a:prstGeom>
          <a:solidFill>
            <a:srgbClr val="CCECFF"/>
          </a:solidFill>
          <a:ln w="952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smtClean="0">
                <a:solidFill>
                  <a:srgbClr val="006666"/>
                </a:solidFill>
                <a:latin typeface="Verdana" panose="020B0604030504040204" pitchFamily="34" charset="0"/>
              </a:rPr>
              <a:t>发电机</a:t>
            </a:r>
            <a:endParaRPr lang="zh-CN" altLang="en-US" sz="2800" b="1" smtClean="0">
              <a:solidFill>
                <a:srgbClr val="006666"/>
              </a:solidFill>
              <a:latin typeface="Verdana" panose="020B0604030504040204" pitchFamily="34" charset="0"/>
            </a:endParaRPr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5305400" y="2582416"/>
            <a:ext cx="10668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600" smtClean="0">
              <a:solidFill>
                <a:srgbClr val="FFFFCC"/>
              </a:solidFill>
            </a:endParaRPr>
          </a:p>
        </p:txBody>
      </p:sp>
      <p:grpSp>
        <p:nvGrpSpPr>
          <p:cNvPr id="3" name="Group 10"/>
          <p:cNvGrpSpPr/>
          <p:nvPr/>
        </p:nvGrpSpPr>
        <p:grpSpPr bwMode="auto">
          <a:xfrm>
            <a:off x="539552" y="4494213"/>
            <a:ext cx="1752600" cy="1981200"/>
            <a:chOff x="0" y="0"/>
            <a:chExt cx="1104" cy="1248"/>
          </a:xfrm>
        </p:grpSpPr>
        <p:sp>
          <p:nvSpPr>
            <p:cNvPr id="16395" name="Text Box 11"/>
            <p:cNvSpPr txBox="1">
              <a:spLocks noChangeArrowheads="1"/>
            </p:cNvSpPr>
            <p:nvPr/>
          </p:nvSpPr>
          <p:spPr bwMode="auto">
            <a:xfrm>
              <a:off x="0" y="0"/>
              <a:ext cx="1044" cy="124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rgbClr val="0000FF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9600" smtClean="0">
                <a:solidFill>
                  <a:srgbClr val="FFFFCC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6396" name="Text Box 12"/>
            <p:cNvSpPr txBox="1">
              <a:spLocks noChangeArrowheads="1"/>
            </p:cNvSpPr>
            <p:nvPr/>
          </p:nvSpPr>
          <p:spPr bwMode="auto">
            <a:xfrm>
              <a:off x="96" y="0"/>
              <a:ext cx="81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2800" b="1" smtClean="0">
                  <a:solidFill>
                    <a:srgbClr val="006666"/>
                  </a:solidFill>
                  <a:latin typeface="Verdana" panose="020B0604030504040204" pitchFamily="34" charset="0"/>
                </a:rPr>
                <a:t>干电池</a:t>
              </a:r>
              <a:endParaRPr lang="zh-CN" altLang="en-US" sz="2800" b="1" smtClean="0">
                <a:solidFill>
                  <a:srgbClr val="006666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6397" name="Text Box 13"/>
            <p:cNvSpPr txBox="1">
              <a:spLocks noChangeArrowheads="1"/>
            </p:cNvSpPr>
            <p:nvPr/>
          </p:nvSpPr>
          <p:spPr bwMode="auto">
            <a:xfrm>
              <a:off x="96" y="288"/>
              <a:ext cx="81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2800" b="1" dirty="0" smtClean="0">
                  <a:solidFill>
                    <a:srgbClr val="006666"/>
                  </a:solidFill>
                  <a:latin typeface="Verdana" panose="020B0604030504040204" pitchFamily="34" charset="0"/>
                </a:rPr>
                <a:t>蓄电池</a:t>
              </a:r>
              <a:endParaRPr lang="zh-CN" altLang="en-US" sz="2800" b="1" dirty="0" smtClean="0">
                <a:solidFill>
                  <a:srgbClr val="006666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6398" name="Text Box 14"/>
            <p:cNvSpPr txBox="1">
              <a:spLocks noChangeArrowheads="1"/>
            </p:cNvSpPr>
            <p:nvPr/>
          </p:nvSpPr>
          <p:spPr bwMode="auto">
            <a:xfrm>
              <a:off x="0" y="624"/>
              <a:ext cx="11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2400" b="1" smtClean="0">
                  <a:solidFill>
                    <a:srgbClr val="006666"/>
                  </a:solidFill>
                  <a:latin typeface="Verdana" panose="020B0604030504040204" pitchFamily="34" charset="0"/>
                </a:rPr>
                <a:t>太阳能电池</a:t>
              </a:r>
              <a:endParaRPr lang="zh-CN" altLang="en-US" sz="2400" b="1" smtClean="0">
                <a:solidFill>
                  <a:srgbClr val="006666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6399" name="Text Box 15"/>
            <p:cNvSpPr txBox="1">
              <a:spLocks noChangeArrowheads="1"/>
            </p:cNvSpPr>
            <p:nvPr/>
          </p:nvSpPr>
          <p:spPr bwMode="auto">
            <a:xfrm>
              <a:off x="0" y="912"/>
              <a:ext cx="105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2800" b="1" smtClean="0">
                  <a:solidFill>
                    <a:srgbClr val="006666"/>
                  </a:solidFill>
                  <a:latin typeface="Verdana" panose="020B0604030504040204" pitchFamily="34" charset="0"/>
                </a:rPr>
                <a:t>纽扣电池</a:t>
              </a:r>
              <a:endParaRPr lang="zh-CN" altLang="en-US" sz="2800" b="1" smtClean="0">
                <a:solidFill>
                  <a:srgbClr val="006666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16400" name="Line 16"/>
          <p:cNvSpPr>
            <a:spLocks noChangeShapeType="1"/>
          </p:cNvSpPr>
          <p:nvPr/>
        </p:nvSpPr>
        <p:spPr bwMode="auto">
          <a:xfrm flipV="1">
            <a:off x="2339752" y="5484812"/>
            <a:ext cx="1350640" cy="324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600" smtClean="0">
              <a:solidFill>
                <a:srgbClr val="FFFFCC"/>
              </a:solidFill>
            </a:endParaRP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3706813" y="5180013"/>
            <a:ext cx="990600" cy="528637"/>
          </a:xfrm>
          <a:prstGeom prst="rect">
            <a:avLst/>
          </a:prstGeom>
          <a:solidFill>
            <a:srgbClr val="CCECFF"/>
          </a:solidFill>
          <a:ln w="952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smtClean="0">
                <a:solidFill>
                  <a:srgbClr val="006666"/>
                </a:solidFill>
                <a:latin typeface="Verdana" panose="020B0604030504040204" pitchFamily="34" charset="0"/>
              </a:rPr>
              <a:t>电池</a:t>
            </a:r>
            <a:endParaRPr lang="zh-CN" altLang="en-US" sz="2800" b="1" smtClean="0">
              <a:solidFill>
                <a:srgbClr val="006666"/>
              </a:solidFill>
              <a:latin typeface="Verdana" panose="020B0604030504040204" pitchFamily="34" charset="0"/>
            </a:endParaRPr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 flipV="1">
            <a:off x="4788023" y="3645023"/>
            <a:ext cx="1512169" cy="165618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600" smtClean="0">
              <a:solidFill>
                <a:srgbClr val="FFFFCC"/>
              </a:solidFill>
            </a:endParaRPr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6461720" y="3275013"/>
            <a:ext cx="990600" cy="528637"/>
          </a:xfrm>
          <a:prstGeom prst="rect">
            <a:avLst/>
          </a:prstGeom>
          <a:solidFill>
            <a:srgbClr val="CCECFF"/>
          </a:solidFill>
          <a:ln w="952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 smtClean="0">
                <a:solidFill>
                  <a:srgbClr val="006666"/>
                </a:solidFill>
                <a:latin typeface="Verdana" panose="020B0604030504040204" pitchFamily="34" charset="0"/>
              </a:rPr>
              <a:t>电能</a:t>
            </a:r>
            <a:endParaRPr lang="zh-CN" altLang="en-US" sz="2800" b="1" dirty="0" smtClean="0">
              <a:solidFill>
                <a:srgbClr val="006666"/>
              </a:solidFill>
              <a:latin typeface="Verdana" panose="020B0604030504040204" pitchFamily="34" charset="0"/>
            </a:endParaRPr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539552" y="762000"/>
            <a:ext cx="1412875" cy="3429000"/>
          </a:xfrm>
          <a:prstGeom prst="rect">
            <a:avLst/>
          </a:prstGeom>
          <a:solidFill>
            <a:srgbClr val="CCECFF"/>
          </a:solidFill>
          <a:ln w="952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8000" smtClean="0">
              <a:solidFill>
                <a:srgbClr val="FFFFCC"/>
              </a:solidFill>
              <a:latin typeface="Verdana" panose="020B0604030504040204" pitchFamily="34" charset="0"/>
            </a:endParaRPr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683568" y="843434"/>
            <a:ext cx="113312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 dirty="0" smtClean="0">
                <a:solidFill>
                  <a:srgbClr val="333300"/>
                </a:solidFill>
                <a:latin typeface="Verdana" panose="020B0604030504040204" pitchFamily="34" charset="0"/>
              </a:rPr>
              <a:t>风力</a:t>
            </a:r>
            <a:endParaRPr lang="zh-CN" altLang="en-US" sz="3600" b="1" dirty="0" smtClean="0">
              <a:solidFill>
                <a:srgbClr val="333300"/>
              </a:solidFill>
              <a:latin typeface="Verdana" panose="020B0604030504040204" pitchFamily="34" charset="0"/>
            </a:endParaRPr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683568" y="1419498"/>
            <a:ext cx="1263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 dirty="0" smtClean="0">
                <a:solidFill>
                  <a:srgbClr val="006666"/>
                </a:solidFill>
                <a:latin typeface="Verdana" panose="020B0604030504040204" pitchFamily="34" charset="0"/>
              </a:rPr>
              <a:t>水力</a:t>
            </a:r>
            <a:endParaRPr lang="zh-CN" altLang="en-US" sz="3600" b="1" dirty="0" smtClean="0">
              <a:solidFill>
                <a:srgbClr val="006666"/>
              </a:solidFill>
              <a:latin typeface="Verdana" panose="020B0604030504040204" pitchFamily="34" charset="0"/>
            </a:endParaRPr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755576" y="2129483"/>
            <a:ext cx="121351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6666"/>
                </a:solidFill>
                <a:latin typeface="Verdana" panose="020B0604030504040204" pitchFamily="34" charset="0"/>
              </a:rPr>
              <a:t>火</a:t>
            </a:r>
            <a:r>
              <a:rPr lang="zh-CN" altLang="en-US" sz="3200" b="1" dirty="0" smtClean="0">
                <a:solidFill>
                  <a:srgbClr val="006666"/>
                </a:solidFill>
                <a:latin typeface="Verdana" panose="020B0604030504040204" pitchFamily="34" charset="0"/>
              </a:rPr>
              <a:t>力</a:t>
            </a:r>
            <a:endParaRPr lang="zh-CN" altLang="en-US" sz="3200" b="1" dirty="0" smtClean="0">
              <a:solidFill>
                <a:srgbClr val="006666"/>
              </a:solidFill>
              <a:latin typeface="Verdana" panose="020B0604030504040204" pitchFamily="34" charset="0"/>
            </a:endParaRPr>
          </a:p>
        </p:txBody>
      </p:sp>
      <p:sp>
        <p:nvSpPr>
          <p:cNvPr id="16409" name="Text Box 25"/>
          <p:cNvSpPr txBox="1">
            <a:spLocks noChangeArrowheads="1"/>
          </p:cNvSpPr>
          <p:nvPr/>
        </p:nvSpPr>
        <p:spPr bwMode="auto">
          <a:xfrm>
            <a:off x="611560" y="2780928"/>
            <a:ext cx="1425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 smtClean="0">
                <a:solidFill>
                  <a:srgbClr val="006666"/>
                </a:solidFill>
                <a:latin typeface="Verdana" panose="020B0604030504040204" pitchFamily="34" charset="0"/>
              </a:rPr>
              <a:t>太阳能</a:t>
            </a:r>
            <a:endParaRPr lang="zh-CN" altLang="en-US" sz="3200" b="1" dirty="0" smtClean="0">
              <a:solidFill>
                <a:srgbClr val="006666"/>
              </a:solidFill>
              <a:latin typeface="Verdana" panose="020B0604030504040204" pitchFamily="34" charset="0"/>
            </a:endParaRPr>
          </a:p>
        </p:txBody>
      </p:sp>
      <p:sp>
        <p:nvSpPr>
          <p:cNvPr id="16410" name="Text Box 26"/>
          <p:cNvSpPr txBox="1">
            <a:spLocks noChangeArrowheads="1"/>
          </p:cNvSpPr>
          <p:nvPr/>
        </p:nvSpPr>
        <p:spPr bwMode="auto">
          <a:xfrm>
            <a:off x="755576" y="3356992"/>
            <a:ext cx="1209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 dirty="0" smtClean="0">
                <a:solidFill>
                  <a:srgbClr val="006666"/>
                </a:solidFill>
                <a:latin typeface="Verdana" panose="020B0604030504040204" pitchFamily="34" charset="0"/>
              </a:rPr>
              <a:t>核能</a:t>
            </a:r>
            <a:endParaRPr lang="zh-CN" altLang="en-US" sz="3600" b="1" dirty="0" smtClean="0">
              <a:solidFill>
                <a:srgbClr val="006666"/>
              </a:solidFill>
              <a:latin typeface="Verdana" panose="020B0604030504040204" pitchFamily="34" charset="0"/>
            </a:endParaRPr>
          </a:p>
        </p:txBody>
      </p:sp>
      <p:sp>
        <p:nvSpPr>
          <p:cNvPr id="16411" name="AutoShape 27"/>
          <p:cNvSpPr>
            <a:spLocks noChangeArrowheads="1"/>
          </p:cNvSpPr>
          <p:nvPr/>
        </p:nvSpPr>
        <p:spPr bwMode="auto">
          <a:xfrm>
            <a:off x="2483768" y="693316"/>
            <a:ext cx="6048672" cy="1079500"/>
          </a:xfrm>
          <a:prstGeom prst="cloudCallout">
            <a:avLst>
              <a:gd name="adj1" fmla="val -51244"/>
              <a:gd name="adj2" fmla="val 94373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 smtClean="0">
                <a:solidFill>
                  <a:srgbClr val="0000CC"/>
                </a:solidFill>
                <a:ea typeface="黑体" panose="02010609060101010101" pitchFamily="49" charset="-122"/>
              </a:rPr>
              <a:t>还有潮汐发电，地热发电等</a:t>
            </a:r>
            <a:endParaRPr lang="zh-CN" altLang="en-US" sz="2800" b="1" dirty="0" smtClean="0">
              <a:solidFill>
                <a:srgbClr val="0000CC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3" grpId="0" animBg="1"/>
      <p:bldP spid="16400" grpId="0" animBg="1"/>
      <p:bldP spid="16401" grpId="0" animBg="1" autoUpdateAnimBg="0"/>
      <p:bldP spid="16402" grpId="0" animBg="1"/>
      <p:bldP spid="16403" grpId="0" animBg="1" autoUpdateAnimBg="0"/>
      <p:bldP spid="16411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 descr="E:\李燃\教师教学用书\2012人教教师用书项目\ppt\物理\图标.png"/>
          <p:cNvPicPr preferRelativeResize="0"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14287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70" y="548680"/>
            <a:ext cx="8208962" cy="3830637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电动车锂电池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2375"/>
            <a:ext cx="1774701" cy="2339975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3933825"/>
            <a:ext cx="3059112" cy="1544638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229200"/>
            <a:ext cx="2952328" cy="1296144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4465638" y="4545013"/>
            <a:ext cx="4138612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 smtClean="0">
                <a:solidFill>
                  <a:srgbClr val="000000"/>
                </a:solidFill>
                <a:latin typeface="宋体" panose="02010600030101010101" pitchFamily="2" charset="-122"/>
              </a:rPr>
              <a:t>　</a:t>
            </a:r>
            <a:r>
              <a:rPr lang="zh-CN" altLang="en-US" sz="2800" b="1" dirty="0" smtClean="0">
                <a:solidFill>
                  <a:srgbClr val="000000"/>
                </a:solidFill>
                <a:latin typeface="+mj-ea"/>
                <a:ea typeface="+mj-ea"/>
              </a:rPr>
              <a:t>　各种各样的发电厂和电池，其实质是把</a:t>
            </a:r>
            <a:r>
              <a:rPr lang="zh-CN" altLang="en-US" sz="2800" b="1" dirty="0" smtClean="0">
                <a:solidFill>
                  <a:srgbClr val="FF0000"/>
                </a:solidFill>
                <a:latin typeface="+mj-ea"/>
                <a:ea typeface="+mj-ea"/>
              </a:rPr>
              <a:t>各种形式的能转化为电能</a:t>
            </a:r>
            <a:r>
              <a:rPr lang="zh-CN" altLang="en-US" sz="2800" b="1" dirty="0" smtClean="0">
                <a:solidFill>
                  <a:srgbClr val="000000"/>
                </a:solidFill>
                <a:latin typeface="+mj-ea"/>
                <a:ea typeface="+mj-ea"/>
              </a:rPr>
              <a:t>，供人们使用。</a:t>
            </a:r>
            <a:endParaRPr lang="zh-CN" altLang="en-US" sz="2800" b="1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4" name="Picture 10" descr="http://images.onccc.com/i002/2014/04/23/97/big_e3cf036d0686c565eda5ae1a50dca8d9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364088" y="692697"/>
            <a:ext cx="3528392" cy="2448271"/>
          </a:xfrm>
          <a:prstGeom prst="rect">
            <a:avLst/>
          </a:prstGeom>
          <a:noFill/>
        </p:spPr>
      </p:pic>
      <p:pic>
        <p:nvPicPr>
          <p:cNvPr id="26632" name="Picture 8" descr="http://cdn02.ehaier.com/product/54597ec857d79ec05c8b468c_1200_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861048"/>
            <a:ext cx="3168352" cy="2420888"/>
          </a:xfrm>
          <a:prstGeom prst="rect">
            <a:avLst/>
          </a:prstGeom>
          <a:noFill/>
        </p:spPr>
      </p:pic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190728" y="107921"/>
            <a:ext cx="7981672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下列各种情况中消耗的电能转化成什么能？</a:t>
            </a:r>
            <a:endParaRPr lang="zh-CN" altLang="en-US" sz="32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626" name="Picture 2" descr="http://p1.so.qhmsg.com/bdr/_240_/t01f151d71685bab2e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" y="692696"/>
            <a:ext cx="3923928" cy="252028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7504" y="3212976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zh-CN" altLang="en-US" sz="24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</a:t>
            </a:r>
            <a:r>
              <a:rPr lang="zh-CN" altLang="en-US" sz="24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能转化为</a:t>
            </a:r>
            <a:r>
              <a:rPr lang="zh-CN" altLang="en-US" sz="2400" b="1" u="sng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内能和光能</a:t>
            </a:r>
            <a:r>
              <a:rPr lang="zh-CN" altLang="en-US" sz="24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b="1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628" name="Picture 4" descr="http://img.china.alibaba.com/img/ibank/2013/907/074/1030470709_11629317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89040"/>
            <a:ext cx="2555776" cy="240364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292080" y="3140968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 </a:t>
            </a:r>
            <a:r>
              <a:rPr lang="zh-CN" altLang="en-US" sz="24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电能转化为热能和机械能</a:t>
            </a:r>
            <a:endParaRPr lang="zh-CN" altLang="en-US" sz="2400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3568" y="6237312"/>
            <a:ext cx="3491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电能转化为内能</a:t>
            </a:r>
            <a:endParaRPr lang="zh-CN" altLang="en-US" sz="2400" b="1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2160" y="6207695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电能转化为动能</a:t>
            </a:r>
            <a:endParaRPr lang="zh-CN" altLang="en-US" sz="2400" b="1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636" name="Picture 12" descr="http://p2.so.qhimgs1.com/bdr/_240_/t01c41cb5947862535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3861048"/>
            <a:ext cx="2057400" cy="228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95236" name="Picture 4" descr="12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23528" y="3598682"/>
            <a:ext cx="8640960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．电能的单位：国际单位是：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焦耳（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J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     生活中的单位是：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度和千瓦时（</a:t>
            </a:r>
            <a:r>
              <a:rPr lang="en-US" altLang="zh-CN" sz="2800" b="1" dirty="0" err="1" smtClean="0">
                <a:latin typeface="楷体" panose="02010609060101010101" pitchFamily="49" charset="-122"/>
                <a:ea typeface="楷体" panose="02010609060101010101" pitchFamily="49" charset="-122"/>
              </a:rPr>
              <a:t>kW·h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43608" y="4708301"/>
            <a:ext cx="676875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 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度</a:t>
            </a:r>
            <a:r>
              <a:rPr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=1 </a:t>
            </a:r>
            <a:r>
              <a:rPr lang="en-US" altLang="zh-CN" sz="2800" b="1" dirty="0" err="1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kW·h</a:t>
            </a:r>
            <a:r>
              <a:rPr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1×10</a:t>
            </a:r>
            <a:r>
              <a:rPr lang="en-US" altLang="zh-CN" sz="2800" b="1" baseline="30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  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W×3 600 s</a:t>
            </a:r>
            <a:endParaRPr lang="en-US" altLang="zh-CN" sz="28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　　　　　　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3.6×10</a:t>
            </a:r>
            <a:r>
              <a:rPr lang="en-US" altLang="zh-CN" sz="2800" b="1" baseline="30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 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J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23528" y="1569449"/>
            <a:ext cx="8316913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．定义：电能是一种能量，是由其他形式的能量</a:t>
            </a:r>
            <a:endParaRPr lang="en-US" altLang="zh-CN" sz="2800" b="1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8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</a:t>
            </a:r>
            <a:r>
              <a:rPr lang="zh-CN" altLang="en-US" sz="28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转化而来。</a:t>
            </a:r>
            <a:endParaRPr lang="en-US" altLang="zh-CN" sz="2800" b="1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 smtClean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如：用电器工作的过程就是消耗电能的过程。</a:t>
            </a:r>
            <a:endParaRPr lang="zh-CN" altLang="en-US" sz="28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4"/>
          <p:cNvSpPr>
            <a:spLocks noChangeArrowheads="1"/>
          </p:cNvSpPr>
          <p:nvPr/>
        </p:nvSpPr>
        <p:spPr bwMode="auto">
          <a:xfrm>
            <a:off x="431800" y="332656"/>
            <a:ext cx="2412008" cy="646331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5400000"/>
          </a:gradFill>
          <a:ln w="9525">
            <a:solidFill>
              <a:srgbClr val="4A7EBB"/>
            </a:solidFill>
            <a:miter lim="800000"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一、电 能</a:t>
            </a:r>
            <a:endParaRPr lang="zh-CN" altLang="en-US" sz="3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288032" y="1265810"/>
            <a:ext cx="4427984" cy="157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 smtClean="0">
                <a:solidFill>
                  <a:srgbClr val="CC0000"/>
                </a:solidFill>
                <a:latin typeface="宋体" panose="02010600030101010101" pitchFamily="2" charset="-122"/>
              </a:rPr>
              <a:t>　　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电能表</a:t>
            </a:r>
            <a:r>
              <a:rPr lang="zh-CN" altLang="en-US" sz="2800" b="1" dirty="0" smtClean="0">
                <a:solidFill>
                  <a:srgbClr val="0000CC"/>
                </a:solidFill>
                <a:latin typeface="宋体" panose="02010600030101010101" pitchFamily="2" charset="-122"/>
              </a:rPr>
              <a:t>（即电度表）是测量用电器在一段时间内消耗多少电能的仪表。</a:t>
            </a:r>
            <a:endParaRPr lang="en-US" sz="2800" b="1" dirty="0" smtClean="0">
              <a:solidFill>
                <a:srgbClr val="0000CC"/>
              </a:solidFill>
              <a:latin typeface="宋体" panose="02010600030101010101" pitchFamily="2" charset="-122"/>
            </a:endParaRPr>
          </a:p>
        </p:txBody>
      </p:sp>
      <p:pic>
        <p:nvPicPr>
          <p:cNvPr id="8196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14287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矩形 4"/>
          <p:cNvSpPr>
            <a:spLocks noChangeArrowheads="1"/>
          </p:cNvSpPr>
          <p:nvPr/>
        </p:nvSpPr>
        <p:spPr bwMode="auto">
          <a:xfrm>
            <a:off x="323528" y="260648"/>
            <a:ext cx="3852168" cy="646331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5400000"/>
          </a:gradFill>
          <a:ln w="9525">
            <a:solidFill>
              <a:srgbClr val="4A7EBB"/>
            </a:solidFill>
            <a:miter lim="800000"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二、电能的计量</a:t>
            </a:r>
            <a:endParaRPr lang="zh-CN" altLang="en-US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271" y="620688"/>
            <a:ext cx="4467225" cy="610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496" y="3501008"/>
            <a:ext cx="4824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、电能表的用途：</a:t>
            </a:r>
            <a:endParaRPr lang="en-US" altLang="zh-CN" sz="32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测量电路消耗的电能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462" y="1658568"/>
            <a:ext cx="3472237" cy="5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3470" y="1368301"/>
            <a:ext cx="2700338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●</a:t>
            </a:r>
            <a:r>
              <a:rPr lang="zh-CN" altLang="en-US" sz="2400" b="1" dirty="0" smtClean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 V</a:t>
            </a:r>
            <a:r>
              <a:rPr lang="zh-CN" altLang="en-US" sz="2400" b="1" dirty="0" smtClean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” 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表示</a:t>
            </a:r>
            <a:b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这个电能表应该在</a:t>
            </a:r>
            <a:b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 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伏的电路中使</a:t>
            </a:r>
            <a:b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用。</a:t>
            </a:r>
            <a:endParaRPr lang="zh-CN" altLang="en-US" sz="2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335712" y="1038792"/>
            <a:ext cx="2808287" cy="319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●</a:t>
            </a:r>
            <a:r>
              <a:rPr lang="zh-CN" altLang="en-US" sz="2400" b="1" dirty="0" smtClean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 dirty="0" smtClean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br>
              <a:rPr lang="zh-CN" altLang="en-US" sz="2400" b="1" dirty="0" smtClean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</a:b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表示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这个电能表的</a:t>
            </a:r>
            <a:b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标定电流为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A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b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额定最大电流为</a:t>
            </a:r>
            <a:b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A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电能表工作</a:t>
            </a:r>
            <a:b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时的电流不应超过</a:t>
            </a:r>
            <a:b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额定最大电流。</a:t>
            </a:r>
            <a:endParaRPr lang="zh-CN" altLang="en-US" sz="24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408043" y="4581128"/>
            <a:ext cx="2484437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●</a:t>
            </a:r>
            <a:r>
              <a:rPr lang="zh-CN" altLang="en-US" sz="2400" b="1" dirty="0" smtClean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～</a:t>
            </a:r>
            <a:r>
              <a:rPr lang="zh-CN" altLang="en-US" sz="2400" b="1" dirty="0" smtClean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表示</a:t>
            </a:r>
            <a:b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电能表在频率为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Hz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的交流电路中使用。</a:t>
            </a:r>
            <a:endParaRPr lang="zh-CN" altLang="en-US" sz="2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12725" y="3629806"/>
            <a:ext cx="2775099" cy="275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●</a:t>
            </a:r>
            <a:r>
              <a:rPr lang="zh-CN" altLang="en-US" sz="2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en-US" altLang="zh-CN" sz="2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600 revs/</a:t>
            </a:r>
            <a:br>
              <a:rPr lang="en-US" altLang="zh-CN" sz="2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kW · h</a:t>
            </a:r>
            <a:r>
              <a:rPr lang="zh-CN" altLang="en-US" sz="2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）”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表示</a:t>
            </a:r>
            <a:b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每消耗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 kW · h(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或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度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的电能，电能表上的转盘转了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600 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转。</a:t>
            </a:r>
            <a:endParaRPr lang="zh-CN" altLang="en-US" sz="24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3375025" y="4298559"/>
            <a:ext cx="711199" cy="271437"/>
          </a:xfrm>
          <a:prstGeom prst="rect">
            <a:avLst/>
          </a:prstGeom>
          <a:noFill/>
          <a:ln w="38100">
            <a:solidFill>
              <a:srgbClr val="FF33CC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0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4140101" y="4298559"/>
            <a:ext cx="856517" cy="273780"/>
          </a:xfrm>
          <a:prstGeom prst="rect">
            <a:avLst/>
          </a:prstGeom>
          <a:noFill/>
          <a:ln w="38100">
            <a:solidFill>
              <a:srgbClr val="FF33CC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0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5101431" y="4367602"/>
            <a:ext cx="694705" cy="202394"/>
          </a:xfrm>
          <a:prstGeom prst="rect">
            <a:avLst/>
          </a:prstGeom>
          <a:noFill/>
          <a:ln w="38100">
            <a:solidFill>
              <a:srgbClr val="FF33CC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0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3375025" y="4658600"/>
            <a:ext cx="1240818" cy="216024"/>
          </a:xfrm>
          <a:prstGeom prst="rect">
            <a:avLst/>
          </a:prstGeom>
          <a:noFill/>
          <a:ln w="38100">
            <a:solidFill>
              <a:srgbClr val="FF33CC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0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Line 18"/>
          <p:cNvSpPr>
            <a:spLocks noChangeShapeType="1"/>
          </p:cNvSpPr>
          <p:nvPr/>
        </p:nvSpPr>
        <p:spPr bwMode="auto">
          <a:xfrm>
            <a:off x="250825" y="3211097"/>
            <a:ext cx="2413000" cy="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0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Line 19"/>
          <p:cNvSpPr>
            <a:spLocks noChangeShapeType="1"/>
          </p:cNvSpPr>
          <p:nvPr/>
        </p:nvSpPr>
        <p:spPr bwMode="auto">
          <a:xfrm>
            <a:off x="6443663" y="4187471"/>
            <a:ext cx="2413000" cy="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0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Line 20"/>
          <p:cNvSpPr>
            <a:spLocks noChangeShapeType="1"/>
          </p:cNvSpPr>
          <p:nvPr/>
        </p:nvSpPr>
        <p:spPr bwMode="auto">
          <a:xfrm>
            <a:off x="6443663" y="6703597"/>
            <a:ext cx="2413000" cy="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0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Line 21"/>
          <p:cNvSpPr>
            <a:spLocks noChangeShapeType="1"/>
          </p:cNvSpPr>
          <p:nvPr/>
        </p:nvSpPr>
        <p:spPr bwMode="auto">
          <a:xfrm>
            <a:off x="250825" y="6525344"/>
            <a:ext cx="2413000" cy="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0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17" name="AutoShape 23"/>
          <p:cNvCxnSpPr>
            <a:cxnSpLocks noChangeShapeType="1"/>
            <a:stCxn id="9" idx="1"/>
            <a:endCxn id="13" idx="1"/>
          </p:cNvCxnSpPr>
          <p:nvPr/>
        </p:nvCxnSpPr>
        <p:spPr bwMode="auto">
          <a:xfrm flipH="1" flipV="1">
            <a:off x="2663825" y="3211098"/>
            <a:ext cx="711200" cy="1223180"/>
          </a:xfrm>
          <a:prstGeom prst="straightConnector1">
            <a:avLst/>
          </a:prstGeom>
          <a:noFill/>
          <a:ln w="38100">
            <a:solidFill>
              <a:srgbClr val="FF33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24"/>
          <p:cNvCxnSpPr>
            <a:cxnSpLocks noChangeShapeType="1"/>
            <a:stCxn id="10" idx="0"/>
            <a:endCxn id="14" idx="0"/>
          </p:cNvCxnSpPr>
          <p:nvPr/>
        </p:nvCxnSpPr>
        <p:spPr bwMode="auto">
          <a:xfrm flipV="1">
            <a:off x="4568360" y="4187471"/>
            <a:ext cx="1875303" cy="111088"/>
          </a:xfrm>
          <a:prstGeom prst="straightConnector1">
            <a:avLst/>
          </a:prstGeom>
          <a:noFill/>
          <a:ln w="38100">
            <a:solidFill>
              <a:srgbClr val="FF33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25"/>
          <p:cNvCxnSpPr>
            <a:cxnSpLocks noChangeShapeType="1"/>
            <a:stCxn id="11" idx="2"/>
            <a:endCxn id="15" idx="0"/>
          </p:cNvCxnSpPr>
          <p:nvPr/>
        </p:nvCxnSpPr>
        <p:spPr bwMode="auto">
          <a:xfrm>
            <a:off x="5448784" y="4569996"/>
            <a:ext cx="994879" cy="2133601"/>
          </a:xfrm>
          <a:prstGeom prst="straightConnector1">
            <a:avLst/>
          </a:prstGeom>
          <a:noFill/>
          <a:ln w="38100">
            <a:solidFill>
              <a:srgbClr val="FF33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26"/>
          <p:cNvCxnSpPr>
            <a:cxnSpLocks noChangeShapeType="1"/>
            <a:stCxn id="12" idx="2"/>
          </p:cNvCxnSpPr>
          <p:nvPr/>
        </p:nvCxnSpPr>
        <p:spPr bwMode="auto">
          <a:xfrm flipH="1">
            <a:off x="2663825" y="4874624"/>
            <a:ext cx="1331609" cy="1721024"/>
          </a:xfrm>
          <a:prstGeom prst="straightConnector1">
            <a:avLst/>
          </a:prstGeom>
          <a:noFill/>
          <a:ln w="38100">
            <a:solidFill>
              <a:srgbClr val="FF33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" name="Rectangle 16"/>
          <p:cNvSpPr>
            <a:spLocks noChangeArrowheads="1"/>
          </p:cNvSpPr>
          <p:nvPr/>
        </p:nvSpPr>
        <p:spPr bwMode="auto">
          <a:xfrm>
            <a:off x="4237577" y="2932288"/>
            <a:ext cx="694705" cy="280688"/>
          </a:xfrm>
          <a:prstGeom prst="rect">
            <a:avLst/>
          </a:prstGeom>
          <a:noFill/>
          <a:ln w="38100">
            <a:solidFill>
              <a:srgbClr val="FF33CC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0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8" name="Line 20"/>
          <p:cNvSpPr>
            <a:spLocks noChangeShapeType="1"/>
          </p:cNvSpPr>
          <p:nvPr/>
        </p:nvSpPr>
        <p:spPr bwMode="auto">
          <a:xfrm flipH="1" flipV="1">
            <a:off x="3059832" y="1412776"/>
            <a:ext cx="783425" cy="113357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0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49" name="AutoShape 25"/>
          <p:cNvCxnSpPr>
            <a:cxnSpLocks noChangeShapeType="1"/>
          </p:cNvCxnSpPr>
          <p:nvPr/>
        </p:nvCxnSpPr>
        <p:spPr bwMode="auto">
          <a:xfrm flipH="1" flipV="1">
            <a:off x="3868492" y="2570368"/>
            <a:ext cx="716438" cy="360040"/>
          </a:xfrm>
          <a:prstGeom prst="straightConnector1">
            <a:avLst/>
          </a:prstGeom>
          <a:noFill/>
          <a:ln w="38100">
            <a:solidFill>
              <a:srgbClr val="FF33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37" name="TextBox 5136"/>
          <p:cNvSpPr txBox="1"/>
          <p:nvPr/>
        </p:nvSpPr>
        <p:spPr>
          <a:xfrm>
            <a:off x="2123728" y="817548"/>
            <a:ext cx="4248472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+mj-ea"/>
                <a:ea typeface="+mj-ea"/>
              </a:rPr>
              <a:t>kW </a:t>
            </a:r>
            <a:r>
              <a:rPr lang="en-US" altLang="zh-CN" sz="2800" b="1" dirty="0">
                <a:solidFill>
                  <a:srgbClr val="FF0000"/>
                </a:solidFill>
                <a:latin typeface="+mj-ea"/>
                <a:ea typeface="+mj-ea"/>
              </a:rPr>
              <a:t>· </a:t>
            </a:r>
            <a:r>
              <a:rPr lang="en-US" altLang="zh-CN" sz="2800" b="1" dirty="0" smtClean="0">
                <a:solidFill>
                  <a:srgbClr val="FF0000"/>
                </a:solidFill>
                <a:latin typeface="+mj-ea"/>
                <a:ea typeface="+mj-ea"/>
              </a:rPr>
              <a:t>h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:</a:t>
            </a:r>
            <a:r>
              <a:rPr lang="zh-CN" altLang="en-US" sz="2800" b="1" dirty="0" smtClean="0">
                <a:latin typeface="+mj-ea"/>
                <a:ea typeface="+mj-ea"/>
              </a:rPr>
              <a:t>电能表的单位</a:t>
            </a:r>
            <a:endParaRPr lang="zh-CN" altLang="en-US" sz="28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53" name="Rectangle 16"/>
          <p:cNvSpPr>
            <a:spLocks noChangeArrowheads="1"/>
          </p:cNvSpPr>
          <p:nvPr/>
        </p:nvSpPr>
        <p:spPr bwMode="auto">
          <a:xfrm>
            <a:off x="3816564" y="3230623"/>
            <a:ext cx="1656035" cy="347856"/>
          </a:xfrm>
          <a:prstGeom prst="rect">
            <a:avLst/>
          </a:prstGeom>
          <a:noFill/>
          <a:ln w="38100">
            <a:solidFill>
              <a:srgbClr val="FF33CC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0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251520" y="116632"/>
            <a:ext cx="4356224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电 能 表 的 重 要 参 数 ：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 flipV="1">
            <a:off x="5364088" y="2060848"/>
            <a:ext cx="72008" cy="115212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004048" y="1412776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●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 数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 build="p"/>
      <p:bldP spid="6" grpId="0" autoUpdateAnimBg="0" build="p"/>
      <p:bldP spid="7" grpId="0" autoUpdateAnimBg="0" build="p"/>
      <p:bldP spid="8" grpId="0" autoUpdateAnimBg="0" build="p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47" grpId="0" animBg="1"/>
      <p:bldP spid="48" grpId="0" animBg="1"/>
      <p:bldP spid="5137" grpId="0" animBg="1"/>
      <p:bldP spid="53" grpId="0" animBg="1"/>
      <p:bldP spid="28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3341</Words>
  <Application>WPS 演示</Application>
  <PresentationFormat>全屏显示(4:3)</PresentationFormat>
  <Paragraphs>463</Paragraphs>
  <Slides>32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29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62" baseType="lpstr">
      <vt:lpstr>Arial</vt:lpstr>
      <vt:lpstr>宋体</vt:lpstr>
      <vt:lpstr>Wingdings</vt:lpstr>
      <vt:lpstr>楷体_GB2312</vt:lpstr>
      <vt:lpstr>黑体</vt:lpstr>
      <vt:lpstr>微软雅黑</vt:lpstr>
      <vt:lpstr>Verdana</vt:lpstr>
      <vt:lpstr>隶书</vt:lpstr>
      <vt:lpstr>楷体</vt:lpstr>
      <vt:lpstr>Times New Roman</vt:lpstr>
      <vt:lpstr>Goudy Old Style</vt:lpstr>
      <vt:lpstr>新宋体</vt:lpstr>
      <vt:lpstr>Arial Unicode MS</vt:lpstr>
      <vt:lpstr>Calibri</vt:lpstr>
      <vt:lpstr>Tahoma</vt:lpstr>
      <vt:lpstr>Wingdings 2</vt:lpstr>
      <vt:lpstr>华文楷体</vt:lpstr>
      <vt:lpstr>GungsuhChe</vt:lpstr>
      <vt:lpstr>Gungsuh</vt:lpstr>
      <vt:lpstr>Times New Roman</vt:lpstr>
      <vt:lpstr>PMingLiU</vt:lpstr>
      <vt:lpstr>MS UI Gothic</vt:lpstr>
      <vt:lpstr>Cambria Math</vt:lpstr>
      <vt:lpstr>华文新魏</vt:lpstr>
      <vt:lpstr>SimSun-ExtB</vt:lpstr>
      <vt:lpstr>Segoe Print</vt:lpstr>
      <vt:lpstr>Malgun Gothic</vt:lpstr>
      <vt:lpstr>MingLiU-ExtB</vt:lpstr>
      <vt:lpstr>Wingdings</vt:lpstr>
      <vt:lpstr>Office 主题</vt:lpstr>
      <vt:lpstr>PowerPoint 演示文稿</vt:lpstr>
      <vt:lpstr>PowerPoint 演示文稿</vt:lpstr>
      <vt:lpstr>电能的来源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各式各样的电能表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猜  想 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51</cp:revision>
  <dcterms:created xsi:type="dcterms:W3CDTF">2017-12-01T08:23:00Z</dcterms:created>
  <dcterms:modified xsi:type="dcterms:W3CDTF">2018-10-19T03:45:08Z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2052-10.1.0.7023</vt:lpwstr>
  </property>
</Properties>
</file>