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28"/>
  </p:notesMasterIdLst>
  <p:handoutMasterIdLst>
    <p:handoutMasterId r:id="rId29"/>
  </p:handoutMasterIdLst>
  <p:sldIdLst>
    <p:sldId id="509" r:id="rId3"/>
    <p:sldId id="574" r:id="rId4"/>
    <p:sldId id="256" r:id="rId5"/>
    <p:sldId id="300" r:id="rId6"/>
    <p:sldId id="575" r:id="rId7"/>
    <p:sldId id="576" r:id="rId8"/>
    <p:sldId id="591" r:id="rId9"/>
    <p:sldId id="592" r:id="rId10"/>
    <p:sldId id="593" r:id="rId11"/>
    <p:sldId id="594" r:id="rId12"/>
    <p:sldId id="595" r:id="rId13"/>
    <p:sldId id="448" r:id="rId14"/>
    <p:sldId id="562" r:id="rId15"/>
    <p:sldId id="596" r:id="rId16"/>
    <p:sldId id="597" r:id="rId17"/>
    <p:sldId id="598" r:id="rId18"/>
    <p:sldId id="610" r:id="rId19"/>
    <p:sldId id="611" r:id="rId20"/>
    <p:sldId id="612" r:id="rId21"/>
    <p:sldId id="563" r:id="rId22"/>
    <p:sldId id="613" r:id="rId23"/>
    <p:sldId id="614" r:id="rId24"/>
    <p:sldId id="260" r:id="rId25"/>
    <p:sldId id="503" r:id="rId26"/>
    <p:sldId id="276" r:id="rId27"/>
  </p:sldIdLst>
  <p:sldSz cx="12188825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6EB8"/>
    <a:srgbClr val="00A0E9"/>
    <a:srgbClr val="BDD7EE"/>
    <a:srgbClr val="FE970E"/>
    <a:srgbClr val="F53009"/>
    <a:srgbClr val="FFBD68"/>
    <a:srgbClr val="00B050"/>
    <a:srgbClr val="00628E"/>
    <a:srgbClr val="C77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6AD77-2964-42C8-8B05-1F47DAE11AA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340" y="1143000"/>
            <a:ext cx="548532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7A2C7-0F1F-4A60-843D-7C9D65C19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473" y="6356350"/>
            <a:ext cx="2844207" cy="365125"/>
          </a:xfrm>
        </p:spPr>
        <p:txBody>
          <a:bodyPr/>
          <a:lstStyle/>
          <a:p>
            <a:fld id="{38B71240-087C-45D6-A491-2BD6268CB41A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4732" y="6356350"/>
            <a:ext cx="3859996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5780" y="6356350"/>
            <a:ext cx="2844207" cy="365125"/>
          </a:xfrm>
        </p:spPr>
        <p:txBody>
          <a:bodyPr/>
          <a:lstStyle/>
          <a:p>
            <a:fld id="{14AD1016-DCFF-4EE2-B658-BAFE6678EF1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基础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等腰三角形 31"/>
          <p:cNvSpPr/>
          <p:nvPr userDrawn="1"/>
        </p:nvSpPr>
        <p:spPr>
          <a:xfrm>
            <a:off x="11767121" y="6400332"/>
            <a:ext cx="177906" cy="388049"/>
          </a:xfrm>
          <a:custGeom>
            <a:avLst/>
            <a:gdLst>
              <a:gd name="connsiteX0" fmla="*/ 0 w 422561"/>
              <a:gd name="connsiteY0" fmla="*/ 385668 h 385668"/>
              <a:gd name="connsiteX1" fmla="*/ 211281 w 422561"/>
              <a:gd name="connsiteY1" fmla="*/ 0 h 385668"/>
              <a:gd name="connsiteX2" fmla="*/ 422561 w 422561"/>
              <a:gd name="connsiteY2" fmla="*/ 385668 h 385668"/>
              <a:gd name="connsiteX3" fmla="*/ 0 w 422561"/>
              <a:gd name="connsiteY3" fmla="*/ 385668 h 385668"/>
              <a:gd name="connsiteX0-1" fmla="*/ 14937 w 437498"/>
              <a:gd name="connsiteY0-2" fmla="*/ 388049 h 388049"/>
              <a:gd name="connsiteX1-3" fmla="*/ 0 w 437498"/>
              <a:gd name="connsiteY1-4" fmla="*/ 0 h 388049"/>
              <a:gd name="connsiteX2-5" fmla="*/ 437498 w 437498"/>
              <a:gd name="connsiteY2-6" fmla="*/ 388049 h 388049"/>
              <a:gd name="connsiteX3-7" fmla="*/ 14937 w 437498"/>
              <a:gd name="connsiteY3-8" fmla="*/ 388049 h 388049"/>
              <a:gd name="connsiteX0-9" fmla="*/ 649 w 423210"/>
              <a:gd name="connsiteY0-10" fmla="*/ 385668 h 385668"/>
              <a:gd name="connsiteX1-11" fmla="*/ 0 w 423210"/>
              <a:gd name="connsiteY1-12" fmla="*/ 0 h 385668"/>
              <a:gd name="connsiteX2-13" fmla="*/ 423210 w 423210"/>
              <a:gd name="connsiteY2-14" fmla="*/ 385668 h 385668"/>
              <a:gd name="connsiteX3-15" fmla="*/ 649 w 423210"/>
              <a:gd name="connsiteY3-16" fmla="*/ 385668 h 385668"/>
              <a:gd name="connsiteX0-17" fmla="*/ 649 w 177941"/>
              <a:gd name="connsiteY0-18" fmla="*/ 385668 h 388049"/>
              <a:gd name="connsiteX1-19" fmla="*/ 0 w 177941"/>
              <a:gd name="connsiteY1-20" fmla="*/ 0 h 388049"/>
              <a:gd name="connsiteX2-21" fmla="*/ 177941 w 177941"/>
              <a:gd name="connsiteY2-22" fmla="*/ 388049 h 388049"/>
              <a:gd name="connsiteX3-23" fmla="*/ 649 w 177941"/>
              <a:gd name="connsiteY3-24" fmla="*/ 385668 h 3880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77941" h="388049">
                <a:moveTo>
                  <a:pt x="649" y="385668"/>
                </a:moveTo>
                <a:cubicBezTo>
                  <a:pt x="433" y="257112"/>
                  <a:pt x="216" y="128556"/>
                  <a:pt x="0" y="0"/>
                </a:cubicBezTo>
                <a:lnTo>
                  <a:pt x="177941" y="388049"/>
                </a:lnTo>
                <a:lnTo>
                  <a:pt x="649" y="385668"/>
                </a:lnTo>
                <a:close/>
              </a:path>
            </a:pathLst>
          </a:custGeom>
          <a:solidFill>
            <a:srgbClr val="C77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 flipV="1">
            <a:off x="617099" y="721269"/>
            <a:ext cx="11572502" cy="28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02859" y="138113"/>
            <a:ext cx="414239" cy="610686"/>
          </a:xfrm>
          <a:prstGeom prst="rect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138113"/>
            <a:ext cx="101580" cy="610686"/>
          </a:xfrm>
          <a:prstGeom prst="rect">
            <a:avLst/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 userDrawn="1"/>
        </p:nvGrpSpPr>
        <p:grpSpPr>
          <a:xfrm>
            <a:off x="0" y="6714000"/>
            <a:ext cx="12189600" cy="144000"/>
            <a:chOff x="0" y="6678000"/>
            <a:chExt cx="9331895" cy="180000"/>
          </a:xfrm>
          <a:solidFill>
            <a:srgbClr val="00A0E9"/>
          </a:solidFill>
        </p:grpSpPr>
        <p:sp>
          <p:nvSpPr>
            <p:cNvPr id="9" name="矩形 8"/>
            <p:cNvSpPr/>
            <p:nvPr userDrawn="1"/>
          </p:nvSpPr>
          <p:spPr>
            <a:xfrm>
              <a:off x="0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8"/>
            <p:cNvSpPr/>
            <p:nvPr userDrawn="1"/>
          </p:nvSpPr>
          <p:spPr>
            <a:xfrm>
              <a:off x="3038069" y="6678000"/>
              <a:ext cx="326390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  <a:gd name="connsiteX0-11" fmla="*/ 107950 w 3263900"/>
                <a:gd name="connsiteY0-12" fmla="*/ 0 h 108000"/>
                <a:gd name="connsiteX1-13" fmla="*/ 3263900 w 3263900"/>
                <a:gd name="connsiteY1-14" fmla="*/ 0 h 108000"/>
                <a:gd name="connsiteX2-15" fmla="*/ 3155950 w 3263900"/>
                <a:gd name="connsiteY2-16" fmla="*/ 108000 h 108000"/>
                <a:gd name="connsiteX3-17" fmla="*/ 0 w 3263900"/>
                <a:gd name="connsiteY3-18" fmla="*/ 108000 h 108000"/>
                <a:gd name="connsiteX4-19" fmla="*/ 107950 w 3263900"/>
                <a:gd name="connsiteY4-2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63900" h="108000">
                  <a:moveTo>
                    <a:pt x="107950" y="0"/>
                  </a:moveTo>
                  <a:lnTo>
                    <a:pt x="3263900" y="0"/>
                  </a:lnTo>
                  <a:lnTo>
                    <a:pt x="3155950" y="108000"/>
                  </a:lnTo>
                  <a:lnTo>
                    <a:pt x="0" y="10800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8"/>
            <p:cNvSpPr/>
            <p:nvPr userDrawn="1"/>
          </p:nvSpPr>
          <p:spPr>
            <a:xfrm flipH="1" flipV="1">
              <a:off x="6175945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 userDrawn="1"/>
        </p:nvSpPr>
        <p:spPr>
          <a:xfrm>
            <a:off x="10221488" y="6400332"/>
            <a:ext cx="1545635" cy="385668"/>
          </a:xfrm>
          <a:prstGeom prst="rect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 userDrawn="1"/>
        </p:nvSpPr>
        <p:spPr>
          <a:xfrm>
            <a:off x="10293931" y="64166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名师课件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89460" cy="6870701"/>
            <a:chOff x="0" y="-1"/>
            <a:chExt cx="11791950" cy="6870701"/>
          </a:xfrm>
        </p:grpSpPr>
        <p:sp>
          <p:nvSpPr>
            <p:cNvPr id="2" name="矩形 1"/>
            <p:cNvSpPr/>
            <p:nvPr userDrawn="1"/>
          </p:nvSpPr>
          <p:spPr>
            <a:xfrm>
              <a:off x="0" y="-1"/>
              <a:ext cx="5895975" cy="68580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0 w 6096000"/>
                <a:gd name="connsiteY0-2" fmla="*/ 0 h 6858001"/>
                <a:gd name="connsiteX1-3" fmla="*/ 6096000 w 6096000"/>
                <a:gd name="connsiteY1-4" fmla="*/ 0 h 6858001"/>
                <a:gd name="connsiteX2-5" fmla="*/ 5321300 w 6096000"/>
                <a:gd name="connsiteY2-6" fmla="*/ 6858001 h 6858001"/>
                <a:gd name="connsiteX3-7" fmla="*/ 0 w 6096000"/>
                <a:gd name="connsiteY3-8" fmla="*/ 6858001 h 6858001"/>
                <a:gd name="connsiteX4-9" fmla="*/ 0 w 6096000"/>
                <a:gd name="connsiteY4-10" fmla="*/ 0 h 68580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096000" h="6858001">
                  <a:moveTo>
                    <a:pt x="0" y="0"/>
                  </a:moveTo>
                  <a:lnTo>
                    <a:pt x="6096000" y="0"/>
                  </a:lnTo>
                  <a:lnTo>
                    <a:pt x="5321300" y="6858001"/>
                  </a:lnTo>
                  <a:lnTo>
                    <a:pt x="0" y="6858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5122128" y="-1"/>
              <a:ext cx="6669822" cy="68707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800100 w 6896100"/>
                <a:gd name="connsiteY0-2" fmla="*/ 0 h 6870701"/>
                <a:gd name="connsiteX1-3" fmla="*/ 6896100 w 6896100"/>
                <a:gd name="connsiteY1-4" fmla="*/ 0 h 6870701"/>
                <a:gd name="connsiteX2-5" fmla="*/ 6896100 w 6896100"/>
                <a:gd name="connsiteY2-6" fmla="*/ 6858001 h 6870701"/>
                <a:gd name="connsiteX3-7" fmla="*/ 0 w 6896100"/>
                <a:gd name="connsiteY3-8" fmla="*/ 6870701 h 6870701"/>
                <a:gd name="connsiteX4-9" fmla="*/ 800100 w 6896100"/>
                <a:gd name="connsiteY4-10" fmla="*/ 0 h 68707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96100" h="6870701">
                  <a:moveTo>
                    <a:pt x="800100" y="0"/>
                  </a:moveTo>
                  <a:lnTo>
                    <a:pt x="6896100" y="0"/>
                  </a:lnTo>
                  <a:lnTo>
                    <a:pt x="6896100" y="6858001"/>
                  </a:lnTo>
                  <a:lnTo>
                    <a:pt x="0" y="6870701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圆角矩形 2"/>
          <p:cNvSpPr/>
          <p:nvPr userDrawn="1"/>
        </p:nvSpPr>
        <p:spPr>
          <a:xfrm>
            <a:off x="593978" y="546100"/>
            <a:ext cx="11021303" cy="5765800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</a:ln>
          <a:effectLst>
            <a:outerShdw blurRad="330200" sx="103000" sy="10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138982" y="5995417"/>
            <a:ext cx="701441" cy="175929"/>
            <a:chOff x="2875007" y="1403846"/>
            <a:chExt cx="701587" cy="175929"/>
          </a:xfrm>
          <a:solidFill>
            <a:schemeClr val="bg1"/>
          </a:solidFill>
        </p:grpSpPr>
        <p:sp>
          <p:nvSpPr>
            <p:cNvPr id="9" name="等腰三角形 8"/>
            <p:cNvSpPr/>
            <p:nvPr userDrawn="1"/>
          </p:nvSpPr>
          <p:spPr>
            <a:xfrm rot="5400000">
              <a:off x="2862874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10" name="等腰三角形 9"/>
            <p:cNvSpPr/>
            <p:nvPr userDrawn="1"/>
          </p:nvSpPr>
          <p:spPr>
            <a:xfrm rot="5400000">
              <a:off x="3137836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11" name="等腰三角形 10"/>
            <p:cNvSpPr/>
            <p:nvPr userDrawn="1"/>
          </p:nvSpPr>
          <p:spPr>
            <a:xfrm rot="5400000">
              <a:off x="3412798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3" Type="http://schemas.openxmlformats.org/officeDocument/2006/relationships/tags" Target="../tags/tag8.xml"/><Relationship Id="rId21" Type="http://schemas.openxmlformats.org/officeDocument/2006/relationships/tags" Target="../tags/tag26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tags" Target="../tags/tag29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tags" Target="../tags/tag28.xml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24.xm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3024505" y="1516380"/>
            <a:ext cx="6139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20.1  </a:t>
            </a:r>
            <a:r>
              <a:rPr lang="zh-CN" altLang="en-US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磁现象</a:t>
            </a:r>
            <a:r>
              <a:rPr lang="en-US" altLang="zh-CN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 </a:t>
            </a:r>
            <a:r>
              <a:rPr lang="zh-CN" altLang="en-US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磁场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869680" y="131033"/>
            <a:ext cx="3612551" cy="344170"/>
          </a:xfrm>
          <a:prstGeom prst="rect">
            <a:avLst/>
          </a:prstGeom>
          <a:noFill/>
        </p:spPr>
        <p:txBody>
          <a:bodyPr wrap="square" lIns="68550" tIns="34274" rIns="68550" bIns="34274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人教版九年级下册  第二十章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6644363" y="3216656"/>
            <a:ext cx="3128454" cy="614045"/>
            <a:chOff x="6474413" y="3006593"/>
            <a:chExt cx="3129758" cy="614301"/>
          </a:xfrm>
        </p:grpSpPr>
        <p:sp>
          <p:nvSpPr>
            <p:cNvPr id="4" name="文本框 3"/>
            <p:cNvSpPr txBox="1"/>
            <p:nvPr/>
          </p:nvSpPr>
          <p:spPr>
            <a:xfrm>
              <a:off x="7394371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  <a:sym typeface="+mn-ea"/>
                </a:rPr>
                <a:t>课程讲授</a:t>
              </a:r>
              <a:endParaRPr lang="zh-CN" altLang="en-US" sz="3400" b="0" u="none" baseline="0" dirty="0">
                <a:solidFill>
                  <a:srgbClr val="FF0000"/>
                </a:solidFill>
                <a:uFill>
                  <a:solidFill>
                    <a:srgbClr val="FE970E"/>
                  </a:solidFill>
                </a:uFill>
                <a:sym typeface="+mn-ea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474413" y="3177377"/>
              <a:ext cx="670290" cy="273984"/>
              <a:chOff x="1775533" y="2742578"/>
              <a:chExt cx="898801" cy="367390"/>
            </a:xfrm>
          </p:grpSpPr>
          <p:sp>
            <p:nvSpPr>
              <p:cNvPr id="24" name="燕尾形 23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燕尾形 24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2564097" y="3216656"/>
            <a:ext cx="3128454" cy="614045"/>
            <a:chOff x="2392445" y="3006593"/>
            <a:chExt cx="3129758" cy="614301"/>
          </a:xfrm>
        </p:grpSpPr>
        <p:sp>
          <p:nvSpPr>
            <p:cNvPr id="2" name="文本框 1"/>
            <p:cNvSpPr txBox="1"/>
            <p:nvPr/>
          </p:nvSpPr>
          <p:spPr>
            <a:xfrm>
              <a:off x="3312403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课程导入</a:t>
              </a: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392445" y="3177377"/>
              <a:ext cx="670290" cy="273984"/>
              <a:chOff x="1775533" y="2742578"/>
              <a:chExt cx="898801" cy="367390"/>
            </a:xfrm>
          </p:grpSpPr>
          <p:sp>
            <p:nvSpPr>
              <p:cNvPr id="8" name="燕尾形 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燕尾形 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2564231" y="4355272"/>
            <a:ext cx="3128628" cy="614045"/>
            <a:chOff x="2503744" y="4443137"/>
            <a:chExt cx="3129758" cy="614301"/>
          </a:xfrm>
        </p:grpSpPr>
        <p:sp>
          <p:nvSpPr>
            <p:cNvPr id="32" name="文本框 31"/>
            <p:cNvSpPr txBox="1"/>
            <p:nvPr/>
          </p:nvSpPr>
          <p:spPr>
            <a:xfrm>
              <a:off x="3423702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本课小结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503744" y="4613921"/>
              <a:ext cx="670290" cy="273984"/>
              <a:chOff x="1775533" y="2742578"/>
              <a:chExt cx="898801" cy="367390"/>
            </a:xfrm>
          </p:grpSpPr>
          <p:sp>
            <p:nvSpPr>
              <p:cNvPr id="35" name="燕尾形 34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燕尾形 35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6647952" y="4355216"/>
            <a:ext cx="3128454" cy="614045"/>
            <a:chOff x="6478002" y="4443137"/>
            <a:chExt cx="3129758" cy="614301"/>
          </a:xfrm>
        </p:grpSpPr>
        <p:sp>
          <p:nvSpPr>
            <p:cNvPr id="33" name="文本框 32"/>
            <p:cNvSpPr txBox="1"/>
            <p:nvPr/>
          </p:nvSpPr>
          <p:spPr>
            <a:xfrm>
              <a:off x="7397960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习题练习</a:t>
              </a: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6478002" y="4613921"/>
              <a:ext cx="670290" cy="273984"/>
              <a:chOff x="1775533" y="2742578"/>
              <a:chExt cx="898801" cy="367390"/>
            </a:xfrm>
          </p:grpSpPr>
          <p:sp>
            <p:nvSpPr>
              <p:cNvPr id="38" name="燕尾形 3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燕尾形 3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649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磁现象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12290">
            <a:hlinkClick r:id="rId3" action="ppaction://hlinksldjump"/>
          </p:cNvPr>
          <p:cNvSpPr/>
          <p:nvPr/>
        </p:nvSpPr>
        <p:spPr>
          <a:xfrm>
            <a:off x="774065" y="1929130"/>
            <a:ext cx="10589895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.磁化：使原来没有磁性的物体获得磁性的过程。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82650" y="2861945"/>
            <a:ext cx="480758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❆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铁和钢制的物体都能被磁化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82650" y="3974465"/>
            <a:ext cx="4852035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软磁体：</a:t>
            </a: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被磁化的物体如果是铁棒，获得的磁性会立即消失</a:t>
            </a:r>
          </a:p>
        </p:txBody>
      </p:sp>
      <p:grpSp>
        <p:nvGrpSpPr>
          <p:cNvPr id="33805" name="组合 33804"/>
          <p:cNvGrpSpPr/>
          <p:nvPr/>
        </p:nvGrpSpPr>
        <p:grpSpPr>
          <a:xfrm>
            <a:off x="6571615" y="2827655"/>
            <a:ext cx="4534535" cy="2691292"/>
            <a:chOff x="1723" y="1139"/>
            <a:chExt cx="3856" cy="2654"/>
          </a:xfrm>
        </p:grpSpPr>
        <p:pic>
          <p:nvPicPr>
            <p:cNvPr id="33799" name="图片 33798" descr="图片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7726"/>
            <a:stretch>
              <a:fillRect/>
            </a:stretch>
          </p:blipFill>
          <p:spPr>
            <a:xfrm>
              <a:off x="1723" y="1139"/>
              <a:ext cx="3856" cy="2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3800" name="文本框 33799"/>
            <p:cNvSpPr txBox="1"/>
            <p:nvPr/>
          </p:nvSpPr>
          <p:spPr>
            <a:xfrm>
              <a:off x="4614" y="2135"/>
              <a:ext cx="391" cy="193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 anchor="t" anchorCtr="0">
              <a:spAutoFit/>
            </a:bodyPr>
            <a:lstStyle/>
            <a:p>
              <a:r>
                <a:rPr lang="en-US" altLang="zh-CN" b="1">
                  <a:latin typeface="Times New Roman" panose="02020603050405020304" charset="0"/>
                </a:rPr>
                <a:t>N</a:t>
              </a:r>
            </a:p>
          </p:txBody>
        </p:sp>
        <p:sp>
          <p:nvSpPr>
            <p:cNvPr id="33801" name="文本框 33800"/>
            <p:cNvSpPr txBox="1"/>
            <p:nvPr/>
          </p:nvSpPr>
          <p:spPr>
            <a:xfrm>
              <a:off x="3025" y="2329"/>
              <a:ext cx="439" cy="9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zh-CN" altLang="en-US" b="1">
                  <a:latin typeface="Arial" panose="020B0604020202020204" pitchFamily="34" charset="0"/>
                </a:rPr>
                <a:t>软铁棒</a:t>
              </a:r>
            </a:p>
          </p:txBody>
        </p:sp>
        <p:sp>
          <p:nvSpPr>
            <p:cNvPr id="33802" name="文本框 33801"/>
            <p:cNvSpPr txBox="1"/>
            <p:nvPr/>
          </p:nvSpPr>
          <p:spPr>
            <a:xfrm>
              <a:off x="5236" y="2329"/>
              <a:ext cx="343" cy="90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zh-CN" altLang="en-US" b="1">
                  <a:latin typeface="Arial" panose="020B0604020202020204" pitchFamily="34" charset="0"/>
                </a:rPr>
                <a:t>软铁棒</a:t>
              </a:r>
            </a:p>
          </p:txBody>
        </p:sp>
        <p:sp>
          <p:nvSpPr>
            <p:cNvPr id="33803" name="文本框 33802"/>
            <p:cNvSpPr txBox="1"/>
            <p:nvPr/>
          </p:nvSpPr>
          <p:spPr>
            <a:xfrm>
              <a:off x="2177" y="3430"/>
              <a:ext cx="259" cy="3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zh-CN" altLang="en-US" b="1">
                  <a:solidFill>
                    <a:schemeClr val="tx2"/>
                  </a:solidFill>
                  <a:latin typeface="Arial" panose="020B0604020202020204" pitchFamily="34" charset="0"/>
                </a:rPr>
                <a:t>甲</a:t>
              </a:r>
            </a:p>
          </p:txBody>
        </p:sp>
        <p:sp>
          <p:nvSpPr>
            <p:cNvPr id="33804" name="文本框 33803"/>
            <p:cNvSpPr txBox="1"/>
            <p:nvPr/>
          </p:nvSpPr>
          <p:spPr>
            <a:xfrm>
              <a:off x="4490" y="3430"/>
              <a:ext cx="259" cy="3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r>
                <a:rPr lang="zh-CN" altLang="en-US" b="1">
                  <a:solidFill>
                    <a:schemeClr val="tx2"/>
                  </a:solidFill>
                  <a:latin typeface="Arial" panose="020B0604020202020204" pitchFamily="34" charset="0"/>
                </a:rPr>
                <a:t>乙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649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磁现象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12290">
            <a:hlinkClick r:id="rId4" action="ppaction://hlinksldjump"/>
          </p:cNvPr>
          <p:cNvSpPr/>
          <p:nvPr/>
        </p:nvSpPr>
        <p:spPr>
          <a:xfrm>
            <a:off x="774065" y="1929130"/>
            <a:ext cx="10589895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.磁化：使原来没有磁性的物体获得磁性的过程。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88893" y="2743493"/>
          <a:ext cx="11083499" cy="33832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118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4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3200" b="1" dirty="0">
                          <a:solidFill>
                            <a:schemeClr val="bg1"/>
                          </a:solidFill>
                        </a:rPr>
                        <a:t>利</a:t>
                      </a: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altLang="zh-CN" sz="2800" dirty="0"/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800" dirty="0"/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3200" b="1" dirty="0">
                          <a:solidFill>
                            <a:schemeClr val="bg1"/>
                          </a:solidFill>
                        </a:rPr>
                        <a:t>弊</a:t>
                      </a:r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altLang="zh-CN" sz="2800" dirty="0"/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altLang="zh-CN" sz="2800" dirty="0"/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800" dirty="0"/>
                    </a:p>
                  </a:txBody>
                  <a:tcPr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1859652" y="2899799"/>
            <a:ext cx="9564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钢针磁化后，可以用来制作指南针；磁带、录像带、磁卡上的磁性物质被有序磁化后，可以储存声音、图像和文字信息。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859651" y="4435133"/>
            <a:ext cx="95643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机械手表被磁化后，走时不准；彩色电视机显像管被磁化后，色彩失真；将磁带、磁盘、磁卡等放入磁性环境中，它们储存的信息可能会消失等。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1073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82422" y="1583186"/>
            <a:ext cx="82717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latin typeface="+mn-ea"/>
              </a:rPr>
              <a:t>将磁针放到磁体附近，会发生什么现象呢？</a:t>
            </a:r>
            <a:endParaRPr lang="zh-CN" altLang="zh-CN" sz="2800" dirty="0">
              <a:latin typeface="+mn-ea"/>
            </a:endParaRPr>
          </a:p>
        </p:txBody>
      </p:sp>
      <p:pic>
        <p:nvPicPr>
          <p:cNvPr id="4" name="实验20-2研究磁场的方向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1745" y="2575560"/>
            <a:ext cx="6575425" cy="3724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882650" y="999490"/>
            <a:ext cx="1073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3" name="Text Box 2"/>
          <p:cNvSpPr txBox="1"/>
          <p:nvPr/>
        </p:nvSpPr>
        <p:spPr>
          <a:xfrm>
            <a:off x="882650" y="3112135"/>
            <a:ext cx="5126990" cy="203009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lvl1pPr>
              <a:defRPr sz="2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黑体" panose="02010600030101010101" pitchFamily="49" charset="-122"/>
              </a:rPr>
              <a:t>定义：磁体周围存在着一种物质，能使磁针偏转，这种看不见、摸不着的物质叫做</a:t>
            </a:r>
            <a:r>
              <a:rPr lang="zh-CN" altLang="en-US" sz="2800" dirty="0">
                <a:solidFill>
                  <a:srgbClr val="0066FF"/>
                </a:solidFill>
                <a:latin typeface="黑体" panose="02010600030101010101" pitchFamily="49" charset="-122"/>
              </a:rPr>
              <a:t>磁场。</a:t>
            </a:r>
            <a:endParaRPr lang="zh-CN" altLang="en-US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82650" y="1901190"/>
            <a:ext cx="5126990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磁针受到了力的作用，发生了偏转。</a:t>
            </a:r>
          </a:p>
        </p:txBody>
      </p:sp>
      <p:pic>
        <p:nvPicPr>
          <p:cNvPr id="30723" name="图片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743065" y="2187575"/>
            <a:ext cx="394208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组合 41"/>
          <p:cNvGrpSpPr/>
          <p:nvPr/>
        </p:nvGrpSpPr>
        <p:grpSpPr>
          <a:xfrm>
            <a:off x="334900" y="3435697"/>
            <a:ext cx="295322" cy="210471"/>
            <a:chOff x="435463" y="1226414"/>
            <a:chExt cx="295380" cy="210512"/>
          </a:xfrm>
        </p:grpSpPr>
        <p:sp>
          <p:nvSpPr>
            <p:cNvPr id="43" name="矩形 4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882650" y="999490"/>
            <a:ext cx="1073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1901190"/>
            <a:ext cx="6939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基本性质：对处于其中的磁体有力的作用。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942" name="图片 9"/>
          <p:cNvPicPr>
            <a:picLocks noChangeAspect="1" noChangeArrowheads="1"/>
          </p:cNvPicPr>
          <p:nvPr/>
        </p:nvPicPr>
        <p:blipFill>
          <a:blip r:embed="rId2"/>
          <a:srcRect r="6512"/>
          <a:stretch>
            <a:fillRect/>
          </a:stretch>
        </p:blipFill>
        <p:spPr bwMode="auto">
          <a:xfrm>
            <a:off x="5480685" y="2741295"/>
            <a:ext cx="2583180" cy="252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图片 10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063865" y="2741295"/>
            <a:ext cx="2504440" cy="251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本框 8"/>
          <p:cNvSpPr txBox="1"/>
          <p:nvPr/>
        </p:nvSpPr>
        <p:spPr>
          <a:xfrm>
            <a:off x="882650" y="3008630"/>
            <a:ext cx="3939540" cy="2158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磁化后的铁屑就像一个个小磁针，在磁场的作用下，形象地显示出磁场的分布。</a:t>
            </a:r>
            <a:endParaRPr lang="zh-CN" altLang="en-US" sz="28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882650" y="999490"/>
            <a:ext cx="1073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1901190"/>
            <a:ext cx="1960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磁场的方向</a:t>
            </a:r>
            <a:endParaRPr lang="zh-CN" altLang="en-US" sz="2800" dirty="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实验20-2研究磁场的方向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9135" y="2423160"/>
            <a:ext cx="5680710" cy="3519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882650" y="999490"/>
            <a:ext cx="1073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1901190"/>
            <a:ext cx="1960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磁场的方向</a:t>
            </a:r>
            <a:endParaRPr lang="zh-CN" altLang="en-US" sz="2800" dirty="0">
              <a:solidFill>
                <a:srgbClr val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82650" y="3196590"/>
            <a:ext cx="5505450" cy="1210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+mn-ea"/>
                <a:sym typeface="+mn-ea"/>
              </a:rPr>
              <a:t>小磁针静止时</a:t>
            </a:r>
            <a:r>
              <a:rPr lang="zh-CN" altLang="en-US" sz="2800" dirty="0">
                <a:solidFill>
                  <a:srgbClr val="FF0000"/>
                </a:solidFill>
                <a:latin typeface="+mn-ea"/>
                <a:sym typeface="+mn-ea"/>
              </a:rPr>
              <a:t>北极</a:t>
            </a:r>
            <a:r>
              <a:rPr lang="zh-CN" altLang="en-US" sz="2800" dirty="0">
                <a:solidFill>
                  <a:srgbClr val="000000"/>
                </a:solidFill>
                <a:latin typeface="+mn-ea"/>
                <a:sym typeface="+mn-ea"/>
              </a:rPr>
              <a:t>所指的方向规定为该点的磁场方向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0723" name="图片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388100" y="2012950"/>
            <a:ext cx="4228465" cy="366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882650" y="999490"/>
            <a:ext cx="1073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1901190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磁感线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678" name="图片 28677" descr="ZVETUM46U6YG7P2OBOR~[2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178300"/>
            <a:ext cx="3053715" cy="19634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图片 28678" descr="CP8A`_SZ@9NBS6KDQ~A}Z$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505" y="1796415"/>
            <a:ext cx="2491105" cy="238188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882650" y="2741295"/>
            <a:ext cx="5544820" cy="233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我们把小磁针在磁场中排列情况，用一根带箭头的曲线画出来，形象地描述磁场，这样的曲线叫作</a:t>
            </a:r>
            <a:r>
              <a:rPr lang="zh-CN" altLang="en-US" sz="2800" b="1" dirty="0">
                <a:solidFill>
                  <a:srgbClr val="036EB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磁感线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882650" y="999490"/>
            <a:ext cx="1073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1901190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磁感线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678" name="图片 28677" descr="ZVETUM46U6YG7P2OBOR~[2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178300"/>
            <a:ext cx="3053715" cy="19634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图片 28678" descr="CP8A`_SZ@9NBS6KDQ~A}Z$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505" y="1796415"/>
            <a:ext cx="2491105" cy="238188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882650" y="2741295"/>
            <a:ext cx="5713095" cy="26752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①磁感线上任意一点的方向，与该点的磁场方向相同。</a:t>
            </a:r>
          </a:p>
          <a:p>
            <a:pPr>
              <a:lnSpc>
                <a:spcPct val="14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②磁感线是描述磁场的方法，并不存在。</a:t>
            </a:r>
          </a:p>
          <a:p>
            <a:pPr>
              <a:lnSpc>
                <a:spcPct val="14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③磁体外部的磁感线都是从磁体的</a:t>
            </a: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极出发，回到</a:t>
            </a:r>
            <a:r>
              <a:rPr 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极。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5" name="矩形 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882650" y="999490"/>
            <a:ext cx="1073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2650" y="1901190"/>
            <a:ext cx="1249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磁感线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2056477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DEA">
                  <a:alpha val="100000"/>
                </a:srgbClr>
              </a:clrFrom>
              <a:clrTo>
                <a:srgbClr val="FFFDE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650" y="2830830"/>
            <a:ext cx="3248660" cy="199199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82656" y="5230503"/>
            <a:ext cx="3230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+mn-ea"/>
              </a:rPr>
              <a:t>异名磁极间的磁场分布</a:t>
            </a:r>
          </a:p>
        </p:txBody>
      </p:sp>
      <p:sp>
        <p:nvSpPr>
          <p:cNvPr id="16" name="文本框 16397"/>
          <p:cNvSpPr txBox="1">
            <a:spLocks noChangeArrowheads="1"/>
          </p:cNvSpPr>
          <p:nvPr/>
        </p:nvSpPr>
        <p:spPr bwMode="auto">
          <a:xfrm>
            <a:off x="6105877" y="5230503"/>
            <a:ext cx="391968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dirty="0">
                <a:latin typeface="+mn-ea"/>
              </a:rPr>
              <a:t>同名磁极间的磁场分布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DEA">
                  <a:alpha val="100000"/>
                </a:srgbClr>
              </a:clrFrom>
              <a:clrTo>
                <a:srgbClr val="FFFDEA">
                  <a:alpha val="100000"/>
                  <a:alpha val="0"/>
                </a:srgbClr>
              </a:clrTo>
            </a:clrChange>
          </a:blip>
          <a:srcRect r="49860"/>
          <a:stretch>
            <a:fillRect/>
          </a:stretch>
        </p:blipFill>
        <p:spPr>
          <a:xfrm>
            <a:off x="4706877" y="2677961"/>
            <a:ext cx="3465499" cy="2297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DEA">
                  <a:alpha val="100000"/>
                </a:srgbClr>
              </a:clrFrom>
              <a:clrTo>
                <a:srgbClr val="FFFDEA">
                  <a:alpha val="100000"/>
                  <a:alpha val="0"/>
                </a:srgbClr>
              </a:clrTo>
            </a:clrChange>
          </a:blip>
          <a:srcRect l="50117"/>
          <a:stretch>
            <a:fillRect/>
          </a:stretch>
        </p:blipFill>
        <p:spPr>
          <a:xfrm>
            <a:off x="8085595" y="2677961"/>
            <a:ext cx="3498075" cy="2331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/>
          <p:nvPr/>
        </p:nvPicPr>
        <p:blipFill>
          <a:blip r:embed="rId2">
            <a:alphaModFix amt="90000"/>
          </a:blip>
          <a:stretch>
            <a:fillRect/>
          </a:stretch>
        </p:blipFill>
        <p:spPr>
          <a:xfrm>
            <a:off x="0" y="0"/>
            <a:ext cx="1219009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课程导入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675120" y="964565"/>
            <a:ext cx="5047615" cy="25019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80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    </a:t>
            </a:r>
            <a:r>
              <a:rPr lang="zh-CN" altLang="en-US" sz="280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东汉学者王充在</a:t>
            </a:r>
            <a:r>
              <a:rPr lang="en-US" altLang="zh-CN" sz="280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《</a:t>
            </a:r>
            <a:r>
              <a:rPr lang="zh-CN" altLang="en-US" sz="280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论衡</a:t>
            </a:r>
            <a:r>
              <a:rPr lang="en-US" altLang="zh-CN" sz="280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》</a:t>
            </a:r>
            <a:r>
              <a:rPr lang="zh-CN" altLang="en-US" sz="280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一书中描述的“司南”</a:t>
            </a:r>
            <a:r>
              <a:rPr lang="en-US" altLang="zh-CN" sz="280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,</a:t>
            </a:r>
            <a:r>
              <a:rPr lang="zh-CN" altLang="en-US" sz="2800">
                <a:solidFill>
                  <a:schemeClr val="bg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+mn-ea"/>
                <a:sym typeface="+mn-ea"/>
              </a:rPr>
              <a:t>被公认为最早的磁性指南工具。指南针是我国古代四大发明之一。</a:t>
            </a:r>
            <a:endParaRPr lang="zh-CN" altLang="en-US" sz="2800" dirty="0">
              <a:solidFill>
                <a:schemeClr val="bg1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1731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地磁场</a:t>
            </a:r>
          </a:p>
        </p:txBody>
      </p:sp>
      <p:sp>
        <p:nvSpPr>
          <p:cNvPr id="3" name="矩形 2"/>
          <p:cNvSpPr/>
          <p:nvPr/>
        </p:nvSpPr>
        <p:spPr>
          <a:xfrm>
            <a:off x="882650" y="1901190"/>
            <a:ext cx="5703570" cy="1770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磁针受力转动是磁场作用的结果，那么指南针在世界各地都能够指南北又是谁的磁场在施加作用呢？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82650" y="4472305"/>
            <a:ext cx="4805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地球周围存在的磁场叫地磁场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34900" y="4628227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942" name="图片 8" descr="013000002514521258794057996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220" y="1901190"/>
            <a:ext cx="4648835" cy="348805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1731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地磁场</a:t>
            </a:r>
          </a:p>
        </p:txBody>
      </p:sp>
      <p:pic>
        <p:nvPicPr>
          <p:cNvPr id="15364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6220" y="1901190"/>
            <a:ext cx="4262120" cy="3683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334900" y="2263487"/>
            <a:ext cx="295322" cy="210471"/>
            <a:chOff x="435463" y="1226414"/>
            <a:chExt cx="295380" cy="210512"/>
          </a:xfrm>
        </p:grpSpPr>
        <p:sp>
          <p:nvSpPr>
            <p:cNvPr id="6" name="矩形 5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882650" y="2025650"/>
            <a:ext cx="4886325" cy="1770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特点：</a:t>
            </a:r>
          </a:p>
          <a:p>
            <a:pPr>
              <a:lnSpc>
                <a:spcPct val="130000"/>
              </a:lnSpc>
            </a:pPr>
            <a:r>
              <a:rPr lang="zh-CN" altLang="en-US" sz="28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地磁场的形状与条形磁体的磁场很相似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177016" y="5175543"/>
            <a:ext cx="1164996" cy="408623"/>
          </a:xfrm>
          <a:prstGeom prst="roundRect">
            <a:avLst/>
          </a:prstGeom>
          <a:solidFill>
            <a:srgbClr val="BDD7EE"/>
          </a:solidFill>
          <a:ln>
            <a:solidFill>
              <a:srgbClr val="FE970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地磁北极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483704" y="1901102"/>
            <a:ext cx="1164996" cy="408194"/>
          </a:xfrm>
          <a:prstGeom prst="roundRect">
            <a:avLst/>
          </a:prstGeom>
          <a:solidFill>
            <a:srgbClr val="BDD7EE"/>
          </a:solidFill>
          <a:ln>
            <a:solidFill>
              <a:srgbClr val="FE970E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</a:rPr>
              <a:t>地理北极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8955923" y="1142631"/>
            <a:ext cx="2293794" cy="1330326"/>
            <a:chOff x="8703754" y="795202"/>
            <a:chExt cx="2293794" cy="1330326"/>
          </a:xfrm>
        </p:grpSpPr>
        <p:sp>
          <p:nvSpPr>
            <p:cNvPr id="18" name="文本框 17"/>
            <p:cNvSpPr txBox="1"/>
            <p:nvPr/>
          </p:nvSpPr>
          <p:spPr>
            <a:xfrm>
              <a:off x="9816424" y="795202"/>
              <a:ext cx="1181124" cy="510778"/>
            </a:xfrm>
            <a:prstGeom prst="roundRect">
              <a:avLst/>
            </a:prstGeom>
            <a:solidFill>
              <a:srgbClr val="EAEFF7"/>
            </a:solidFill>
            <a:ln>
              <a:solidFill>
                <a:srgbClr val="036EB8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bg1"/>
                  </a:solidFill>
                </a:defRPr>
              </a:lvl1pPr>
            </a:lstStyle>
            <a:p>
              <a:r>
                <a:rPr lang="zh-CN" altLang="en-US" sz="2400" dirty="0">
                  <a:solidFill>
                    <a:schemeClr val="tx1"/>
                  </a:solidFill>
                </a:rPr>
                <a:t>磁偏角</a:t>
              </a:r>
            </a:p>
          </p:txBody>
        </p:sp>
        <p:cxnSp>
          <p:nvCxnSpPr>
            <p:cNvPr id="20" name="直接箭头连接符 19"/>
            <p:cNvCxnSpPr/>
            <p:nvPr/>
          </p:nvCxnSpPr>
          <p:spPr>
            <a:xfrm flipV="1">
              <a:off x="8703754" y="1366068"/>
              <a:ext cx="1112520" cy="75946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文本框 20"/>
          <p:cNvSpPr txBox="1"/>
          <p:nvPr/>
        </p:nvSpPr>
        <p:spPr>
          <a:xfrm>
            <a:off x="882650" y="3907790"/>
            <a:ext cx="4886325" cy="1770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just" defTabSz="685800">
              <a:lnSpc>
                <a:spcPct val="130000"/>
              </a:lnSpc>
            </a:pPr>
            <a:r>
              <a:rPr lang="zh-CN" altLang="en-US" sz="2800" dirty="0">
                <a:solidFill>
                  <a:prstClr val="black"/>
                </a:solidFill>
                <a:latin typeface="+mn-ea"/>
                <a:sym typeface="宋体" panose="02010600030101010101" pitchFamily="2" charset="-122"/>
              </a:rPr>
              <a:t>地磁场的南北极与地理的南北极不完全重合，中间有一定的夹角。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34900" y="4157057"/>
            <a:ext cx="295322" cy="210471"/>
            <a:chOff x="435463" y="1226414"/>
            <a:chExt cx="295380" cy="210512"/>
          </a:xfrm>
        </p:grpSpPr>
        <p:sp>
          <p:nvSpPr>
            <p:cNvPr id="23" name="矩形 2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34900" y="118589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2650" y="999490"/>
            <a:ext cx="1731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地磁场</a:t>
            </a:r>
          </a:p>
        </p:txBody>
      </p:sp>
      <p:pic>
        <p:nvPicPr>
          <p:cNvPr id="15364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6220" y="1901190"/>
            <a:ext cx="4262120" cy="368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7177016" y="5175543"/>
            <a:ext cx="1164996" cy="408623"/>
          </a:xfrm>
          <a:prstGeom prst="roundRect">
            <a:avLst/>
          </a:prstGeom>
          <a:solidFill>
            <a:srgbClr val="BDD7EE"/>
          </a:solidFill>
          <a:ln>
            <a:solidFill>
              <a:srgbClr val="FE970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地磁北极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483704" y="1901102"/>
            <a:ext cx="1164996" cy="408194"/>
          </a:xfrm>
          <a:prstGeom prst="roundRect">
            <a:avLst/>
          </a:prstGeom>
          <a:solidFill>
            <a:srgbClr val="BDD7EE"/>
          </a:solidFill>
          <a:ln>
            <a:solidFill>
              <a:srgbClr val="FE970E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</a:rPr>
              <a:t>地理北极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8955923" y="1142631"/>
            <a:ext cx="2293794" cy="1330326"/>
            <a:chOff x="8703754" y="795202"/>
            <a:chExt cx="2293794" cy="1330326"/>
          </a:xfrm>
        </p:grpSpPr>
        <p:sp>
          <p:nvSpPr>
            <p:cNvPr id="18" name="文本框 17"/>
            <p:cNvSpPr txBox="1"/>
            <p:nvPr/>
          </p:nvSpPr>
          <p:spPr>
            <a:xfrm>
              <a:off x="9816424" y="795202"/>
              <a:ext cx="1181124" cy="510778"/>
            </a:xfrm>
            <a:prstGeom prst="roundRect">
              <a:avLst/>
            </a:prstGeom>
            <a:solidFill>
              <a:srgbClr val="EAEFF7"/>
            </a:solidFill>
            <a:ln>
              <a:solidFill>
                <a:srgbClr val="036EB8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>
                  <a:solidFill>
                    <a:schemeClr val="bg1"/>
                  </a:solidFill>
                </a:defRPr>
              </a:lvl1pPr>
            </a:lstStyle>
            <a:p>
              <a:r>
                <a:rPr lang="zh-CN" altLang="en-US" sz="2400" dirty="0">
                  <a:solidFill>
                    <a:schemeClr val="tx1"/>
                  </a:solidFill>
                </a:rPr>
                <a:t>磁偏角</a:t>
              </a:r>
            </a:p>
          </p:txBody>
        </p:sp>
        <p:cxnSp>
          <p:nvCxnSpPr>
            <p:cNvPr id="20" name="直接箭头连接符 19"/>
            <p:cNvCxnSpPr/>
            <p:nvPr/>
          </p:nvCxnSpPr>
          <p:spPr>
            <a:xfrm flipV="1">
              <a:off x="8703754" y="1366068"/>
              <a:ext cx="1112520" cy="75946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938" name="矩形 25605"/>
          <p:cNvSpPr>
            <a:spLocks noChangeArrowheads="1"/>
          </p:cNvSpPr>
          <p:nvPr/>
        </p:nvSpPr>
        <p:spPr bwMode="auto">
          <a:xfrm>
            <a:off x="882650" y="1997710"/>
            <a:ext cx="549084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我国宋代学者沈括在他所著的</a:t>
            </a:r>
            <a:r>
              <a:rPr lang="en-US" altLang="zh-CN" sz="28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《</a:t>
            </a: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梦溪笔谈</a:t>
            </a:r>
            <a:r>
              <a:rPr lang="en-US" altLang="zh-CN" sz="28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》</a:t>
            </a: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中写道：</a:t>
            </a:r>
            <a:r>
              <a:rPr lang="en-US" altLang="zh-CN" sz="28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方家以磁石磨针锋，则能指南，然常微偏东，不全南也。</a:t>
            </a:r>
            <a:r>
              <a:rPr lang="en-US" altLang="zh-CN" sz="28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"</a:t>
            </a:r>
          </a:p>
        </p:txBody>
      </p:sp>
      <p:sp>
        <p:nvSpPr>
          <p:cNvPr id="3" name="矩形 2"/>
          <p:cNvSpPr/>
          <p:nvPr/>
        </p:nvSpPr>
        <p:spPr>
          <a:xfrm>
            <a:off x="882650" y="4860290"/>
            <a:ext cx="5703570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</a:pP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这个发现比西方早了</a:t>
            </a:r>
            <a:r>
              <a:rPr lang="en-US" altLang="zh-CN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400</a:t>
            </a:r>
            <a:r>
              <a: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多年。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等腰三角形 75"/>
          <p:cNvSpPr/>
          <p:nvPr/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/>
          <p:cNvSpPr/>
          <p:nvPr/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/>
          <p:cNvSpPr/>
          <p:nvPr/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小结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5916304" y="1032794"/>
            <a:ext cx="4334178" cy="48550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400" dirty="0">
                <a:solidFill>
                  <a:schemeClr val="tx1"/>
                </a:solidFill>
                <a:latin typeface="+mn-ea"/>
              </a:rPr>
              <a:t>磁性、磁体、磁极、磁化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241945" y="1617273"/>
            <a:ext cx="1610437" cy="51083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磁现象</a:t>
            </a:r>
          </a:p>
        </p:txBody>
      </p:sp>
      <p:sp>
        <p:nvSpPr>
          <p:cNvPr id="37" name="圆角矩形 36"/>
          <p:cNvSpPr/>
          <p:nvPr/>
        </p:nvSpPr>
        <p:spPr>
          <a:xfrm>
            <a:off x="5916304" y="1868316"/>
            <a:ext cx="4408226" cy="8956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zh-CN" altLang="en-US" sz="2400" dirty="0">
                <a:solidFill>
                  <a:schemeClr val="tx1"/>
                </a:solidFill>
                <a:latin typeface="+mn-ea"/>
              </a:rPr>
              <a:t>磁极：同名磁极相互排斥</a:t>
            </a:r>
            <a:endParaRPr lang="en-US" altLang="zh-CN" sz="2400" dirty="0">
              <a:solidFill>
                <a:schemeClr val="tx1"/>
              </a:solidFill>
              <a:latin typeface="+mn-ea"/>
            </a:endParaRPr>
          </a:p>
          <a:p>
            <a:r>
              <a:rPr lang="zh-CN" altLang="en-US" sz="2400" dirty="0">
                <a:solidFill>
                  <a:schemeClr val="tx1"/>
                </a:solidFill>
                <a:latin typeface="+mn-ea"/>
              </a:rPr>
              <a:t>          异名磁极相互吸引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3590377" y="1054077"/>
            <a:ext cx="1513883" cy="5101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sz="2400" dirty="0"/>
              <a:t>基本概念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3590377" y="2127962"/>
            <a:ext cx="1513884" cy="5101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zh-CN" altLang="en-US" sz="2400" dirty="0"/>
              <a:t>作用规律</a:t>
            </a:r>
          </a:p>
        </p:txBody>
      </p:sp>
      <p:sp>
        <p:nvSpPr>
          <p:cNvPr id="57" name="圆角矩形 56"/>
          <p:cNvSpPr/>
          <p:nvPr/>
        </p:nvSpPr>
        <p:spPr>
          <a:xfrm>
            <a:off x="5916304" y="2993873"/>
            <a:ext cx="5035009" cy="48550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+mn-ea"/>
              </a:rPr>
              <a:t>对放入其中的磁体有力的作用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1241945" y="3791804"/>
            <a:ext cx="1610437" cy="51083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磁场</a:t>
            </a:r>
          </a:p>
        </p:txBody>
      </p:sp>
      <p:sp>
        <p:nvSpPr>
          <p:cNvPr id="59" name="圆角矩形 58"/>
          <p:cNvSpPr/>
          <p:nvPr/>
        </p:nvSpPr>
        <p:spPr>
          <a:xfrm>
            <a:off x="5911908" y="4416801"/>
            <a:ext cx="1663113" cy="48550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+mn-ea"/>
              </a:rPr>
              <a:t>磁感线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3590377" y="3016408"/>
            <a:ext cx="1513883" cy="5101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基本性质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3590377" y="4438084"/>
            <a:ext cx="1513883" cy="5101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描述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3590377" y="3716936"/>
            <a:ext cx="1513884" cy="5101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方向</a:t>
            </a:r>
          </a:p>
        </p:txBody>
      </p:sp>
      <p:cxnSp>
        <p:nvCxnSpPr>
          <p:cNvPr id="87" name="直接箭头连接符 86"/>
          <p:cNvCxnSpPr>
            <a:stCxn id="3" idx="2"/>
            <a:endCxn id="58" idx="0"/>
          </p:cNvCxnSpPr>
          <p:nvPr/>
        </p:nvCxnSpPr>
        <p:spPr>
          <a:xfrm>
            <a:off x="2047164" y="2127575"/>
            <a:ext cx="0" cy="1663700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图片 9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40" y="3920490"/>
            <a:ext cx="1963420" cy="1392555"/>
          </a:xfrm>
          <a:prstGeom prst="rect">
            <a:avLst/>
          </a:prstGeom>
        </p:spPr>
      </p:pic>
      <p:sp>
        <p:nvSpPr>
          <p:cNvPr id="124" name="文本框 123"/>
          <p:cNvSpPr txBox="1"/>
          <p:nvPr/>
        </p:nvSpPr>
        <p:spPr>
          <a:xfrm>
            <a:off x="1241945" y="5546714"/>
            <a:ext cx="1610437" cy="510839"/>
          </a:xfrm>
          <a:prstGeom prst="roundRect">
            <a:avLst/>
          </a:prstGeom>
          <a:solidFill>
            <a:srgbClr val="F6F6F6"/>
          </a:solidFill>
          <a:ln w="28575"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地磁场</a:t>
            </a:r>
          </a:p>
        </p:txBody>
      </p:sp>
      <p:cxnSp>
        <p:nvCxnSpPr>
          <p:cNvPr id="132" name="直接箭头连接符 131"/>
          <p:cNvCxnSpPr>
            <a:stCxn id="58" idx="2"/>
            <a:endCxn id="124" idx="0"/>
          </p:cNvCxnSpPr>
          <p:nvPr/>
        </p:nvCxnSpPr>
        <p:spPr>
          <a:xfrm>
            <a:off x="2047164" y="4302106"/>
            <a:ext cx="0" cy="1244600"/>
          </a:xfrm>
          <a:prstGeom prst="straightConnector1">
            <a:avLst/>
          </a:prstGeom>
          <a:ln w="28575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>
            <a:stCxn id="36" idx="3"/>
            <a:endCxn id="17" idx="1"/>
          </p:cNvCxnSpPr>
          <p:nvPr/>
        </p:nvCxnSpPr>
        <p:spPr>
          <a:xfrm>
            <a:off x="5104260" y="1309466"/>
            <a:ext cx="81204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/>
          <p:cNvCxnSpPr>
            <a:stCxn id="47" idx="3"/>
            <a:endCxn id="37" idx="1"/>
          </p:cNvCxnSpPr>
          <p:nvPr/>
        </p:nvCxnSpPr>
        <p:spPr>
          <a:xfrm>
            <a:off x="5104261" y="2383351"/>
            <a:ext cx="812043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连接符 163"/>
          <p:cNvCxnSpPr>
            <a:stCxn id="62" idx="3"/>
            <a:endCxn id="57" idx="1"/>
          </p:cNvCxnSpPr>
          <p:nvPr/>
        </p:nvCxnSpPr>
        <p:spPr>
          <a:xfrm flipV="1">
            <a:off x="5104260" y="3270545"/>
            <a:ext cx="812044" cy="125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直接连接符 167"/>
          <p:cNvCxnSpPr>
            <a:stCxn id="65" idx="3"/>
            <a:endCxn id="59" idx="1"/>
          </p:cNvCxnSpPr>
          <p:nvPr/>
        </p:nvCxnSpPr>
        <p:spPr>
          <a:xfrm>
            <a:off x="5104260" y="4693473"/>
            <a:ext cx="807648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 descr="2Z3()~5]{~)FQP_4_IX29O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1870" y="5057775"/>
            <a:ext cx="1708150" cy="1476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左大括号 6"/>
          <p:cNvSpPr/>
          <p:nvPr/>
        </p:nvSpPr>
        <p:spPr>
          <a:xfrm>
            <a:off x="2988310" y="1318260"/>
            <a:ext cx="543560" cy="1075055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左大括号 8"/>
          <p:cNvSpPr/>
          <p:nvPr/>
        </p:nvSpPr>
        <p:spPr>
          <a:xfrm>
            <a:off x="3004820" y="3399790"/>
            <a:ext cx="543560" cy="1294130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pic>
        <p:nvPicPr>
          <p:cNvPr id="41986" name="Picture 6" descr="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7555" y="3468370"/>
            <a:ext cx="4104005" cy="25641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7" name="Text Box 2"/>
          <p:cNvSpPr txBox="1"/>
          <p:nvPr>
            <p:custDataLst>
              <p:tags r:id="rId2"/>
            </p:custDataLst>
          </p:nvPr>
        </p:nvSpPr>
        <p:spPr>
          <a:xfrm>
            <a:off x="1137920" y="1444625"/>
            <a:ext cx="746315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如下图，甲图所示条形磁铁从中间锯断后如图乙，则有（      ）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AutoNum type="alphaUcPeriod"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端是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极，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端是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极，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端不是磁极</a:t>
            </a:r>
          </a:p>
          <a:p>
            <a:pPr marL="342900" indent="-342900" eaLnBrk="1" hangingPunct="1">
              <a:lnSpc>
                <a:spcPct val="150000"/>
              </a:lnSpc>
              <a:buNone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B.   A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端和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端都不是磁极</a:t>
            </a:r>
          </a:p>
          <a:p>
            <a:pPr marL="342900" indent="-342900" eaLnBrk="1" hangingPunct="1">
              <a:lnSpc>
                <a:spcPct val="150000"/>
              </a:lnSpc>
              <a:buNone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C.   A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端为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极，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端为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</a:t>
            </a:r>
          </a:p>
          <a:p>
            <a:pPr marL="342900" indent="-342900" eaLnBrk="1" hangingPunct="1">
              <a:lnSpc>
                <a:spcPct val="150000"/>
              </a:lnSpc>
              <a:buNone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D.   A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端为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极，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端为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</a:t>
            </a:r>
          </a:p>
        </p:txBody>
      </p:sp>
      <p:sp>
        <p:nvSpPr>
          <p:cNvPr id="52231" name="Rectangle 7"/>
          <p:cNvSpPr/>
          <p:nvPr>
            <p:custDataLst>
              <p:tags r:id="rId3"/>
            </p:custDataLst>
          </p:nvPr>
        </p:nvSpPr>
        <p:spPr>
          <a:xfrm>
            <a:off x="3825875" y="2302510"/>
            <a:ext cx="43942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</a:rPr>
              <a:t>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58369" name="文本框 84999"/>
          <p:cNvSpPr txBox="1"/>
          <p:nvPr>
            <p:custDataLst>
              <p:tags r:id="rId1"/>
            </p:custDataLst>
          </p:nvPr>
        </p:nvSpPr>
        <p:spPr>
          <a:xfrm>
            <a:off x="802005" y="1323975"/>
            <a:ext cx="8776970" cy="40093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一条形磁铁，周围有四根能自由转动的小磁针甲、乙、丙、丁，当小磁针静止时，指向正确的是（      ）</a:t>
            </a:r>
          </a:p>
          <a:p>
            <a:pPr>
              <a:lnSpc>
                <a:spcPct val="130000"/>
              </a:lnSpc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（小磁针蓝色的一端表示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极）</a:t>
            </a:r>
          </a:p>
          <a:p>
            <a:pPr>
              <a:lnSpc>
                <a:spcPct val="13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A.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磁针甲</a:t>
            </a:r>
          </a:p>
          <a:p>
            <a:pPr>
              <a:lnSpc>
                <a:spcPct val="13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B.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磁针乙</a:t>
            </a:r>
          </a:p>
          <a:p>
            <a:pPr>
              <a:lnSpc>
                <a:spcPct val="13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C.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磁针丙</a:t>
            </a:r>
          </a:p>
          <a:p>
            <a:pPr>
              <a:lnSpc>
                <a:spcPct val="130000"/>
              </a:lnSpc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D.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磁针丁</a:t>
            </a:r>
          </a:p>
        </p:txBody>
      </p:sp>
      <p:sp>
        <p:nvSpPr>
          <p:cNvPr id="85001" name="文本框 85000"/>
          <p:cNvSpPr txBox="1"/>
          <p:nvPr>
            <p:custDataLst>
              <p:tags r:id="rId2"/>
            </p:custDataLst>
          </p:nvPr>
        </p:nvSpPr>
        <p:spPr>
          <a:xfrm>
            <a:off x="7698105" y="1904365"/>
            <a:ext cx="457200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A</a:t>
            </a:r>
          </a:p>
        </p:txBody>
      </p:sp>
      <p:grpSp>
        <p:nvGrpSpPr>
          <p:cNvPr id="58371" name="组合 85001"/>
          <p:cNvGrpSpPr/>
          <p:nvPr>
            <p:custDataLst>
              <p:tags r:id="rId3"/>
            </p:custDataLst>
          </p:nvPr>
        </p:nvGrpSpPr>
        <p:grpSpPr>
          <a:xfrm>
            <a:off x="6250305" y="2786380"/>
            <a:ext cx="3300095" cy="2305373"/>
            <a:chOff x="624" y="1680"/>
            <a:chExt cx="1917" cy="1260"/>
          </a:xfrm>
        </p:grpSpPr>
        <p:grpSp>
          <p:nvGrpSpPr>
            <p:cNvPr id="58372" name="组合 85002"/>
            <p:cNvGrpSpPr/>
            <p:nvPr>
              <p:custDataLst>
                <p:tags r:id="rId4"/>
              </p:custDataLst>
            </p:nvPr>
          </p:nvGrpSpPr>
          <p:grpSpPr>
            <a:xfrm>
              <a:off x="1344" y="1968"/>
              <a:ext cx="381" cy="51"/>
              <a:chOff x="1272" y="3573"/>
              <a:chExt cx="381" cy="51"/>
            </a:xfrm>
          </p:grpSpPr>
          <p:sp>
            <p:nvSpPr>
              <p:cNvPr id="58373" name="等腰三角形 85003"/>
              <p:cNvSpPr/>
              <p:nvPr>
                <p:custDataLst>
                  <p:tags r:id="rId23"/>
                </p:custDataLst>
              </p:nvPr>
            </p:nvSpPr>
            <p:spPr>
              <a:xfrm rot="-5400000">
                <a:off x="1344" y="3504"/>
                <a:ext cx="48" cy="192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 sz="20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8374" name="等腰三角形 85004"/>
              <p:cNvSpPr/>
              <p:nvPr>
                <p:custDataLst>
                  <p:tags r:id="rId24"/>
                </p:custDataLst>
              </p:nvPr>
            </p:nvSpPr>
            <p:spPr>
              <a:xfrm rot="5400000" flipH="1">
                <a:off x="1533" y="3501"/>
                <a:ext cx="48" cy="19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 sz="20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8375" name="组合 85005"/>
            <p:cNvGrpSpPr/>
            <p:nvPr>
              <p:custDataLst>
                <p:tags r:id="rId5"/>
              </p:custDataLst>
            </p:nvPr>
          </p:nvGrpSpPr>
          <p:grpSpPr>
            <a:xfrm>
              <a:off x="1392" y="2688"/>
              <a:ext cx="381" cy="51"/>
              <a:chOff x="1272" y="3573"/>
              <a:chExt cx="381" cy="51"/>
            </a:xfrm>
          </p:grpSpPr>
          <p:sp>
            <p:nvSpPr>
              <p:cNvPr id="58376" name="等腰三角形 85006"/>
              <p:cNvSpPr/>
              <p:nvPr>
                <p:custDataLst>
                  <p:tags r:id="rId21"/>
                </p:custDataLst>
              </p:nvPr>
            </p:nvSpPr>
            <p:spPr>
              <a:xfrm rot="-5400000">
                <a:off x="1344" y="3504"/>
                <a:ext cx="48" cy="192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 sz="20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8377" name="等腰三角形 85007"/>
              <p:cNvSpPr/>
              <p:nvPr>
                <p:custDataLst>
                  <p:tags r:id="rId22"/>
                </p:custDataLst>
              </p:nvPr>
            </p:nvSpPr>
            <p:spPr>
              <a:xfrm rot="5400000" flipH="1">
                <a:off x="1533" y="3501"/>
                <a:ext cx="48" cy="19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 sz="20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8378" name="组合 85008"/>
            <p:cNvGrpSpPr/>
            <p:nvPr>
              <p:custDataLst>
                <p:tags r:id="rId6"/>
              </p:custDataLst>
            </p:nvPr>
          </p:nvGrpSpPr>
          <p:grpSpPr>
            <a:xfrm flipH="1">
              <a:off x="2160" y="2304"/>
              <a:ext cx="381" cy="51"/>
              <a:chOff x="1272" y="3573"/>
              <a:chExt cx="381" cy="51"/>
            </a:xfrm>
          </p:grpSpPr>
          <p:sp>
            <p:nvSpPr>
              <p:cNvPr id="58379" name="等腰三角形 85009"/>
              <p:cNvSpPr/>
              <p:nvPr>
                <p:custDataLst>
                  <p:tags r:id="rId19"/>
                </p:custDataLst>
              </p:nvPr>
            </p:nvSpPr>
            <p:spPr>
              <a:xfrm rot="-5400000">
                <a:off x="1344" y="3504"/>
                <a:ext cx="48" cy="192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 sz="20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8380" name="等腰三角形 85010"/>
              <p:cNvSpPr/>
              <p:nvPr>
                <p:custDataLst>
                  <p:tags r:id="rId20"/>
                </p:custDataLst>
              </p:nvPr>
            </p:nvSpPr>
            <p:spPr>
              <a:xfrm rot="5400000" flipH="1">
                <a:off x="1533" y="3501"/>
                <a:ext cx="48" cy="19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 sz="20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8381" name="组合 85011"/>
            <p:cNvGrpSpPr/>
            <p:nvPr>
              <p:custDataLst>
                <p:tags r:id="rId7"/>
              </p:custDataLst>
            </p:nvPr>
          </p:nvGrpSpPr>
          <p:grpSpPr>
            <a:xfrm>
              <a:off x="624" y="2304"/>
              <a:ext cx="381" cy="51"/>
              <a:chOff x="1272" y="3573"/>
              <a:chExt cx="381" cy="51"/>
            </a:xfrm>
          </p:grpSpPr>
          <p:sp>
            <p:nvSpPr>
              <p:cNvPr id="58382" name="等腰三角形 85012"/>
              <p:cNvSpPr/>
              <p:nvPr>
                <p:custDataLst>
                  <p:tags r:id="rId17"/>
                </p:custDataLst>
              </p:nvPr>
            </p:nvSpPr>
            <p:spPr>
              <a:xfrm rot="-5400000">
                <a:off x="1344" y="3504"/>
                <a:ext cx="48" cy="192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 sz="20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8383" name="等腰三角形 85013"/>
              <p:cNvSpPr/>
              <p:nvPr>
                <p:custDataLst>
                  <p:tags r:id="rId18"/>
                </p:custDataLst>
              </p:nvPr>
            </p:nvSpPr>
            <p:spPr>
              <a:xfrm rot="5400000" flipH="1">
                <a:off x="1533" y="3501"/>
                <a:ext cx="48" cy="19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 sz="20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58384" name="组合 85014"/>
            <p:cNvGrpSpPr/>
            <p:nvPr>
              <p:custDataLst>
                <p:tags r:id="rId8"/>
              </p:custDataLst>
            </p:nvPr>
          </p:nvGrpSpPr>
          <p:grpSpPr>
            <a:xfrm>
              <a:off x="1104" y="2160"/>
              <a:ext cx="1056" cy="252"/>
              <a:chOff x="1104" y="2160"/>
              <a:chExt cx="1056" cy="252"/>
            </a:xfrm>
          </p:grpSpPr>
          <p:sp>
            <p:nvSpPr>
              <p:cNvPr id="58385" name="矩形 85015"/>
              <p:cNvSpPr/>
              <p:nvPr>
                <p:custDataLst>
                  <p:tags r:id="rId13"/>
                </p:custDataLst>
              </p:nvPr>
            </p:nvSpPr>
            <p:spPr>
              <a:xfrm>
                <a:off x="1152" y="2192"/>
                <a:ext cx="432" cy="192"/>
              </a:xfrm>
              <a:prstGeom prst="rect">
                <a:avLst/>
              </a:prstGeom>
              <a:solidFill>
                <a:srgbClr val="0000FF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 sz="20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8386" name="矩形 85016"/>
              <p:cNvSpPr/>
              <p:nvPr>
                <p:custDataLst>
                  <p:tags r:id="rId14"/>
                </p:custDataLst>
              </p:nvPr>
            </p:nvSpPr>
            <p:spPr>
              <a:xfrm>
                <a:off x="1584" y="2192"/>
                <a:ext cx="432" cy="192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en-US" sz="20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8387" name="文本框 85017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1104" y="2160"/>
                <a:ext cx="236" cy="25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solidFill>
                      <a:srgbClr val="FFFF99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N</a:t>
                </a:r>
              </a:p>
            </p:txBody>
          </p:sp>
          <p:sp>
            <p:nvSpPr>
              <p:cNvPr id="58388" name="文本框 85018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1824" y="2160"/>
                <a:ext cx="336" cy="25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 b="1">
                    <a:solidFill>
                      <a:srgbClr val="FFFF99"/>
                    </a:solidFill>
                    <a:latin typeface="Arial" panose="020B0604020202020204" pitchFamily="34" charset="0"/>
                    <a:ea typeface="宋体" panose="02010600030101010101" pitchFamily="2" charset="-122"/>
                  </a:rPr>
                  <a:t>S</a:t>
                </a:r>
              </a:p>
            </p:txBody>
          </p:sp>
        </p:grpSp>
        <p:sp>
          <p:nvSpPr>
            <p:cNvPr id="58389" name="文本框 85019"/>
            <p:cNvSpPr txBox="1"/>
            <p:nvPr>
              <p:custDataLst>
                <p:tags r:id="rId9"/>
              </p:custDataLst>
            </p:nvPr>
          </p:nvSpPr>
          <p:spPr>
            <a:xfrm>
              <a:off x="1392" y="2688"/>
              <a:ext cx="336" cy="25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latin typeface="Arial" panose="020B0604020202020204" pitchFamily="34" charset="0"/>
                  <a:ea typeface="宋体" panose="02010600030101010101" pitchFamily="2" charset="-122"/>
                </a:rPr>
                <a:t>丁</a:t>
              </a:r>
            </a:p>
          </p:txBody>
        </p:sp>
        <p:sp>
          <p:nvSpPr>
            <p:cNvPr id="58390" name="文本框 85020"/>
            <p:cNvSpPr txBox="1"/>
            <p:nvPr>
              <p:custDataLst>
                <p:tags r:id="rId10"/>
              </p:custDataLst>
            </p:nvPr>
          </p:nvSpPr>
          <p:spPr>
            <a:xfrm>
              <a:off x="2160" y="2016"/>
              <a:ext cx="336" cy="25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latin typeface="Arial" panose="020B0604020202020204" pitchFamily="34" charset="0"/>
                  <a:ea typeface="宋体" panose="02010600030101010101" pitchFamily="2" charset="-122"/>
                </a:rPr>
                <a:t>丙</a:t>
              </a:r>
            </a:p>
          </p:txBody>
        </p:sp>
        <p:sp>
          <p:nvSpPr>
            <p:cNvPr id="58391" name="文本框 85021"/>
            <p:cNvSpPr txBox="1"/>
            <p:nvPr>
              <p:custDataLst>
                <p:tags r:id="rId11"/>
              </p:custDataLst>
            </p:nvPr>
          </p:nvSpPr>
          <p:spPr>
            <a:xfrm>
              <a:off x="624" y="2016"/>
              <a:ext cx="336" cy="25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latin typeface="Arial" panose="020B0604020202020204" pitchFamily="34" charset="0"/>
                  <a:ea typeface="宋体" panose="02010600030101010101" pitchFamily="2" charset="-122"/>
                </a:rPr>
                <a:t>甲</a:t>
              </a:r>
            </a:p>
          </p:txBody>
        </p:sp>
        <p:sp>
          <p:nvSpPr>
            <p:cNvPr id="58392" name="文本框 85022"/>
            <p:cNvSpPr txBox="1"/>
            <p:nvPr>
              <p:custDataLst>
                <p:tags r:id="rId12"/>
              </p:custDataLst>
            </p:nvPr>
          </p:nvSpPr>
          <p:spPr>
            <a:xfrm>
              <a:off x="1392" y="1680"/>
              <a:ext cx="336" cy="25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b="1">
                  <a:latin typeface="Arial" panose="020B0604020202020204" pitchFamily="34" charset="0"/>
                  <a:ea typeface="宋体" panose="02010600030101010101" pitchFamily="2" charset="-122"/>
                </a:rPr>
                <a:t>乙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课程导入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74065" y="1717040"/>
            <a:ext cx="6524625" cy="3449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西晋名将，武器专家马隆在讨平叛胡时，见山路狭窄，于是在道路两边放置大量磁石，因为对方穿着铁制铠甲，会被磁石吸引，故此受制于磁石阵；但马隆部众却穿犀甲，经过磁石时无任何影响，于是能够有效打击对手。</a:t>
            </a: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7795260" y="2219960"/>
            <a:ext cx="3194050" cy="2444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8691245" y="4706620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天然磁石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649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磁现象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8435" name="文本框 12289"/>
          <p:cNvSpPr/>
          <p:nvPr/>
        </p:nvSpPr>
        <p:spPr>
          <a:xfrm>
            <a:off x="774065" y="1943735"/>
            <a:ext cx="708279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磁性：能吸引</a:t>
            </a:r>
            <a:r>
              <a:rPr lang="zh-CN" altLang="en-US" sz="2800" b="1">
                <a:solidFill>
                  <a:srgbClr val="036EB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铁、钴、镍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等物质的性质。</a:t>
            </a:r>
          </a:p>
        </p:txBody>
      </p:sp>
      <p:sp>
        <p:nvSpPr>
          <p:cNvPr id="18436" name="文本框 12290">
            <a:hlinkClick r:id="rId3" action="ppaction://hlinksldjump"/>
          </p:cNvPr>
          <p:cNvSpPr/>
          <p:nvPr/>
        </p:nvSpPr>
        <p:spPr>
          <a:xfrm>
            <a:off x="773748" y="2826385"/>
            <a:ext cx="537845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磁体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具有磁性的物体。</a:t>
            </a:r>
          </a:p>
        </p:txBody>
      </p:sp>
      <p:pic>
        <p:nvPicPr>
          <p:cNvPr id="36871" name="图片 368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560" y="3789045"/>
            <a:ext cx="2557145" cy="1934210"/>
          </a:xfrm>
          <a:prstGeom prst="rect">
            <a:avLst/>
          </a:prstGeom>
          <a:noFill/>
          <a:ln w="19050" cap="flat" cmpd="sng">
            <a:noFill/>
            <a:prstDash val="solid"/>
            <a:miter/>
            <a:headEnd type="none" w="med" len="med"/>
            <a:tailEnd type="none" w="med" len="med"/>
          </a:ln>
          <a:effectLst/>
        </p:spPr>
      </p:pic>
      <p:pic>
        <p:nvPicPr>
          <p:cNvPr id="7201" name="Picture 33" descr="https://ss2.bdstatic.com/70cFvnSh_Q1YnxGkpoWK1HF6hhy/it/u=2049638340,2051414858&amp;fm=26&amp;gp=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4"/>
          <a:stretch>
            <a:fillRect/>
          </a:stretch>
        </p:blipFill>
        <p:spPr bwMode="auto">
          <a:xfrm>
            <a:off x="7857490" y="3789045"/>
            <a:ext cx="2160270" cy="193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510" y="3789045"/>
            <a:ext cx="2152650" cy="194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7948295" y="1943735"/>
            <a:ext cx="2672080" cy="521970"/>
          </a:xfrm>
          <a:prstGeom prst="rect">
            <a:avLst/>
          </a:prstGeom>
          <a:noFill/>
          <a:ln>
            <a:solidFill>
              <a:srgbClr val="00A0E9"/>
            </a:solidFill>
            <a:prstDash val="dashDot"/>
          </a:ln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36EB8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不能吸引铝、铜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649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磁现象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12290">
            <a:hlinkClick r:id="rId3" action="ppaction://hlinksldjump"/>
          </p:cNvPr>
          <p:cNvSpPr/>
          <p:nvPr/>
        </p:nvSpPr>
        <p:spPr>
          <a:xfrm>
            <a:off x="773748" y="1929130"/>
            <a:ext cx="537845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磁体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具有磁性的物体。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407150" y="2218055"/>
            <a:ext cx="5140960" cy="1294471"/>
            <a:chOff x="6061566" y="4699644"/>
            <a:chExt cx="4803875" cy="1443067"/>
          </a:xfrm>
        </p:grpSpPr>
        <p:grpSp>
          <p:nvGrpSpPr>
            <p:cNvPr id="34" name="组合 33"/>
            <p:cNvGrpSpPr/>
            <p:nvPr/>
          </p:nvGrpSpPr>
          <p:grpSpPr>
            <a:xfrm>
              <a:off x="6061566" y="4959435"/>
              <a:ext cx="1406840" cy="1152306"/>
              <a:chOff x="2235303" y="1264596"/>
              <a:chExt cx="2162058" cy="1557727"/>
            </a:xfrm>
          </p:grpSpPr>
          <p:sp>
            <p:nvSpPr>
              <p:cNvPr id="35" name="Text Box 5"/>
              <p:cNvSpPr txBox="1">
                <a:spLocks noChangeArrowheads="1"/>
              </p:cNvSpPr>
              <p:nvPr/>
            </p:nvSpPr>
            <p:spPr bwMode="auto">
              <a:xfrm>
                <a:off x="2235303" y="2267289"/>
                <a:ext cx="2160001" cy="5550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9pPr>
              </a:lstStyle>
              <a:p>
                <a:pPr algn="l" eaLnBrk="1" hangingPunct="1"/>
                <a:r>
                  <a:rPr lang="zh-CN" altLang="en-US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条形磁体</a:t>
                </a:r>
              </a:p>
            </p:txBody>
          </p:sp>
          <p:pic>
            <p:nvPicPr>
              <p:cNvPr id="36" name="Picture 2"/>
              <p:cNvPicPr preferRelativeResize="0">
                <a:picLocks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43" t="10927" r="5020" b="21973"/>
              <a:stretch>
                <a:fillRect/>
              </a:stretch>
            </p:blipFill>
            <p:spPr bwMode="auto">
              <a:xfrm>
                <a:off x="2237361" y="1264596"/>
                <a:ext cx="2160000" cy="559363"/>
              </a:xfrm>
              <a:prstGeom prst="round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" name="组合 36"/>
            <p:cNvGrpSpPr/>
            <p:nvPr/>
          </p:nvGrpSpPr>
          <p:grpSpPr>
            <a:xfrm>
              <a:off x="9377447" y="4699644"/>
              <a:ext cx="1487994" cy="1439586"/>
              <a:chOff x="4719588" y="3142446"/>
              <a:chExt cx="2344072" cy="1607348"/>
            </a:xfrm>
          </p:grpSpPr>
          <p:sp>
            <p:nvSpPr>
              <p:cNvPr id="38" name="Text Box 12"/>
              <p:cNvSpPr txBox="1">
                <a:spLocks noChangeArrowheads="1"/>
              </p:cNvSpPr>
              <p:nvPr/>
            </p:nvSpPr>
            <p:spPr bwMode="auto">
              <a:xfrm>
                <a:off x="5195512" y="4291369"/>
                <a:ext cx="1868148" cy="458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l" eaLnBrk="1" hangingPunct="1"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9pPr>
              </a:lstStyle>
              <a:p>
                <a:r>
                  <a:rPr lang="zh-CN" altLang="en-US" sz="18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针形磁体</a:t>
                </a:r>
              </a:p>
            </p:txBody>
          </p:sp>
          <p:pic>
            <p:nvPicPr>
              <p:cNvPr id="39" name="图片 2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76" t="11667" b="7001"/>
              <a:stretch>
                <a:fillRect/>
              </a:stretch>
            </p:blipFill>
            <p:spPr bwMode="auto">
              <a:xfrm>
                <a:off x="4719588" y="3142446"/>
                <a:ext cx="2160000" cy="1080000"/>
              </a:xfrm>
              <a:prstGeom prst="round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0" name="组合 39"/>
            <p:cNvGrpSpPr/>
            <p:nvPr/>
          </p:nvGrpSpPr>
          <p:grpSpPr>
            <a:xfrm>
              <a:off x="7758830" y="4754514"/>
              <a:ext cx="1390175" cy="1388197"/>
              <a:chOff x="5269943" y="911361"/>
              <a:chExt cx="1800000" cy="1807787"/>
            </a:xfrm>
          </p:grpSpPr>
          <p:pic>
            <p:nvPicPr>
              <p:cNvPr id="41" name="Picture 6" descr="u=1645771855,4043019273&amp;fm=21&amp;gp=0"/>
              <p:cNvPicPr preferRelativeResize="0">
                <a:picLocks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40" t="16606" r="13458" b="9546"/>
              <a:stretch>
                <a:fillRect/>
              </a:stretch>
            </p:blipFill>
            <p:spPr bwMode="auto">
              <a:xfrm>
                <a:off x="5269943" y="911361"/>
                <a:ext cx="1800000" cy="1265181"/>
              </a:xfrm>
              <a:prstGeom prst="round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Text Box 13"/>
              <p:cNvSpPr txBox="1">
                <a:spLocks noChangeArrowheads="1"/>
              </p:cNvSpPr>
              <p:nvPr/>
            </p:nvSpPr>
            <p:spPr bwMode="auto">
              <a:xfrm>
                <a:off x="5397724" y="2184470"/>
                <a:ext cx="1632092" cy="5346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l" eaLnBrk="1" hangingPunct="1">
                  <a:defRPr sz="24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charset="0"/>
                  </a:defRPr>
                </a:lvl9pPr>
              </a:lstStyle>
              <a:p>
                <a:r>
                  <a:rPr lang="zh-CN" altLang="en-US" sz="18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蹄形磁体</a:t>
                </a:r>
              </a:p>
            </p:txBody>
          </p:sp>
        </p:grpSp>
      </p:grpSp>
      <p:sp>
        <p:nvSpPr>
          <p:cNvPr id="44" name="Text Box 2"/>
          <p:cNvSpPr txBox="1"/>
          <p:nvPr/>
        </p:nvSpPr>
        <p:spPr>
          <a:xfrm>
            <a:off x="2889412" y="3965803"/>
            <a:ext cx="2896802" cy="578882"/>
          </a:xfrm>
          <a:prstGeom prst="roundRect">
            <a:avLst/>
          </a:prstGeom>
          <a:solidFill>
            <a:srgbClr val="BDD7EE"/>
          </a:solidFill>
          <a:ln w="9525">
            <a:solidFill>
              <a:srgbClr val="00A0E9"/>
            </a:solidFill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>
              <a:defRPr sz="2800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defRPr>
            </a:lvl1pPr>
          </a:lstStyle>
          <a:p>
            <a:pPr algn="ctr"/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按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磁体的</a:t>
            </a:r>
            <a:r>
              <a:rPr lang="zh-CN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来源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2889411" y="5349959"/>
            <a:ext cx="3098042" cy="578882"/>
          </a:xfrm>
          <a:prstGeom prst="roundRect">
            <a:avLst/>
          </a:prstGeom>
          <a:solidFill>
            <a:srgbClr val="BDD7EE"/>
          </a:solidFill>
          <a:ln w="9525">
            <a:solidFill>
              <a:srgbClr val="00A0E9"/>
            </a:solidFill>
          </a:ln>
        </p:spPr>
        <p:txBody>
          <a:bodyPr wrap="square" anchor="t">
            <a:spAutoFit/>
          </a:bodyPr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按磁性保持的时间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6408407" y="3611313"/>
            <a:ext cx="4111904" cy="1421842"/>
            <a:chOff x="6208114" y="3441862"/>
            <a:chExt cx="3397666" cy="1174868"/>
          </a:xfrm>
        </p:grpSpPr>
        <p:pic>
          <p:nvPicPr>
            <p:cNvPr id="43" name="图片 293892" descr="2"/>
            <p:cNvPicPr preferRelativeResize="0">
              <a:picLocks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8" b="9402"/>
            <a:stretch>
              <a:fillRect/>
            </a:stretch>
          </p:blipFill>
          <p:spPr bwMode="auto">
            <a:xfrm>
              <a:off x="6208114" y="3541952"/>
              <a:ext cx="1399800" cy="760730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"/>
            <p:cNvPicPr preferRelativeResize="0"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5861" y="3441862"/>
              <a:ext cx="1289919" cy="910268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6429685" y="4312404"/>
              <a:ext cx="906682" cy="304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dirty="0">
                  <a:latin typeface="宋体" panose="02010600030101010101" pitchFamily="2" charset="-122"/>
                  <a:ea typeface="宋体" panose="02010600030101010101" pitchFamily="2" charset="-122"/>
                </a:rPr>
                <a:t>天然磁体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8507364" y="4302959"/>
              <a:ext cx="906682" cy="304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zh-CN" dirty="0">
                  <a:latin typeface="宋体" panose="02010600030101010101" pitchFamily="2" charset="-122"/>
                  <a:ea typeface="宋体" panose="02010600030101010101" pitchFamily="2" charset="-122"/>
                </a:rPr>
                <a:t>人造磁体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408420" y="5113655"/>
            <a:ext cx="3859530" cy="1473188"/>
            <a:chOff x="7902838" y="4576836"/>
            <a:chExt cx="2814110" cy="1333886"/>
          </a:xfrm>
        </p:grpSpPr>
        <p:pic>
          <p:nvPicPr>
            <p:cNvPr id="47" name="Picture 3" descr="硬磁体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96" t="22301" r="26622" b="21906"/>
            <a:stretch>
              <a:fillRect/>
            </a:stretch>
          </p:blipFill>
          <p:spPr bwMode="auto">
            <a:xfrm>
              <a:off x="7902838" y="4576837"/>
              <a:ext cx="1198582" cy="1009946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" descr="软磁体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1" t="34874" r="40968" b="29391"/>
            <a:stretch>
              <a:fillRect/>
            </a:stretch>
          </p:blipFill>
          <p:spPr bwMode="auto">
            <a:xfrm>
              <a:off x="9583141" y="4576836"/>
              <a:ext cx="1133807" cy="1009946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矩形 12"/>
            <p:cNvSpPr/>
            <p:nvPr/>
          </p:nvSpPr>
          <p:spPr>
            <a:xfrm>
              <a:off x="8210476" y="5577248"/>
              <a:ext cx="660766" cy="333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dirty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pitchFamily="34" charset="-122"/>
                </a:rPr>
                <a:t>永磁体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9819870" y="5577247"/>
              <a:ext cx="660766" cy="333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dirty="0"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pitchFamily="34" charset="-122"/>
                </a:rPr>
                <a:t>软磁体</a:t>
              </a:r>
            </a:p>
          </p:txBody>
        </p:sp>
      </p:grpSp>
      <p:sp>
        <p:nvSpPr>
          <p:cNvPr id="29" name="Text Box 2"/>
          <p:cNvSpPr txBox="1"/>
          <p:nvPr/>
        </p:nvSpPr>
        <p:spPr>
          <a:xfrm>
            <a:off x="2889411" y="2581788"/>
            <a:ext cx="2896803" cy="578444"/>
          </a:xfrm>
          <a:prstGeom prst="roundRect">
            <a:avLst/>
          </a:prstGeom>
          <a:solidFill>
            <a:srgbClr val="BDD7EE"/>
          </a:solidFill>
          <a:ln w="9525">
            <a:solidFill>
              <a:srgbClr val="00A0E9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按磁体的形状</a:t>
            </a:r>
          </a:p>
        </p:txBody>
      </p:sp>
      <p:sp>
        <p:nvSpPr>
          <p:cNvPr id="50" name="圆角矩形 49"/>
          <p:cNvSpPr/>
          <p:nvPr/>
        </p:nvSpPr>
        <p:spPr>
          <a:xfrm>
            <a:off x="575945" y="3733800"/>
            <a:ext cx="1363345" cy="1056251"/>
          </a:xfrm>
          <a:prstGeom prst="roundRect">
            <a:avLst/>
          </a:prstGeom>
          <a:solidFill>
            <a:srgbClr val="BDD7EE"/>
          </a:solidFill>
          <a:ln w="19050">
            <a:solidFill>
              <a:srgbClr val="036EB8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+mn-ea"/>
                <a:cs typeface="Times New Roman" panose="02020603050405020304" charset="0"/>
              </a:rPr>
              <a:t>磁体的分类</a:t>
            </a:r>
          </a:p>
        </p:txBody>
      </p:sp>
      <p:sp>
        <p:nvSpPr>
          <p:cNvPr id="20" name="左大括号 19"/>
          <p:cNvSpPr/>
          <p:nvPr/>
        </p:nvSpPr>
        <p:spPr>
          <a:xfrm>
            <a:off x="2044700" y="2876550"/>
            <a:ext cx="810260" cy="2775585"/>
          </a:xfrm>
          <a:prstGeom prst="leftBrace">
            <a:avLst>
              <a:gd name="adj1" fmla="val 0"/>
              <a:gd name="adj2" fmla="val 50000"/>
            </a:avLst>
          </a:prstGeom>
          <a:ln w="19050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649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磁现象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12290">
            <a:hlinkClick r:id="rId3" action="ppaction://hlinksldjump"/>
          </p:cNvPr>
          <p:cNvSpPr/>
          <p:nvPr/>
        </p:nvSpPr>
        <p:spPr>
          <a:xfrm>
            <a:off x="774065" y="1929130"/>
            <a:ext cx="10589895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磁极：磁体上吸引能力最强的两个部位（每个磁体都有两个磁极）</a:t>
            </a:r>
          </a:p>
        </p:txBody>
      </p:sp>
      <p:pic>
        <p:nvPicPr>
          <p:cNvPr id="19457" name="图片 819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8080" y="2797175"/>
            <a:ext cx="5307330" cy="284670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9462" name="TextBox 3"/>
          <p:cNvSpPr/>
          <p:nvPr/>
        </p:nvSpPr>
        <p:spPr>
          <a:xfrm>
            <a:off x="774065" y="2797175"/>
            <a:ext cx="5837555" cy="1512570"/>
          </a:xfrm>
          <a:prstGeom prst="rect">
            <a:avLst/>
          </a:prstGeom>
          <a:noFill/>
          <a:ln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ct val="110000"/>
              </a:lnSpc>
            </a:pPr>
            <a:r>
              <a:rPr lang="zh-CN" altLang="en-US" sz="2800">
                <a:solidFill>
                  <a:srgbClr val="000000"/>
                </a:solidFill>
              </a:rPr>
              <a:t>实验发现：铁屑几乎全被磁体的两端所吸附，可见磁体每一部分的吸引力</a:t>
            </a:r>
            <a:r>
              <a:rPr lang="zh-CN" altLang="en-US" sz="2800">
                <a:solidFill>
                  <a:srgbClr val="FF0000"/>
                </a:solidFill>
              </a:rPr>
              <a:t>不相同</a:t>
            </a:r>
            <a:r>
              <a:rPr lang="en-US" altLang="zh-CN" sz="280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82650" y="4655820"/>
            <a:ext cx="572897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solidFill>
                  <a:srgbClr val="000000"/>
                </a:solidFill>
                <a:sym typeface="+mn-ea"/>
              </a:rPr>
              <a:t>结论：条形磁体两端的磁性最强，中间磁性最弱。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649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磁现象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12290">
            <a:hlinkClick r:id="rId3" action="ppaction://hlinksldjump"/>
          </p:cNvPr>
          <p:cNvSpPr/>
          <p:nvPr/>
        </p:nvSpPr>
        <p:spPr>
          <a:xfrm>
            <a:off x="774065" y="1929130"/>
            <a:ext cx="10589895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磁极：磁体上吸引能力最强的两个部位（每个磁体都有两个磁极）</a:t>
            </a:r>
          </a:p>
        </p:txBody>
      </p:sp>
      <p:sp>
        <p:nvSpPr>
          <p:cNvPr id="35845" name="矩形 4"/>
          <p:cNvSpPr/>
          <p:nvPr/>
        </p:nvSpPr>
        <p:spPr>
          <a:xfrm>
            <a:off x="882650" y="3270885"/>
            <a:ext cx="5304155" cy="18992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</a:rPr>
              <a:t>能够自由转动的磁体，静止时指南的那个磁极叫</a:t>
            </a:r>
            <a:r>
              <a:rPr lang="zh-CN" altLang="en-US" sz="2800">
                <a:solidFill>
                  <a:srgbClr val="CC0000"/>
                </a:solidFill>
                <a:latin typeface="宋体" panose="02010600030101010101" pitchFamily="2" charset="-122"/>
              </a:rPr>
              <a:t>南极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</a:rPr>
              <a:t>或</a:t>
            </a:r>
            <a:r>
              <a:rPr lang="en-US" altLang="zh-CN" sz="2800">
                <a:solidFill>
                  <a:srgbClr val="CC0000"/>
                </a:solidFill>
                <a:latin typeface="Times New Roman" panose="02020603050405020304" charset="0"/>
              </a:rPr>
              <a:t>S</a:t>
            </a:r>
            <a:r>
              <a:rPr lang="zh-CN" altLang="en-US" sz="2800">
                <a:solidFill>
                  <a:srgbClr val="CC0000"/>
                </a:solidFill>
                <a:latin typeface="Times New Roman" panose="02020603050405020304" charset="0"/>
              </a:rPr>
              <a:t>极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</a:rPr>
              <a:t>，指北的那个磁极叫</a:t>
            </a:r>
            <a:r>
              <a:rPr lang="zh-CN" altLang="en-US" sz="2800">
                <a:solidFill>
                  <a:srgbClr val="CC0000"/>
                </a:solidFill>
                <a:latin typeface="宋体" panose="02010600030101010101" pitchFamily="2" charset="-122"/>
              </a:rPr>
              <a:t>北极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</a:rPr>
              <a:t>或</a:t>
            </a:r>
            <a:r>
              <a:rPr lang="en-US" altLang="zh-CN" sz="2800">
                <a:solidFill>
                  <a:srgbClr val="CC0000"/>
                </a:solidFill>
                <a:latin typeface="Times New Roman" panose="02020603050405020304" charset="0"/>
              </a:rPr>
              <a:t>N</a:t>
            </a:r>
            <a:r>
              <a:rPr lang="zh-CN" altLang="en-US" sz="2800">
                <a:solidFill>
                  <a:srgbClr val="CC0000"/>
                </a:solidFill>
                <a:latin typeface="Times New Roman" panose="02020603050405020304" charset="0"/>
              </a:rPr>
              <a:t>极</a:t>
            </a:r>
            <a:r>
              <a:rPr lang="zh-CN" altLang="en-US" sz="2800">
                <a:solidFill>
                  <a:srgbClr val="000000"/>
                </a:solidFill>
                <a:latin typeface="宋体" panose="02010600030101010101" pitchFamily="2" charset="-122"/>
              </a:rPr>
              <a:t>。</a:t>
            </a:r>
          </a:p>
        </p:txBody>
      </p:sp>
      <p:pic>
        <p:nvPicPr>
          <p:cNvPr id="41" name="Picture 6" descr="u=1645771855,4043019273&amp;fm=21&amp;gp=0"/>
          <p:cNvPicPr preferRelativeResize="0"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0" t="16606" r="13458" b="9546"/>
          <a:stretch>
            <a:fillRect/>
          </a:stretch>
        </p:blipFill>
        <p:spPr bwMode="auto">
          <a:xfrm>
            <a:off x="7855585" y="3187065"/>
            <a:ext cx="2783840" cy="198310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649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磁现象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12290">
            <a:hlinkClick r:id="rId3" action="ppaction://hlinksldjump"/>
          </p:cNvPr>
          <p:cNvSpPr/>
          <p:nvPr/>
        </p:nvSpPr>
        <p:spPr>
          <a:xfrm>
            <a:off x="774065" y="1929130"/>
            <a:ext cx="10589895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en-US" altLang="zh-CN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磁体间相互作用的规律：同名磁极相互排斥，异名磁极相互吸引。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820" y="2797175"/>
            <a:ext cx="9227820" cy="2650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649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磁现象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12290">
            <a:hlinkClick r:id="rId3" action="ppaction://hlinksldjump"/>
          </p:cNvPr>
          <p:cNvSpPr/>
          <p:nvPr/>
        </p:nvSpPr>
        <p:spPr>
          <a:xfrm>
            <a:off x="774065" y="1929130"/>
            <a:ext cx="10589895" cy="95313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提问：如果磁体被分割成两段或几段后，每一段磁体上是否仍然有N极和S极？</a:t>
            </a:r>
          </a:p>
        </p:txBody>
      </p:sp>
      <p:pic>
        <p:nvPicPr>
          <p:cNvPr id="21508" name="图片 15365"/>
          <p:cNvPicPr>
            <a:picLocks noChangeAspect="1"/>
          </p:cNvPicPr>
          <p:nvPr/>
        </p:nvPicPr>
        <p:blipFill>
          <a:blip r:embed="rId4">
            <a:lum contrast="12000"/>
          </a:blip>
          <a:stretch>
            <a:fillRect/>
          </a:stretch>
        </p:blipFill>
        <p:spPr>
          <a:xfrm>
            <a:off x="2766060" y="2882265"/>
            <a:ext cx="5942330" cy="307721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JlZGE0ODQxZWY5OWUxZDc3ZWQwMjI4YjhlNjY0YT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50a952f-4e5f-456b-ba1e-3f5ae085c2cc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 anchor="t">
        <a:spAutoFit/>
      </a:bodyPr>
      <a:lstStyle>
        <a:defPPr>
          <a:defRPr lang="zh-CN" altLang="en-US" sz="2800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sym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正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1068</Words>
  <Application>Microsoft Office PowerPoint</Application>
  <PresentationFormat>自定义</PresentationFormat>
  <Paragraphs>170</Paragraphs>
  <Slides>25</Slides>
  <Notes>8</Notes>
  <HiddenSlides>0</HiddenSlides>
  <MMClips>2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3" baseType="lpstr">
      <vt:lpstr>黑体</vt:lpstr>
      <vt:lpstr>宋体</vt:lpstr>
      <vt:lpstr>微软雅黑</vt:lpstr>
      <vt:lpstr>Arial</vt:lpstr>
      <vt:lpstr>Calibri</vt:lpstr>
      <vt:lpstr>Times New Roman</vt:lpstr>
      <vt:lpstr>Office 主题</vt:lpstr>
      <vt:lpstr>2_正文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dcterms:created xsi:type="dcterms:W3CDTF">2021-05-20T00:39:00Z</dcterms:created>
  <dcterms:modified xsi:type="dcterms:W3CDTF">2025-02-06T12:27:28Z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F555CDF3F3DD44FBA21F1BFE120B2B86</vt:lpwstr>
  </property>
  <property fmtid="{D5CDD505-2E9C-101B-9397-08002B2CF9AE}" pid="3" name="KSOProductBuildVer">
    <vt:lpwstr>2052-11.1.0.12019</vt:lpwstr>
  </property>
</Properties>
</file>