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39" r:id="rId2"/>
    <p:sldId id="278" r:id="rId3"/>
    <p:sldId id="370" r:id="rId4"/>
    <p:sldId id="301" r:id="rId5"/>
    <p:sldId id="293" r:id="rId6"/>
    <p:sldId id="322" r:id="rId7"/>
    <p:sldId id="360" r:id="rId8"/>
    <p:sldId id="314" r:id="rId9"/>
    <p:sldId id="323" r:id="rId10"/>
    <p:sldId id="348" r:id="rId11"/>
    <p:sldId id="384" r:id="rId12"/>
    <p:sldId id="361" r:id="rId13"/>
    <p:sldId id="394" r:id="rId14"/>
    <p:sldId id="311" r:id="rId15"/>
    <p:sldId id="310" r:id="rId16"/>
    <p:sldId id="352" r:id="rId17"/>
    <p:sldId id="321" r:id="rId18"/>
    <p:sldId id="385" r:id="rId19"/>
    <p:sldId id="392" r:id="rId20"/>
  </p:sldIdLst>
  <p:sldSz cx="9144000" cy="51308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5">
          <p15:clr>
            <a:srgbClr val="A4A3A4"/>
          </p15:clr>
        </p15:guide>
        <p15:guide id="2" pos="2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BB2121"/>
    <a:srgbClr val="36129A"/>
    <a:srgbClr val="6666FF"/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41741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-684" y="-96"/>
      </p:cViewPr>
      <p:guideLst>
        <p:guide orient="horz" pos="1625"/>
        <p:guide pos="2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 noProof="0">
              <a:sym typeface="Helvetica Neue" panose="02000503000000020004"/>
            </a:endParaRPr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 noProof="0">
              <a:sym typeface="Helvetica Neue" panose="020005030000000200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/>
          </p:cNvSpPr>
          <p:nvPr>
            <p:ph type="title"/>
          </p:nvPr>
        </p:nvSpPr>
        <p:spPr bwMode="auto">
          <a:xfrm>
            <a:off x="628650" y="273050"/>
            <a:ext cx="7886700" cy="109537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vert="horz" wrap="square" lIns="45719" tIns="45720" rIns="45719" bIns="45720" numCol="1" anchor="t" anchorCtr="0" compatLnSpc="1"/>
          <a:lstStyle/>
          <a:p>
            <a:pPr lvl="0"/>
            <a:r>
              <a:rPr lang="zh-CN" altLang="en-US">
                <a:sym typeface="Arial" panose="020B0604020202020204" pitchFamily="34" charset="0"/>
              </a:rPr>
              <a:t>标题文本</a:t>
            </a:r>
          </a:p>
        </p:txBody>
      </p:sp>
      <p:sp>
        <p:nvSpPr>
          <p:cNvPr id="1027" name="Shape 3"/>
          <p:cNvSpPr>
            <a:spLocks noGrp="1"/>
          </p:cNvSpPr>
          <p:nvPr>
            <p:ph type="body" idx="1"/>
          </p:nvPr>
        </p:nvSpPr>
        <p:spPr bwMode="auto">
          <a:xfrm>
            <a:off x="628650" y="1368425"/>
            <a:ext cx="7886700" cy="376237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vert="horz" wrap="square" lIns="45719" tIns="45720" rIns="45719" bIns="45720" numCol="1" anchor="t" anchorCtr="0" compatLnSpc="1"/>
          <a:lstStyle/>
          <a:p>
            <a:pPr lvl="0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1</a:t>
            </a:r>
          </a:p>
          <a:p>
            <a:pPr lvl="1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2</a:t>
            </a:r>
          </a:p>
          <a:p>
            <a:pPr lvl="2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3</a:t>
            </a:r>
          </a:p>
          <a:p>
            <a:pPr lvl="3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4</a:t>
            </a:r>
          </a:p>
          <a:p>
            <a:pPr lvl="4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1pPr>
      <a:lvl2pPr marL="782955" indent="-325755" algn="l" rtl="0" eaLnBrk="0" fontAlgn="base" hangingPunct="0">
        <a:spcBef>
          <a:spcPts val="700"/>
        </a:spcBef>
        <a:spcAft>
          <a:spcPct val="0"/>
        </a:spcAft>
        <a:buSzPct val="100000"/>
        <a:buChar char="–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2pPr>
      <a:lvl3pPr marL="1219200" indent="-304800" algn="l" rtl="0" eaLnBrk="0" fontAlgn="base" hangingPunct="0">
        <a:spcBef>
          <a:spcPts val="7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3pPr>
      <a:lvl4pPr marL="17367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–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4pPr>
      <a:lvl5pPr marL="21939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»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slideLayout" Target="../slideLayouts/slideLayout6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image" Target="../media/image7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3500" y="1935163"/>
            <a:ext cx="1828800" cy="4603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中物理</a:t>
            </a:r>
          </a:p>
        </p:txBody>
      </p:sp>
      <p:sp>
        <p:nvSpPr>
          <p:cNvPr id="15362" name="Shape 40"/>
          <p:cNvSpPr>
            <a:spLocks noChangeArrowheads="1"/>
          </p:cNvSpPr>
          <p:nvPr/>
        </p:nvSpPr>
        <p:spPr bwMode="auto">
          <a:xfrm>
            <a:off x="5141913" y="2624138"/>
            <a:ext cx="3078162" cy="49149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zh-CN" altLang="en-US" sz="4000" baseline="-25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第一章  第四节</a:t>
            </a:r>
          </a:p>
        </p:txBody>
      </p:sp>
      <p:sp>
        <p:nvSpPr>
          <p:cNvPr id="15363" name="Shape 40"/>
          <p:cNvSpPr>
            <a:spLocks noChangeArrowheads="1"/>
          </p:cNvSpPr>
          <p:nvPr/>
        </p:nvSpPr>
        <p:spPr bwMode="auto">
          <a:xfrm>
            <a:off x="4234498" y="1063943"/>
            <a:ext cx="4792662" cy="64135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r>
              <a:rPr lang="zh-CN" altLang="en-US" sz="5400" b="1" baseline="-2500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北师大版物理（初中）</a:t>
            </a:r>
          </a:p>
        </p:txBody>
      </p:sp>
      <p:sp>
        <p:nvSpPr>
          <p:cNvPr id="15364" name="Shape 40"/>
          <p:cNvSpPr>
            <a:spLocks noChangeArrowheads="1"/>
          </p:cNvSpPr>
          <p:nvPr/>
        </p:nvSpPr>
        <p:spPr bwMode="auto">
          <a:xfrm>
            <a:off x="5661025" y="3340100"/>
            <a:ext cx="2390775" cy="57086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r>
              <a:rPr lang="zh-CN" altLang="en-US" sz="4800" baseline="-25000">
                <a:latin typeface="华文楷体" panose="02010600040101010101" charset="-122"/>
                <a:ea typeface="华文楷体" panose="02010600040101010101" charset="-122"/>
                <a:cs typeface="微软雅黑" panose="020B0503020204020204" charset="-122"/>
                <a:sym typeface="微软雅黑" panose="020B0503020204020204" charset="-122"/>
              </a:rPr>
              <a:t>升华与凝华</a:t>
            </a: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algn="dist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solidFill>
                  <a:schemeClr val="bg1"/>
                </a:solidFill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lang="zh-CN" altLang="en-US" sz="1400" b="1" kern="0" dirty="0">
                <a:solidFill>
                  <a:schemeClr val="bg1"/>
                </a:solidFill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52628" y="1935163"/>
            <a:ext cx="136652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000" b="1">
                <a:solidFill>
                  <a:schemeClr val="tx1"/>
                </a:solidFill>
                <a:latin typeface="方正幼线简体" panose="03000509000000000000" charset="-122"/>
                <a:ea typeface="方正幼线简体" panose="03000509000000000000" charset="-122"/>
                <a:cs typeface="方正幼线简体" panose="03000509000000000000" charset="-122"/>
              </a:rPr>
              <a:t>（八年级）</a:t>
            </a:r>
          </a:p>
        </p:txBody>
      </p:sp>
      <p:pic>
        <p:nvPicPr>
          <p:cNvPr id="15369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1168" y="770890"/>
            <a:ext cx="3592512" cy="358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71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2574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88" y="1232410"/>
            <a:ext cx="6623050" cy="3132455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71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8681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课堂活动二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2574" name="图片 2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430530" y="1249045"/>
            <a:ext cx="236601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物态变化与热量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交换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5E55282C-65BF-46B2-BB81-A4092F8A069A}"/>
              </a:ext>
            </a:extLst>
          </p:cNvPr>
          <p:cNvGrpSpPr/>
          <p:nvPr/>
        </p:nvGrpSpPr>
        <p:grpSpPr>
          <a:xfrm>
            <a:off x="5092659" y="2729230"/>
            <a:ext cx="1089701" cy="1104265"/>
            <a:chOff x="5092659" y="2729230"/>
            <a:chExt cx="1089701" cy="1104265"/>
          </a:xfrm>
        </p:grpSpPr>
        <p:sp>
          <p:nvSpPr>
            <p:cNvPr id="46" name="任意多边形 36"/>
            <p:cNvSpPr/>
            <p:nvPr>
              <p:custDataLst>
                <p:tags r:id="rId16"/>
              </p:custDataLst>
            </p:nvPr>
          </p:nvSpPr>
          <p:spPr bwMode="auto">
            <a:xfrm>
              <a:off x="5092659" y="2758563"/>
              <a:ext cx="923039" cy="923040"/>
            </a:xfrm>
            <a:custGeom>
              <a:avLst/>
              <a:gdLst/>
              <a:ahLst/>
              <a:cxnLst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</a:cxnLst>
              <a:rect l="0" t="0" r="r" b="b"/>
              <a:pathLst>
                <a:path w="922" h="922">
                  <a:moveTo>
                    <a:pt x="432" y="906"/>
                  </a:move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lnTo>
                    <a:pt x="432" y="906"/>
                  </a:lnTo>
                  <a:close/>
                </a:path>
              </a:pathLst>
            </a:custGeom>
            <a:solidFill>
              <a:srgbClr val="3498DB">
                <a:lumMod val="75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4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任意多边形 37"/>
            <p:cNvSpPr/>
            <p:nvPr>
              <p:custDataLst>
                <p:tags r:id="rId17"/>
              </p:custDataLst>
            </p:nvPr>
          </p:nvSpPr>
          <p:spPr bwMode="auto">
            <a:xfrm>
              <a:off x="5092700" y="2729230"/>
              <a:ext cx="1089660" cy="1104265"/>
            </a:xfrm>
            <a:custGeom>
              <a:avLst/>
              <a:gdLst/>
              <a:ahLst/>
              <a:cxnLst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</a:cxnLst>
              <a:rect l="0" t="0" r="r" b="b"/>
              <a:pathLst>
                <a:path w="922" h="922">
                  <a:moveTo>
                    <a:pt x="432" y="906"/>
                  </a:move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lnTo>
                    <a:pt x="432" y="906"/>
                  </a:lnTo>
                  <a:close/>
                </a:path>
              </a:pathLst>
            </a:custGeom>
            <a:solidFill>
              <a:srgbClr val="3498DB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4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87C577A-CD6C-46F9-9D13-B683D9D4875A}"/>
              </a:ext>
            </a:extLst>
          </p:cNvPr>
          <p:cNvGrpSpPr/>
          <p:nvPr/>
        </p:nvGrpSpPr>
        <p:grpSpPr>
          <a:xfrm>
            <a:off x="3014284" y="2743894"/>
            <a:ext cx="1078324" cy="1104265"/>
            <a:chOff x="3014284" y="2743894"/>
            <a:chExt cx="1078324" cy="1104265"/>
          </a:xfrm>
        </p:grpSpPr>
        <p:sp>
          <p:nvSpPr>
            <p:cNvPr id="50" name="任意多边形 36"/>
            <p:cNvSpPr/>
            <p:nvPr>
              <p:custDataLst>
                <p:tags r:id="rId14"/>
              </p:custDataLst>
            </p:nvPr>
          </p:nvSpPr>
          <p:spPr bwMode="auto">
            <a:xfrm>
              <a:off x="3014284" y="2758563"/>
              <a:ext cx="923039" cy="923040"/>
            </a:xfrm>
            <a:custGeom>
              <a:avLst/>
              <a:gdLst/>
              <a:ahLst/>
              <a:cxnLst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</a:cxnLst>
              <a:rect l="0" t="0" r="r" b="b"/>
              <a:pathLst>
                <a:path w="922" h="922">
                  <a:moveTo>
                    <a:pt x="432" y="906"/>
                  </a:move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lnTo>
                    <a:pt x="432" y="906"/>
                  </a:lnTo>
                  <a:close/>
                </a:path>
              </a:pathLst>
            </a:custGeom>
            <a:solidFill>
              <a:srgbClr val="1AA3AA">
                <a:lumMod val="75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4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任意多边形 37"/>
            <p:cNvSpPr/>
            <p:nvPr>
              <p:custDataLst>
                <p:tags r:id="rId15"/>
              </p:custDataLst>
            </p:nvPr>
          </p:nvSpPr>
          <p:spPr bwMode="auto">
            <a:xfrm>
              <a:off x="3058828" y="2743894"/>
              <a:ext cx="1033780" cy="1104265"/>
            </a:xfrm>
            <a:custGeom>
              <a:avLst/>
              <a:gdLst/>
              <a:ahLst/>
              <a:cxnLst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</a:cxnLst>
              <a:rect l="0" t="0" r="r" b="b"/>
              <a:pathLst>
                <a:path w="922" h="922">
                  <a:moveTo>
                    <a:pt x="432" y="906"/>
                  </a:move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lnTo>
                    <a:pt x="432" y="906"/>
                  </a:lnTo>
                  <a:close/>
                </a:path>
              </a:pathLst>
            </a:custGeom>
            <a:solidFill>
              <a:srgbClr val="1AA3AA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4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3" name="任意多边形: 形状 52"/>
          <p:cNvSpPr/>
          <p:nvPr>
            <p:custDataLst>
              <p:tags r:id="rId1"/>
            </p:custDataLst>
          </p:nvPr>
        </p:nvSpPr>
        <p:spPr>
          <a:xfrm rot="8705745">
            <a:off x="5490756" y="1836208"/>
            <a:ext cx="119112" cy="718837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 cap="flat" cmpd="sng" algn="ctr">
            <a:solidFill>
              <a:srgbClr val="000000">
                <a:lumMod val="65000"/>
                <a:lumOff val="35000"/>
              </a:srgbClr>
            </a:solidFill>
            <a:prstDash val="solid"/>
            <a:miter lim="800000"/>
            <a:headEnd type="triangle"/>
          </a:ln>
          <a:effectLst/>
        </p:spPr>
        <p:txBody>
          <a:bodyPr rtlCol="0" anchor="ctr"/>
          <a:lstStyle/>
          <a:p>
            <a:pPr algn="ctr"/>
            <a:endParaRPr lang="zh-CN" altLang="en-US" sz="1345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任意多边形: 形状 61"/>
          <p:cNvSpPr/>
          <p:nvPr>
            <p:custDataLst>
              <p:tags r:id="rId2"/>
            </p:custDataLst>
          </p:nvPr>
        </p:nvSpPr>
        <p:spPr>
          <a:xfrm rot="15304996">
            <a:off x="4512444" y="3442763"/>
            <a:ext cx="119112" cy="718837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 cap="flat" cmpd="sng" algn="ctr">
            <a:solidFill>
              <a:srgbClr val="000000">
                <a:lumMod val="65000"/>
                <a:lumOff val="35000"/>
              </a:srgbClr>
            </a:solidFill>
            <a:prstDash val="solid"/>
            <a:miter lim="800000"/>
            <a:headEnd type="triangle"/>
          </a:ln>
          <a:effectLst/>
        </p:spPr>
        <p:txBody>
          <a:bodyPr rtlCol="0" anchor="ctr"/>
          <a:lstStyle/>
          <a:p>
            <a:pPr algn="ctr"/>
            <a:endParaRPr lang="zh-CN" altLang="en-US" sz="1345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任意多边形: 形状 62"/>
          <p:cNvSpPr/>
          <p:nvPr>
            <p:custDataLst>
              <p:tags r:id="rId3"/>
            </p:custDataLst>
          </p:nvPr>
        </p:nvSpPr>
        <p:spPr>
          <a:xfrm rot="1501423">
            <a:off x="3490254" y="1684054"/>
            <a:ext cx="119112" cy="718837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 cap="flat" cmpd="sng" algn="ctr">
            <a:solidFill>
              <a:srgbClr val="000000">
                <a:lumMod val="65000"/>
                <a:lumOff val="35000"/>
              </a:srgbClr>
            </a:solidFill>
            <a:prstDash val="solid"/>
            <a:miter lim="800000"/>
            <a:headEnd type="triangle"/>
          </a:ln>
          <a:effectLst/>
        </p:spPr>
        <p:txBody>
          <a:bodyPr rtlCol="0" anchor="ctr"/>
          <a:lstStyle/>
          <a:p>
            <a:pPr algn="ctr"/>
            <a:endParaRPr lang="zh-CN" altLang="en-US" sz="134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2BEAEB4-0DE3-443E-B258-A3059D52E89D}"/>
              </a:ext>
            </a:extLst>
          </p:cNvPr>
          <p:cNvGrpSpPr/>
          <p:nvPr/>
        </p:nvGrpSpPr>
        <p:grpSpPr>
          <a:xfrm>
            <a:off x="4054356" y="922020"/>
            <a:ext cx="1132324" cy="1079500"/>
            <a:chOff x="4054356" y="922020"/>
            <a:chExt cx="1132324" cy="1079500"/>
          </a:xfrm>
        </p:grpSpPr>
        <p:sp>
          <p:nvSpPr>
            <p:cNvPr id="66" name="任意多边形 36"/>
            <p:cNvSpPr/>
            <p:nvPr>
              <p:custDataLst>
                <p:tags r:id="rId12"/>
              </p:custDataLst>
            </p:nvPr>
          </p:nvSpPr>
          <p:spPr bwMode="auto">
            <a:xfrm>
              <a:off x="4054356" y="951540"/>
              <a:ext cx="923039" cy="923040"/>
            </a:xfrm>
            <a:custGeom>
              <a:avLst/>
              <a:gdLst/>
              <a:ahLst/>
              <a:cxnLst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</a:cxnLst>
              <a:rect l="0" t="0" r="r" b="b"/>
              <a:pathLst>
                <a:path w="922" h="922">
                  <a:moveTo>
                    <a:pt x="432" y="906"/>
                  </a:move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lnTo>
                    <a:pt x="432" y="906"/>
                  </a:lnTo>
                  <a:close/>
                </a:path>
              </a:pathLst>
            </a:custGeom>
            <a:solidFill>
              <a:srgbClr val="1F74AD">
                <a:lumMod val="75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4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任意多边形 37"/>
            <p:cNvSpPr/>
            <p:nvPr>
              <p:custDataLst>
                <p:tags r:id="rId13"/>
              </p:custDataLst>
            </p:nvPr>
          </p:nvSpPr>
          <p:spPr bwMode="auto">
            <a:xfrm>
              <a:off x="4054475" y="922020"/>
              <a:ext cx="1132205" cy="1079500"/>
            </a:xfrm>
            <a:custGeom>
              <a:avLst/>
              <a:gdLst/>
              <a:ahLst/>
              <a:cxnLst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</a:cxnLst>
              <a:rect l="0" t="0" r="r" b="b"/>
              <a:pathLst>
                <a:path w="922" h="922">
                  <a:moveTo>
                    <a:pt x="432" y="906"/>
                  </a:move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lnTo>
                    <a:pt x="432" y="906"/>
                  </a:lnTo>
                  <a:close/>
                </a:path>
              </a:pathLst>
            </a:custGeom>
            <a:solidFill>
              <a:srgbClr val="1F74A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45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9" name="文本框 68"/>
          <p:cNvSpPr txBox="1"/>
          <p:nvPr>
            <p:custDataLst>
              <p:tags r:id="rId4"/>
            </p:custDataLst>
          </p:nvPr>
        </p:nvSpPr>
        <p:spPr bwMode="auto">
          <a:xfrm>
            <a:off x="945515" y="1667510"/>
            <a:ext cx="784860" cy="394335"/>
          </a:xfrm>
          <a:prstGeom prst="rect">
            <a:avLst/>
          </a:prstGeom>
          <a:noFill/>
        </p:spPr>
        <p:txBody>
          <a:bodyPr wrap="square" lIns="67333" tIns="35013" rIns="67333" bIns="0" anchor="b">
            <a:no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2000" b="1" spc="300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吸热</a:t>
            </a:r>
          </a:p>
        </p:txBody>
      </p:sp>
      <p:sp>
        <p:nvSpPr>
          <p:cNvPr id="70" name="文本框 69"/>
          <p:cNvSpPr txBox="1"/>
          <p:nvPr>
            <p:custDataLst>
              <p:tags r:id="rId5"/>
            </p:custDataLst>
          </p:nvPr>
        </p:nvSpPr>
        <p:spPr bwMode="auto">
          <a:xfrm>
            <a:off x="327025" y="2067763"/>
            <a:ext cx="2022475" cy="339725"/>
          </a:xfrm>
          <a:prstGeom prst="rect">
            <a:avLst/>
          </a:prstGeom>
          <a:noFill/>
        </p:spPr>
        <p:txBody>
          <a:bodyPr wrap="square" lIns="67333" tIns="0" rIns="67333" bIns="35013">
            <a:no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600" b="0" spc="15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按固液气顺序变化</a:t>
            </a:r>
          </a:p>
        </p:txBody>
      </p:sp>
      <p:sp>
        <p:nvSpPr>
          <p:cNvPr id="85" name="文本框 84"/>
          <p:cNvSpPr txBox="1"/>
          <p:nvPr>
            <p:custDataLst>
              <p:tags r:id="rId6"/>
            </p:custDataLst>
          </p:nvPr>
        </p:nvSpPr>
        <p:spPr bwMode="auto">
          <a:xfrm>
            <a:off x="3234354" y="4400607"/>
            <a:ext cx="3060101" cy="394335"/>
          </a:xfrm>
          <a:prstGeom prst="rect">
            <a:avLst/>
          </a:prstGeom>
          <a:noFill/>
        </p:spPr>
        <p:txBody>
          <a:bodyPr wrap="square" lIns="67333" tIns="35013" rIns="67333" bIns="0" anchor="b">
            <a:noAutofit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2800" b="1" spc="300" dirty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吸放热流程图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354830" y="1278255"/>
            <a:ext cx="7378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固态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24805" y="3098165"/>
            <a:ext cx="7378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液态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187065" y="3117215"/>
            <a:ext cx="7378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气态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584190" y="1844675"/>
            <a:ext cx="59817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吸热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72915" y="3833495"/>
            <a:ext cx="59817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吸热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903855" y="1701165"/>
            <a:ext cx="59817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吸热</a:t>
            </a:r>
          </a:p>
        </p:txBody>
      </p:sp>
      <p:sp>
        <p:nvSpPr>
          <p:cNvPr id="13" name="任意多边形: 形状 52"/>
          <p:cNvSpPr/>
          <p:nvPr>
            <p:custDataLst>
              <p:tags r:id="rId7"/>
            </p:custDataLst>
          </p:nvPr>
        </p:nvSpPr>
        <p:spPr>
          <a:xfrm rot="20585745" flipH="1">
            <a:off x="4865370" y="2125980"/>
            <a:ext cx="167005" cy="718820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 cap="flat" cmpd="sng" algn="ctr">
            <a:solidFill>
              <a:srgbClr val="000000">
                <a:lumMod val="65000"/>
                <a:lumOff val="35000"/>
              </a:srgbClr>
            </a:solidFill>
            <a:prstDash val="solid"/>
            <a:miter lim="800000"/>
            <a:headEnd type="triangle"/>
          </a:ln>
          <a:effectLst/>
        </p:spPr>
        <p:txBody>
          <a:bodyPr rtlCol="0" anchor="ctr"/>
          <a:lstStyle/>
          <a:p>
            <a:pPr algn="ctr"/>
            <a:endParaRPr lang="zh-CN" altLang="en-US" sz="1345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: 形状 52"/>
          <p:cNvSpPr/>
          <p:nvPr>
            <p:custDataLst>
              <p:tags r:id="rId8"/>
            </p:custDataLst>
          </p:nvPr>
        </p:nvSpPr>
        <p:spPr>
          <a:xfrm rot="5885744" flipH="1">
            <a:off x="4419600" y="3022600"/>
            <a:ext cx="167005" cy="718820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 cap="flat" cmpd="sng" algn="ctr">
            <a:solidFill>
              <a:srgbClr val="000000">
                <a:lumMod val="65000"/>
                <a:lumOff val="35000"/>
              </a:srgbClr>
            </a:solidFill>
            <a:prstDash val="solid"/>
            <a:miter lim="800000"/>
            <a:headEnd type="triangle"/>
          </a:ln>
          <a:effectLst/>
        </p:spPr>
        <p:txBody>
          <a:bodyPr rtlCol="0" anchor="ctr"/>
          <a:lstStyle/>
          <a:p>
            <a:pPr algn="ctr"/>
            <a:endParaRPr lang="zh-CN" altLang="en-US" sz="1345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: 形状 52"/>
          <p:cNvSpPr/>
          <p:nvPr>
            <p:custDataLst>
              <p:tags r:id="rId9"/>
            </p:custDataLst>
          </p:nvPr>
        </p:nvSpPr>
        <p:spPr>
          <a:xfrm rot="2765744" flipV="1">
            <a:off x="3916045" y="2030095"/>
            <a:ext cx="215265" cy="712470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 cap="flat" cmpd="sng" algn="ctr">
            <a:solidFill>
              <a:srgbClr val="000000">
                <a:lumMod val="65000"/>
                <a:lumOff val="35000"/>
              </a:srgbClr>
            </a:solidFill>
            <a:prstDash val="solid"/>
            <a:miter lim="800000"/>
            <a:headEnd type="triangle"/>
          </a:ln>
          <a:effectLst/>
        </p:spPr>
        <p:txBody>
          <a:bodyPr rtlCol="0" anchor="ctr"/>
          <a:lstStyle/>
          <a:p>
            <a:pPr algn="ctr"/>
            <a:endParaRPr lang="zh-CN" altLang="en-US" sz="1345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66235" y="3020060"/>
            <a:ext cx="59817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放热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454525" y="2491740"/>
            <a:ext cx="59817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放热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27805" y="2148840"/>
            <a:ext cx="59817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放热</a:t>
            </a:r>
          </a:p>
        </p:txBody>
      </p: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 bwMode="auto">
          <a:xfrm>
            <a:off x="946785" y="3185160"/>
            <a:ext cx="784860" cy="394335"/>
          </a:xfrm>
          <a:prstGeom prst="rect">
            <a:avLst/>
          </a:prstGeom>
          <a:noFill/>
        </p:spPr>
        <p:txBody>
          <a:bodyPr wrap="square" lIns="67333" tIns="35013" rIns="67333" bIns="0" anchor="b">
            <a:no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2000" b="1" spc="300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放热</a:t>
            </a:r>
          </a:p>
        </p:txBody>
      </p:sp>
      <p:sp>
        <p:nvSpPr>
          <p:cNvPr id="20" name="文本框 19"/>
          <p:cNvSpPr txBox="1"/>
          <p:nvPr>
            <p:custDataLst>
              <p:tags r:id="rId11"/>
            </p:custDataLst>
          </p:nvPr>
        </p:nvSpPr>
        <p:spPr bwMode="auto">
          <a:xfrm>
            <a:off x="327025" y="3612526"/>
            <a:ext cx="2022475" cy="339725"/>
          </a:xfrm>
          <a:prstGeom prst="rect">
            <a:avLst/>
          </a:prstGeom>
          <a:noFill/>
        </p:spPr>
        <p:txBody>
          <a:bodyPr wrap="square" lIns="67333" tIns="0" rIns="67333" bIns="35013">
            <a:no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600" b="0" spc="15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按气液固顺序变化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3" grpId="0" animBg="1"/>
      <p:bldP spid="62" grpId="0" animBg="1"/>
      <p:bldP spid="63" grpId="0" animBg="1"/>
      <p:bldP spid="69" grpId="0"/>
      <p:bldP spid="70" grpId="0"/>
      <p:bldP spid="85" grpId="0"/>
      <p:bldP spid="6" grpId="0" animBg="1"/>
      <p:bldP spid="7" grpId="0" animBg="1"/>
      <p:bldP spid="9" grpId="0" animBg="1"/>
      <p:bldP spid="10" grpId="0" animBg="1"/>
      <p:bldP spid="11" grpId="0" bldLvl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71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25793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课堂活动（二）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2574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AutoShape 17"/>
          <p:cNvSpPr>
            <a:spLocks noChangeArrowheads="1"/>
          </p:cNvSpPr>
          <p:nvPr/>
        </p:nvSpPr>
        <p:spPr bwMode="auto">
          <a:xfrm>
            <a:off x="326813" y="1102005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000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师生互动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25500" y="2051050"/>
            <a:ext cx="452437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一、生活中利用物态变化吸热的例子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54075" y="2538095"/>
            <a:ext cx="452437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二、生活中利用物态变化放热的例子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71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25793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课堂活动（三）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2574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AutoShape 17"/>
          <p:cNvSpPr>
            <a:spLocks noChangeArrowheads="1"/>
          </p:cNvSpPr>
          <p:nvPr/>
        </p:nvSpPr>
        <p:spPr bwMode="auto">
          <a:xfrm>
            <a:off x="326813" y="1102005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000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课堂教学</a:t>
            </a:r>
          </a:p>
        </p:txBody>
      </p:sp>
      <p:sp>
        <p:nvSpPr>
          <p:cNvPr id="3" name="AutoShape 17"/>
          <p:cNvSpPr>
            <a:spLocks noChangeArrowheads="1"/>
          </p:cNvSpPr>
          <p:nvPr/>
        </p:nvSpPr>
        <p:spPr bwMode="auto">
          <a:xfrm>
            <a:off x="133142" y="2655570"/>
            <a:ext cx="1821815" cy="342900"/>
          </a:xfrm>
          <a:prstGeom prst="bracketPair">
            <a:avLst>
              <a:gd name="adj" fmla="val 16667"/>
            </a:avLst>
          </a:prstGeom>
          <a:solidFill>
            <a:srgbClr val="C0000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物态变化与生活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2079525" y="1273455"/>
            <a:ext cx="599648" cy="3051810"/>
          </a:xfrm>
          <a:prstGeom prst="leftBrace">
            <a:avLst/>
          </a:prstGeom>
          <a:noFill/>
          <a:ln w="12700" cap="flat" cmpd="sng">
            <a:solidFill>
              <a:schemeClr val="accent2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" name="AutoShape 21"/>
          <p:cNvSpPr>
            <a:spLocks noChangeArrowheads="1"/>
          </p:cNvSpPr>
          <p:nvPr/>
        </p:nvSpPr>
        <p:spPr bwMode="auto">
          <a:xfrm>
            <a:off x="3107690" y="1101725"/>
            <a:ext cx="5664835" cy="448310"/>
          </a:xfrm>
          <a:prstGeom prst="flowChartAlternateProcess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1600" dirty="0">
                <a:ea typeface="微软雅黑" panose="020B0503020204020204" charset="-122"/>
              </a:rPr>
              <a:t>高空中水蒸气遇冷液化成小水滴或凝华成小冰晶悬浮在空中</a:t>
            </a:r>
          </a:p>
        </p:txBody>
      </p:sp>
      <p:sp>
        <p:nvSpPr>
          <p:cNvPr id="6" name="AutoShape 21"/>
          <p:cNvSpPr>
            <a:spLocks noChangeArrowheads="1"/>
          </p:cNvSpPr>
          <p:nvPr/>
        </p:nvSpPr>
        <p:spPr bwMode="auto">
          <a:xfrm>
            <a:off x="3101975" y="1684655"/>
            <a:ext cx="5791835" cy="734695"/>
          </a:xfrm>
          <a:prstGeom prst="flowChartAlternateProcess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l"/>
            <a:r>
              <a:rPr lang="zh-CN" altLang="en-US" sz="1600" dirty="0">
                <a:ea typeface="微软雅黑" panose="020B0503020204020204" charset="-122"/>
              </a:rPr>
              <a:t>云中小水滴或小冰晶随气流变化，体积增大，下落过程中小水</a:t>
            </a:r>
          </a:p>
          <a:p>
            <a:pPr algn="l"/>
            <a:r>
              <a:rPr lang="zh-CN" altLang="en-US" sz="1600" dirty="0">
                <a:ea typeface="微软雅黑" panose="020B0503020204020204" charset="-122"/>
              </a:rPr>
              <a:t>滴变大，小冰晶熔化，大水滴下落形成雨</a:t>
            </a:r>
          </a:p>
        </p:txBody>
      </p:sp>
      <p:sp>
        <p:nvSpPr>
          <p:cNvPr id="7" name="AutoShape 21"/>
          <p:cNvSpPr>
            <a:spLocks noChangeArrowheads="1"/>
          </p:cNvSpPr>
          <p:nvPr/>
        </p:nvSpPr>
        <p:spPr bwMode="auto">
          <a:xfrm>
            <a:off x="3136900" y="2580005"/>
            <a:ext cx="5636260" cy="502285"/>
          </a:xfrm>
          <a:prstGeom prst="flowChartAlternateProcess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l"/>
            <a:r>
              <a:rPr lang="zh-CN" altLang="en-US" sz="1600" dirty="0">
                <a:ea typeface="微软雅黑" panose="020B0503020204020204" charset="-122"/>
              </a:rPr>
              <a:t>云中水蒸气遇</a:t>
            </a:r>
            <a:r>
              <a:rPr lang="en-US" altLang="zh-CN" sz="1600" dirty="0">
                <a:ea typeface="微软雅黑" panose="020B0503020204020204" charset="-122"/>
              </a:rPr>
              <a:t>0°C</a:t>
            </a:r>
            <a:r>
              <a:rPr lang="zh-CN" altLang="en-US" sz="1600" dirty="0">
                <a:ea typeface="微软雅黑" panose="020B0503020204020204" charset="-122"/>
              </a:rPr>
              <a:t>以下气温，凝华成小冰晶，体积增大下落</a:t>
            </a:r>
          </a:p>
        </p:txBody>
      </p:sp>
      <p:sp>
        <p:nvSpPr>
          <p:cNvPr id="10" name="AutoShape 21"/>
          <p:cNvSpPr>
            <a:spLocks noChangeArrowheads="1"/>
          </p:cNvSpPr>
          <p:nvPr/>
        </p:nvSpPr>
        <p:spPr bwMode="auto">
          <a:xfrm>
            <a:off x="3145155" y="3222625"/>
            <a:ext cx="5801360" cy="735965"/>
          </a:xfrm>
          <a:prstGeom prst="flowChartAlternateProcess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l"/>
            <a:r>
              <a:rPr lang="zh-CN" altLang="en-US" sz="1600" dirty="0">
                <a:ea typeface="微软雅黑" panose="020B0503020204020204" charset="-122"/>
              </a:rPr>
              <a:t>云中水蒸气遇冷气团，凝华成小冰块，下落过程中不能完</a:t>
            </a:r>
          </a:p>
          <a:p>
            <a:pPr algn="l"/>
            <a:r>
              <a:rPr lang="zh-CN" altLang="en-US" sz="1600" dirty="0">
                <a:ea typeface="微软雅黑" panose="020B0503020204020204" charset="-122"/>
              </a:rPr>
              <a:t>全熔化，落到地面</a:t>
            </a:r>
          </a:p>
        </p:txBody>
      </p:sp>
      <p:sp>
        <p:nvSpPr>
          <p:cNvPr id="11" name="AutoShape 21"/>
          <p:cNvSpPr>
            <a:spLocks noChangeArrowheads="1"/>
          </p:cNvSpPr>
          <p:nvPr/>
        </p:nvSpPr>
        <p:spPr bwMode="auto">
          <a:xfrm>
            <a:off x="3136900" y="4088130"/>
            <a:ext cx="5809615" cy="504825"/>
          </a:xfrm>
          <a:prstGeom prst="flowChartAlternateProcess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l"/>
            <a:r>
              <a:rPr lang="zh-CN" altLang="en-US" sz="1600" dirty="0">
                <a:ea typeface="微软雅黑" panose="020B0503020204020204" charset="-122"/>
              </a:rPr>
              <a:t>空气中的水蒸气遇冷液化成小水滴，漂浮在空中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788920" y="1183005"/>
            <a:ext cx="3187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dirty="0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云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71140" y="1868805"/>
            <a:ext cx="37401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dirty="0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雨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89555" y="2653030"/>
            <a:ext cx="3187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dirty="0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雪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97785" y="3407410"/>
            <a:ext cx="5473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dirty="0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冰雹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81935" y="4135120"/>
            <a:ext cx="3187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dirty="0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雾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9" grpId="0" bldLvl="0" animBg="1"/>
      <p:bldP spid="6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174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750" name="Text Box 7"/>
          <p:cNvSpPr txBox="1">
            <a:spLocks noChangeArrowheads="1"/>
          </p:cNvSpPr>
          <p:nvPr/>
        </p:nvSpPr>
        <p:spPr bwMode="auto">
          <a:xfrm>
            <a:off x="346075" y="1055688"/>
            <a:ext cx="2528888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考点一  升华与凝华</a:t>
            </a:r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283210" y="1501884"/>
            <a:ext cx="8576945" cy="29518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(2019</a:t>
            </a:r>
            <a:r>
              <a:rPr lang="en-US" dirty="0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衡阳)“</a:t>
            </a:r>
            <a:r>
              <a:rPr dirty="0" err="1">
                <a:latin typeface="微软雅黑" panose="020B0503020204020204" charset="-122"/>
                <a:ea typeface="微软雅黑" panose="020B0503020204020204" charset="-122"/>
              </a:rPr>
              <a:t>赏中华诗词、寻文化基因、品生活之美”的《中国诗词大会</a:t>
            </a: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)，</a:t>
            </a:r>
            <a:r>
              <a:rPr dirty="0" err="1">
                <a:latin typeface="微软雅黑" panose="020B0503020204020204" charset="-122"/>
                <a:ea typeface="微软雅黑" panose="020B0503020204020204" charset="-122"/>
              </a:rPr>
              <a:t>这一电视节目深受观众的青睐，对下列古诗文中涉及的热现象进行解释，其中正确的是</a:t>
            </a:r>
            <a:r>
              <a:rPr lang="zh-CN" dirty="0">
                <a:latin typeface="微软雅黑" panose="020B0503020204020204" charset="-122"/>
                <a:ea typeface="微软雅黑" panose="020B0503020204020204" charset="-122"/>
              </a:rPr>
              <a:t>（ 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dirty="0">
                <a:latin typeface="微软雅黑" panose="020B0503020204020204" charset="-122"/>
                <a:ea typeface="微软雅黑" panose="020B0503020204020204" charset="-122"/>
              </a:rPr>
              <a:t> ）。</a:t>
            </a:r>
            <a:endParaRPr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         A. “</a:t>
            </a:r>
            <a:r>
              <a:rPr dirty="0" err="1">
                <a:latin typeface="微软雅黑" panose="020B0503020204020204" charset="-122"/>
                <a:ea typeface="微软雅黑" panose="020B0503020204020204" charset="-122"/>
              </a:rPr>
              <a:t>月落乌啼霜满天，江枫渔火对愁眠</a:t>
            </a: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。”</a:t>
            </a:r>
            <a:r>
              <a:rPr dirty="0" err="1">
                <a:latin typeface="微软雅黑" panose="020B0503020204020204" charset="-122"/>
                <a:ea typeface="微软雅黑" panose="020B0503020204020204" charset="-122"/>
              </a:rPr>
              <a:t>霜的形成是凝华现象</a:t>
            </a:r>
            <a:endParaRPr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         B. “</a:t>
            </a:r>
            <a:r>
              <a:rPr dirty="0" err="1">
                <a:latin typeface="微软雅黑" panose="020B0503020204020204" charset="-122"/>
                <a:ea typeface="微软雅黑" panose="020B0503020204020204" charset="-122"/>
              </a:rPr>
              <a:t>雾淞沆砀，天与云与山与水，上下一白</a:t>
            </a: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。＂</a:t>
            </a:r>
            <a:r>
              <a:rPr dirty="0" err="1">
                <a:latin typeface="微软雅黑" panose="020B0503020204020204" charset="-122"/>
                <a:ea typeface="微软雅黑" panose="020B0503020204020204" charset="-122"/>
              </a:rPr>
              <a:t>雾淞的形成是凝固现象</a:t>
            </a:r>
            <a:endParaRPr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         C. “</a:t>
            </a:r>
            <a:r>
              <a:rPr dirty="0" err="1">
                <a:latin typeface="微软雅黑" panose="020B0503020204020204" charset="-122"/>
                <a:ea typeface="微软雅黑" panose="020B0503020204020204" charset="-122"/>
              </a:rPr>
              <a:t>青青园中葵，朝露待日晞</a:t>
            </a: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。”</a:t>
            </a:r>
            <a:r>
              <a:rPr dirty="0" err="1">
                <a:latin typeface="微软雅黑" panose="020B0503020204020204" charset="-122"/>
                <a:ea typeface="微软雅黑" panose="020B0503020204020204" charset="-122"/>
              </a:rPr>
              <a:t>露在日出后逐渐消失是升华现象</a:t>
            </a:r>
            <a:endParaRPr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         D. “</a:t>
            </a:r>
            <a:r>
              <a:rPr dirty="0" err="1">
                <a:latin typeface="微软雅黑" panose="020B0503020204020204" charset="-122"/>
                <a:ea typeface="微软雅黑" panose="020B0503020204020204" charset="-122"/>
              </a:rPr>
              <a:t>腾蛇乘雾，终为土灰</a:t>
            </a: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。”</a:t>
            </a:r>
            <a:r>
              <a:rPr dirty="0" err="1">
                <a:latin typeface="微软雅黑" panose="020B0503020204020204" charset="-122"/>
                <a:ea typeface="微软雅黑" panose="020B0503020204020204" charset="-122"/>
              </a:rPr>
              <a:t>雾的形成是汽化现象</a:t>
            </a:r>
            <a:endParaRPr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1030903" y="2402247"/>
            <a:ext cx="40703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</a:p>
        </p:txBody>
      </p:sp>
      <p:pic>
        <p:nvPicPr>
          <p:cNvPr id="10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07400" y="4711298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  <p:bldP spid="31753" grpId="0" bldLvl="0" animBg="1"/>
      <p:bldP spid="3175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770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2774" name="Text Box 7"/>
          <p:cNvSpPr txBox="1">
            <a:spLocks noChangeArrowheads="1"/>
          </p:cNvSpPr>
          <p:nvPr/>
        </p:nvSpPr>
        <p:spPr bwMode="auto">
          <a:xfrm>
            <a:off x="326390" y="1103630"/>
            <a:ext cx="1765300" cy="3987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    迁移训练一</a:t>
            </a:r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-120480" y="1280269"/>
            <a:ext cx="836771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fontAlgn="ctr">
              <a:lnSpc>
                <a:spcPct val="200000"/>
              </a:lnSpc>
            </a:pPr>
            <a:r>
              <a:rPr lang="en-US" altLang="zh-CN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400" b="1" dirty="0">
                <a:latin typeface="微软雅黑" panose="020B0503020204020204" charset="-122"/>
                <a:ea typeface="微软雅黑" panose="020B0503020204020204" charset="-122"/>
              </a:rPr>
              <a:t>（2019</a:t>
            </a:r>
            <a:r>
              <a:rPr lang="en-US" sz="2400" b="1" dirty="0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sz="2400" b="1" dirty="0">
                <a:latin typeface="微软雅黑" panose="020B0503020204020204" charset="-122"/>
                <a:ea typeface="微软雅黑" panose="020B0503020204020204" charset="-122"/>
              </a:rPr>
              <a:t>枣庄）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</a:rPr>
              <a:t>下列物态变化属于凝华的是（　　）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pic>
        <p:nvPicPr>
          <p:cNvPr id="3" name="图片 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485" y="2254885"/>
            <a:ext cx="7106920" cy="1505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703138" y="1659856"/>
            <a:ext cx="32131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 bldLvl="0" animBg="1"/>
      <p:bldP spid="32777" grpId="0" animBg="1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Text Box 7"/>
          <p:cNvSpPr txBox="1">
            <a:spLocks noChangeArrowheads="1"/>
          </p:cNvSpPr>
          <p:nvPr/>
        </p:nvSpPr>
        <p:spPr bwMode="auto">
          <a:xfrm>
            <a:off x="327025" y="1196023"/>
            <a:ext cx="388937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ea typeface="微软雅黑" panose="020B0503020204020204" charset="-122"/>
              </a:rPr>
              <a:t>考点二  升华与凝华中的吸放热</a:t>
            </a:r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486410" y="1562100"/>
            <a:ext cx="8171180" cy="28613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b="1" dirty="0">
                <a:latin typeface="微软雅黑" panose="020B0503020204020204" charset="-122"/>
                <a:ea typeface="微软雅黑" panose="020B0503020204020204" charset="-122"/>
              </a:rPr>
              <a:t>（2019</a:t>
            </a:r>
            <a:r>
              <a:rPr lang="en-US" b="1" dirty="0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b="1" dirty="0">
                <a:latin typeface="微软雅黑" panose="020B0503020204020204" charset="-122"/>
                <a:ea typeface="微软雅黑" panose="020B0503020204020204" charset="-122"/>
              </a:rPr>
              <a:t>通辽）</a:t>
            </a: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下列物理现象及其原因分析错误的是（　　）</a:t>
            </a:r>
            <a:r>
              <a:rPr lang="zh-CN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dirty="0" err="1">
                <a:latin typeface="微软雅黑" panose="020B0503020204020204" charset="-122"/>
                <a:ea typeface="微软雅黑" panose="020B0503020204020204" charset="-122"/>
              </a:rPr>
              <a:t>A．春天，冰雪消融是熔化现象，这个过程要吸热</a:t>
            </a:r>
            <a:endParaRPr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dirty="0" err="1">
                <a:latin typeface="微软雅黑" panose="020B0503020204020204" charset="-122"/>
                <a:ea typeface="微软雅黑" panose="020B0503020204020204" charset="-122"/>
              </a:rPr>
              <a:t>B．夏天，常用干冰给食品保鲜，利用了干冰升华吸热</a:t>
            </a:r>
            <a:endParaRPr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dirty="0" err="1">
                <a:latin typeface="微软雅黑" panose="020B0503020204020204" charset="-122"/>
                <a:ea typeface="微软雅黑" panose="020B0503020204020204" charset="-122"/>
              </a:rPr>
              <a:t>C．秋天，草木的叶子上有露珠，这是水蒸气液化吸热形成的</a:t>
            </a:r>
            <a:endParaRPr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dirty="0" err="1">
                <a:latin typeface="微软雅黑" panose="020B0503020204020204" charset="-122"/>
                <a:ea typeface="微软雅黑" panose="020B0503020204020204" charset="-122"/>
              </a:rPr>
              <a:t>D．冬天，窗玻璃上会出现冰花，这是水蒸气凝华放热形成的</a:t>
            </a:r>
            <a:endParaRPr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380369" y="1709322"/>
            <a:ext cx="39878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en-US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  <p:bldP spid="33802" grpId="0" bldLvl="0" animBg="1"/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481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4822" name="Text Box 7"/>
          <p:cNvSpPr txBox="1">
            <a:spLocks noChangeArrowheads="1"/>
          </p:cNvSpPr>
          <p:nvPr/>
        </p:nvSpPr>
        <p:spPr bwMode="auto">
          <a:xfrm>
            <a:off x="161925" y="1112838"/>
            <a:ext cx="2693988" cy="3987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迁移训练二</a:t>
            </a:r>
            <a:endParaRPr lang="zh-CN" altLang="en-US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407353" y="1371580"/>
            <a:ext cx="7324725" cy="307725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sz="2000" b="1" dirty="0">
                <a:latin typeface="微软雅黑" panose="020B0503020204020204" charset="-122"/>
                <a:ea typeface="微软雅黑" panose="020B0503020204020204" charset="-122"/>
              </a:rPr>
              <a:t>（2019</a:t>
            </a:r>
            <a:r>
              <a:rPr lang="en-US" sz="2000" b="1" dirty="0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sz="2000" b="1" dirty="0">
                <a:latin typeface="微软雅黑" panose="020B0503020204020204" charset="-122"/>
                <a:ea typeface="微软雅黑" panose="020B0503020204020204" charset="-122"/>
              </a:rPr>
              <a:t>齐齐哈尔）</a:t>
            </a:r>
            <a:r>
              <a:rPr sz="2000" dirty="0">
                <a:latin typeface="微软雅黑" panose="020B0503020204020204" charset="-122"/>
                <a:ea typeface="微软雅黑" panose="020B0503020204020204" charset="-122"/>
              </a:rPr>
              <a:t>下列物态变化中，吸热的是（</a:t>
            </a:r>
            <a:r>
              <a:rPr lang="en-US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000" dirty="0">
                <a:latin typeface="微软雅黑" panose="020B0503020204020204" charset="-122"/>
                <a:ea typeface="微软雅黑" panose="020B0503020204020204" charset="-122"/>
              </a:rPr>
              <a:t>　　）</a:t>
            </a:r>
            <a:r>
              <a:rPr lang="zh-CN" sz="20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zh-CN" sz="2000" dirty="0">
                <a:latin typeface="微软雅黑" panose="020B0503020204020204" charset="-122"/>
                <a:ea typeface="微软雅黑" panose="020B0503020204020204" charset="-122"/>
              </a:rPr>
              <a:t>      A．冰棍“冒”出的“白气”	</a:t>
            </a:r>
          </a:p>
          <a:p>
            <a:pPr>
              <a:lnSpc>
                <a:spcPct val="200000"/>
              </a:lnSpc>
            </a:pPr>
            <a:r>
              <a:rPr lang="zh-CN" sz="2000" dirty="0">
                <a:latin typeface="微软雅黑" panose="020B0503020204020204" charset="-122"/>
                <a:ea typeface="微软雅黑" panose="020B0503020204020204" charset="-122"/>
              </a:rPr>
              <a:t>      B．昆虫和植物上的露珠	</a:t>
            </a:r>
          </a:p>
          <a:p>
            <a:pPr>
              <a:lnSpc>
                <a:spcPct val="200000"/>
              </a:lnSpc>
            </a:pPr>
            <a:r>
              <a:rPr lang="zh-CN" sz="2000" dirty="0">
                <a:latin typeface="微软雅黑" panose="020B0503020204020204" charset="-122"/>
                <a:ea typeface="微软雅黑" panose="020B0503020204020204" charset="-122"/>
              </a:rPr>
              <a:t>      C．用久了的白炽灯，灯丝变细	</a:t>
            </a:r>
          </a:p>
          <a:p>
            <a:pPr>
              <a:lnSpc>
                <a:spcPct val="200000"/>
              </a:lnSpc>
            </a:pPr>
            <a:r>
              <a:rPr lang="zh-CN" sz="2000" dirty="0">
                <a:latin typeface="微软雅黑" panose="020B0503020204020204" charset="-122"/>
                <a:ea typeface="微软雅黑" panose="020B0503020204020204" charset="-122"/>
              </a:rPr>
              <a:t>      D．北方寒冷的冬天洒水成冰</a:t>
            </a:r>
          </a:p>
        </p:txBody>
      </p:sp>
      <p:pic>
        <p:nvPicPr>
          <p:cNvPr id="10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07400" y="4711298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1074" y="2186731"/>
            <a:ext cx="4786630" cy="1230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557645" y="1532325"/>
            <a:ext cx="39878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en-US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 bldLvl="0" animBg="1"/>
      <p:bldP spid="34824" grpId="0" bldLvl="0" animBg="1"/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Text Box 7"/>
          <p:cNvSpPr txBox="1">
            <a:spLocks noChangeArrowheads="1"/>
          </p:cNvSpPr>
          <p:nvPr/>
        </p:nvSpPr>
        <p:spPr bwMode="auto">
          <a:xfrm>
            <a:off x="300355" y="1073150"/>
            <a:ext cx="388937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ea typeface="微软雅黑" panose="020B0503020204020204" charset="-122"/>
              </a:rPr>
              <a:t>考点三  生活中的物态变化</a:t>
            </a:r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486410" y="1562100"/>
            <a:ext cx="8171180" cy="28613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b="1" dirty="0">
                <a:latin typeface="微软雅黑" panose="020B0503020204020204" charset="-122"/>
                <a:ea typeface="微软雅黑" panose="020B0503020204020204" charset="-122"/>
              </a:rPr>
              <a:t>（2019·哈尔滨）</a:t>
            </a: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下面对哈尔滨美景描述中，属于熔化现象的是（</a:t>
            </a:r>
            <a:r>
              <a:rPr lang="en-US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    ）。</a:t>
            </a:r>
          </a:p>
          <a:p>
            <a:pPr>
              <a:lnSpc>
                <a:spcPct val="200000"/>
              </a:lnSpc>
            </a:pP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dirty="0" err="1">
                <a:latin typeface="微软雅黑" panose="020B0503020204020204" charset="-122"/>
                <a:ea typeface="微软雅黑" panose="020B0503020204020204" charset="-122"/>
              </a:rPr>
              <a:t>A.初春，太阳岛上冰雪变成涓涓水流</a:t>
            </a: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；</a:t>
            </a:r>
          </a:p>
          <a:p>
            <a:pPr>
              <a:lnSpc>
                <a:spcPct val="200000"/>
              </a:lnSpc>
            </a:pP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dirty="0" err="1">
                <a:latin typeface="微软雅黑" panose="020B0503020204020204" charset="-122"/>
                <a:ea typeface="微软雅黑" panose="020B0503020204020204" charset="-122"/>
              </a:rPr>
              <a:t>B.盛夏，防洪纪念塔广场花朵上滚动着晶莹的露珠</a:t>
            </a: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；</a:t>
            </a:r>
          </a:p>
          <a:p>
            <a:pPr>
              <a:lnSpc>
                <a:spcPct val="200000"/>
              </a:lnSpc>
            </a:pP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dirty="0" err="1">
                <a:latin typeface="微软雅黑" panose="020B0503020204020204" charset="-122"/>
                <a:ea typeface="微软雅黑" panose="020B0503020204020204" charset="-122"/>
              </a:rPr>
              <a:t>C.深秋，中央大街的树上挂着洁白的雾淞</a:t>
            </a: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；</a:t>
            </a:r>
          </a:p>
          <a:p>
            <a:pPr>
              <a:lnSpc>
                <a:spcPct val="200000"/>
              </a:lnSpc>
            </a:pP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dirty="0" err="1">
                <a:latin typeface="微软雅黑" panose="020B0503020204020204" charset="-122"/>
                <a:ea typeface="微软雅黑" panose="020B0503020204020204" charset="-122"/>
              </a:rPr>
              <a:t>D.隆冬，松花江水变成剔透的冰</a:t>
            </a:r>
            <a:endParaRPr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340020" y="1696906"/>
            <a:ext cx="39878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en-US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  <p:bldP spid="33798" grpId="1"/>
      <p:bldP spid="33802" grpId="0" bldLvl="0" animBg="1"/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Text Box 7"/>
          <p:cNvSpPr txBox="1">
            <a:spLocks noChangeArrowheads="1"/>
          </p:cNvSpPr>
          <p:nvPr/>
        </p:nvSpPr>
        <p:spPr bwMode="auto">
          <a:xfrm>
            <a:off x="300355" y="1073150"/>
            <a:ext cx="388937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ea typeface="微软雅黑" panose="020B0503020204020204" charset="-122"/>
              </a:rPr>
              <a:t>迁移训练三</a:t>
            </a:r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0" y="1500188"/>
            <a:ext cx="81711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b="1" dirty="0">
                <a:latin typeface="微软雅黑" panose="020B0503020204020204" charset="-122"/>
                <a:ea typeface="微软雅黑" panose="020B0503020204020204" charset="-122"/>
              </a:rPr>
              <a:t>（2019·苏州）</a:t>
            </a:r>
            <a:r>
              <a:rPr dirty="0">
                <a:latin typeface="微软雅黑" panose="020B0503020204020204" charset="-122"/>
                <a:ea typeface="微软雅黑" panose="020B0503020204020204" charset="-122"/>
              </a:rPr>
              <a:t>下列现象属于熔化的是（　　）。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372610" y="1657985"/>
            <a:ext cx="39878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en-US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-21474826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410" y="2278380"/>
            <a:ext cx="1460500" cy="111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6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8445" y="2316480"/>
            <a:ext cx="1469390" cy="10420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6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0630" y="2316480"/>
            <a:ext cx="1459230" cy="11563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26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2155" y="2366645"/>
            <a:ext cx="1457325" cy="10560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198120" y="3472815"/>
            <a:ext cx="239014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1600" b="0">
                <a:latin typeface="微软雅黑" panose="020B0503020204020204" charset="-122"/>
                <a:ea typeface="微软雅黑" panose="020B0503020204020204" charset="-122"/>
              </a:rPr>
              <a:t>A.</a:t>
            </a:r>
            <a:r>
              <a:rPr lang="zh-CN" sz="1600" b="0">
                <a:latin typeface="微软雅黑" panose="020B0503020204020204" charset="-122"/>
                <a:ea typeface="微软雅黑" panose="020B0503020204020204" charset="-122"/>
              </a:rPr>
              <a:t>清晨枝叶上形成露珠</a:t>
            </a:r>
            <a:endParaRPr lang="zh-CN" altLang="en-US" sz="1600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19350" y="3472815"/>
            <a:ext cx="222758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1600" b="0" dirty="0">
                <a:latin typeface="微软雅黑" panose="020B0503020204020204" charset="-122"/>
                <a:ea typeface="微软雅黑" panose="020B0503020204020204" charset="-122"/>
              </a:rPr>
              <a:t>B.</a:t>
            </a:r>
            <a:r>
              <a:rPr lang="zh-CN" sz="1600" b="0" dirty="0">
                <a:latin typeface="微软雅黑" panose="020B0503020204020204" charset="-122"/>
                <a:ea typeface="微软雅黑" panose="020B0503020204020204" charset="-122"/>
              </a:rPr>
              <a:t>太阳升起后浓雾渐散</a:t>
            </a:r>
            <a:endParaRPr lang="zh-CN" altLang="en-US" sz="16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51375" y="3465830"/>
            <a:ext cx="223837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1600" b="0">
                <a:latin typeface="微软雅黑" panose="020B0503020204020204" charset="-122"/>
                <a:ea typeface="微软雅黑" panose="020B0503020204020204" charset="-122"/>
              </a:rPr>
              <a:t>C.</a:t>
            </a:r>
            <a:r>
              <a:rPr lang="zh-CN" altLang="en-US" sz="1600" b="0">
                <a:latin typeface="微软雅黑" panose="020B0503020204020204" charset="-122"/>
                <a:ea typeface="微软雅黑" panose="020B0503020204020204" charset="-122"/>
              </a:rPr>
              <a:t>气温</a:t>
            </a:r>
            <a:r>
              <a:rPr lang="zh-CN" sz="1600" b="0">
                <a:latin typeface="微软雅黑" panose="020B0503020204020204" charset="-122"/>
                <a:ea typeface="微软雅黑" panose="020B0503020204020204" charset="-122"/>
              </a:rPr>
              <a:t>升高使冰雪消融</a:t>
            </a:r>
            <a:endParaRPr lang="zh-CN" altLang="en-US" sz="1600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79260" y="3433445"/>
            <a:ext cx="225869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1600" b="0">
                <a:latin typeface="微软雅黑" panose="020B0503020204020204" charset="-122"/>
                <a:ea typeface="微软雅黑" panose="020B0503020204020204" charset="-122"/>
              </a:rPr>
              <a:t>D.</a:t>
            </a:r>
            <a:r>
              <a:rPr lang="zh-CN" sz="1600" b="0">
                <a:latin typeface="微软雅黑" panose="020B0503020204020204" charset="-122"/>
                <a:ea typeface="微软雅黑" panose="020B0503020204020204" charset="-122"/>
              </a:rPr>
              <a:t>冬天铁丝网出现白霜</a:t>
            </a:r>
            <a:endParaRPr lang="zh-CN" altLang="en-US" sz="1600" b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  <p:bldP spid="33802" grpId="0" bldLvl="0" animBg="1"/>
      <p:bldP spid="100" grpId="0"/>
      <p:bldP spid="3" grpId="0"/>
      <p:bldP spid="4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I2%0KU4(9Z_NQ@04LR%0`0Z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49" y="1487862"/>
            <a:ext cx="3159760" cy="2001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52A8C36-5700-4533-83BB-224E2529C9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5725" y="1487862"/>
            <a:ext cx="3082021" cy="2001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8420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6390" name="Line 27"/>
          <p:cNvSpPr>
            <a:spLocks noChangeShapeType="1"/>
          </p:cNvSpPr>
          <p:nvPr/>
        </p:nvSpPr>
        <p:spPr bwMode="auto">
          <a:xfrm>
            <a:off x="7704138" y="32543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1" name="AutoShape 17"/>
          <p:cNvSpPr>
            <a:spLocks noChangeArrowheads="1"/>
          </p:cNvSpPr>
          <p:nvPr/>
        </p:nvSpPr>
        <p:spPr bwMode="auto">
          <a:xfrm>
            <a:off x="427037" y="1085850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BB2121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观察与思考</a:t>
            </a:r>
          </a:p>
        </p:txBody>
      </p:sp>
      <p:sp>
        <p:nvSpPr>
          <p:cNvPr id="16396" name="AutoShape 29"/>
          <p:cNvSpPr>
            <a:spLocks noChangeArrowheads="1"/>
          </p:cNvSpPr>
          <p:nvPr/>
        </p:nvSpPr>
        <p:spPr bwMode="auto">
          <a:xfrm>
            <a:off x="1906441" y="4291903"/>
            <a:ext cx="5199874" cy="529086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 wrap="none" anchor="ctr"/>
          <a:lstStyle/>
          <a:p>
            <a:r>
              <a:rPr lang="zh-CN" altLang="en-US" sz="2800" dirty="0">
                <a:solidFill>
                  <a:srgbClr val="0039AC"/>
                </a:solidFill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生活中还有哪些类似的现象？</a:t>
            </a:r>
          </a:p>
        </p:txBody>
      </p:sp>
      <p:sp>
        <p:nvSpPr>
          <p:cNvPr id="3" name="矩形 2"/>
          <p:cNvSpPr/>
          <p:nvPr/>
        </p:nvSpPr>
        <p:spPr>
          <a:xfrm>
            <a:off x="781049" y="3544706"/>
            <a:ext cx="3292475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室外冰冻的衣服也能晾干，衣服上的冰跑哪里去了？</a:t>
            </a:r>
          </a:p>
        </p:txBody>
      </p:sp>
      <p:sp>
        <p:nvSpPr>
          <p:cNvPr id="4" name="矩形 3"/>
          <p:cNvSpPr/>
          <p:nvPr/>
        </p:nvSpPr>
        <p:spPr>
          <a:xfrm>
            <a:off x="4906010" y="3614483"/>
            <a:ext cx="3813218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深秋早晨，叶子上的霜从哪里来的？</a:t>
            </a:r>
          </a:p>
        </p:txBody>
      </p:sp>
      <p:pic>
        <p:nvPicPr>
          <p:cNvPr id="14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07400" y="4711298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右箭头 5"/>
          <p:cNvSpPr/>
          <p:nvPr/>
        </p:nvSpPr>
        <p:spPr>
          <a:xfrm>
            <a:off x="121285" y="2215833"/>
            <a:ext cx="659765" cy="664843"/>
          </a:xfrm>
          <a:prstGeom prst="rightArrow">
            <a:avLst/>
          </a:prstGeom>
          <a:solidFill>
            <a:srgbClr val="FFFFFF"/>
          </a:solidFill>
          <a:ln w="12700" cap="flat">
            <a:solidFill>
              <a:srgbClr val="6666FF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11" name="右箭头 10"/>
          <p:cNvSpPr/>
          <p:nvPr/>
        </p:nvSpPr>
        <p:spPr>
          <a:xfrm>
            <a:off x="4246245" y="2214087"/>
            <a:ext cx="659765" cy="668335"/>
          </a:xfrm>
          <a:prstGeom prst="rightArrow">
            <a:avLst/>
          </a:prstGeom>
          <a:solidFill>
            <a:srgbClr val="FFFFFF"/>
          </a:solidFill>
          <a:ln w="12700" cap="flat">
            <a:solidFill>
              <a:schemeClr val="accent2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6" grpId="0"/>
      <p:bldP spid="3" grpId="0"/>
      <p:bldP spid="3" grpId="1"/>
      <p:bldP spid="4" grpId="0"/>
      <p:bldP spid="4" grpId="1"/>
      <p:bldP spid="6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8420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6390" name="Line 27"/>
          <p:cNvSpPr>
            <a:spLocks noChangeShapeType="1"/>
          </p:cNvSpPr>
          <p:nvPr/>
        </p:nvSpPr>
        <p:spPr bwMode="auto">
          <a:xfrm>
            <a:off x="7704138" y="32543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1" name="AutoShape 17"/>
          <p:cNvSpPr>
            <a:spLocks noChangeArrowheads="1"/>
          </p:cNvSpPr>
          <p:nvPr/>
        </p:nvSpPr>
        <p:spPr bwMode="auto">
          <a:xfrm>
            <a:off x="427037" y="1085850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BB2121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观察与思考</a:t>
            </a:r>
          </a:p>
        </p:txBody>
      </p:sp>
      <p:sp>
        <p:nvSpPr>
          <p:cNvPr id="4" name="矩形 3"/>
          <p:cNvSpPr/>
          <p:nvPr/>
        </p:nvSpPr>
        <p:spPr>
          <a:xfrm>
            <a:off x="5379085" y="2519680"/>
            <a:ext cx="261810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冬日白色的世界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树挂</a:t>
            </a:r>
          </a:p>
        </p:txBody>
      </p:sp>
      <p:pic>
        <p:nvPicPr>
          <p:cNvPr id="14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07400" y="4711298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右箭头 5"/>
          <p:cNvSpPr/>
          <p:nvPr/>
        </p:nvSpPr>
        <p:spPr>
          <a:xfrm>
            <a:off x="154305" y="2726373"/>
            <a:ext cx="659765" cy="664843"/>
          </a:xfrm>
          <a:prstGeom prst="rightArrow">
            <a:avLst/>
          </a:prstGeom>
          <a:solidFill>
            <a:srgbClr val="FFFFFF"/>
          </a:solidFill>
          <a:ln w="12700" cap="flat">
            <a:solidFill>
              <a:srgbClr val="6666FF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11" name="右箭头 10"/>
          <p:cNvSpPr/>
          <p:nvPr/>
        </p:nvSpPr>
        <p:spPr>
          <a:xfrm>
            <a:off x="4609465" y="2417922"/>
            <a:ext cx="659765" cy="668335"/>
          </a:xfrm>
          <a:prstGeom prst="rightArrow">
            <a:avLst/>
          </a:prstGeom>
          <a:solidFill>
            <a:srgbClr val="FFFFFF"/>
          </a:solidFill>
          <a:ln w="12700" cap="flat">
            <a:solidFill>
              <a:schemeClr val="accent2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pic>
        <p:nvPicPr>
          <p:cNvPr id="7" name="图片 6" descr="5K}YQM4Z08IYF66M[V{[O`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280" y="1448772"/>
            <a:ext cx="2614930" cy="1726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图片 11" descr="QP)$BDY86QAHQF~6L$F26$I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9085" y="925830"/>
            <a:ext cx="2575560" cy="1593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图片 12" descr="}X5%NUR$MRR$ZJIGZ}G}`_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9085" y="2980055"/>
            <a:ext cx="2617470" cy="1426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矩形 14"/>
          <p:cNvSpPr/>
          <p:nvPr/>
        </p:nvSpPr>
        <p:spPr>
          <a:xfrm>
            <a:off x="5379085" y="4406265"/>
            <a:ext cx="261810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寒冬玻璃上的美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冰窗花</a:t>
            </a:r>
          </a:p>
        </p:txBody>
      </p:sp>
      <p:pic>
        <p:nvPicPr>
          <p:cNvPr id="16" name="图片 15" descr="%YV]HLI37Z~7A8%9OQM{CB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280" y="3272090"/>
            <a:ext cx="2581275" cy="1614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圆角矩形标注 16"/>
          <p:cNvSpPr/>
          <p:nvPr/>
        </p:nvSpPr>
        <p:spPr>
          <a:xfrm>
            <a:off x="3996055" y="1013281"/>
            <a:ext cx="972820" cy="1292582"/>
          </a:xfrm>
          <a:prstGeom prst="wedgeRoundRectCallout">
            <a:avLst>
              <a:gd name="adj1" fmla="val -85639"/>
              <a:gd name="adj2" fmla="val 44091"/>
              <a:gd name="adj3" fmla="val 16667"/>
            </a:avLst>
          </a:prstGeom>
          <a:solidFill>
            <a:srgbClr val="FFFFFF"/>
          </a:solidFill>
          <a:ln w="12700" cap="flat">
            <a:solidFill>
              <a:schemeClr val="accent2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小雪人时间长了慢慢变小了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4023360" y="3856620"/>
            <a:ext cx="918210" cy="1010390"/>
          </a:xfrm>
          <a:prstGeom prst="wedgeRoundRectCallout">
            <a:avLst>
              <a:gd name="adj1" fmla="val -95504"/>
              <a:gd name="adj2" fmla="val -23379"/>
              <a:gd name="adj3" fmla="val 16667"/>
            </a:avLst>
          </a:prstGeom>
          <a:solidFill>
            <a:srgbClr val="FFFFFF"/>
          </a:solidFill>
          <a:ln w="12700" cap="flat">
            <a:solidFill>
              <a:schemeClr val="accent2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干冰制造的舞台效果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 bldLvl="0" animBg="1"/>
      <p:bldP spid="11" grpId="0" bldLvl="0" animBg="1"/>
      <p:bldP spid="15" grpId="1"/>
      <p:bldP spid="15" grpId="2"/>
      <p:bldP spid="17" grpId="0" bldLvl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0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8420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7414" name="AutoShape 17"/>
          <p:cNvSpPr>
            <a:spLocks noChangeArrowheads="1"/>
          </p:cNvSpPr>
          <p:nvPr/>
        </p:nvSpPr>
        <p:spPr bwMode="auto">
          <a:xfrm>
            <a:off x="687994" y="1804043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000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提出问题</a:t>
            </a:r>
          </a:p>
        </p:txBody>
      </p:sp>
      <p:sp>
        <p:nvSpPr>
          <p:cNvPr id="17415" name="AutoShape 16"/>
          <p:cNvSpPr>
            <a:spLocks noChangeArrowheads="1"/>
          </p:cNvSpPr>
          <p:nvPr/>
        </p:nvSpPr>
        <p:spPr bwMode="auto">
          <a:xfrm>
            <a:off x="2313019" y="1243284"/>
            <a:ext cx="5948363" cy="1362530"/>
          </a:xfrm>
          <a:prstGeom prst="flowChartAlternateProcess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冬天晾衣服时，冰（固态的水）是怎么消失的？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生活中还有哪些固体直接消失的现象？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深秋早晨植物叶子上的霜是怎么形成的？</a:t>
            </a:r>
          </a:p>
          <a:p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416" name="AutoShape 17"/>
          <p:cNvSpPr>
            <a:spLocks noChangeArrowheads="1"/>
          </p:cNvSpPr>
          <p:nvPr/>
        </p:nvSpPr>
        <p:spPr bwMode="auto">
          <a:xfrm>
            <a:off x="687993" y="3666036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000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师生互动</a:t>
            </a:r>
          </a:p>
        </p:txBody>
      </p:sp>
      <p:sp>
        <p:nvSpPr>
          <p:cNvPr id="17418" name="AutoShape 19"/>
          <p:cNvSpPr>
            <a:spLocks noChangeArrowheads="1"/>
          </p:cNvSpPr>
          <p:nvPr/>
        </p:nvSpPr>
        <p:spPr bwMode="auto">
          <a:xfrm>
            <a:off x="2098040" y="2983865"/>
            <a:ext cx="6544945" cy="1706880"/>
          </a:xfrm>
          <a:prstGeom prst="flowChartAlternateProcess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l">
              <a:lnSpc>
                <a:spcPct val="15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冬天晾衣服时，衣服里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固态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的冰变成气态的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水蒸气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algn="l">
              <a:lnSpc>
                <a:spcPct val="15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樟脑丸、干冰（固态二氧化碳）、碘等极易由</a:t>
            </a:r>
            <a:r>
              <a:rPr lang="zh-CN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固态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变成</a:t>
            </a:r>
            <a:r>
              <a:rPr lang="zh-CN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气态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algn="l">
              <a:lnSpc>
                <a:spcPct val="15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霜是附着在叶子上的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小冰晶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，是</a:t>
            </a:r>
            <a:r>
              <a:rPr lang="zh-CN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水蒸气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直接变成固态</a:t>
            </a:r>
            <a:r>
              <a:rPr lang="zh-CN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冰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07400" y="4711298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  <p:bldP spid="17416" grpId="0" animBg="1"/>
      <p:bldP spid="174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学习目标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1203325" y="1646238"/>
            <a:ext cx="6235700" cy="2399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理解物质的升华和凝华现象；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认识生活中的升华凝华现象；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3.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了解物质升华和凝华伴随的吸放热；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4.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会利用物态变化解释生活中的自然现象</a:t>
            </a:r>
          </a:p>
        </p:txBody>
      </p:sp>
      <p:pic>
        <p:nvPicPr>
          <p:cNvPr id="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07400" y="4711298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I2%0KU4(9Z_NQ@04LR%0`0Z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960" y="1674495"/>
            <a:ext cx="3159760" cy="2001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图片 15" descr="%YV]HLI37Z~7A8%9OQM{CB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915" y="1673860"/>
            <a:ext cx="3200400" cy="2002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82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25812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0486" name="AutoShape 20"/>
          <p:cNvSpPr>
            <a:spLocks noChangeArrowheads="1"/>
          </p:cNvSpPr>
          <p:nvPr/>
        </p:nvSpPr>
        <p:spPr bwMode="auto">
          <a:xfrm>
            <a:off x="2346049" y="1261292"/>
            <a:ext cx="796925" cy="334963"/>
          </a:xfrm>
          <a:prstGeom prst="flowChartAlternateProcess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charset="-122"/>
              </a:rPr>
              <a:t>升华</a:t>
            </a:r>
          </a:p>
        </p:txBody>
      </p:sp>
      <p:sp>
        <p:nvSpPr>
          <p:cNvPr id="20487" name="AutoShape 17"/>
          <p:cNvSpPr>
            <a:spLocks noChangeArrowheads="1"/>
          </p:cNvSpPr>
          <p:nvPr/>
        </p:nvSpPr>
        <p:spPr bwMode="auto">
          <a:xfrm>
            <a:off x="514773" y="1223290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000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课堂教学</a:t>
            </a:r>
          </a:p>
        </p:txBody>
      </p:sp>
      <p:sp>
        <p:nvSpPr>
          <p:cNvPr id="20488" name="AutoShape 22"/>
          <p:cNvSpPr>
            <a:spLocks noChangeArrowheads="1"/>
          </p:cNvSpPr>
          <p:nvPr/>
        </p:nvSpPr>
        <p:spPr bwMode="auto">
          <a:xfrm>
            <a:off x="3303853" y="1341471"/>
            <a:ext cx="450661" cy="187325"/>
          </a:xfrm>
          <a:prstGeom prst="rightArrow">
            <a:avLst>
              <a:gd name="adj1" fmla="val 50000"/>
              <a:gd name="adj2" fmla="val 103602"/>
            </a:avLst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9" name="AutoShape 23"/>
          <p:cNvSpPr>
            <a:spLocks noChangeArrowheads="1"/>
          </p:cNvSpPr>
          <p:nvPr/>
        </p:nvSpPr>
        <p:spPr bwMode="auto">
          <a:xfrm>
            <a:off x="3992880" y="1113790"/>
            <a:ext cx="4947285" cy="560705"/>
          </a:xfrm>
          <a:prstGeom prst="flowChartAlternateProcess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000" dirty="0">
                <a:ea typeface="微软雅黑" panose="020B0503020204020204" charset="-122"/>
              </a:rPr>
              <a:t>物质由</a:t>
            </a:r>
            <a:r>
              <a:rPr lang="zh-CN" altLang="en-US" sz="2000" dirty="0">
                <a:solidFill>
                  <a:srgbClr val="FF0000"/>
                </a:solidFill>
                <a:ea typeface="微软雅黑" panose="020B0503020204020204" charset="-122"/>
              </a:rPr>
              <a:t>            </a:t>
            </a:r>
            <a:r>
              <a:rPr lang="zh-CN" altLang="en-US" sz="2000" dirty="0">
                <a:solidFill>
                  <a:schemeClr val="tx1"/>
                </a:solidFill>
                <a:ea typeface="微软雅黑" panose="020B0503020204020204" charset="-122"/>
              </a:rPr>
              <a:t>直接</a:t>
            </a:r>
            <a:r>
              <a:rPr lang="zh-CN" altLang="en-US" sz="2000" dirty="0">
                <a:ea typeface="微软雅黑" panose="020B0503020204020204" charset="-122"/>
              </a:rPr>
              <a:t>变为</a:t>
            </a:r>
            <a:r>
              <a:rPr lang="zh-CN" altLang="en-US" sz="2000" dirty="0">
                <a:solidFill>
                  <a:srgbClr val="FF0000"/>
                </a:solidFill>
                <a:ea typeface="微软雅黑" panose="020B0503020204020204" charset="-122"/>
              </a:rPr>
              <a:t>          </a:t>
            </a:r>
            <a:r>
              <a:rPr lang="zh-CN" altLang="en-US" sz="2000" dirty="0">
                <a:ea typeface="微软雅黑" panose="020B0503020204020204" charset="-122"/>
              </a:rPr>
              <a:t>的过程叫升华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20490" name="AutoShape 17"/>
          <p:cNvSpPr>
            <a:spLocks noChangeArrowheads="1"/>
          </p:cNvSpPr>
          <p:nvPr/>
        </p:nvSpPr>
        <p:spPr bwMode="auto">
          <a:xfrm>
            <a:off x="654781" y="4510098"/>
            <a:ext cx="967760" cy="342900"/>
          </a:xfrm>
          <a:prstGeom prst="bracketPair">
            <a:avLst>
              <a:gd name="adj" fmla="val 16667"/>
            </a:avLst>
          </a:prstGeom>
          <a:solidFill>
            <a:srgbClr val="BB2121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想一想</a:t>
            </a:r>
          </a:p>
        </p:txBody>
      </p:sp>
      <p:sp>
        <p:nvSpPr>
          <p:cNvPr id="20495" name="AutoShape 21"/>
          <p:cNvSpPr>
            <a:spLocks noChangeArrowheads="1"/>
          </p:cNvSpPr>
          <p:nvPr/>
        </p:nvSpPr>
        <p:spPr bwMode="auto">
          <a:xfrm>
            <a:off x="2049057" y="4478429"/>
            <a:ext cx="5493074" cy="448463"/>
          </a:xfrm>
          <a:prstGeom prst="flowChartAlternateProcess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200" dirty="0">
                <a:ea typeface="微软雅黑" panose="020B0503020204020204" charset="-122"/>
              </a:rPr>
              <a:t>生活中还有哪些利用升华的例子？</a:t>
            </a:r>
          </a:p>
        </p:txBody>
      </p:sp>
      <p:sp>
        <p:nvSpPr>
          <p:cNvPr id="20497" name="Rectangle 17"/>
          <p:cNvSpPr>
            <a:spLocks noChangeArrowheads="1"/>
          </p:cNvSpPr>
          <p:nvPr/>
        </p:nvSpPr>
        <p:spPr bwMode="auto">
          <a:xfrm>
            <a:off x="4907790" y="1223169"/>
            <a:ext cx="690880" cy="3987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charset="-122"/>
              </a:rPr>
              <a:t>固态</a:t>
            </a:r>
          </a:p>
        </p:txBody>
      </p:sp>
      <p:sp>
        <p:nvSpPr>
          <p:cNvPr id="20498" name="Rectangle 18"/>
          <p:cNvSpPr>
            <a:spLocks noChangeArrowheads="1"/>
          </p:cNvSpPr>
          <p:nvPr/>
        </p:nvSpPr>
        <p:spPr bwMode="auto">
          <a:xfrm>
            <a:off x="6683689" y="1195702"/>
            <a:ext cx="69215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charset="-122"/>
              </a:rPr>
              <a:t>气态</a:t>
            </a:r>
          </a:p>
        </p:txBody>
      </p:sp>
      <p:sp>
        <p:nvSpPr>
          <p:cNvPr id="3" name="矩形 2"/>
          <p:cNvSpPr/>
          <p:nvPr/>
        </p:nvSpPr>
        <p:spPr>
          <a:xfrm>
            <a:off x="5171925" y="3757298"/>
            <a:ext cx="3023527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干冰直接由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固态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变为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气态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16365" y="3718349"/>
            <a:ext cx="302695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冰冻的衣服由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固态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变为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气态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07400" y="4711298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8" grpId="0" animBg="1"/>
      <p:bldP spid="20489" grpId="0"/>
      <p:bldP spid="20490" grpId="0" animBg="1"/>
      <p:bldP spid="20495" grpId="0" animBg="1"/>
      <p:bldP spid="20497" grpId="0" bldLvl="0" animBg="1"/>
      <p:bldP spid="20498" grpId="0" bldLvl="0" animBg="1"/>
      <p:bldP spid="3" grpId="0"/>
      <p:bldP spid="3" grpId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82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25812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0486" name="AutoShape 20"/>
          <p:cNvSpPr>
            <a:spLocks noChangeArrowheads="1"/>
          </p:cNvSpPr>
          <p:nvPr/>
        </p:nvSpPr>
        <p:spPr bwMode="auto">
          <a:xfrm>
            <a:off x="2346049" y="1261292"/>
            <a:ext cx="796925" cy="334963"/>
          </a:xfrm>
          <a:prstGeom prst="flowChartAlternateProcess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charset="-122"/>
              </a:rPr>
              <a:t>凝华</a:t>
            </a:r>
          </a:p>
        </p:txBody>
      </p:sp>
      <p:sp>
        <p:nvSpPr>
          <p:cNvPr id="20487" name="AutoShape 17"/>
          <p:cNvSpPr>
            <a:spLocks noChangeArrowheads="1"/>
          </p:cNvSpPr>
          <p:nvPr/>
        </p:nvSpPr>
        <p:spPr bwMode="auto">
          <a:xfrm>
            <a:off x="514773" y="1223290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000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课堂教学</a:t>
            </a:r>
          </a:p>
        </p:txBody>
      </p:sp>
      <p:sp>
        <p:nvSpPr>
          <p:cNvPr id="20488" name="AutoShape 22"/>
          <p:cNvSpPr>
            <a:spLocks noChangeArrowheads="1"/>
          </p:cNvSpPr>
          <p:nvPr/>
        </p:nvSpPr>
        <p:spPr bwMode="auto">
          <a:xfrm>
            <a:off x="3303853" y="1341471"/>
            <a:ext cx="450661" cy="187325"/>
          </a:xfrm>
          <a:prstGeom prst="rightArrow">
            <a:avLst>
              <a:gd name="adj1" fmla="val 50000"/>
              <a:gd name="adj2" fmla="val 103602"/>
            </a:avLst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9" name="AutoShape 23"/>
          <p:cNvSpPr>
            <a:spLocks noChangeArrowheads="1"/>
          </p:cNvSpPr>
          <p:nvPr/>
        </p:nvSpPr>
        <p:spPr bwMode="auto">
          <a:xfrm>
            <a:off x="3992880" y="1113790"/>
            <a:ext cx="4947285" cy="560705"/>
          </a:xfrm>
          <a:prstGeom prst="flowChartAlternateProcess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000" dirty="0">
                <a:ea typeface="微软雅黑" panose="020B0503020204020204" charset="-122"/>
              </a:rPr>
              <a:t>物质由</a:t>
            </a:r>
            <a:r>
              <a:rPr lang="zh-CN" altLang="en-US" sz="2000" dirty="0">
                <a:solidFill>
                  <a:srgbClr val="FF0000"/>
                </a:solidFill>
                <a:ea typeface="微软雅黑" panose="020B0503020204020204" charset="-122"/>
              </a:rPr>
              <a:t>            </a:t>
            </a:r>
            <a:r>
              <a:rPr lang="zh-CN" altLang="en-US" sz="2000" dirty="0">
                <a:solidFill>
                  <a:schemeClr val="tx1"/>
                </a:solidFill>
                <a:ea typeface="微软雅黑" panose="020B0503020204020204" charset="-122"/>
              </a:rPr>
              <a:t>直接</a:t>
            </a:r>
            <a:r>
              <a:rPr lang="zh-CN" altLang="en-US" sz="2000" dirty="0">
                <a:ea typeface="微软雅黑" panose="020B0503020204020204" charset="-122"/>
              </a:rPr>
              <a:t>变为</a:t>
            </a:r>
            <a:r>
              <a:rPr lang="zh-CN" altLang="en-US" sz="2000" dirty="0">
                <a:solidFill>
                  <a:srgbClr val="FF0000"/>
                </a:solidFill>
                <a:ea typeface="微软雅黑" panose="020B0503020204020204" charset="-122"/>
              </a:rPr>
              <a:t>          </a:t>
            </a:r>
            <a:r>
              <a:rPr lang="zh-CN" altLang="en-US" sz="2000" dirty="0">
                <a:ea typeface="微软雅黑" panose="020B0503020204020204" charset="-122"/>
              </a:rPr>
              <a:t>的过程叫凝华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20497" name="Rectangle 17"/>
          <p:cNvSpPr>
            <a:spLocks noChangeArrowheads="1"/>
          </p:cNvSpPr>
          <p:nvPr/>
        </p:nvSpPr>
        <p:spPr bwMode="auto">
          <a:xfrm>
            <a:off x="4907790" y="1223169"/>
            <a:ext cx="690880" cy="3987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charset="-122"/>
              </a:rPr>
              <a:t>气态</a:t>
            </a:r>
          </a:p>
        </p:txBody>
      </p:sp>
      <p:sp>
        <p:nvSpPr>
          <p:cNvPr id="20498" name="Rectangle 18"/>
          <p:cNvSpPr>
            <a:spLocks noChangeArrowheads="1"/>
          </p:cNvSpPr>
          <p:nvPr/>
        </p:nvSpPr>
        <p:spPr bwMode="auto">
          <a:xfrm>
            <a:off x="6683689" y="1195702"/>
            <a:ext cx="690880" cy="3987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ea typeface="微软雅黑" panose="020B0503020204020204" charset="-122"/>
              </a:rPr>
              <a:t>固态</a:t>
            </a:r>
          </a:p>
        </p:txBody>
      </p:sp>
      <p:sp>
        <p:nvSpPr>
          <p:cNvPr id="3" name="矩形 2"/>
          <p:cNvSpPr/>
          <p:nvPr/>
        </p:nvSpPr>
        <p:spPr>
          <a:xfrm>
            <a:off x="4832350" y="3759200"/>
            <a:ext cx="374142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大自然的恩赐雾凇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由气态变为固态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38550" y="3776098"/>
            <a:ext cx="330327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美丽的冰窗花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由气态变为固态</a:t>
            </a:r>
          </a:p>
        </p:txBody>
      </p:sp>
      <p:pic>
        <p:nvPicPr>
          <p:cNvPr id="1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07400" y="4711298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325" y="1804535"/>
            <a:ext cx="2879090" cy="1844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 descr="6H29W``7[ZOXI2NC66R8)KM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3230" y="1804534"/>
            <a:ext cx="2828723" cy="1844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490" name="AutoShape 17"/>
          <p:cNvSpPr>
            <a:spLocks noChangeArrowheads="1"/>
          </p:cNvSpPr>
          <p:nvPr/>
        </p:nvSpPr>
        <p:spPr bwMode="auto">
          <a:xfrm>
            <a:off x="654781" y="4510098"/>
            <a:ext cx="967760" cy="342900"/>
          </a:xfrm>
          <a:prstGeom prst="bracketPair">
            <a:avLst>
              <a:gd name="adj" fmla="val 16667"/>
            </a:avLst>
          </a:prstGeom>
          <a:solidFill>
            <a:srgbClr val="BB2121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想一想</a:t>
            </a:r>
          </a:p>
        </p:txBody>
      </p:sp>
      <p:sp>
        <p:nvSpPr>
          <p:cNvPr id="20495" name="AutoShape 21"/>
          <p:cNvSpPr>
            <a:spLocks noChangeArrowheads="1"/>
          </p:cNvSpPr>
          <p:nvPr/>
        </p:nvSpPr>
        <p:spPr bwMode="auto">
          <a:xfrm>
            <a:off x="2049057" y="4478429"/>
            <a:ext cx="5493074" cy="448463"/>
          </a:xfrm>
          <a:prstGeom prst="flowChartAlternateProcess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200" dirty="0">
                <a:ea typeface="微软雅黑" panose="020B0503020204020204" charset="-122"/>
              </a:rPr>
              <a:t>生活中还有哪些利用凝华的例子？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8" grpId="0" bldLvl="0" animBg="1"/>
      <p:bldP spid="20489" grpId="0"/>
      <p:bldP spid="20497" grpId="0" bldLvl="0" animBg="1"/>
      <p:bldP spid="20498" grpId="0" bldLvl="0" animBg="1"/>
      <p:bldP spid="3" grpId="0"/>
      <p:bldP spid="3" grpId="1"/>
      <p:bldP spid="4" grpId="0"/>
      <p:bldP spid="4" grpId="1"/>
      <p:bldP spid="20490" grpId="0" bldLvl="0" animBg="1"/>
      <p:bldP spid="2049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50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25812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1510" name="AutoShape 17"/>
          <p:cNvSpPr>
            <a:spLocks noChangeArrowheads="1"/>
          </p:cNvSpPr>
          <p:nvPr/>
        </p:nvSpPr>
        <p:spPr bwMode="auto">
          <a:xfrm>
            <a:off x="230199" y="1168417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000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课堂教学</a:t>
            </a:r>
          </a:p>
        </p:txBody>
      </p:sp>
      <p:sp>
        <p:nvSpPr>
          <p:cNvPr id="21515" name="AutoShape 17"/>
          <p:cNvSpPr>
            <a:spLocks noChangeArrowheads="1"/>
          </p:cNvSpPr>
          <p:nvPr/>
        </p:nvSpPr>
        <p:spPr bwMode="auto">
          <a:xfrm>
            <a:off x="402590" y="4497705"/>
            <a:ext cx="1080135" cy="342900"/>
          </a:xfrm>
          <a:prstGeom prst="bracketPair">
            <a:avLst>
              <a:gd name="adj" fmla="val 16667"/>
            </a:avLst>
          </a:prstGeom>
          <a:solidFill>
            <a:srgbClr val="BB2121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热量交换</a:t>
            </a:r>
          </a:p>
        </p:txBody>
      </p:sp>
      <p:sp>
        <p:nvSpPr>
          <p:cNvPr id="21516" name="AutoShape 20"/>
          <p:cNvSpPr>
            <a:spLocks noChangeArrowheads="1"/>
          </p:cNvSpPr>
          <p:nvPr/>
        </p:nvSpPr>
        <p:spPr bwMode="auto">
          <a:xfrm>
            <a:off x="1629580" y="4585977"/>
            <a:ext cx="714918" cy="166688"/>
          </a:xfrm>
          <a:prstGeom prst="rightArrow">
            <a:avLst>
              <a:gd name="adj1" fmla="val 50000"/>
              <a:gd name="adj2" fmla="val 128333"/>
            </a:avLst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7" name="AutoShape 21"/>
          <p:cNvSpPr>
            <a:spLocks noChangeArrowheads="1"/>
          </p:cNvSpPr>
          <p:nvPr/>
        </p:nvSpPr>
        <p:spPr bwMode="auto">
          <a:xfrm>
            <a:off x="2417445" y="4390390"/>
            <a:ext cx="3667760" cy="558800"/>
          </a:xfrm>
          <a:prstGeom prst="flowChartAlternateProcess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000" dirty="0">
                <a:ea typeface="微软雅黑" panose="020B0503020204020204" charset="-122"/>
              </a:rPr>
              <a:t>升华吸热、凝华放热</a:t>
            </a:r>
          </a:p>
        </p:txBody>
      </p:sp>
      <p:pic>
        <p:nvPicPr>
          <p:cNvPr id="15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07400" y="4711298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0" name="AutoShape 17"/>
          <p:cNvSpPr>
            <a:spLocks noChangeArrowheads="1"/>
          </p:cNvSpPr>
          <p:nvPr/>
        </p:nvSpPr>
        <p:spPr bwMode="auto">
          <a:xfrm>
            <a:off x="327025" y="3916045"/>
            <a:ext cx="1487170" cy="342900"/>
          </a:xfrm>
          <a:prstGeom prst="bracketPair">
            <a:avLst>
              <a:gd name="adj" fmla="val 16667"/>
            </a:avLst>
          </a:prstGeom>
          <a:solidFill>
            <a:srgbClr val="BB2121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常见凝华现象</a:t>
            </a:r>
          </a:p>
        </p:txBody>
      </p:sp>
      <p:sp>
        <p:nvSpPr>
          <p:cNvPr id="20495" name="AutoShape 21"/>
          <p:cNvSpPr>
            <a:spLocks noChangeArrowheads="1"/>
          </p:cNvSpPr>
          <p:nvPr/>
        </p:nvSpPr>
        <p:spPr bwMode="auto">
          <a:xfrm>
            <a:off x="2040890" y="3874135"/>
            <a:ext cx="4044950" cy="448310"/>
          </a:xfrm>
          <a:prstGeom prst="flowChartAlternateProcess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200" dirty="0">
                <a:ea typeface="微软雅黑" panose="020B0503020204020204" charset="-122"/>
              </a:rPr>
              <a:t>霜、窗花、雾凇、树挂等</a:t>
            </a:r>
          </a:p>
        </p:txBody>
      </p:sp>
      <p:sp>
        <p:nvSpPr>
          <p:cNvPr id="7" name="AutoShape 17"/>
          <p:cNvSpPr>
            <a:spLocks noChangeArrowheads="1"/>
          </p:cNvSpPr>
          <p:nvPr/>
        </p:nvSpPr>
        <p:spPr bwMode="auto">
          <a:xfrm>
            <a:off x="327025" y="2205990"/>
            <a:ext cx="1487170" cy="550545"/>
          </a:xfrm>
          <a:prstGeom prst="bracketPair">
            <a:avLst>
              <a:gd name="adj" fmla="val 16667"/>
            </a:avLst>
          </a:prstGeom>
          <a:solidFill>
            <a:srgbClr val="BB2121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常见升华现象</a:t>
            </a:r>
          </a:p>
        </p:txBody>
      </p:sp>
      <p:sp>
        <p:nvSpPr>
          <p:cNvPr id="9" name="AutoShape 21"/>
          <p:cNvSpPr>
            <a:spLocks noChangeArrowheads="1"/>
          </p:cNvSpPr>
          <p:nvPr/>
        </p:nvSpPr>
        <p:spPr bwMode="auto">
          <a:xfrm>
            <a:off x="2747645" y="1115695"/>
            <a:ext cx="4012565" cy="448310"/>
          </a:xfrm>
          <a:prstGeom prst="flowChartAlternateProcess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200" dirty="0">
                <a:ea typeface="微软雅黑" panose="020B0503020204020204" charset="-122"/>
              </a:rPr>
              <a:t>冰冻的衣服变干、雪人变小</a:t>
            </a:r>
          </a:p>
        </p:txBody>
      </p:sp>
      <p:sp>
        <p:nvSpPr>
          <p:cNvPr id="10" name="左大括号 9"/>
          <p:cNvSpPr/>
          <p:nvPr/>
        </p:nvSpPr>
        <p:spPr>
          <a:xfrm>
            <a:off x="1965325" y="1330325"/>
            <a:ext cx="605155" cy="2211070"/>
          </a:xfrm>
          <a:prstGeom prst="leftBrace">
            <a:avLst/>
          </a:prstGeom>
          <a:noFill/>
          <a:ln w="12700" cap="flat">
            <a:solidFill>
              <a:srgbClr val="36129A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1" name="AutoShape 21"/>
          <p:cNvSpPr>
            <a:spLocks noChangeArrowheads="1"/>
          </p:cNvSpPr>
          <p:nvPr/>
        </p:nvSpPr>
        <p:spPr bwMode="auto">
          <a:xfrm>
            <a:off x="2770505" y="1666875"/>
            <a:ext cx="4012565" cy="448310"/>
          </a:xfrm>
          <a:prstGeom prst="flowChartAlternateProcess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200" dirty="0">
                <a:ea typeface="微软雅黑" panose="020B0503020204020204" charset="-122"/>
              </a:rPr>
              <a:t>衣柜里的樟脑丸变小</a:t>
            </a:r>
          </a:p>
        </p:txBody>
      </p:sp>
      <p:sp>
        <p:nvSpPr>
          <p:cNvPr id="12" name="AutoShape 21"/>
          <p:cNvSpPr>
            <a:spLocks noChangeArrowheads="1"/>
          </p:cNvSpPr>
          <p:nvPr/>
        </p:nvSpPr>
        <p:spPr bwMode="auto">
          <a:xfrm>
            <a:off x="2747645" y="2205990"/>
            <a:ext cx="4012565" cy="448310"/>
          </a:xfrm>
          <a:prstGeom prst="flowChartAlternateProcess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200" dirty="0">
                <a:ea typeface="微软雅黑" panose="020B0503020204020204" charset="-122"/>
              </a:rPr>
              <a:t>灯泡用久了，钨丝变细</a:t>
            </a:r>
          </a:p>
        </p:txBody>
      </p:sp>
      <p:sp>
        <p:nvSpPr>
          <p:cNvPr id="13" name="AutoShape 21"/>
          <p:cNvSpPr>
            <a:spLocks noChangeArrowheads="1"/>
          </p:cNvSpPr>
          <p:nvPr/>
        </p:nvSpPr>
        <p:spPr bwMode="auto">
          <a:xfrm>
            <a:off x="2745105" y="2797175"/>
            <a:ext cx="5172710" cy="448310"/>
          </a:xfrm>
          <a:prstGeom prst="flowChartAlternateProcess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200" dirty="0">
                <a:ea typeface="微软雅黑" panose="020B0503020204020204" charset="-122"/>
              </a:rPr>
              <a:t>用干冰制造舞台上的</a:t>
            </a:r>
            <a:r>
              <a:rPr lang="en-US" altLang="zh-CN" sz="2200" dirty="0">
                <a:ea typeface="微软雅黑" panose="020B0503020204020204" charset="-122"/>
              </a:rPr>
              <a:t>“</a:t>
            </a:r>
            <a:r>
              <a:rPr lang="zh-CN" altLang="en-US" sz="2200" dirty="0">
                <a:ea typeface="微软雅黑" panose="020B0503020204020204" charset="-122"/>
              </a:rPr>
              <a:t>雾</a:t>
            </a:r>
            <a:r>
              <a:rPr lang="en-US" altLang="zh-CN" sz="2200" dirty="0">
                <a:ea typeface="微软雅黑" panose="020B0503020204020204" charset="-122"/>
              </a:rPr>
              <a:t>”</a:t>
            </a:r>
            <a:r>
              <a:rPr lang="zh-CN" altLang="en-US" sz="2200" dirty="0">
                <a:ea typeface="微软雅黑" panose="020B0503020204020204" charset="-122"/>
              </a:rPr>
              <a:t>、实现人工降雨</a:t>
            </a:r>
          </a:p>
        </p:txBody>
      </p:sp>
      <p:sp>
        <p:nvSpPr>
          <p:cNvPr id="14" name="AutoShape 21"/>
          <p:cNvSpPr>
            <a:spLocks noChangeArrowheads="1"/>
          </p:cNvSpPr>
          <p:nvPr/>
        </p:nvSpPr>
        <p:spPr bwMode="auto">
          <a:xfrm>
            <a:off x="2734310" y="3326130"/>
            <a:ext cx="4012565" cy="448310"/>
          </a:xfrm>
          <a:prstGeom prst="flowChartAlternateProcess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200" dirty="0">
                <a:ea typeface="微软雅黑" panose="020B0503020204020204" charset="-122"/>
              </a:rPr>
              <a:t>碘受热变成紫色的碘蒸气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ldLvl="0" animBg="1"/>
      <p:bldP spid="21516" grpId="0" bldLvl="0" animBg="1"/>
      <p:bldP spid="21517" grpId="0" bldLvl="0" animBg="1"/>
      <p:bldP spid="20490" grpId="0" bldLvl="0" animBg="1"/>
      <p:bldP spid="20495" grpId="0" bldLvl="0" animBg="1"/>
      <p:bldP spid="7" grpId="0" bldLvl="0" animBg="1"/>
      <p:bldP spid="9" grpId="0" bldLvl="0" animBg="1"/>
      <p:bldP spid="10" grpId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722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25812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课堂活动（一）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0726" name="AutoShape 17"/>
          <p:cNvSpPr>
            <a:spLocks noChangeArrowheads="1"/>
          </p:cNvSpPr>
          <p:nvPr/>
        </p:nvSpPr>
        <p:spPr bwMode="auto">
          <a:xfrm>
            <a:off x="390524" y="1149350"/>
            <a:ext cx="1247775" cy="342900"/>
          </a:xfrm>
          <a:prstGeom prst="bracketPair">
            <a:avLst>
              <a:gd name="adj" fmla="val 16667"/>
            </a:avLst>
          </a:prstGeom>
          <a:solidFill>
            <a:srgbClr val="C0000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课堂教学</a:t>
            </a:r>
          </a:p>
        </p:txBody>
      </p:sp>
      <p:sp>
        <p:nvSpPr>
          <p:cNvPr id="30727" name="AutoShape 17"/>
          <p:cNvSpPr>
            <a:spLocks noChangeArrowheads="1"/>
          </p:cNvSpPr>
          <p:nvPr/>
        </p:nvSpPr>
        <p:spPr bwMode="auto">
          <a:xfrm>
            <a:off x="326756" y="1743711"/>
            <a:ext cx="1819275" cy="352425"/>
          </a:xfrm>
          <a:prstGeom prst="bracketPair">
            <a:avLst>
              <a:gd name="adj" fmla="val 16667"/>
            </a:avLst>
          </a:prstGeom>
          <a:solidFill>
            <a:srgbClr val="C0000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课堂练习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</a:p>
        </p:txBody>
      </p:sp>
      <p:pic>
        <p:nvPicPr>
          <p:cNvPr id="18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07400" y="4711298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流程图: 可选过程 2"/>
          <p:cNvSpPr/>
          <p:nvPr/>
        </p:nvSpPr>
        <p:spPr>
          <a:xfrm>
            <a:off x="2547620" y="1360559"/>
            <a:ext cx="2444115" cy="2821798"/>
          </a:xfrm>
          <a:prstGeom prst="flowChartAlternateProcess">
            <a:avLst/>
          </a:prstGeom>
          <a:solidFill>
            <a:srgbClr val="FFFFFF"/>
          </a:solidFill>
          <a:ln w="12700" cap="flat">
            <a:solidFill>
              <a:srgbClr val="36129A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冰块化了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洒水的地面变干了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樟脑丸越来越小了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用铁水浇注工件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冰糕周围的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“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白气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”</a:t>
            </a:r>
            <a:r>
              <a:rPr lang="zh-CN" altLang="en-US" sz="18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树挂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6069330" y="1403797"/>
            <a:ext cx="751840" cy="2656582"/>
          </a:xfrm>
          <a:prstGeom prst="flowChartAlternateProcess">
            <a:avLst/>
          </a:prstGeom>
          <a:solidFill>
            <a:srgbClr val="FFFFFF"/>
          </a:solidFill>
          <a:ln w="12700" cap="flat">
            <a:solidFill>
              <a:srgbClr val="36129A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熔化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凝固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汽化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液化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升华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凝华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338455" y="2384604"/>
            <a:ext cx="1459230" cy="1324252"/>
          </a:xfrm>
          <a:prstGeom prst="wedgeRoundRectCallout">
            <a:avLst>
              <a:gd name="adj1" fmla="val 88990"/>
              <a:gd name="adj2" fmla="val 7978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用线将现象和对应的物态变化连起来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725545" y="1776095"/>
            <a:ext cx="2332990" cy="0"/>
          </a:xfrm>
          <a:prstGeom prst="lin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" name="直接连接符 8"/>
          <p:cNvCxnSpPr/>
          <p:nvPr/>
        </p:nvCxnSpPr>
        <p:spPr>
          <a:xfrm>
            <a:off x="4554855" y="2211070"/>
            <a:ext cx="1558925" cy="375920"/>
          </a:xfrm>
          <a:prstGeom prst="lin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" name="直接连接符 9"/>
          <p:cNvCxnSpPr/>
          <p:nvPr/>
        </p:nvCxnSpPr>
        <p:spPr>
          <a:xfrm>
            <a:off x="4544060" y="2631440"/>
            <a:ext cx="1569720" cy="773430"/>
          </a:xfrm>
          <a:prstGeom prst="lin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" name="直接连接符 11"/>
          <p:cNvCxnSpPr/>
          <p:nvPr/>
        </p:nvCxnSpPr>
        <p:spPr>
          <a:xfrm flipV="1">
            <a:off x="4377690" y="2188845"/>
            <a:ext cx="1725295" cy="829310"/>
          </a:xfrm>
          <a:prstGeom prst="lin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直接连接符 12"/>
          <p:cNvCxnSpPr/>
          <p:nvPr/>
        </p:nvCxnSpPr>
        <p:spPr>
          <a:xfrm flipV="1">
            <a:off x="4687570" y="3018155"/>
            <a:ext cx="1459230" cy="441960"/>
          </a:xfrm>
          <a:prstGeom prst="lin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4" name="直接连接符 13"/>
          <p:cNvCxnSpPr/>
          <p:nvPr/>
        </p:nvCxnSpPr>
        <p:spPr>
          <a:xfrm>
            <a:off x="3305175" y="3847465"/>
            <a:ext cx="2786380" cy="0"/>
          </a:xfrm>
          <a:prstGeom prst="lin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" name="AutoShape 17"/>
          <p:cNvSpPr>
            <a:spLocks noChangeArrowheads="1"/>
          </p:cNvSpPr>
          <p:nvPr/>
        </p:nvSpPr>
        <p:spPr bwMode="auto">
          <a:xfrm>
            <a:off x="390256" y="4465321"/>
            <a:ext cx="1819275" cy="352425"/>
          </a:xfrm>
          <a:prstGeom prst="bracketPair">
            <a:avLst>
              <a:gd name="adj" fmla="val 16667"/>
            </a:avLst>
          </a:prstGeom>
          <a:solidFill>
            <a:srgbClr val="C0000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课堂练习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2608580" y="4240941"/>
            <a:ext cx="5329555" cy="713554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rgbClr val="36129A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下列自然现象属于凝华的是（    ）。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A.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霜的形成 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B.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露的形成 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C.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雾的形成 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D.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冰的形成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648960" y="4225532"/>
            <a:ext cx="40957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 bldLvl="0" animBg="1"/>
      <p:bldP spid="3" grpId="0" animBg="1"/>
      <p:bldP spid="4" grpId="0" bldLvl="0" animBg="1"/>
      <p:bldP spid="6" grpId="0" animBg="1"/>
      <p:bldP spid="15" grpId="0" bldLvl="0" animBg="1"/>
      <p:bldP spid="16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88463_1*q_h_i*1_2_3"/>
  <p:tag name="KSO_WM_TEMPLATE_CATEGORY" val="diagram"/>
  <p:tag name="KSO_WM_TEMPLATE_INDEX" val="20188463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3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1*q_h_a*1_1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UNIT_DIAGRAM_ISNUMVISUAL" val="0"/>
  <p:tag name="KSO_WM_UNIT_DIAGRAM_ISREFERUNIT" val="0"/>
  <p:tag name="KSO_WM_UNIT_COLOR_SCHEME_SHAPE_ID" val="27"/>
  <p:tag name="KSO_WM_UNIT_COLOR_SCHEME_PARENT_PAGE" val="0_3"/>
  <p:tag name="KSO_WM_UNIT_NOCLEAR" val="0"/>
  <p:tag name="KSO_WM_UNIT_PRESET_TEXT" val="添加标题"/>
  <p:tag name="KSO_WM_UNIT_VALUE" val="11"/>
  <p:tag name="KSO_WM_DIAGRAM_GROUP_CODE" val="q1-1"/>
  <p:tag name="KSO_WM_UNIT_TYPE" val="q_h_a"/>
  <p:tag name="KSO_WM_UNIT_INDEX" val="1_1_1"/>
  <p:tag name="KSO_WM_UNIT_TEXT_FILL_FORE_SCHEMECOLOR_INDEX" val="5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1*q_h_f*1_1_1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COLOR_SCHEME_SHAPE_ID" val="28"/>
  <p:tag name="KSO_WM_UNIT_COLOR_SCHEME_PARENT_PAGE" val="0_3"/>
  <p:tag name="KSO_WM_UNIT_NOCLEAR" val="0"/>
  <p:tag name="KSO_WM_UNIT_PRESET_TEXT" val="单击此处添加文本具体内容，简明扼要的阐述您的观点。"/>
  <p:tag name="KSO_WM_UNIT_VALUE" val="32"/>
  <p:tag name="KSO_WM_DIAGRAM_GROUP_CODE" val="q1-1"/>
  <p:tag name="KSO_WM_UNIT_TYPE" val="q_h_f"/>
  <p:tag name="KSO_WM_UNIT_INDEX" val="1_1_1"/>
  <p:tag name="KSO_WM_UNIT_TEXT_FILL_FORE_SCHEMECOLOR_INDEX" val="13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1*q_h_i*1_1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LOR_SCHEME_SHAPE_ID" val="37"/>
  <p:tag name="KSO_WM_UNIT_COLOR_SCHEME_PARENT_PAGE" val="0_3"/>
  <p:tag name="KSO_WM_DIAGRAM_GROUP_CODE" val="q1-1"/>
  <p:tag name="KSO_WM_UNIT_TYPE" val="q_h_i"/>
  <p:tag name="KSO_WM_UNIT_INDEX" val="1_1_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1*q_h_i*1_1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LOR_SCHEME_SHAPE_ID" val="38"/>
  <p:tag name="KSO_WM_UNIT_COLOR_SCHEME_PARENT_PAGE" val="0_3"/>
  <p:tag name="KSO_WM_DIAGRAM_GROUP_CODE" val="q1-1"/>
  <p:tag name="KSO_WM_UNIT_TYPE" val="q_h_i"/>
  <p:tag name="KSO_WM_UNIT_INDEX" val="1_1_2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1*q_h_i*1_3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LOR_SCHEME_SHAPE_ID" val="37"/>
  <p:tag name="KSO_WM_UNIT_COLOR_SCHEME_PARENT_PAGE" val="0_3"/>
  <p:tag name="KSO_WM_DIAGRAM_GROUP_CODE" val="q1-1"/>
  <p:tag name="KSO_WM_UNIT_TYPE" val="q_h_i"/>
  <p:tag name="KSO_WM_UNIT_INDEX" val="1_3_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1*q_h_i*1_3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LOR_SCHEME_SHAPE_ID" val="38"/>
  <p:tag name="KSO_WM_UNIT_COLOR_SCHEME_PARENT_PAGE" val="0_3"/>
  <p:tag name="KSO_WM_DIAGRAM_GROUP_CODE" val="q1-1"/>
  <p:tag name="KSO_WM_UNIT_TYPE" val="q_h_i"/>
  <p:tag name="KSO_WM_UNIT_INDEX" val="1_3_2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1*q_h_i*1_2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LOR_SCHEME_SHAPE_ID" val="37"/>
  <p:tag name="KSO_WM_UNIT_COLOR_SCHEME_PARENT_PAGE" val="0_3"/>
  <p:tag name="KSO_WM_DIAGRAM_GROUP_CODE" val="q1-1"/>
  <p:tag name="KSO_WM_UNIT_TYPE" val="q_h_i"/>
  <p:tag name="KSO_WM_UNIT_INDEX" val="1_2_1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1*q_h_i*1_2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LOR_SCHEME_SHAPE_ID" val="38"/>
  <p:tag name="KSO_WM_UNIT_COLOR_SCHEME_PARENT_PAGE" val="0_3"/>
  <p:tag name="KSO_WM_DIAGRAM_GROUP_CODE" val="q1-1"/>
  <p:tag name="KSO_WM_UNIT_TYPE" val="q_h_i"/>
  <p:tag name="KSO_WM_UNIT_INDEX" val="1_2_2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88463_1*q_h_i*1_3_3"/>
  <p:tag name="KSO_WM_TEMPLATE_CATEGORY" val="diagram"/>
  <p:tag name="KSO_WM_TEMPLATE_INDEX" val="20188463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3_3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88463_1*q_h_i*1_1_3"/>
  <p:tag name="KSO_WM_TEMPLATE_CATEGORY" val="diagram"/>
  <p:tag name="KSO_WM_TEMPLATE_INDEX" val="20188463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1_3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1*q_h_a*1_1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UNIT_DIAGRAM_ISNUMVISUAL" val="0"/>
  <p:tag name="KSO_WM_UNIT_DIAGRAM_ISREFERUNIT" val="0"/>
  <p:tag name="KSO_WM_UNIT_COLOR_SCHEME_SHAPE_ID" val="27"/>
  <p:tag name="KSO_WM_UNIT_COLOR_SCHEME_PARENT_PAGE" val="0_3"/>
  <p:tag name="KSO_WM_UNIT_NOCLEAR" val="0"/>
  <p:tag name="KSO_WM_UNIT_PRESET_TEXT" val="添加标题"/>
  <p:tag name="KSO_WM_UNIT_VALUE" val="11"/>
  <p:tag name="KSO_WM_DIAGRAM_GROUP_CODE" val="q1-1"/>
  <p:tag name="KSO_WM_UNIT_TYPE" val="q_h_a"/>
  <p:tag name="KSO_WM_UNIT_INDEX" val="1_1_1"/>
  <p:tag name="KSO_WM_UNIT_TEXT_FILL_FORE_SCHEMECOLOR_INDEX" val="5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1*q_h_f*1_1_1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COLOR_SCHEME_SHAPE_ID" val="28"/>
  <p:tag name="KSO_WM_UNIT_COLOR_SCHEME_PARENT_PAGE" val="0_3"/>
  <p:tag name="KSO_WM_UNIT_NOCLEAR" val="0"/>
  <p:tag name="KSO_WM_UNIT_PRESET_TEXT" val="单击此处添加文本具体内容，简明扼要的阐述您的观点。"/>
  <p:tag name="KSO_WM_UNIT_VALUE" val="32"/>
  <p:tag name="KSO_WM_DIAGRAM_GROUP_CODE" val="q1-1"/>
  <p:tag name="KSO_WM_UNIT_TYPE" val="q_h_f"/>
  <p:tag name="KSO_WM_UNIT_INDEX" val="1_1_1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20188463"/>
  <p:tag name="KSO_WM_UNIT_ID" val="diagram20188463_1*q_h_a*1_2_1"/>
  <p:tag name="KSO_WM_UNIT_LAYERLEVEL" val="1_1_1"/>
  <p:tag name="KSO_WM_UNIT_HIGHLIGHT" val="0"/>
  <p:tag name="KSO_WM_UNIT_COMPATIBLE" val="0"/>
  <p:tag name="KSO_WM_BEAUTIFY_FLAG" val="#wm#"/>
  <p:tag name="KSO_WM_UNIT_ISCONTENTSTITLE" val="0"/>
  <p:tag name="KSO_WM_UNIT_DIAGRAM_ISNUMVISUAL" val="0"/>
  <p:tag name="KSO_WM_UNIT_DIAGRAM_ISREFERUNIT" val="0"/>
  <p:tag name="KSO_WM_UNIT_COLOR_SCHEME_SHAPE_ID" val="27"/>
  <p:tag name="KSO_WM_UNIT_COLOR_SCHEME_PARENT_PAGE" val="0_3"/>
  <p:tag name="KSO_WM_UNIT_NOCLEAR" val="0"/>
  <p:tag name="KSO_WM_UNIT_PRESET_TEXT" val="添加标题"/>
  <p:tag name="KSO_WM_UNIT_VALUE" val="11"/>
  <p:tag name="KSO_WM_DIAGRAM_GROUP_CODE" val="q1-1"/>
  <p:tag name="KSO_WM_UNIT_TYPE" val="q_h_a"/>
  <p:tag name="KSO_WM_UNIT_INDEX" val="1_2_1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88463_1*q_h_i*1_2_3"/>
  <p:tag name="KSO_WM_TEMPLATE_CATEGORY" val="diagram"/>
  <p:tag name="KSO_WM_TEMPLATE_INDEX" val="20188463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3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88463_1*q_h_i*1_2_3"/>
  <p:tag name="KSO_WM_TEMPLATE_CATEGORY" val="diagram"/>
  <p:tag name="KSO_WM_TEMPLATE_INDEX" val="20188463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3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88463_1*q_h_i*1_2_3"/>
  <p:tag name="KSO_WM_TEMPLATE_CATEGORY" val="diagram"/>
  <p:tag name="KSO_WM_TEMPLATE_INDEX" val="20188463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3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913</Words>
  <Application>Microsoft Office PowerPoint</Application>
  <PresentationFormat>自定义</PresentationFormat>
  <Paragraphs>185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375</cp:revision>
  <dcterms:created xsi:type="dcterms:W3CDTF">2019-04-02T02:49:00Z</dcterms:created>
  <dcterms:modified xsi:type="dcterms:W3CDTF">2019-11-12T13:19:02Z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