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73" r:id="rId2"/>
    <p:sldId id="329" r:id="rId3"/>
    <p:sldId id="299" r:id="rId4"/>
    <p:sldId id="285" r:id="rId5"/>
    <p:sldId id="308" r:id="rId6"/>
    <p:sldId id="311" r:id="rId7"/>
    <p:sldId id="312" r:id="rId8"/>
    <p:sldId id="330" r:id="rId9"/>
    <p:sldId id="326" r:id="rId10"/>
    <p:sldId id="328" r:id="rId11"/>
    <p:sldId id="301" r:id="rId12"/>
    <p:sldId id="300" r:id="rId13"/>
    <p:sldId id="313" r:id="rId14"/>
    <p:sldId id="314" r:id="rId15"/>
    <p:sldId id="315" r:id="rId16"/>
    <p:sldId id="303" r:id="rId17"/>
    <p:sldId id="355" r:id="rId18"/>
    <p:sldId id="332" r:id="rId19"/>
    <p:sldId id="356" r:id="rId20"/>
    <p:sldId id="357" r:id="rId21"/>
    <p:sldId id="333" r:id="rId22"/>
    <p:sldId id="334" r:id="rId23"/>
    <p:sldId id="337" r:id="rId24"/>
    <p:sldId id="336" r:id="rId25"/>
    <p:sldId id="365" r:id="rId26"/>
    <p:sldId id="362" r:id="rId27"/>
    <p:sldId id="366" r:id="rId28"/>
    <p:sldId id="363" r:id="rId29"/>
    <p:sldId id="338" r:id="rId30"/>
    <p:sldId id="302" r:id="rId31"/>
    <p:sldId id="307" r:id="rId32"/>
    <p:sldId id="317" r:id="rId33"/>
    <p:sldId id="319" r:id="rId34"/>
    <p:sldId id="349" r:id="rId35"/>
    <p:sldId id="352" r:id="rId36"/>
    <p:sldId id="353" r:id="rId37"/>
    <p:sldId id="371" r:id="rId38"/>
    <p:sldId id="354" r:id="rId39"/>
    <p:sldId id="370" r:id="rId40"/>
    <p:sldId id="358" r:id="rId41"/>
    <p:sldId id="359" r:id="rId42"/>
    <p:sldId id="360" r:id="rId43"/>
    <p:sldId id="361" r:id="rId44"/>
    <p:sldId id="368" r:id="rId45"/>
    <p:sldId id="367" r:id="rId4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3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__1.docx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80A6C559-DA15-4C3F-8A8E-5BE44F54E11B}"/>
              </a:ext>
            </a:extLst>
          </p:cNvPr>
          <p:cNvSpPr txBox="1"/>
          <p:nvPr/>
        </p:nvSpPr>
        <p:spPr>
          <a:xfrm>
            <a:off x="2483097" y="1740343"/>
            <a:ext cx="4227687" cy="74878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第六章</a:t>
            </a:r>
            <a:r>
              <a:rPr lang="zh-CN" altLang="en-US" sz="40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力和机械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xmlns="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783277" y="408787"/>
            <a:ext cx="5103173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如图</a:t>
            </a:r>
            <a:r>
              <a:rPr lang="en-US" dirty="0" smtClean="0"/>
              <a:t>6-3</a:t>
            </a:r>
            <a:r>
              <a:rPr lang="zh-CN" altLang="en-US" dirty="0" smtClean="0"/>
              <a:t>所示，用铅垂线能够检查墙是否砌得竖直，其依据是</a:t>
            </a:r>
            <a:r>
              <a:rPr lang="zh-CN" altLang="en-US" u="sng" dirty="0" smtClean="0"/>
              <a:t>　　　　　　　　　　　　　　　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563863" y="759748"/>
            <a:ext cx="306370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重力的方向总是竖直向下的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839214" y="3247626"/>
            <a:ext cx="154813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使接触面分离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163150" y="2215885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6-3</a:t>
            </a:r>
            <a:endParaRPr lang="zh-CN" altLang="en-US" sz="1400" dirty="0"/>
          </a:p>
        </p:txBody>
      </p:sp>
      <p:pic>
        <p:nvPicPr>
          <p:cNvPr id="11" name="g162.jpg" descr="id:214750044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1817" y="490714"/>
            <a:ext cx="2124305" cy="155789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861646" y="2862707"/>
            <a:ext cx="4572000" cy="12899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如图</a:t>
            </a:r>
            <a:r>
              <a:rPr lang="en-US" dirty="0" smtClean="0"/>
              <a:t>6-4</a:t>
            </a:r>
            <a:r>
              <a:rPr lang="zh-CN" altLang="en-US" dirty="0" smtClean="0"/>
              <a:t>所示，给轮滑鞋的转轴表面加润滑剂，这是利用</a:t>
            </a:r>
            <a:r>
              <a:rPr lang="zh-CN" altLang="en-US" u="sng" dirty="0" smtClean="0"/>
              <a:t>　　　　　　　　　</a:t>
            </a:r>
            <a:r>
              <a:rPr lang="zh-CN" altLang="en-US" dirty="0" smtClean="0"/>
              <a:t>的方法来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摩擦。</a:t>
            </a:r>
            <a:endParaRPr lang="zh-CN" altLang="en-US" dirty="0"/>
          </a:p>
        </p:txBody>
      </p:sp>
      <p:pic>
        <p:nvPicPr>
          <p:cNvPr id="14" name="g163.jpg" descr="id:214750045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03410" y="2954969"/>
            <a:ext cx="1691284" cy="114224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7081366" y="4198300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6-4</a:t>
            </a:r>
            <a:endParaRPr lang="zh-CN" altLang="en-US" sz="1400" dirty="0"/>
          </a:p>
        </p:txBody>
      </p:sp>
      <p:sp>
        <p:nvSpPr>
          <p:cNvPr id="16" name="矩形 15"/>
          <p:cNvSpPr/>
          <p:nvPr/>
        </p:nvSpPr>
        <p:spPr>
          <a:xfrm>
            <a:off x="1303005" y="3711388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减小 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会画力的示意图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4143" cy="2981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zh-CN" altLang="en-US" dirty="0" smtClean="0"/>
              <a:t>力的示意图作图的一般步骤：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确定受力物体，明确所要画的力；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确定力的作用点，重力作用点在重心，支持力、压力作用点在接触面上；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确定力的方向，重力竖直向下，支持力和压力垂直接触表面；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④</a:t>
            </a:r>
            <a:r>
              <a:rPr lang="zh-CN" altLang="en-US" dirty="0" smtClean="0"/>
              <a:t>从力的作用点开始沿力的方向画一条带箭头的线段，并标明力的符号（重力用</a:t>
            </a:r>
            <a:r>
              <a:rPr lang="en-US" dirty="0" smtClean="0"/>
              <a:t>G</a:t>
            </a:r>
            <a:r>
              <a:rPr lang="zh-CN" altLang="en-US" dirty="0" smtClean="0"/>
              <a:t>，压力用</a:t>
            </a:r>
            <a:r>
              <a:rPr lang="en-US" dirty="0" smtClean="0"/>
              <a:t>F</a:t>
            </a:r>
            <a:r>
              <a:rPr lang="zh-CN" altLang="en-US" dirty="0" smtClean="0"/>
              <a:t>，摩擦力用</a:t>
            </a:r>
            <a:r>
              <a:rPr lang="en-US" dirty="0" smtClean="0"/>
              <a:t>f</a:t>
            </a:r>
            <a:r>
              <a:rPr lang="zh-CN" altLang="en-US" dirty="0" smtClean="0"/>
              <a:t>），如果有大小一定要标上力的大小。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02824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云南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请在图</a:t>
            </a:r>
            <a:r>
              <a:rPr lang="en-US" dirty="0" smtClean="0"/>
              <a:t>6-5</a:t>
            </a:r>
            <a:r>
              <a:rPr lang="zh-CN" altLang="en-US" dirty="0" smtClean="0"/>
              <a:t>中画出细线悬挂的小球摆动到图示位置时受到的力的示意图。（不考虑空气阻力，</a:t>
            </a:r>
            <a:r>
              <a:rPr lang="en-US" dirty="0" smtClean="0"/>
              <a:t>O</a:t>
            </a:r>
            <a:r>
              <a:rPr lang="zh-CN" altLang="en-US" dirty="0" smtClean="0"/>
              <a:t>点为重心）</a:t>
            </a:r>
          </a:p>
        </p:txBody>
      </p:sp>
      <p:sp>
        <p:nvSpPr>
          <p:cNvPr id="3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868859" y="1286860"/>
            <a:ext cx="156954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428411" y="3153127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6-5</a:t>
            </a:r>
            <a:endParaRPr lang="zh-CN" altLang="en-US" sz="1400" dirty="0"/>
          </a:p>
        </p:txBody>
      </p:sp>
      <p:pic>
        <p:nvPicPr>
          <p:cNvPr id="10" name="20WLZT2136.EPS" descr="id:214750048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5684" y="1214342"/>
            <a:ext cx="1655576" cy="1707533"/>
          </a:xfrm>
          <a:prstGeom prst="rect">
            <a:avLst/>
          </a:prstGeom>
        </p:spPr>
      </p:pic>
      <p:pic>
        <p:nvPicPr>
          <p:cNvPr id="11" name="20WLZT2137.EPS" descr="id:2147490730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7847" y="1745247"/>
            <a:ext cx="1757407" cy="230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理解重力的三要素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0419" cy="25167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　　重力的三要素：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）大小：物体的重力与其质量成正比，不能说成“质量与重力成正比”。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）重力的方向总是竖直向下的，即垂直水平面向下，不能说成“垂直向下”。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）重力的作用点是重心，但重心不一定在物体上。如空心圆球、圆环。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293611"/>
            <a:ext cx="6439965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 </a:t>
            </a:r>
            <a:r>
              <a:rPr lang="zh-CN" altLang="en-US" dirty="0" smtClean="0"/>
              <a:t>如图</a:t>
            </a:r>
            <a:r>
              <a:rPr lang="en-US" dirty="0" smtClean="0"/>
              <a:t>6-6</a:t>
            </a:r>
            <a:r>
              <a:rPr lang="zh-CN" altLang="en-US" dirty="0" smtClean="0"/>
              <a:t>所示，用弹簧测力计测一物体所受重力，由图可知，物体所受重力为</a:t>
            </a:r>
            <a:r>
              <a:rPr lang="zh-CN" altLang="en-US" u="sng" dirty="0" smtClean="0"/>
              <a:t>　   </a:t>
            </a:r>
            <a:r>
              <a:rPr lang="en-US" dirty="0" smtClean="0"/>
              <a:t>N</a:t>
            </a:r>
            <a:r>
              <a:rPr lang="zh-CN" altLang="en-US" dirty="0" smtClean="0"/>
              <a:t>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重力的施力物体是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；重力的方向是</a:t>
            </a:r>
            <a:r>
              <a:rPr lang="zh-CN" altLang="en-US" u="sng" dirty="0" smtClean="0"/>
              <a:t>　　　   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77021" y="2979708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6-6</a:t>
            </a:r>
            <a:endParaRPr lang="zh-CN" altLang="en-US" sz="1400" dirty="0"/>
          </a:p>
        </p:txBody>
      </p:sp>
      <p:pic>
        <p:nvPicPr>
          <p:cNvPr id="12" name="G165.EPS" descr="id:214750049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12087" y="287190"/>
            <a:ext cx="668436" cy="24999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180589" y="112584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竖直向下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32053" y="73696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b="1" i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35344" y="114686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地球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2089" y="180110"/>
            <a:ext cx="7917872" cy="4799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突破三　弹力和弹簧测力计</a:t>
            </a:r>
            <a:endParaRPr lang="zh-CN" altLang="en-US" sz="2000" b="1" dirty="0" smtClean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3448" y="758524"/>
            <a:ext cx="7919471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弹簧测力计受力平衡时所显示的示数就是弹力大小。也就是说，弹簧测力计的示数在数值上等于弹簧测力计任一端所受拉力的大小。弹簧测力计受力平衡时所受的合力为</a:t>
            </a:r>
            <a:r>
              <a:rPr lang="en-US" dirty="0" smtClean="0"/>
              <a:t>0</a:t>
            </a:r>
            <a:r>
              <a:rPr lang="zh-CN" altLang="en-US" dirty="0" smtClean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53293"/>
            <a:ext cx="7734658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3 </a:t>
            </a:r>
            <a:r>
              <a:rPr lang="zh-CN" altLang="en-US" dirty="0" smtClean="0"/>
              <a:t>如图</a:t>
            </a:r>
            <a:r>
              <a:rPr lang="en-US" dirty="0" smtClean="0"/>
              <a:t>6-7</a:t>
            </a:r>
            <a:r>
              <a:rPr lang="zh-CN" altLang="en-US" dirty="0" smtClean="0"/>
              <a:t>甲、乙所示，弹簧测力计和细线的重力及一切摩擦均不计，物重</a:t>
            </a:r>
            <a:r>
              <a:rPr lang="en-US" dirty="0" smtClean="0"/>
              <a:t>G=5 N</a:t>
            </a:r>
            <a:r>
              <a:rPr lang="zh-CN" altLang="en-US" dirty="0" smtClean="0"/>
              <a:t>，则弹簧测力计</a:t>
            </a:r>
            <a:r>
              <a:rPr lang="en-US" dirty="0" smtClean="0"/>
              <a:t>A</a:t>
            </a:r>
            <a:r>
              <a:rPr lang="zh-CN" altLang="en-US" dirty="0" smtClean="0"/>
              <a:t>和</a:t>
            </a:r>
            <a:r>
              <a:rPr lang="en-US" dirty="0" smtClean="0"/>
              <a:t>B</a:t>
            </a:r>
            <a:r>
              <a:rPr lang="zh-CN" altLang="en-US" dirty="0" smtClean="0"/>
              <a:t>的示数分别为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A.5 N</a:t>
            </a:r>
            <a:r>
              <a:rPr lang="zh-CN" altLang="en-US" dirty="0" smtClean="0"/>
              <a:t>，</a:t>
            </a:r>
            <a:r>
              <a:rPr lang="en-US" dirty="0" smtClean="0"/>
              <a:t>0 N		B.0 N</a:t>
            </a:r>
            <a:r>
              <a:rPr lang="zh-CN" altLang="en-US" dirty="0" smtClean="0"/>
              <a:t>，</a:t>
            </a:r>
            <a:r>
              <a:rPr lang="en-US" dirty="0" smtClean="0"/>
              <a:t>5 N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C.5 N</a:t>
            </a:r>
            <a:r>
              <a:rPr lang="zh-CN" altLang="en-US" dirty="0" smtClean="0"/>
              <a:t>，</a:t>
            </a:r>
            <a:r>
              <a:rPr lang="en-US" dirty="0" smtClean="0"/>
              <a:t>5 N		D.5 N</a:t>
            </a:r>
            <a:r>
              <a:rPr lang="zh-CN" altLang="en-US" dirty="0" smtClean="0"/>
              <a:t>，</a:t>
            </a:r>
            <a:r>
              <a:rPr lang="en-US" dirty="0" smtClean="0"/>
              <a:t>10 N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740588" y="865087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3" name="18LW260.EPS" descr="id:214750052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5248" y="1413365"/>
            <a:ext cx="4859113" cy="122457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327553" y="2458208"/>
            <a:ext cx="652743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6-7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2089" y="180110"/>
            <a:ext cx="7917872" cy="4799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突破四　探究重力大小跟质量的关系</a:t>
            </a:r>
            <a:endParaRPr lang="zh-CN" altLang="en-US" sz="2000" b="1" dirty="0" smtClean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3448" y="758524"/>
            <a:ext cx="7919471" cy="13388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能根据图像或实验数据表格分析得出实验结论：物体重力的大小跟它的质量成正比，它们的关系式为</a:t>
            </a:r>
            <a:r>
              <a:rPr lang="en-US" dirty="0" smtClean="0"/>
              <a:t>G=mg</a:t>
            </a:r>
            <a:r>
              <a:rPr lang="zh-CN" altLang="en-US" dirty="0" smtClean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164423" y="2983743"/>
          <a:ext cx="4290647" cy="1818696"/>
        </p:xfrm>
        <a:graphic>
          <a:graphicData uri="http://schemas.openxmlformats.org/drawingml/2006/table">
            <a:tbl>
              <a:tblPr/>
              <a:tblGrid>
                <a:gridCol w="1258060"/>
                <a:gridCol w="1258060"/>
                <a:gridCol w="1774527"/>
              </a:tblGrid>
              <a:tr h="6528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m/g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G/N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    /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N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·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kg</a:t>
                      </a:r>
                      <a:r>
                        <a:rPr lang="en-US" sz="1700" kern="100" baseline="30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-1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100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300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831273" y="353293"/>
            <a:ext cx="7839761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b="1" dirty="0" smtClean="0">
                <a:solidFill>
                  <a:srgbClr val="409E8A"/>
                </a:solidFill>
                <a:latin typeface="+mn-ea"/>
              </a:rPr>
              <a:t>4 </a:t>
            </a:r>
            <a:r>
              <a:rPr lang="zh-CN" altLang="en-US" dirty="0" smtClean="0"/>
              <a:t>为了探究物体所受重力与质量的关系，某实验小组进行了实验。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）钩码所受重力的大小用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进行测量，测量时钩码必须处于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zh-CN" altLang="en-US" dirty="0" smtClean="0"/>
              <a:t>状态。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）他们将测出的数据记录在表格中，并进行了处理。通过分析发现有一次测量数据存在问题，这个数据是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；重新测量并进一步分析数据，得出的结论是</a:t>
            </a:r>
            <a:r>
              <a:rPr lang="zh-CN" altLang="en-US" u="sng" dirty="0" smtClean="0"/>
              <a:t>　　　　　　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3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787055" y="700130"/>
            <a:ext cx="149964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弹簧测力计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4695675" y="3023257"/>
          <a:ext cx="4937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文档" r:id="rId4" imgW="496214" imgH="796442" progId="Office12.wps.Document.8">
                  <p:embed/>
                </p:oleObj>
              </mc:Choice>
              <mc:Fallback>
                <p:oleObj name="文档" r:id="rId4" imgW="496214" imgH="796442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675" y="3023257"/>
                        <a:ext cx="493713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1022159" y="119941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静止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136169" y="2008711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en-US" b="1" i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>
                <a:solidFill>
                  <a:srgbClr val="C00000"/>
                </a:solidFill>
              </a:rPr>
              <a:t>5 N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33127" y="2408104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物体所受重力与质量成正比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12089" y="180110"/>
            <a:ext cx="7917872" cy="4799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突破五　改变摩擦力的方法</a:t>
            </a:r>
            <a:endParaRPr lang="zh-CN" altLang="en-US" sz="2000" b="1" dirty="0" smtClean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3448" y="758524"/>
            <a:ext cx="7919471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　　因为滑动摩擦力的大小与压力的大小和接触面的粗糙程度有关，因此，要改变摩擦力可从这两个方面入手。静摩擦力看与其平衡的力如何变化。此外，使接触面分离、用滚动代替滑动也可以减小摩擦。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D7A3CC0C-7B50-47F5-93CC-6BB1519DFB82}"/>
              </a:ext>
            </a:extLst>
          </p:cNvPr>
          <p:cNvSpPr txBox="1"/>
          <p:nvPr/>
        </p:nvSpPr>
        <p:spPr>
          <a:xfrm>
            <a:off x="814192" y="1801904"/>
            <a:ext cx="7910185" cy="6728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6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课时</a:t>
            </a:r>
            <a:r>
              <a:rPr lang="en-US" altLang="zh-CN" sz="26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r>
              <a:rPr lang="zh-CN" altLang="en-US" sz="26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6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</a:t>
            </a:r>
            <a:endParaRPr lang="zh-CN" altLang="en-US" sz="26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435429" y="2484913"/>
            <a:ext cx="8708571" cy="0"/>
          </a:xfrm>
          <a:prstGeom prst="line">
            <a:avLst/>
          </a:prstGeom>
          <a:ln w="19050">
            <a:solidFill>
              <a:srgbClr val="409E8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5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85712" y="224072"/>
            <a:ext cx="7917872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+mn-ea"/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  <a:latin typeface="+mn-ea"/>
              </a:rPr>
              <a:t>5 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[</a:t>
            </a:r>
            <a:r>
              <a:rPr lang="en-US" dirty="0" smtClean="0">
                <a:solidFill>
                  <a:srgbClr val="409E8A"/>
                </a:solidFill>
                <a:latin typeface="+mn-ea"/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  <a:latin typeface="+mn-ea"/>
              </a:rPr>
              <a:t>苏州平江区模拟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] </a:t>
            </a:r>
            <a:r>
              <a:rPr lang="zh-CN" altLang="en-US" dirty="0" smtClean="0">
                <a:latin typeface="+mn-ea"/>
              </a:rPr>
              <a:t>如图</a:t>
            </a:r>
            <a:r>
              <a:rPr lang="en-US" dirty="0" smtClean="0">
                <a:latin typeface="+mn-ea"/>
              </a:rPr>
              <a:t>6-8</a:t>
            </a:r>
            <a:r>
              <a:rPr lang="zh-CN" altLang="en-US" dirty="0" smtClean="0">
                <a:latin typeface="+mn-ea"/>
              </a:rPr>
              <a:t>所示的四个实例中，目的是增大摩擦的是（　　）</a:t>
            </a:r>
            <a:endParaRPr lang="zh-CN" altLang="en-US" dirty="0"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20LZ12D.EPS" descr="id:21475005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3443" y="964446"/>
            <a:ext cx="4282876" cy="30976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582028" y="4215884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latin typeface="+mn-ea"/>
              </a:rPr>
              <a:t>图</a:t>
            </a:r>
            <a:r>
              <a:rPr lang="en-US" sz="1400" dirty="0" smtClean="0">
                <a:latin typeface="+mn-ea"/>
              </a:rPr>
              <a:t>6-8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1138002" y="719496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813173"/>
            <a:ext cx="787460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）实验操作要求及目的：使木块在弹簧测力计拉力的作用下，沿水平桌面做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运动，这样做的目的是使滑动摩擦力的大小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弹簧测力计的拉力。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）弹簧测力计的使用与读数。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）实验数据分析及实验结论的表述。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）实验评估及改进。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实验原理：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17465" y="329684"/>
            <a:ext cx="5314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　探究滑动摩擦力的大小跟哪些因素有关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27262" y="168289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匀速直线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76419" y="167238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等于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524742" y="372885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二力平衡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71434" y="347181"/>
            <a:ext cx="787460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3.</a:t>
            </a:r>
            <a:r>
              <a:rPr lang="zh-CN" altLang="en-US" b="1" dirty="0" smtClean="0"/>
              <a:t>实验设计与实验装置：</a:t>
            </a:r>
            <a:r>
              <a:rPr lang="zh-CN" altLang="en-US" dirty="0" smtClean="0"/>
              <a:t>如图</a:t>
            </a:r>
            <a:r>
              <a:rPr lang="en-US" dirty="0" smtClean="0"/>
              <a:t>6-9</a:t>
            </a:r>
            <a:r>
              <a:rPr lang="zh-CN" altLang="en-US" dirty="0" smtClean="0"/>
              <a:t>所示。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33603" y="2041759"/>
            <a:ext cx="797462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控制变量法的应用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 探究滑动摩擦力的大小与压力大小的关系，必须保持接触面粗糙程度不变，改变压力的大小。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 探究滑动摩擦力的大小与接触面的粗糙程度的关系，必须保持压力的大小不变，改变接触面的粗糙程度。</a:t>
            </a:r>
            <a:endParaRPr lang="zh-CN" altLang="en-US" dirty="0"/>
          </a:p>
        </p:txBody>
      </p:sp>
      <p:pic>
        <p:nvPicPr>
          <p:cNvPr id="14" name="G168.EPS" descr="id:214750059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2894" y="809719"/>
            <a:ext cx="5420639" cy="102959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872574" y="1433473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6-9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53848" y="320804"/>
            <a:ext cx="8038459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实验结论：</a:t>
            </a:r>
            <a:r>
              <a:rPr lang="zh-CN" altLang="en-US" dirty="0" smtClean="0"/>
              <a:t>滑动摩擦力的大小与压力的大小和接触面的粗糙程度有关，压力越大、接触面越粗糙，滑动摩擦力就越大。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b="1" dirty="0" smtClean="0"/>
              <a:t>实验的改进：</a:t>
            </a:r>
            <a:r>
              <a:rPr lang="zh-CN" altLang="en-US" dirty="0" smtClean="0"/>
              <a:t>如图</a:t>
            </a:r>
            <a:r>
              <a:rPr lang="en-US" dirty="0" smtClean="0"/>
              <a:t>6-10</a:t>
            </a:r>
            <a:r>
              <a:rPr lang="zh-CN" altLang="en-US" dirty="0" smtClean="0"/>
              <a:t>所示。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改进后的优点：便于操作和读数。</a:t>
            </a:r>
          </a:p>
        </p:txBody>
      </p:sp>
      <p:pic>
        <p:nvPicPr>
          <p:cNvPr id="10" name="G169.EPS" descr="id:214750059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34091" y="1863019"/>
            <a:ext cx="4078786" cy="125613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892771" y="324873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6-10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788678" y="3153538"/>
            <a:ext cx="778998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）实验中应该用弹簧测力计水平</a:t>
            </a:r>
            <a:r>
              <a:rPr lang="zh-CN" altLang="en-US" u="sng" dirty="0" smtClean="0"/>
              <a:t>　　　  　</a:t>
            </a:r>
            <a:r>
              <a:rPr lang="zh-CN" altLang="en-US" dirty="0" smtClean="0"/>
              <a:t>拉动木块在长木板上滑动，这样做是根据</a:t>
            </a:r>
            <a:r>
              <a:rPr lang="zh-CN" altLang="en-US" u="sng" dirty="0" smtClean="0"/>
              <a:t> 　　　　　</a:t>
            </a:r>
            <a:r>
              <a:rPr lang="zh-CN" altLang="en-US" dirty="0" smtClean="0"/>
              <a:t>的知识得出拉力等于摩擦力，从而测出木块所受的摩擦力的大小。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71434" y="347181"/>
            <a:ext cx="787460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7.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733602" y="646666"/>
            <a:ext cx="8001000" cy="25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 </a:t>
            </a:r>
            <a:r>
              <a:rPr lang="zh-CN" altLang="en-US" dirty="0" smtClean="0"/>
              <a:t>物理实验小组要探究“滑动摩擦力的大小与什么因素有关”，他们猜想影响滑动摩擦力大小的因素可能有：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接触面所受压力的大小；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接触面的粗糙程度；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接触面面积的大小。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通过如图</a:t>
            </a:r>
            <a:r>
              <a:rPr lang="en-US" dirty="0" smtClean="0"/>
              <a:t>6-11</a:t>
            </a:r>
            <a:r>
              <a:rPr lang="zh-CN" altLang="en-US" dirty="0" smtClean="0"/>
              <a:t>所示的实验操作验证这些猜想。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422151" y="317384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匀速直线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5" name="C1.EPS" descr="id:214750061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0362" y="1104668"/>
            <a:ext cx="3370045" cy="1603364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6337033" y="279153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6-11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2010526" y="361679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二力平衡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53848" y="320804"/>
            <a:ext cx="8038459" cy="903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木块在水平方向上做匀速直线运动时受到的力是平衡力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根据二力平衡的知识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此时摩擦力的大小等于弹簧测力计对木块拉力的大小。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71434" y="347181"/>
            <a:ext cx="787460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7.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817685" y="657177"/>
            <a:ext cx="8001000" cy="25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 </a:t>
            </a:r>
            <a:r>
              <a:rPr lang="zh-CN" altLang="en-US" dirty="0" smtClean="0"/>
              <a:t>物理实验小组要探究“滑动摩擦力的大小与什么因素有关”，他们猜想影响滑动摩擦力大小的因素可能有：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接触面所受压力的大小；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接触面的粗糙程度；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接触面面积的大小。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通过如图</a:t>
            </a:r>
            <a:r>
              <a:rPr lang="en-US" dirty="0" smtClean="0"/>
              <a:t>6-11</a:t>
            </a:r>
            <a:r>
              <a:rPr lang="zh-CN" altLang="en-US" dirty="0" smtClean="0"/>
              <a:t>所示的实验操作验证这些猜想。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832054" y="320537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甲、丙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5" name="C1.EPS" descr="id:214750061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0362" y="1104668"/>
            <a:ext cx="3370045" cy="1603364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6337033" y="279153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6-11</a:t>
            </a:r>
            <a:endParaRPr lang="zh-CN" altLang="en-US" sz="1400" dirty="0"/>
          </a:p>
        </p:txBody>
      </p:sp>
      <p:sp>
        <p:nvSpPr>
          <p:cNvPr id="17" name="矩形 16"/>
          <p:cNvSpPr/>
          <p:nvPr/>
        </p:nvSpPr>
        <p:spPr>
          <a:xfrm>
            <a:off x="872762" y="3195579"/>
            <a:ext cx="7789985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）如果要验证猜想</a:t>
            </a:r>
            <a:r>
              <a:rPr lang="en-US" dirty="0" smtClean="0"/>
              <a:t>②</a:t>
            </a:r>
            <a:r>
              <a:rPr lang="zh-CN" altLang="en-US" dirty="0" smtClean="0"/>
              <a:t>，应该选择图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所示的实验步骤来操作，根据图中弹簧测力计的示数可得出结论：在压力相同时，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，滑动摩擦力越大。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2" name="矩形 11"/>
          <p:cNvSpPr/>
          <p:nvPr/>
        </p:nvSpPr>
        <p:spPr>
          <a:xfrm>
            <a:off x="6519859" y="3648325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接触面越粗糙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53848" y="320804"/>
            <a:ext cx="8038459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要探究滑动摩擦力的大小与接触面的粗糙程度的关系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应控制其他因素相同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只改变接触面的粗糙程度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故应该选择图甲、丙所示的实验步骤来操作；根据图中弹簧测力计的示数可得出结论：在其他因素相同的情况下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接触面越粗糙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滑动摩擦力越大。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71434" y="347181"/>
            <a:ext cx="7874602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/>
              <a:t>7.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817685" y="657177"/>
            <a:ext cx="8001000" cy="25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 </a:t>
            </a:r>
            <a:r>
              <a:rPr lang="zh-CN" altLang="en-US" dirty="0" smtClean="0"/>
              <a:t>物理实验小组要探究“滑动摩擦力的大小与什么因素有关”，他们猜想影响滑动摩擦力大小的因素可能有：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接触面所受压力的大小；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接触面的粗糙程度；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接触面面积的大小。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通过如图</a:t>
            </a:r>
            <a:r>
              <a:rPr lang="en-US" dirty="0" smtClean="0"/>
              <a:t>6-11</a:t>
            </a:r>
            <a:r>
              <a:rPr lang="zh-CN" altLang="en-US" dirty="0" smtClean="0"/>
              <a:t>所示的实验操作验证这些猜想。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3497241" y="409875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不可靠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5" name="C1.EPS" descr="id:214750061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0362" y="1104668"/>
            <a:ext cx="3370045" cy="1603364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6337033" y="279153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6-11</a:t>
            </a:r>
            <a:endParaRPr lang="zh-CN" altLang="en-US" sz="1400" dirty="0"/>
          </a:p>
        </p:txBody>
      </p:sp>
      <p:sp>
        <p:nvSpPr>
          <p:cNvPr id="17" name="矩形 16"/>
          <p:cNvSpPr/>
          <p:nvPr/>
        </p:nvSpPr>
        <p:spPr>
          <a:xfrm>
            <a:off x="872762" y="3216600"/>
            <a:ext cx="77899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）要验证猜想</a:t>
            </a:r>
            <a:r>
              <a:rPr lang="en-US" dirty="0" smtClean="0"/>
              <a:t>③</a:t>
            </a:r>
            <a:r>
              <a:rPr lang="zh-CN" altLang="en-US" dirty="0" smtClean="0"/>
              <a:t>，将木块切去一半，重复甲的操作过程，如图丁所示。比较甲和丁的实验结果，小明得出结论：滑动摩擦力的大小与接触面积的大小有关。你认为他的结论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（选填“可靠”或“不可靠”），理由是</a:t>
            </a:r>
            <a:r>
              <a:rPr lang="zh-CN" altLang="en-US" u="sng" dirty="0" smtClean="0"/>
              <a:t>　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233946" y="4499663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没有控制压力大小相同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1137772" y="1619828"/>
            <a:ext cx="2087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易于操作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便于读数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82514" y="351623"/>
            <a:ext cx="43044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）小明在实验中发现，弹簧测力计的示数经常不稳定，为此，他在老师的提示下做了如图</a:t>
            </a:r>
            <a:r>
              <a:rPr lang="en-US" dirty="0" smtClean="0"/>
              <a:t>6-12</a:t>
            </a:r>
            <a:r>
              <a:rPr lang="zh-CN" altLang="en-US" dirty="0" smtClean="0"/>
              <a:t>所示的改进，其好处是</a:t>
            </a:r>
            <a:r>
              <a:rPr lang="zh-CN" altLang="en-US" u="sng" dirty="0" smtClean="0"/>
              <a:t>　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pic>
        <p:nvPicPr>
          <p:cNvPr id="17" name="G171.EPS" descr="id:214750061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9624" y="456204"/>
            <a:ext cx="2881657" cy="972394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6363409" y="172766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87205" y="254489"/>
          <a:ext cx="8057858" cy="4663440"/>
        </p:xfrm>
        <a:graphic>
          <a:graphicData uri="http://schemas.openxmlformats.org/drawingml/2006/table">
            <a:tbl>
              <a:tblPr/>
              <a:tblGrid>
                <a:gridCol w="980049"/>
                <a:gridCol w="2321169"/>
                <a:gridCol w="4756640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力和机械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通过实验，认识力可以改变物体运动的方向和快慢；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通过实验，认识力可以改变物体的形状；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通过常见事例或实验，了解重力、弹力和摩擦力；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用示意图描述力；会测量力的大小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年：重心位置的判断；（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年：弹簧测力计的正确使用；（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年：探究滑动摩擦力的大小与哪些因素有关；（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年：力的示意图；（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年：减小摩擦的方法；（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年：测量力的大小的工具；（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年：鞋底花纹增大摩擦；（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年：探究影响滑动摩擦力大小的因素；（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年：铅垂线；（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8" y="327185"/>
            <a:ext cx="4653421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岳阳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下列运动场景中，能明显观察到力使物体发生形变的是（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踢出去的足球在空中划出美丽的弧线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跳水运动员压弯跳板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篮球碰到篮板改变方向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百米短跑运动员加速冲过终点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751342" y="757360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5780689" y="468939"/>
            <a:ext cx="3005960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选项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属于力改变物体的运动状态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选项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属于力使物体发生形变。故选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922137" cy="251677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zh-CN" altLang="en-US" dirty="0" smtClean="0"/>
              <a:t>图</a:t>
            </a:r>
            <a:r>
              <a:rPr lang="en-US" dirty="0" smtClean="0"/>
              <a:t>6-13</a:t>
            </a:r>
            <a:r>
              <a:rPr lang="zh-CN" altLang="en-US" dirty="0" smtClean="0"/>
              <a:t>中甲、乙两个同学穿着滑冰鞋面对面静止站在冰面上，如果甲用力推一下乙，其结果是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甲仍然静止，乙被推开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乙受到甲的推力，甲不受乙的推力作用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乙受到的推力大于甲受到的推力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甲、乙同时相对离开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492733" y="735380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12879" y="296737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6-13</a:t>
            </a:r>
            <a:endParaRPr lang="zh-CN" altLang="en-US" sz="1400" dirty="0"/>
          </a:p>
        </p:txBody>
      </p:sp>
      <p:pic>
        <p:nvPicPr>
          <p:cNvPr id="9" name="G161A.EPS" descr="id:214750063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87491" y="1070411"/>
            <a:ext cx="1646841" cy="154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59406" y="285144"/>
            <a:ext cx="7901117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北部湾经济区</a:t>
            </a:r>
            <a:r>
              <a:rPr lang="en-US" altLang="zh-CN" dirty="0" smtClean="0">
                <a:solidFill>
                  <a:srgbClr val="409E8A"/>
                </a:solidFill>
              </a:rPr>
              <a:t>]</a:t>
            </a:r>
            <a:r>
              <a:rPr lang="en-US" altLang="zh-CN" dirty="0" smtClean="0"/>
              <a:t>“</a:t>
            </a:r>
            <a:r>
              <a:rPr lang="zh-CN" altLang="en-US" dirty="0" smtClean="0"/>
              <a:t>足球进校园”活动的开展，使同学们越来越喜欢足球运动，下列现象不属于力改变物体运动状态的是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足球在空中沿弧线飞行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足球在草地上越滚越慢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被踩在脚下的足球变扁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守门员抱住飞来的足球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552631" y="705341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3769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382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506276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zh-CN" altLang="en-US" dirty="0" smtClean="0"/>
              <a:t>如图</a:t>
            </a:r>
            <a:r>
              <a:rPr lang="en-US" dirty="0" smtClean="0"/>
              <a:t>6-14</a:t>
            </a:r>
            <a:r>
              <a:rPr lang="zh-CN" altLang="en-US" dirty="0" smtClean="0"/>
              <a:t>所示，车内装满沙子，小明用绳拉车将沙子运到前方，此时人也受到向后下方的作用力，这个力的施力物体是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6-14</a:t>
            </a:r>
            <a:endParaRPr lang="zh-CN" altLang="en-US" sz="14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手</a:t>
            </a:r>
            <a:r>
              <a:rPr lang="en-US" altLang="zh-CN" dirty="0" smtClean="0"/>
              <a:t>	</a:t>
            </a:r>
            <a:r>
              <a:rPr lang="en-US" dirty="0" smtClean="0"/>
              <a:t>	B.</a:t>
            </a:r>
            <a:r>
              <a:rPr lang="zh-CN" altLang="en-US" dirty="0" smtClean="0"/>
              <a:t>车</a:t>
            </a:r>
            <a:r>
              <a:rPr lang="en-US" altLang="zh-CN" dirty="0" smtClean="0"/>
              <a:t>	</a:t>
            </a:r>
            <a:r>
              <a:rPr lang="en-US" dirty="0" smtClean="0"/>
              <a:t>	C.</a:t>
            </a:r>
            <a:r>
              <a:rPr lang="zh-CN" altLang="en-US" dirty="0" smtClean="0"/>
              <a:t>绳</a:t>
            </a:r>
            <a:r>
              <a:rPr lang="en-US" dirty="0" smtClean="0"/>
              <a:t>		D.</a:t>
            </a:r>
            <a:r>
              <a:rPr lang="zh-CN" altLang="en-US" dirty="0" smtClean="0"/>
              <a:t>沙子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638111" y="1241457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0" name="19lz174.jpg" descr="id:214750063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864" y="1964148"/>
            <a:ext cx="2863387" cy="1322519"/>
          </a:xfrm>
          <a:prstGeom prst="rect">
            <a:avLst/>
          </a:prstGeom>
        </p:spPr>
      </p:pic>
      <p:sp>
        <p:nvSpPr>
          <p:cNvPr id="9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5507421" y="468939"/>
            <a:ext cx="3279228" cy="2981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人通过绳子拉动车子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与人接触的是绳子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人对绳子有一个向前的拉力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由于物体间力的作用是相互的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同时绳子也会对人有一个向后的拉力。所以人受到向后下方的作用力的施力物体是绳子。故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正确。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653420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菏泽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下列关于摩擦的说法中，正确的是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自行车的钢圈与刹车闸皮之间的摩擦是滚动摩擦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滑冰时，冰刀与冰面之间的摩擦是滑动摩擦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人在正常行走时，脚与地面之间的摩擦是滑动摩擦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划火柴时，火柴头和砂纸之间的摩擦是滚动摩擦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094609" y="821041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9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5605897" y="468938"/>
            <a:ext cx="3158277" cy="33966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刹车时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自行车的钢圈与刹车闸皮之间的摩擦是滑动摩擦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错误。滑冰时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冰刀与冰面之间的摩擦是滑动摩擦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正确。人在正常行走时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脚与地面之间的摩擦是静摩擦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错误。划火柴时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火柴头和砂纸之间的摩擦是滑动摩擦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北部湾经济区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下列实例中，属于增大摩擦的是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往自行车轴承中加润滑油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行李箱下安装滚动轮子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骑自行车刹车时用力捏闸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将滑梯的滑道做得光滑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179190" y="331844"/>
            <a:ext cx="44129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01448" y="274633"/>
            <a:ext cx="7941743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zh-CN" altLang="en-US" dirty="0" smtClean="0"/>
              <a:t>（多选）</a:t>
            </a:r>
            <a:r>
              <a:rPr lang="en-US" altLang="zh-CN" dirty="0" smtClean="0">
                <a:solidFill>
                  <a:srgbClr val="409E8A"/>
                </a:solidFill>
              </a:rPr>
              <a:t>[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潍坊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如图</a:t>
            </a:r>
            <a:r>
              <a:rPr lang="en-US" dirty="0" smtClean="0"/>
              <a:t>6-15</a:t>
            </a:r>
            <a:r>
              <a:rPr lang="zh-CN" altLang="en-US" dirty="0" smtClean="0"/>
              <a:t>所示，用水平推力</a:t>
            </a:r>
            <a:r>
              <a:rPr lang="en-US" dirty="0" smtClean="0"/>
              <a:t>F</a:t>
            </a:r>
            <a:r>
              <a:rPr lang="zh-CN" altLang="en-US" dirty="0" smtClean="0"/>
              <a:t>将质量均为</a:t>
            </a:r>
            <a:r>
              <a:rPr lang="en-US" dirty="0" smtClean="0"/>
              <a:t>m</a:t>
            </a:r>
            <a:r>
              <a:rPr lang="zh-CN" altLang="en-US" dirty="0" smtClean="0"/>
              <a:t>的木块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压在竖直墙面上保持静止，下列说法中正确的是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木块</a:t>
            </a:r>
            <a:r>
              <a:rPr lang="en-US" dirty="0" smtClean="0"/>
              <a:t>B</a:t>
            </a:r>
            <a:r>
              <a:rPr lang="zh-CN" altLang="en-US" dirty="0" smtClean="0"/>
              <a:t>受到的摩擦力大小一定等于</a:t>
            </a:r>
            <a:r>
              <a:rPr lang="en-US" dirty="0" smtClean="0"/>
              <a:t>F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木块</a:t>
            </a:r>
            <a:r>
              <a:rPr lang="en-US" dirty="0" smtClean="0"/>
              <a:t>B</a:t>
            </a:r>
            <a:r>
              <a:rPr lang="zh-CN" altLang="en-US" dirty="0" smtClean="0"/>
              <a:t>受到的摩擦力方向竖直向上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木块</a:t>
            </a:r>
            <a:r>
              <a:rPr lang="en-US" dirty="0" smtClean="0"/>
              <a:t>A</a:t>
            </a:r>
            <a:r>
              <a:rPr lang="zh-CN" altLang="en-US" dirty="0" smtClean="0"/>
              <a:t>受到墙面的摩擦力大小等于</a:t>
            </a:r>
            <a:r>
              <a:rPr lang="en-US" dirty="0" smtClean="0"/>
              <a:t>2mg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若增大力</a:t>
            </a:r>
            <a:r>
              <a:rPr lang="en-US" dirty="0" smtClean="0"/>
              <a:t>F</a:t>
            </a:r>
            <a:r>
              <a:rPr lang="zh-CN" altLang="en-US" dirty="0" smtClean="0"/>
              <a:t>，则木块</a:t>
            </a:r>
            <a:r>
              <a:rPr lang="en-US" dirty="0" smtClean="0"/>
              <a:t>B</a:t>
            </a:r>
            <a:r>
              <a:rPr lang="zh-CN" altLang="en-US" dirty="0" smtClean="0"/>
              <a:t>受到的摩擦力变大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165790" y="688890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20WLZT1244.EPS" descr="id:214750064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90212" y="1287101"/>
            <a:ext cx="1342871" cy="1636775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6448687" y="300264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921840" y="336509"/>
            <a:ext cx="7872248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对木块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进行受力分析可知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木块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在竖直方向上受到的重力和木块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对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的摩擦力是一对平衡力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因此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木块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受到的摩擦力方向竖直向上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大小等于木块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的重力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为</a:t>
            </a:r>
            <a:r>
              <a:rPr lang="en-US" dirty="0" smtClean="0">
                <a:solidFill>
                  <a:srgbClr val="C00000"/>
                </a:solidFill>
              </a:rPr>
              <a:t>mg,</a:t>
            </a:r>
            <a:r>
              <a:rPr lang="zh-CN" altLang="en-US" dirty="0" smtClean="0">
                <a:solidFill>
                  <a:srgbClr val="C00000"/>
                </a:solidFill>
              </a:rPr>
              <a:t>其大小与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zh-CN" altLang="en-US" dirty="0" smtClean="0">
                <a:solidFill>
                  <a:srgbClr val="C00000"/>
                </a:solidFill>
              </a:rPr>
              <a:t>无关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</a:t>
            </a:r>
            <a:r>
              <a:rPr lang="en-US" dirty="0" smtClean="0">
                <a:solidFill>
                  <a:srgbClr val="C00000"/>
                </a:solidFill>
              </a:rPr>
              <a:t>,B</a:t>
            </a:r>
            <a:r>
              <a:rPr lang="zh-CN" altLang="en-US" dirty="0" smtClean="0">
                <a:solidFill>
                  <a:srgbClr val="C00000"/>
                </a:solidFill>
              </a:rPr>
              <a:t>正确；把木块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看成一个整体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其在竖直方向上受到的重力与墙面的摩擦力是一对平衡力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故木块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受到墙面的摩擦力大小等于</a:t>
            </a:r>
            <a:r>
              <a:rPr lang="en-US" dirty="0" smtClean="0">
                <a:solidFill>
                  <a:srgbClr val="C00000"/>
                </a:solidFill>
              </a:rPr>
              <a:t>2mg,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正确；若增大力</a:t>
            </a:r>
            <a:r>
              <a:rPr lang="en-US" dirty="0" smtClean="0">
                <a:solidFill>
                  <a:srgbClr val="C00000"/>
                </a:solidFill>
              </a:rPr>
              <a:t>F,</a:t>
            </a:r>
            <a:r>
              <a:rPr lang="zh-CN" altLang="en-US" dirty="0" smtClean="0">
                <a:solidFill>
                  <a:srgbClr val="C00000"/>
                </a:solidFill>
              </a:rPr>
              <a:t>木块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仍保持静止状态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重力与摩擦力仍平衡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所以木块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受到的摩擦力不变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错误。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38387" y="327185"/>
            <a:ext cx="7814770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安顺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如图</a:t>
            </a:r>
            <a:r>
              <a:rPr lang="en-US" dirty="0" smtClean="0"/>
              <a:t>6-16</a:t>
            </a:r>
            <a:r>
              <a:rPr lang="zh-CN" altLang="en-US" dirty="0" smtClean="0"/>
              <a:t>甲所示，完全相同的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两物块叠放在水平桌面上，用</a:t>
            </a: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=50 N</a:t>
            </a:r>
            <a:r>
              <a:rPr lang="zh-CN" altLang="en-US" dirty="0" smtClean="0"/>
              <a:t>的水平力作用在</a:t>
            </a:r>
            <a:r>
              <a:rPr lang="en-US" dirty="0" smtClean="0"/>
              <a:t>B</a:t>
            </a:r>
            <a:r>
              <a:rPr lang="zh-CN" altLang="en-US" dirty="0" smtClean="0"/>
              <a:t>物块上，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一起做匀速直线运动，此时</a:t>
            </a:r>
            <a:r>
              <a:rPr lang="en-US" dirty="0" smtClean="0"/>
              <a:t>B</a:t>
            </a:r>
            <a:r>
              <a:rPr lang="zh-CN" altLang="en-US" dirty="0" smtClean="0"/>
              <a:t>物块所受的摩擦力为</a:t>
            </a:r>
            <a:r>
              <a:rPr lang="zh-CN" altLang="en-US" u="sng" dirty="0" smtClean="0"/>
              <a:t>　   </a:t>
            </a:r>
            <a:r>
              <a:rPr lang="en-US" dirty="0" smtClean="0"/>
              <a:t>N</a:t>
            </a:r>
            <a:r>
              <a:rPr lang="zh-CN" altLang="en-US" dirty="0" smtClean="0"/>
              <a:t>；若将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=80 N</a:t>
            </a:r>
            <a:r>
              <a:rPr lang="zh-CN" altLang="en-US" dirty="0" smtClean="0"/>
              <a:t>的水平力按如图乙所示作用在</a:t>
            </a:r>
            <a:r>
              <a:rPr lang="en-US" dirty="0" smtClean="0"/>
              <a:t>A</a:t>
            </a:r>
            <a:r>
              <a:rPr lang="zh-CN" altLang="en-US" dirty="0" smtClean="0"/>
              <a:t>物块上，它们一起做直线运动，则桌面对</a:t>
            </a:r>
            <a:r>
              <a:rPr lang="en-US" dirty="0" smtClean="0"/>
              <a:t>A</a:t>
            </a:r>
            <a:r>
              <a:rPr lang="zh-CN" altLang="en-US" dirty="0" smtClean="0"/>
              <a:t>物块的摩擦力为</a:t>
            </a:r>
            <a:r>
              <a:rPr lang="zh-CN" altLang="en-US" u="sng" dirty="0" smtClean="0"/>
              <a:t>　　</a:t>
            </a:r>
            <a:r>
              <a:rPr lang="en-US" dirty="0" smtClean="0"/>
              <a:t>N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774181" y="1514460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476946" y="1111347"/>
            <a:ext cx="50314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20WNW19.EPS" descr="id:214750065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21052" y="2263707"/>
            <a:ext cx="3016884" cy="1118359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122041" y="338372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6-16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955612" y="222996"/>
            <a:ext cx="7710086" cy="26608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图甲中推力作用在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上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以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整体为研究对象</a:t>
            </a:r>
            <a:r>
              <a:rPr lang="en-US" dirty="0" smtClean="0">
                <a:solidFill>
                  <a:srgbClr val="C00000"/>
                </a:solidFill>
              </a:rPr>
              <a:t>,A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整体做匀速直线运动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所以整体受到的推力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与摩擦力平衡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即桌面对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的摩擦力为</a:t>
            </a:r>
            <a:r>
              <a:rPr lang="en-US" dirty="0" smtClean="0">
                <a:solidFill>
                  <a:srgbClr val="C00000"/>
                </a:solidFill>
              </a:rPr>
              <a:t>50 N,</a:t>
            </a:r>
            <a:r>
              <a:rPr lang="zh-CN" altLang="en-US" dirty="0" smtClean="0">
                <a:solidFill>
                  <a:srgbClr val="C00000"/>
                </a:solidFill>
              </a:rPr>
              <a:t>以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为研究对象</a:t>
            </a:r>
            <a:r>
              <a:rPr lang="en-US" dirty="0" smtClean="0">
                <a:solidFill>
                  <a:srgbClr val="C00000"/>
                </a:solidFill>
              </a:rPr>
              <a:t>,B</a:t>
            </a:r>
            <a:r>
              <a:rPr lang="zh-CN" altLang="en-US" dirty="0" smtClean="0">
                <a:solidFill>
                  <a:srgbClr val="C00000"/>
                </a:solidFill>
              </a:rPr>
              <a:t>做匀速直线运动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受到的推力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与摩擦力平衡</a:t>
            </a:r>
            <a:r>
              <a:rPr lang="en-US" dirty="0" smtClean="0">
                <a:solidFill>
                  <a:srgbClr val="C00000"/>
                </a:solidFill>
              </a:rPr>
              <a:t>,B</a:t>
            </a:r>
            <a:r>
              <a:rPr lang="zh-CN" altLang="en-US" dirty="0" smtClean="0">
                <a:solidFill>
                  <a:srgbClr val="C00000"/>
                </a:solidFill>
              </a:rPr>
              <a:t>所受的摩擦力为</a:t>
            </a:r>
            <a:r>
              <a:rPr lang="en-US" dirty="0" smtClean="0">
                <a:solidFill>
                  <a:srgbClr val="C00000"/>
                </a:solidFill>
              </a:rPr>
              <a:t>50 N</a:t>
            </a:r>
            <a:r>
              <a:rPr lang="zh-CN" altLang="en-US" dirty="0" smtClean="0">
                <a:solidFill>
                  <a:srgbClr val="C00000"/>
                </a:solidFill>
              </a:rPr>
              <a:t>。若将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=80 N</a:t>
            </a:r>
            <a:r>
              <a:rPr lang="zh-CN" altLang="en-US" dirty="0" smtClean="0">
                <a:solidFill>
                  <a:srgbClr val="C00000"/>
                </a:solidFill>
              </a:rPr>
              <a:t>的水平力按如图乙所示作用在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上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它们仍一起做直线运动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此时接触面的粗糙程度不变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压力也不变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因此摩擦力不变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所以桌面对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的摩擦力仍为</a:t>
            </a:r>
            <a:r>
              <a:rPr lang="en-US" dirty="0" smtClean="0">
                <a:solidFill>
                  <a:srgbClr val="C00000"/>
                </a:solidFill>
              </a:rPr>
              <a:t>50 N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力的基本概念：</a:t>
            </a:r>
            <a:r>
              <a:rPr lang="zh-CN" altLang="en-US" dirty="0" smtClean="0"/>
              <a:t>力是物体对物体的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力的单位：</a:t>
            </a:r>
            <a:r>
              <a:rPr lang="zh-CN" altLang="en-US" u="sng" dirty="0" smtClean="0"/>
              <a:t>　 　　</a:t>
            </a:r>
            <a:r>
              <a:rPr lang="zh-CN" altLang="en-US" dirty="0" smtClean="0"/>
              <a:t>，简称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；符号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。手托两个鸡蛋的力约为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</a:t>
            </a:r>
            <a:r>
              <a:rPr lang="en-US" dirty="0" smtClean="0"/>
              <a:t>N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力的作用效果：</a:t>
            </a:r>
            <a:r>
              <a:rPr lang="en-US" dirty="0" smtClean="0"/>
              <a:t>①</a:t>
            </a:r>
            <a:r>
              <a:rPr lang="zh-CN" altLang="en-US" dirty="0" smtClean="0"/>
              <a:t>力可以改变物体的</a:t>
            </a:r>
            <a:r>
              <a:rPr lang="zh-CN" altLang="en-US" u="sng" dirty="0" smtClean="0"/>
              <a:t>　        </a:t>
            </a:r>
            <a:r>
              <a:rPr lang="zh-CN" altLang="en-US" dirty="0" smtClean="0"/>
              <a:t>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力可以改变物体的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力的作用效果与力的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  　</a:t>
            </a:r>
            <a:r>
              <a:rPr lang="zh-CN" altLang="en-US" dirty="0" smtClean="0"/>
              <a:t>有关，这就是力的三要素。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力的作用是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的，力的发生必定同时涉及两个物体，一个是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，另一个是</a:t>
            </a:r>
            <a:r>
              <a:rPr lang="zh-CN" altLang="en-US" u="sng" dirty="0" smtClean="0"/>
              <a:t>　　　　  </a:t>
            </a:r>
            <a:r>
              <a:rPr lang="zh-CN" altLang="en-US" dirty="0" smtClean="0"/>
              <a:t>。</a:t>
            </a: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怎样认识力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554418" y="678721"/>
            <a:ext cx="105366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331752" y="1094138"/>
            <a:ext cx="71038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牛顿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860966" y="116667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牛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49669" y="3622362"/>
            <a:ext cx="1134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受力物体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67345" y="1182538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806268" y="198967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形状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18964" y="238708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运动状态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009119" y="280032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大小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844388" y="279856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方向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03403" y="28054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作用点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235396" y="320476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相互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499756" y="317839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施力物体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95418" y="1551815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5" grpId="0"/>
      <p:bldP spid="11" grpId="0"/>
      <p:bldP spid="13" grpId="0"/>
      <p:bldP spid="14" grpId="0"/>
      <p:bldP spid="16" grpId="0"/>
      <p:bldP spid="17" grpId="0"/>
      <p:bldP spid="18" grpId="0"/>
      <p:bldP spid="19" grpId="0"/>
      <p:bldP spid="22" grpId="0"/>
      <p:bldP spid="23" grpId="0"/>
      <p:bldP spid="2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4820475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9.</a:t>
            </a:r>
            <a:r>
              <a:rPr lang="zh-CN" altLang="en-US" dirty="0" smtClean="0"/>
              <a:t>请在图</a:t>
            </a:r>
            <a:r>
              <a:rPr lang="en-US" dirty="0" smtClean="0"/>
              <a:t>6-17</a:t>
            </a:r>
            <a:r>
              <a:rPr lang="zh-CN" altLang="en-US" dirty="0" smtClean="0"/>
              <a:t>中画出静止在斜面上物体的重力和物体对斜面的压力的示意图。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54457" y="1184597"/>
            <a:ext cx="1378840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077000" y="122700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6-17</a:t>
            </a:r>
            <a:endParaRPr lang="zh-CN" altLang="en-US" sz="1400" dirty="0"/>
          </a:p>
        </p:txBody>
      </p:sp>
      <p:pic>
        <p:nvPicPr>
          <p:cNvPr id="14" name="19LZ171.EPS" descr="id:21475006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67467" y="477352"/>
            <a:ext cx="1900754" cy="1036137"/>
          </a:xfrm>
          <a:prstGeom prst="rect">
            <a:avLst/>
          </a:prstGeom>
        </p:spPr>
      </p:pic>
      <p:pic>
        <p:nvPicPr>
          <p:cNvPr id="11" name="19LZ172.EPS" descr="id:214749073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1490" y="1849054"/>
            <a:ext cx="2758565" cy="150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4820475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贵港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用手把小球压在弹簧上，弹簧被压缩到</a:t>
            </a:r>
            <a:r>
              <a:rPr lang="en-US" dirty="0" smtClean="0"/>
              <a:t>A</a:t>
            </a:r>
            <a:r>
              <a:rPr lang="zh-CN" altLang="en-US" dirty="0" smtClean="0"/>
              <a:t>点，松手后小球向上运动，如图</a:t>
            </a:r>
            <a:r>
              <a:rPr lang="en-US" dirty="0" smtClean="0"/>
              <a:t>6-18</a:t>
            </a:r>
            <a:r>
              <a:rPr lang="zh-CN" altLang="en-US" dirty="0" smtClean="0"/>
              <a:t>所示。请在图中画出小球离开弹簧后所受到的力的示意图。（</a:t>
            </a:r>
            <a:r>
              <a:rPr lang="en-US" dirty="0" smtClean="0"/>
              <a:t>O</a:t>
            </a:r>
            <a:r>
              <a:rPr lang="zh-CN" altLang="en-US" dirty="0" smtClean="0"/>
              <a:t>为小球的重心，空气对小球的作用力忽略不计）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891395" y="2487879"/>
            <a:ext cx="103199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740670" y="1836605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6-18</a:t>
            </a:r>
            <a:endParaRPr lang="zh-CN" altLang="en-US" sz="1400" dirty="0"/>
          </a:p>
        </p:txBody>
      </p:sp>
      <p:pic>
        <p:nvPicPr>
          <p:cNvPr id="14" name="20WLZT591.EPS" descr="id:214750066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4608" y="449269"/>
            <a:ext cx="1148801" cy="1602757"/>
          </a:xfrm>
          <a:prstGeom prst="rect">
            <a:avLst/>
          </a:prstGeom>
        </p:spPr>
      </p:pic>
      <p:pic>
        <p:nvPicPr>
          <p:cNvPr id="11" name="20WLZT592.EPS" descr="id:2147490744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75702" y="2651086"/>
            <a:ext cx="1324110" cy="184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06854" y="253613"/>
            <a:ext cx="7186415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11. </a:t>
            </a:r>
            <a:r>
              <a:rPr lang="en-US" dirty="0" smtClean="0">
                <a:solidFill>
                  <a:srgbClr val="409E8A"/>
                </a:solidFill>
              </a:rPr>
              <a:t>[2018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成都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在“探究重力与质量的关系”的实验中：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）测量物体重力前，除了观察弹簧测力计的量程和分度值外，还应将弹簧测力计在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方向调零。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）测量物体重力时，应将物体挂在弹簧测力计下并让它处于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状态，这时弹簧测力计的示数（即拉力大小）就等于物体的重力。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）实验小组的同学测量出了不同质量钩码所受重力的多组数据，其中一次测量时弹簧测力计指针位置如图</a:t>
            </a:r>
            <a:r>
              <a:rPr lang="en-US" dirty="0" smtClean="0"/>
              <a:t>6-19</a:t>
            </a:r>
            <a:r>
              <a:rPr lang="zh-CN" altLang="en-US" dirty="0" smtClean="0"/>
              <a:t>所示，其示数为</a:t>
            </a:r>
            <a:r>
              <a:rPr lang="zh-CN" altLang="en-US" u="sng" dirty="0" smtClean="0"/>
              <a:t>　　</a:t>
            </a:r>
            <a:r>
              <a:rPr lang="en-US" dirty="0" smtClean="0"/>
              <a:t>N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实验小组的小虹同学提出：“还可以测量钩码以外的其他物体的重力和质量，将这些数据与钩码的数据放到一起来寻找规律。”而同组的小宇同学不赞同，他认为“必须全部用钩码的重力与质量的数据来寻找规律”。你认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同学的观点是正确的。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531496" y="1044404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竖直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120411" y="1474542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静止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037689" y="402144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6-19</a:t>
            </a:r>
            <a:endParaRPr lang="zh-CN" altLang="en-US" sz="1400" dirty="0"/>
          </a:p>
        </p:txBody>
      </p:sp>
      <p:pic>
        <p:nvPicPr>
          <p:cNvPr id="11" name="19WL202.EPS" descr="id:214750067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43103" y="266461"/>
            <a:ext cx="733034" cy="3500211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706204" y="275494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en-US" b="1" i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>
                <a:solidFill>
                  <a:srgbClr val="C00000"/>
                </a:solidFill>
              </a:rPr>
              <a:t>8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640751" y="438405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小虹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4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786759" y="3423463"/>
            <a:ext cx="7957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1</a:t>
            </a:r>
            <a:r>
              <a:rPr lang="zh-CN" altLang="en-US" dirty="0" smtClean="0">
                <a:latin typeface="+mn-ea"/>
              </a:rPr>
              <a:t>）实验中，应沿水平方向拉着木块做</a:t>
            </a:r>
            <a:r>
              <a:rPr lang="zh-CN" altLang="en-US" u="sng" dirty="0" smtClean="0">
                <a:latin typeface="+mn-ea"/>
              </a:rPr>
              <a:t>　　　</a:t>
            </a:r>
            <a:r>
              <a:rPr lang="zh-CN" altLang="en-US" dirty="0" smtClean="0">
                <a:latin typeface="+mn-ea"/>
              </a:rPr>
              <a:t>直线运动；根据</a:t>
            </a:r>
            <a:r>
              <a:rPr lang="zh-CN" altLang="en-US" u="sng" dirty="0" smtClean="0">
                <a:latin typeface="+mn-ea"/>
              </a:rPr>
              <a:t>　            </a:t>
            </a:r>
            <a:r>
              <a:rPr lang="en-US" u="sng" dirty="0" smtClean="0">
                <a:latin typeface="+mn-ea"/>
              </a:rPr>
              <a:t> </a:t>
            </a:r>
            <a:endParaRPr lang="zh-CN" altLang="en-US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得出滑动摩擦力大小等于拉力大小，即等于弹簧测力计示数。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90938" y="274633"/>
            <a:ext cx="7943159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12. </a:t>
            </a:r>
            <a:r>
              <a:rPr lang="en-US" dirty="0" smtClean="0">
                <a:solidFill>
                  <a:srgbClr val="409E8A"/>
                </a:solidFill>
              </a:rPr>
              <a:t>[2019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山西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同学们利用如图</a:t>
            </a:r>
            <a:r>
              <a:rPr lang="en-US" dirty="0" smtClean="0"/>
              <a:t>6-20</a:t>
            </a:r>
            <a:r>
              <a:rPr lang="zh-CN" altLang="en-US" dirty="0" smtClean="0"/>
              <a:t>甲所示的实验装置，测量物体所受的滑动摩擦力。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958899" y="3381258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匀速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200936" y="3376914"/>
            <a:ext cx="114427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二力平衡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18804" y="2923837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6-20</a:t>
            </a:r>
            <a:endParaRPr lang="zh-CN" altLang="en-US" sz="1400" dirty="0"/>
          </a:p>
        </p:txBody>
      </p:sp>
      <p:pic>
        <p:nvPicPr>
          <p:cNvPr id="14" name="20WLZT1307.EPS" descr="id:214750068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2908" y="944252"/>
            <a:ext cx="4671848" cy="189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807780" y="2410588"/>
            <a:ext cx="795784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）“创新”小组在同一木板上，测量了不同压力下滑动摩擦力的大小，并根据测量数据绘制出了如图乙所示的图像，分析图像可以得出的结论是</a:t>
            </a:r>
            <a:r>
              <a:rPr lang="zh-CN" altLang="en-US" u="sng" dirty="0" smtClean="0">
                <a:latin typeface="+mn-ea"/>
              </a:rPr>
              <a:t>　　　　　                                                          </a:t>
            </a:r>
            <a:r>
              <a:rPr lang="zh-CN" altLang="en-US" dirty="0" smtClean="0">
                <a:latin typeface="+mn-ea"/>
              </a:rPr>
              <a:t>。</a:t>
            </a:r>
            <a:r>
              <a:rPr lang="en-US" dirty="0" smtClean="0">
                <a:latin typeface="+mn-ea"/>
              </a:rPr>
              <a:t> </a:t>
            </a:r>
            <a:endParaRPr lang="zh-CN" altLang="en-US" dirty="0" smtClean="0">
              <a:latin typeface="+mn-ea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69918" y="102584"/>
            <a:ext cx="7943159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12. </a:t>
            </a:r>
            <a:r>
              <a:rPr lang="en-US" altLang="zh-CN" dirty="0" smtClean="0">
                <a:solidFill>
                  <a:srgbClr val="409E8A"/>
                </a:solidFill>
              </a:rPr>
              <a:t>[2019·</a:t>
            </a:r>
            <a:r>
              <a:rPr lang="zh-CN" altLang="en-US" dirty="0" smtClean="0">
                <a:solidFill>
                  <a:srgbClr val="409E8A"/>
                </a:solidFill>
              </a:rPr>
              <a:t>山西</a:t>
            </a:r>
            <a:r>
              <a:rPr lang="en-US" altLang="zh-CN" dirty="0" smtClean="0">
                <a:solidFill>
                  <a:srgbClr val="409E8A"/>
                </a:solidFill>
              </a:rPr>
              <a:t>] </a:t>
            </a:r>
            <a:r>
              <a:rPr lang="zh-CN" altLang="en-US" dirty="0" smtClean="0"/>
              <a:t>同学们利用如图</a:t>
            </a:r>
            <a:r>
              <a:rPr lang="en-US" dirty="0" smtClean="0"/>
              <a:t>6-20</a:t>
            </a:r>
            <a:r>
              <a:rPr lang="zh-CN" altLang="en-US" dirty="0" smtClean="0"/>
              <a:t>甲所示的实验装置，测量物体所受的滑动摩擦力。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206704" y="3282782"/>
            <a:ext cx="5561957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同一木板上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滑动摩擦力的大小与压力大小成正比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007673" y="1793250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6-20</a:t>
            </a:r>
            <a:endParaRPr lang="zh-CN" altLang="en-US" sz="1400" dirty="0"/>
          </a:p>
        </p:txBody>
      </p:sp>
      <p:pic>
        <p:nvPicPr>
          <p:cNvPr id="14" name="20WLZT1307.EPS" descr="id:214750068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5126" y="675025"/>
            <a:ext cx="4024439" cy="1633367"/>
          </a:xfrm>
          <a:prstGeom prst="rect">
            <a:avLst/>
          </a:prstGeom>
        </p:spPr>
      </p:pic>
      <p:sp>
        <p:nvSpPr>
          <p:cNvPr id="18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861849" y="3744285"/>
            <a:ext cx="7872248" cy="854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根据图乙可知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在同一木板上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摩擦力与压力的比值是一个定值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即摩擦力的大小与压力的大小成正比。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702676" y="343933"/>
            <a:ext cx="638129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3</a:t>
            </a:r>
            <a:r>
              <a:rPr lang="zh-CN" altLang="en-US" dirty="0" smtClean="0">
                <a:latin typeface="+mn-ea"/>
              </a:rPr>
              <a:t>）“牛顿”小组在桌面上也做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了同样的实验，记录实验数据如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下表，请你根据表格中的数据，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在图乙中描点并作出图像。对比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分析两组图像你的新发现是</a:t>
            </a:r>
            <a:r>
              <a:rPr lang="zh-CN" altLang="en-US" u="sng" dirty="0" smtClean="0">
                <a:latin typeface="+mn-ea"/>
              </a:rPr>
              <a:t>　                                          </a:t>
            </a:r>
            <a:r>
              <a:rPr lang="zh-CN" altLang="en-US" dirty="0" smtClean="0">
                <a:latin typeface="+mn-ea"/>
              </a:rPr>
              <a:t>。</a:t>
            </a:r>
            <a:r>
              <a:rPr lang="en-US" dirty="0" smtClean="0">
                <a:latin typeface="+mn-ea"/>
              </a:rPr>
              <a:t> </a:t>
            </a:r>
            <a:endParaRPr lang="zh-CN" altLang="en-US" dirty="0">
              <a:latin typeface="+mn-ea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96499" y="2435329"/>
            <a:ext cx="114761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574865" y="2000059"/>
            <a:ext cx="307818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木板和桌面间的粗糙程度不同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4300042" y="540374"/>
          <a:ext cx="2743201" cy="1165860"/>
        </p:xfrm>
        <a:graphic>
          <a:graphicData uri="http://schemas.openxmlformats.org/drawingml/2006/table">
            <a:tbl>
              <a:tblPr/>
              <a:tblGrid>
                <a:gridCol w="631976"/>
                <a:gridCol w="325967"/>
                <a:gridCol w="325362"/>
                <a:gridCol w="325967"/>
                <a:gridCol w="325967"/>
                <a:gridCol w="325362"/>
                <a:gridCol w="4826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次数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F</a:t>
                      </a:r>
                      <a:r>
                        <a:rPr lang="zh-CN" sz="1700" kern="100" baseline="-250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压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/N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6.0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f/N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1.3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1.6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1.9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2.4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2.8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" name="20WLZT1307a.EPS" descr="id:214749075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50883" y="2644964"/>
            <a:ext cx="2231626" cy="1784109"/>
          </a:xfrm>
          <a:prstGeom prst="rect">
            <a:avLst/>
          </a:prstGeom>
        </p:spPr>
      </p:pic>
      <p:sp>
        <p:nvSpPr>
          <p:cNvPr id="19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7136524" y="468940"/>
            <a:ext cx="1723696" cy="2981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[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] </a:t>
            </a:r>
            <a:r>
              <a:rPr lang="zh-CN" altLang="en-US" dirty="0" smtClean="0">
                <a:solidFill>
                  <a:srgbClr val="C00000"/>
                </a:solidFill>
              </a:rPr>
              <a:t>根据图像可知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当压力相同时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木块在木板和桌面上的摩擦力不相等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说明接触面的粗糙程度不同。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79" y="707665"/>
            <a:ext cx="7950535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力的描述方法：</a:t>
            </a:r>
            <a:r>
              <a:rPr lang="zh-CN" altLang="en-US" dirty="0" smtClean="0"/>
              <a:t>力的示意图，即线段长短表示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，箭头表示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，线段起点或终点表示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力的测量工具：</a:t>
            </a:r>
            <a:r>
              <a:rPr lang="zh-CN" altLang="en-US" dirty="0" smtClean="0"/>
              <a:t>弹簧测力计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）构造：主要由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、指针和刻度板组成。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）原理：在一定的范围内，弹簧受到的拉力越大，弹簧的伸长就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）使用：</a:t>
            </a:r>
            <a:r>
              <a:rPr lang="en-US" dirty="0" smtClean="0"/>
              <a:t>①</a:t>
            </a:r>
            <a:r>
              <a:rPr lang="zh-CN" altLang="en-US" dirty="0" smtClean="0"/>
              <a:t>测量前要使指针对准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，若有偏差，必须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要明确弹簧测力计的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，测量力时，被测力的大小应在测量范围之内；</a:t>
            </a:r>
            <a:r>
              <a:rPr lang="en-US" dirty="0" smtClean="0"/>
              <a:t>③</a:t>
            </a:r>
            <a:r>
              <a:rPr lang="zh-CN" altLang="en-US" dirty="0" smtClean="0"/>
              <a:t>测量时弹簧测力计内弹簧的伸长方向跟所测力的方向应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在</a:t>
            </a:r>
            <a:r>
              <a:rPr lang="zh-CN" altLang="en-US" u="sng" dirty="0" smtClean="0"/>
              <a:t>　               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539570" y="641836"/>
            <a:ext cx="117906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力的大小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194445" y="1041230"/>
            <a:ext cx="109713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力的方向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556235" y="1077537"/>
            <a:ext cx="126649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力的作用点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967322" y="189376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弹簧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309216" y="273100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越长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599007" y="3125434"/>
            <a:ext cx="1108110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零刻度线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776220" y="3136133"/>
            <a:ext cx="86732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校零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413593" y="3556547"/>
            <a:ext cx="86137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量程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557387" y="3541258"/>
            <a:ext cx="109782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分度值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怎样测量和表示力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56452" y="4444789"/>
            <a:ext cx="1403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同一直线上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64931" y="663704"/>
            <a:ext cx="8084779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定义：</a:t>
            </a:r>
            <a:r>
              <a:rPr lang="zh-CN" altLang="en-US" dirty="0" smtClean="0"/>
              <a:t>物理学中，把地面附近的物体由于地球的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而受到的力叫重力，用</a:t>
            </a:r>
            <a:r>
              <a:rPr lang="en-US" dirty="0" smtClean="0"/>
              <a:t>G</a:t>
            </a:r>
            <a:r>
              <a:rPr lang="zh-CN" altLang="en-US" dirty="0" smtClean="0"/>
              <a:t>表示。重力的施力物体是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，可以用</a:t>
            </a:r>
            <a:r>
              <a:rPr lang="zh-CN" altLang="en-US" u="sng" dirty="0" smtClean="0"/>
              <a:t>　　　     　</a:t>
            </a:r>
            <a:r>
              <a:rPr lang="zh-CN" altLang="en-US" dirty="0" smtClean="0"/>
              <a:t>来测量重力。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重力的大小：</a:t>
            </a:r>
            <a:r>
              <a:rPr lang="en-US" dirty="0" smtClean="0"/>
              <a:t>G=mg</a:t>
            </a:r>
            <a:r>
              <a:rPr lang="zh-CN" altLang="en-US" dirty="0" smtClean="0"/>
              <a:t>，这表明：物体所受的重力与它的质量成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。在粗略计算的情况下</a:t>
            </a:r>
            <a:r>
              <a:rPr lang="en-US" dirty="0" smtClean="0"/>
              <a:t>g</a:t>
            </a:r>
            <a:r>
              <a:rPr lang="zh-CN" altLang="en-US" dirty="0" smtClean="0"/>
              <a:t>取</a:t>
            </a:r>
            <a:r>
              <a:rPr lang="zh-CN" altLang="en-US" u="sng" dirty="0" smtClean="0"/>
              <a:t>　　　 　</a:t>
            </a:r>
            <a:r>
              <a:rPr lang="zh-CN" altLang="en-US" dirty="0" smtClean="0"/>
              <a:t>，它表示的物理意义：</a:t>
            </a:r>
            <a:r>
              <a:rPr lang="zh-CN" altLang="en-US" u="sng" dirty="0" smtClean="0"/>
              <a:t>　                                   </a:t>
            </a:r>
            <a:r>
              <a:rPr lang="en-US" u="sng" dirty="0" smtClean="0"/>
              <a:t>   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              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重力的方向：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（垂直水平地面指向地心）；重力方向的应用：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重力的作用点：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。增大物体底部的支承面积或降低重心位置，都可以增加物体的稳定性。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035237" y="606909"/>
            <a:ext cx="71661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吸引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948641" y="1013093"/>
            <a:ext cx="7818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地球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554720" y="1024986"/>
            <a:ext cx="142415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弹簧测力计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299936" y="1470722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80226" y="29201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重力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554513" y="1864858"/>
            <a:ext cx="106104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10 N/kg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88276" y="2264252"/>
            <a:ext cx="333177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上所受到的重力大小约为</a:t>
            </a:r>
            <a:r>
              <a:rPr lang="en-US" b="1" dirty="0" smtClean="0">
                <a:solidFill>
                  <a:srgbClr val="C00000"/>
                </a:solidFill>
              </a:rPr>
              <a:t>10 N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654362" y="2668900"/>
            <a:ext cx="107681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竖直向下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643351" y="3588313"/>
            <a:ext cx="677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重心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264094" y="315433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铅垂线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773346" y="1903609"/>
            <a:ext cx="282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质量为</a:t>
            </a:r>
            <a:r>
              <a:rPr lang="en-US" b="1" dirty="0" smtClean="0">
                <a:solidFill>
                  <a:srgbClr val="C00000"/>
                </a:solidFill>
              </a:rPr>
              <a:t>1 kg</a:t>
            </a:r>
            <a:r>
              <a:rPr lang="zh-CN" altLang="en-US" b="1" dirty="0" smtClean="0">
                <a:solidFill>
                  <a:srgbClr val="C00000"/>
                </a:solidFill>
              </a:rPr>
              <a:t>的物体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在地球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3" grpId="0"/>
      <p:bldP spid="14" grpId="0"/>
      <p:bldP spid="16" grpId="0"/>
      <p:bldP spid="18" grpId="0"/>
      <p:bldP spid="19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滑动摩擦力的定义：</a:t>
            </a:r>
            <a:r>
              <a:rPr lang="zh-CN" altLang="en-US" dirty="0" smtClean="0"/>
              <a:t>一个物体在另一个物体表面上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时产生的摩擦，叫滑动摩擦。滑动摩擦中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物体相对运动的力叫滑动摩擦力。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滑动摩擦力的大小与</a:t>
            </a:r>
            <a:r>
              <a:rPr lang="zh-CN" altLang="en-US" u="sng" dirty="0" smtClean="0"/>
              <a:t>　　　　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　　　　　　　</a:t>
            </a:r>
            <a:r>
              <a:rPr lang="zh-CN" altLang="en-US" dirty="0" smtClean="0"/>
              <a:t>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减小有害摩擦的方法：</a:t>
            </a:r>
            <a:r>
              <a:rPr lang="en-US" dirty="0" smtClean="0"/>
              <a:t>①</a:t>
            </a:r>
            <a:r>
              <a:rPr lang="zh-CN" altLang="en-US" dirty="0" smtClean="0"/>
              <a:t>减小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减小接触面的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</a:t>
            </a:r>
            <a:r>
              <a:rPr lang="en-US" dirty="0" smtClean="0"/>
              <a:t>③</a:t>
            </a:r>
            <a:r>
              <a:rPr lang="zh-CN" altLang="en-US" dirty="0" smtClean="0"/>
              <a:t>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代替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</a:t>
            </a:r>
            <a:r>
              <a:rPr lang="en-US" dirty="0" smtClean="0"/>
              <a:t>④</a:t>
            </a:r>
            <a:r>
              <a:rPr lang="zh-CN" altLang="en-US" dirty="0" smtClean="0"/>
              <a:t>使两个互相接触的摩擦面彼此</a:t>
            </a:r>
            <a:r>
              <a:rPr lang="zh-CN" altLang="en-US" u="sng" dirty="0" smtClean="0"/>
              <a:t>　　 　</a:t>
            </a:r>
            <a:r>
              <a:rPr lang="zh-CN" altLang="en-US" dirty="0" smtClean="0"/>
              <a:t>。减小有害摩擦的应用举例：雪橇用密度小的材料制作；冰壶比赛中，不断摩擦冰面形成水膜，减小摩擦；锁生锈后加铅笔芯粉；滚动轴承；加润滑油；气垫船；磁悬浮列车。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探究滑动摩擦力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02793" y="73000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滑动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07019" y="2384589"/>
            <a:ext cx="751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滑动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18517" y="116788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阻碍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197799" y="1556767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压力的大小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215785" y="153574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接触面的粗糙程度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12709" y="195955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压力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076117" y="196667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粗糙程度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27261" y="237657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滚动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700344" y="2393863"/>
            <a:ext cx="814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分离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738554" y="285634"/>
            <a:ext cx="8084779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增大有益摩擦的方法：</a:t>
            </a:r>
            <a:r>
              <a:rPr lang="en-US" dirty="0" smtClean="0"/>
              <a:t>①</a:t>
            </a:r>
            <a:r>
              <a:rPr lang="zh-CN" altLang="en-US" dirty="0" smtClean="0"/>
              <a:t>增大接触面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增大物体间的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；</a:t>
            </a:r>
            <a:r>
              <a:rPr lang="en-US" dirty="0" smtClean="0"/>
              <a:t>③</a:t>
            </a:r>
            <a:r>
              <a:rPr lang="zh-CN" altLang="en-US" dirty="0" smtClean="0"/>
              <a:t>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代替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。增大有益摩擦的应用举例：擦黑板时用力；皮带松了，拉紧；用力捏车闸刹车；结冰的路面撒炉渣灰；鞋底、轮胎制有花纹；车轮上装防滑链。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摩擦力的方向：</a:t>
            </a:r>
            <a:r>
              <a:rPr lang="zh-CN" altLang="en-US" dirty="0" smtClean="0"/>
              <a:t>与物体相对运动（趋势）的方向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b="1" dirty="0" smtClean="0"/>
              <a:t>注：</a:t>
            </a:r>
            <a:r>
              <a:rPr lang="zh-CN" altLang="en-US" dirty="0" smtClean="0"/>
              <a:t>摩擦力的方向不一定与物体的运动方向相反，有时也和物体的运动方向相同，起动力作用。如人走路时鞋底受到的摩擦力、骑自行车时后轮受到的摩擦力等。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675193" y="242442"/>
            <a:ext cx="109498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粗糙程度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668490" y="221423"/>
            <a:ext cx="7818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压力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066801" y="646614"/>
            <a:ext cx="59383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滑动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223439" y="640404"/>
            <a:ext cx="62486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滚动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812723" y="1906900"/>
            <a:ext cx="76149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相反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814921" y="3055299"/>
            <a:ext cx="5323119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6-2</a:t>
            </a:r>
            <a:r>
              <a:rPr lang="zh-CN" altLang="en-US" dirty="0" smtClean="0"/>
              <a:t>所示，甲、乙两人互推，结果甲、乙同时后退，这说明物体间力的作用是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的。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809654" y="734103"/>
            <a:ext cx="78683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6-1</a:t>
            </a:r>
            <a:r>
              <a:rPr lang="zh-CN" altLang="en-US" dirty="0" smtClean="0"/>
              <a:t>所示，图中实例表明，力可以改变物体的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099548" y="683917"/>
            <a:ext cx="102646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运动状态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011988" y="2481348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6-1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775736" y="276930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考点五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824872" y="4158886"/>
            <a:ext cx="6527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6-2</a:t>
            </a:r>
            <a:endParaRPr lang="zh-CN" altLang="en-US" sz="1400" dirty="0"/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482486" y="3421821"/>
            <a:ext cx="91320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相互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3" name="G160.EPS" descr="id:214750043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9835" y="1314131"/>
            <a:ext cx="4202695" cy="1560953"/>
          </a:xfrm>
          <a:prstGeom prst="rect">
            <a:avLst/>
          </a:prstGeom>
        </p:spPr>
      </p:pic>
      <p:pic>
        <p:nvPicPr>
          <p:cNvPr id="24" name="G161.EPS" descr="id:2147500442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54389" y="3095366"/>
            <a:ext cx="1342163" cy="138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2876</TotalTime>
  <Words>2786</Words>
  <Application>Microsoft Office PowerPoint</Application>
  <PresentationFormat>全屏显示(16:9)</PresentationFormat>
  <Paragraphs>428</Paragraphs>
  <Slides>45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45</vt:i4>
      </vt:variant>
    </vt:vector>
  </HeadingPairs>
  <TitlesOfParts>
    <vt:vector size="47" baseType="lpstr">
      <vt:lpstr>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creator/>
  <cp:keywords/>
  <dc:description/>
  <dcterms:created xsi:type="dcterms:W3CDTF">2018-08-24T06:22:56Z</dcterms:created>
  <dcterms:modified xsi:type="dcterms:W3CDTF">2020-04-01T00:15:42Z</dcterms:modified>
  <cp:category/>
</cp:coreProperties>
</file>