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1"/>
  </p:notesMasterIdLst>
  <p:sldIdLst>
    <p:sldId id="301" r:id="rId2"/>
    <p:sldId id="299" r:id="rId3"/>
    <p:sldId id="273" r:id="rId4"/>
    <p:sldId id="263" r:id="rId5"/>
    <p:sldId id="265" r:id="rId6"/>
    <p:sldId id="267" r:id="rId7"/>
    <p:sldId id="269" r:id="rId8"/>
    <p:sldId id="270" r:id="rId9"/>
    <p:sldId id="271" r:id="rId10"/>
    <p:sldId id="276" r:id="rId11"/>
    <p:sldId id="302" r:id="rId12"/>
    <p:sldId id="303" r:id="rId13"/>
    <p:sldId id="282" r:id="rId14"/>
    <p:sldId id="279" r:id="rId15"/>
    <p:sldId id="283" r:id="rId16"/>
    <p:sldId id="287" r:id="rId17"/>
    <p:sldId id="285" r:id="rId18"/>
    <p:sldId id="295" r:id="rId19"/>
    <p:sldId id="284" r:id="rId20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44" y="-2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CEA5C5-C1BE-40FF-AFFD-C390C2F34520}" type="datetimeFigureOut">
              <a:rPr lang="zh-CN" altLang="en-US" smtClean="0"/>
              <a:t>2020/2/5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68B29C-4F70-45DE-836E-DDA41AC4AE7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315511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</a:ln>
        </p:spPr>
        <p:txBody>
          <a:bodyPr/>
          <a:lstStyle/>
          <a:p>
            <a:fld id="{8BA5BA5B-AA49-4C28-A259-7A7F5A2A4C44}" type="slidenum">
              <a:rPr lang="en-US" altLang="zh-CN"/>
              <a:t>7</a:t>
            </a:fld>
            <a:endParaRPr lang="en-US" altLang="zh-CN"/>
          </a:p>
        </p:txBody>
      </p:sp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miter lim="800000"/>
          </a:ln>
        </p:spPr>
      </p:sp>
      <p:sp>
        <p:nvSpPr>
          <p:cNvPr id="2150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r>
              <a:rPr lang="en-US" altLang="zh-CN" smtClean="0">
                <a:sym typeface="Wingdings" panose="05000000000000000000" pitchFamily="2" charset="2"/>
              </a:rPr>
              <a:t>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</a:ln>
        </p:spPr>
        <p:txBody>
          <a:bodyPr/>
          <a:lstStyle/>
          <a:p>
            <a:fld id="{73CC6EC1-374A-4B46-A079-D2CD0561327B}" type="slidenum">
              <a:rPr lang="en-US" altLang="zh-CN"/>
              <a:t>8</a:t>
            </a:fld>
            <a:endParaRPr lang="en-US" altLang="zh-CN"/>
          </a:p>
        </p:txBody>
      </p:sp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23555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r>
              <a:rPr lang="en-US" altLang="zh-CN" smtClean="0">
                <a:sym typeface="Wingdings" panose="05000000000000000000" pitchFamily="2" charset="2"/>
              </a:rPr>
              <a:t>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</a:ln>
        </p:spPr>
        <p:txBody>
          <a:bodyPr/>
          <a:lstStyle/>
          <a:p>
            <a:fld id="{1A522366-56AD-4C77-9C29-F3E8E177D680}" type="slidenum">
              <a:rPr lang="en-US" altLang="zh-CN"/>
              <a:t>9</a:t>
            </a:fld>
            <a:endParaRPr lang="en-US" altLang="zh-CN"/>
          </a:p>
        </p:txBody>
      </p:sp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miter lim="800000"/>
          </a:ln>
        </p:spPr>
      </p:sp>
      <p:sp>
        <p:nvSpPr>
          <p:cNvPr id="2560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r>
              <a:rPr lang="en-US" altLang="zh-CN" smtClean="0">
                <a:sym typeface="Wingdings" panose="05000000000000000000" pitchFamily="2" charset="2"/>
              </a:rPr>
              <a:t>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2020/2/5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2020/2/5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2020/2/5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2020/2/5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2020/2/5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2020/2/5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2020/2/5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2020/2/5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2020/2/5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2020/2/5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2020/2/5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2020/2/5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slide" Target="slide3.xml"/><Relationship Id="rId5" Type="http://schemas.openxmlformats.org/officeDocument/2006/relationships/image" Target="../media/image27.jpeg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8.jpe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7" name="直接连接符 19"/>
          <p:cNvCxnSpPr/>
          <p:nvPr/>
        </p:nvCxnSpPr>
        <p:spPr>
          <a:xfrm>
            <a:off x="863600" y="6303963"/>
            <a:ext cx="7372350" cy="0"/>
          </a:xfrm>
          <a:prstGeom prst="line">
            <a:avLst/>
          </a:prstGeom>
          <a:ln w="127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连接符 12"/>
          <p:cNvCxnSpPr/>
          <p:nvPr/>
        </p:nvCxnSpPr>
        <p:spPr>
          <a:xfrm>
            <a:off x="-26988" y="5837238"/>
            <a:ext cx="904876" cy="466725"/>
          </a:xfrm>
          <a:prstGeom prst="line">
            <a:avLst/>
          </a:prstGeom>
          <a:ln w="127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76" name="Picture 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23213" y="6184900"/>
            <a:ext cx="1219200" cy="67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图片 24" descr="黄果树图片"/>
          <p:cNvPicPr>
            <a:picLocks noChangeAspect="1" noChangeArrowheads="1"/>
          </p:cNvPicPr>
          <p:nvPr/>
        </p:nvPicPr>
        <p:blipFill>
          <a:blip r:embed="rId3" cstate="print"/>
          <a:srcRect b="10081"/>
          <a:stretch>
            <a:fillRect/>
          </a:stretch>
        </p:blipFill>
        <p:spPr bwMode="auto">
          <a:xfrm>
            <a:off x="0" y="1500174"/>
            <a:ext cx="4071934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图片 18" descr="U1335P27T1D343934F3DT2006011309410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9124" y="1357298"/>
            <a:ext cx="4214842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Text Box 5"/>
          <p:cNvSpPr txBox="1">
            <a:spLocks noChangeArrowheads="1"/>
          </p:cNvSpPr>
          <p:nvPr/>
        </p:nvSpPr>
        <p:spPr bwMode="auto">
          <a:xfrm>
            <a:off x="357158" y="214290"/>
            <a:ext cx="7632700" cy="9144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algn="l"/>
            <a:r>
              <a:rPr kumimoji="1" lang="zh-CN" altLang="en-US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观察下列三幅图，它们有什么共同之处？</a:t>
            </a:r>
            <a:r>
              <a:rPr kumimoji="1" lang="zh-CN" altLang="en-US" sz="5400" b="1" dirty="0">
                <a:latin typeface="Times New Roman" panose="02020603050405020304" pitchFamily="18" charset="0"/>
              </a:rPr>
              <a:t> </a:t>
            </a:r>
          </a:p>
        </p:txBody>
      </p:sp>
      <p:pic>
        <p:nvPicPr>
          <p:cNvPr id="23" name="图片 22" descr="pic_231258"/>
          <p:cNvPicPr>
            <a:picLocks noChangeAspect="1" noChangeArrowheads="1"/>
          </p:cNvPicPr>
          <p:nvPr/>
        </p:nvPicPr>
        <p:blipFill>
          <a:blip r:embed="rId5" cstate="print"/>
          <a:srcRect l="10834" t="8865" r="48795" b="73441"/>
          <a:stretch>
            <a:fillRect/>
          </a:stretch>
        </p:blipFill>
        <p:spPr bwMode="auto">
          <a:xfrm>
            <a:off x="195624" y="1184274"/>
            <a:ext cx="8662656" cy="4402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矩形 25"/>
          <p:cNvSpPr>
            <a:spLocks noChangeArrowheads="1"/>
          </p:cNvSpPr>
          <p:nvPr/>
        </p:nvSpPr>
        <p:spPr bwMode="auto">
          <a:xfrm>
            <a:off x="642910" y="6072206"/>
            <a:ext cx="6892925" cy="4603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457200">
              <a:spcBef>
                <a:spcPct val="50000"/>
              </a:spcBef>
              <a:buFont typeface="Arial" panose="020B0604020202020204" pitchFamily="34" charset="0"/>
              <a:buNone/>
              <a:defRPr/>
            </a:pPr>
            <a:r>
              <a:rPr lang="zh-CN" altLang="en-US" sz="2400" b="1" dirty="0" smtClean="0">
                <a:solidFill>
                  <a:srgbClr val="FF0000"/>
                </a:solidFill>
                <a:latin typeface="+mn-ea"/>
                <a:ea typeface="+mn-ea"/>
              </a:rPr>
              <a:t>这是因为地球上的一切物体都受到地球的吸引。</a:t>
            </a:r>
            <a:endParaRPr lang="zh-CN" altLang="en-US" sz="2400" b="1" dirty="0">
              <a:solidFill>
                <a:srgbClr val="FF0000"/>
              </a:solidFill>
              <a:latin typeface="+mn-ea"/>
              <a:ea typeface="+mn-ea"/>
            </a:endParaRPr>
          </a:p>
        </p:txBody>
      </p:sp>
      <p:sp>
        <p:nvSpPr>
          <p:cNvPr id="29" name="矩形 28"/>
          <p:cNvSpPr>
            <a:spLocks noChangeArrowheads="1"/>
          </p:cNvSpPr>
          <p:nvPr/>
        </p:nvSpPr>
        <p:spPr bwMode="auto">
          <a:xfrm>
            <a:off x="1357290" y="5572140"/>
            <a:ext cx="4403725" cy="46196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defTabSz="457200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zh-CN" altLang="en-US" sz="2400" b="1" dirty="0">
                <a:latin typeface="Times New Roman" panose="02020603050405020304" pitchFamily="18" charset="0"/>
              </a:rPr>
              <a:t>是什么力使蹦极的人急速下？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60" name="Text Box 4"/>
          <p:cNvSpPr txBox="1">
            <a:spLocks noChangeArrowheads="1"/>
          </p:cNvSpPr>
          <p:nvPr/>
        </p:nvSpPr>
        <p:spPr bwMode="auto">
          <a:xfrm>
            <a:off x="381000" y="1219200"/>
            <a:ext cx="8610600" cy="4540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30000"/>
              </a:spcBef>
            </a:pPr>
            <a:r>
              <a:rPr kumimoji="1" lang="en-US" altLang="zh-CN" sz="4000" b="1">
                <a:latin typeface="黑体" panose="02010609060101010101" pitchFamily="2" charset="-122"/>
                <a:ea typeface="黑体" panose="02010609060101010101" pitchFamily="2" charset="-122"/>
              </a:rPr>
              <a:t>1.</a:t>
            </a:r>
            <a:r>
              <a:rPr kumimoji="1" lang="zh-CN" altLang="en-US" sz="4000" b="1">
                <a:latin typeface="黑体" panose="02010609060101010101" pitchFamily="2" charset="-122"/>
                <a:ea typeface="黑体" panose="02010609060101010101" pitchFamily="2" charset="-122"/>
              </a:rPr>
              <a:t>大小：</a:t>
            </a:r>
            <a:r>
              <a:rPr kumimoji="1" lang="en-US" altLang="zh-CN" sz="40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G = mg</a:t>
            </a:r>
            <a:r>
              <a:rPr kumimoji="1" lang="en-US" altLang="zh-CN" sz="4000" b="1">
                <a:latin typeface="黑体" panose="02010609060101010101" pitchFamily="2" charset="-122"/>
                <a:ea typeface="黑体" panose="02010609060101010101" pitchFamily="2" charset="-122"/>
              </a:rPr>
              <a:t>    </a:t>
            </a:r>
          </a:p>
          <a:p>
            <a:pPr>
              <a:spcBef>
                <a:spcPct val="30000"/>
              </a:spcBef>
            </a:pPr>
            <a:r>
              <a:rPr kumimoji="1" lang="en-US" altLang="zh-CN" sz="4000" b="1">
                <a:latin typeface="黑体" panose="02010609060101010101" pitchFamily="2" charset="-122"/>
                <a:ea typeface="黑体" panose="02010609060101010101" pitchFamily="2" charset="-122"/>
              </a:rPr>
              <a:t> G </a:t>
            </a:r>
            <a:r>
              <a:rPr kumimoji="1" lang="en-US" altLang="zh-CN" sz="4000" b="1">
                <a:latin typeface="华文中宋" panose="02010600040101010101" charset="-122"/>
                <a:ea typeface="黑体" panose="02010609060101010101" pitchFamily="2" charset="-122"/>
              </a:rPr>
              <a:t>—</a:t>
            </a:r>
            <a:r>
              <a:rPr kumimoji="1" lang="zh-CN" altLang="en-US" sz="4000" b="1">
                <a:latin typeface="黑体" panose="02010609060101010101" pitchFamily="2" charset="-122"/>
                <a:ea typeface="黑体" panose="02010609060101010101" pitchFamily="2" charset="-122"/>
              </a:rPr>
              <a:t>重力（</a:t>
            </a:r>
            <a:r>
              <a:rPr kumimoji="1" lang="en-US" altLang="zh-CN" sz="4000" b="1">
                <a:latin typeface="黑体" panose="02010609060101010101" pitchFamily="2" charset="-122"/>
                <a:ea typeface="黑体" panose="02010609060101010101" pitchFamily="2" charset="-122"/>
              </a:rPr>
              <a:t>N</a:t>
            </a:r>
            <a:r>
              <a:rPr kumimoji="1" lang="zh-CN" altLang="en-US" sz="4000" b="1">
                <a:latin typeface="黑体" panose="02010609060101010101" pitchFamily="2" charset="-122"/>
                <a:ea typeface="黑体" panose="02010609060101010101" pitchFamily="2" charset="-122"/>
              </a:rPr>
              <a:t>）；</a:t>
            </a:r>
            <a:r>
              <a:rPr kumimoji="1" lang="en-US" altLang="zh-CN" sz="4000" b="1">
                <a:latin typeface="黑体" panose="02010609060101010101" pitchFamily="2" charset="-122"/>
                <a:ea typeface="黑体" panose="02010609060101010101" pitchFamily="2" charset="-122"/>
              </a:rPr>
              <a:t>g = </a:t>
            </a:r>
            <a:r>
              <a:rPr kumimoji="1" lang="en-US" altLang="zh-CN" sz="40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9.8 </a:t>
            </a:r>
            <a:r>
              <a:rPr kumimoji="1" lang="zh-CN" altLang="en-US" sz="40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牛</a:t>
            </a:r>
            <a:r>
              <a:rPr kumimoji="1" lang="en-US" altLang="zh-CN" sz="40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/</a:t>
            </a:r>
            <a:r>
              <a:rPr kumimoji="1" lang="zh-CN" altLang="en-US" sz="40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千克</a:t>
            </a:r>
          </a:p>
          <a:p>
            <a:pPr>
              <a:spcBef>
                <a:spcPct val="30000"/>
              </a:spcBef>
            </a:pPr>
            <a:r>
              <a:rPr kumimoji="1" lang="en-US" altLang="zh-CN" sz="4000" b="1">
                <a:latin typeface="黑体" panose="02010609060101010101" pitchFamily="2" charset="-122"/>
                <a:ea typeface="黑体" panose="02010609060101010101" pitchFamily="2" charset="-122"/>
              </a:rPr>
              <a:t>2.g</a:t>
            </a:r>
            <a:r>
              <a:rPr kumimoji="1" lang="zh-CN" altLang="en-US" sz="4000" b="1">
                <a:latin typeface="黑体" panose="02010609060101010101" pitchFamily="2" charset="-122"/>
                <a:ea typeface="黑体" panose="02010609060101010101" pitchFamily="2" charset="-122"/>
              </a:rPr>
              <a:t>的物理意义：</a:t>
            </a:r>
          </a:p>
          <a:p>
            <a:pPr>
              <a:spcBef>
                <a:spcPct val="30000"/>
              </a:spcBef>
            </a:pPr>
            <a:r>
              <a:rPr kumimoji="1" lang="zh-CN" altLang="en-US" sz="4000" b="1">
                <a:latin typeface="黑体" panose="02010609060101010101" pitchFamily="2" charset="-122"/>
                <a:ea typeface="黑体" panose="02010609060101010101" pitchFamily="2" charset="-122"/>
              </a:rPr>
              <a:t>  表示质量为</a:t>
            </a:r>
            <a:r>
              <a:rPr kumimoji="1" lang="en-US" altLang="zh-CN" sz="4000" b="1">
                <a:latin typeface="黑体" panose="02010609060101010101" pitchFamily="2" charset="-122"/>
                <a:ea typeface="黑体" panose="02010609060101010101" pitchFamily="2" charset="-122"/>
              </a:rPr>
              <a:t>1</a:t>
            </a:r>
            <a:r>
              <a:rPr kumimoji="1" lang="zh-CN" altLang="en-US" sz="4000" b="1">
                <a:latin typeface="黑体" panose="02010609060101010101" pitchFamily="2" charset="-122"/>
                <a:ea typeface="黑体" panose="02010609060101010101" pitchFamily="2" charset="-122"/>
              </a:rPr>
              <a:t>千克的物体受到的重力为</a:t>
            </a:r>
            <a:r>
              <a:rPr kumimoji="1" lang="en-US" altLang="zh-CN" sz="40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9.8</a:t>
            </a:r>
            <a:r>
              <a:rPr kumimoji="1" lang="zh-CN" altLang="en-US" sz="4000" b="1">
                <a:latin typeface="黑体" panose="02010609060101010101" pitchFamily="2" charset="-122"/>
                <a:ea typeface="黑体" panose="02010609060101010101" pitchFamily="2" charset="-122"/>
              </a:rPr>
              <a:t>牛</a:t>
            </a:r>
            <a:r>
              <a:rPr kumimoji="1" lang="en-US" altLang="zh-CN" sz="4000" b="1">
                <a:latin typeface="黑体" panose="02010609060101010101" pitchFamily="2" charset="-122"/>
                <a:ea typeface="黑体" panose="02010609060101010101" pitchFamily="2" charset="-122"/>
              </a:rPr>
              <a:t>. g</a:t>
            </a:r>
            <a:r>
              <a:rPr kumimoji="1" lang="zh-CN" altLang="en-US" sz="4000" b="1">
                <a:latin typeface="黑体" panose="02010609060101010101" pitchFamily="2" charset="-122"/>
                <a:ea typeface="黑体" panose="02010609060101010101" pitchFamily="2" charset="-122"/>
              </a:rPr>
              <a:t>的单位：</a:t>
            </a:r>
            <a:r>
              <a:rPr lang="en-US" altLang="zh-CN" b="1">
                <a:solidFill>
                  <a:srgbClr val="FF0000"/>
                </a:solidFill>
              </a:rPr>
              <a:t>N/kg</a:t>
            </a:r>
            <a:endParaRPr kumimoji="1" lang="en-US" altLang="zh-CN" sz="40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>
              <a:spcBef>
                <a:spcPct val="30000"/>
              </a:spcBef>
            </a:pPr>
            <a:r>
              <a:rPr kumimoji="1" lang="en-US" altLang="zh-CN" sz="4000" b="1">
                <a:latin typeface="黑体" panose="02010609060101010101" pitchFamily="2" charset="-122"/>
                <a:ea typeface="黑体" panose="02010609060101010101" pitchFamily="2" charset="-122"/>
              </a:rPr>
              <a:t>3.</a:t>
            </a:r>
            <a:r>
              <a:rPr kumimoji="1" lang="zh-CN" altLang="en-US" sz="4000" b="1">
                <a:latin typeface="黑体" panose="02010609060101010101" pitchFamily="2" charset="-122"/>
                <a:ea typeface="黑体" panose="02010609060101010101" pitchFamily="2" charset="-122"/>
              </a:rPr>
              <a:t>粗略计算时取</a:t>
            </a:r>
            <a:r>
              <a:rPr kumimoji="1" lang="en-US" altLang="zh-CN" sz="40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10 N/kg</a:t>
            </a:r>
            <a:r>
              <a:rPr kumimoji="1" lang="en-US" altLang="zh-CN" sz="4000" b="1">
                <a:latin typeface="黑体" panose="02010609060101010101" pitchFamily="2" charset="-122"/>
                <a:ea typeface="黑体" panose="02010609060101010101" pitchFamily="2" charset="-122"/>
              </a:rPr>
              <a:t>.</a:t>
            </a:r>
          </a:p>
        </p:txBody>
      </p:sp>
      <p:sp>
        <p:nvSpPr>
          <p:cNvPr id="45061" name="Rectangle 5"/>
          <p:cNvSpPr>
            <a:spLocks noChangeArrowheads="1"/>
          </p:cNvSpPr>
          <p:nvPr/>
        </p:nvSpPr>
        <p:spPr bwMode="auto">
          <a:xfrm>
            <a:off x="304800" y="273050"/>
            <a:ext cx="4800600" cy="7620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r>
              <a:rPr kumimoji="1" lang="zh-CN" altLang="en-US" b="1">
                <a:latin typeface="黑体" panose="02010609060101010101" pitchFamily="2" charset="-122"/>
                <a:ea typeface="黑体" panose="02010609060101010101" pitchFamily="2" charset="-122"/>
              </a:rPr>
              <a:t>四</a:t>
            </a:r>
            <a:r>
              <a:rPr kumimoji="1" lang="en-US" altLang="zh-CN" b="1">
                <a:latin typeface="黑体" panose="02010609060101010101" pitchFamily="2" charset="-122"/>
                <a:ea typeface="黑体" panose="02010609060101010101" pitchFamily="2" charset="-122"/>
              </a:rPr>
              <a:t>.</a:t>
            </a:r>
            <a:r>
              <a:rPr kumimoji="1" lang="zh-CN" altLang="en-US" b="1">
                <a:latin typeface="黑体" panose="02010609060101010101" pitchFamily="2" charset="-122"/>
                <a:ea typeface="黑体" panose="02010609060101010101" pitchFamily="2" charset="-122"/>
              </a:rPr>
              <a:t>重力的大小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5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50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450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450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450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450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6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7" name="Picture 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23213" y="6184900"/>
            <a:ext cx="1219200" cy="67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" name="内容占位符 46081" descr="苹果落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450" y="2428868"/>
            <a:ext cx="2852738" cy="30099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" name="文本占位符 46083"/>
          <p:cNvSpPr txBox="1">
            <a:spLocks noChangeArrowheads="1"/>
          </p:cNvSpPr>
          <p:nvPr/>
        </p:nvSpPr>
        <p:spPr>
          <a:xfrm>
            <a:off x="4356100" y="2997200"/>
            <a:ext cx="4211638" cy="2503502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457200" eaLnBrk="1" hangingPunct="1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zh-CN" altLang="en-US" sz="2800" b="1" dirty="0" smtClean="0">
                <a:latin typeface="+mn-ea"/>
              </a:rPr>
              <a:t>图中树上熟透的苹果沿着竖直向下的方向下落，这说明了</a:t>
            </a:r>
            <a:r>
              <a:rPr lang="zh-CN" altLang="en-US" sz="2800" b="1" dirty="0" smtClean="0">
                <a:solidFill>
                  <a:srgbClr val="FF00FF"/>
                </a:solidFill>
                <a:latin typeface="+mn-ea"/>
              </a:rPr>
              <a:t>重力的方向</a:t>
            </a:r>
            <a:r>
              <a:rPr lang="zh-CN" altLang="en-US" sz="2800" b="1" dirty="0" smtClean="0">
                <a:latin typeface="+mn-ea"/>
              </a:rPr>
              <a:t>是什么</a:t>
            </a:r>
            <a:r>
              <a:rPr lang="zh-CN" altLang="en-US" sz="2800" b="1" dirty="0" smtClean="0">
                <a:solidFill>
                  <a:srgbClr val="FF00FF"/>
                </a:solidFill>
                <a:latin typeface="+mn-ea"/>
              </a:rPr>
              <a:t>？</a:t>
            </a:r>
          </a:p>
        </p:txBody>
      </p:sp>
      <p:sp>
        <p:nvSpPr>
          <p:cNvPr id="36" name="文本框 46084"/>
          <p:cNvSpPr txBox="1">
            <a:spLocks noChangeArrowheads="1"/>
          </p:cNvSpPr>
          <p:nvPr/>
        </p:nvSpPr>
        <p:spPr bwMode="auto">
          <a:xfrm>
            <a:off x="4786314" y="1785926"/>
            <a:ext cx="2222500" cy="4619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defTabSz="457200">
              <a:spcBef>
                <a:spcPct val="50000"/>
              </a:spcBef>
              <a:defRPr/>
            </a:pPr>
            <a:r>
              <a:rPr lang="zh-CN" altLang="en-US" sz="2400" b="1" dirty="0">
                <a:solidFill>
                  <a:srgbClr val="FF0000"/>
                </a:solidFill>
                <a:latin typeface="+mn-ea"/>
                <a:ea typeface="宋体" panose="02010600030101010101" pitchFamily="2" charset="-122"/>
                <a:cs typeface="Times New Roman" panose="02020603050405020304" pitchFamily="18" charset="0"/>
              </a:rPr>
              <a:t>观察与思考：</a:t>
            </a:r>
          </a:p>
        </p:txBody>
      </p:sp>
      <p:sp>
        <p:nvSpPr>
          <p:cNvPr id="26" name="Text Box 20"/>
          <p:cNvSpPr txBox="1">
            <a:spLocks noChangeArrowheads="1"/>
          </p:cNvSpPr>
          <p:nvPr/>
        </p:nvSpPr>
        <p:spPr bwMode="auto">
          <a:xfrm>
            <a:off x="0" y="571480"/>
            <a:ext cx="5715040" cy="76944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 dirty="0" smtClean="0"/>
              <a:t>二：探</a:t>
            </a:r>
            <a:r>
              <a:rPr lang="zh-CN" altLang="en-US" sz="3600" b="1" dirty="0"/>
              <a:t>究重力的</a:t>
            </a:r>
            <a:r>
              <a:rPr lang="zh-CN" altLang="en-US" sz="4400" b="1" dirty="0">
                <a:solidFill>
                  <a:srgbClr val="FF0000"/>
                </a:solidFill>
              </a:rPr>
              <a:t>方向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build="p"/>
      <p:bldP spid="3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3"/>
          <p:cNvGrpSpPr/>
          <p:nvPr/>
        </p:nvGrpSpPr>
        <p:grpSpPr>
          <a:xfrm>
            <a:off x="8235751" y="5125852"/>
            <a:ext cx="799329" cy="1326094"/>
            <a:chOff x="2000231" y="2114716"/>
            <a:chExt cx="2123898" cy="3523563"/>
          </a:xfrm>
          <a:solidFill>
            <a:srgbClr val="0070C0"/>
          </a:solidFill>
        </p:grpSpPr>
        <p:sp>
          <p:nvSpPr>
            <p:cNvPr id="11" name="Freeform 19"/>
            <p:cNvSpPr>
              <a:spLocks noEditPoints="1"/>
            </p:cNvSpPr>
            <p:nvPr/>
          </p:nvSpPr>
          <p:spPr bwMode="auto">
            <a:xfrm>
              <a:off x="3054372" y="2961932"/>
              <a:ext cx="181546" cy="140551"/>
            </a:xfrm>
            <a:custGeom>
              <a:avLst/>
              <a:gdLst/>
              <a:ahLst/>
              <a:cxnLst>
                <a:cxn ang="0">
                  <a:pos x="28" y="8"/>
                </a:cxn>
                <a:cxn ang="0">
                  <a:pos x="26" y="8"/>
                </a:cxn>
                <a:cxn ang="0">
                  <a:pos x="13" y="13"/>
                </a:cxn>
                <a:cxn ang="0">
                  <a:pos x="11" y="24"/>
                </a:cxn>
                <a:cxn ang="0">
                  <a:pos x="12" y="24"/>
                </a:cxn>
                <a:cxn ang="0">
                  <a:pos x="28" y="8"/>
                </a:cxn>
                <a:cxn ang="0">
                  <a:pos x="26" y="27"/>
                </a:cxn>
                <a:cxn ang="0">
                  <a:pos x="24" y="26"/>
                </a:cxn>
                <a:cxn ang="0">
                  <a:pos x="27" y="27"/>
                </a:cxn>
                <a:cxn ang="0">
                  <a:pos x="26" y="27"/>
                </a:cxn>
                <a:cxn ang="0">
                  <a:pos x="33" y="24"/>
                </a:cxn>
                <a:cxn ang="0">
                  <a:pos x="21" y="18"/>
                </a:cxn>
                <a:cxn ang="0">
                  <a:pos x="38" y="19"/>
                </a:cxn>
                <a:cxn ang="0">
                  <a:pos x="33" y="24"/>
                </a:cxn>
              </a:cxnLst>
              <a:rect l="0" t="0" r="r" b="b"/>
              <a:pathLst>
                <a:path w="73" h="56">
                  <a:moveTo>
                    <a:pt x="28" y="8"/>
                  </a:moveTo>
                  <a:cubicBezTo>
                    <a:pt x="27" y="8"/>
                    <a:pt x="26" y="8"/>
                    <a:pt x="26" y="8"/>
                  </a:cubicBezTo>
                  <a:cubicBezTo>
                    <a:pt x="33" y="0"/>
                    <a:pt x="18" y="2"/>
                    <a:pt x="13" y="13"/>
                  </a:cubicBezTo>
                  <a:cubicBezTo>
                    <a:pt x="12" y="13"/>
                    <a:pt x="0" y="24"/>
                    <a:pt x="11" y="24"/>
                  </a:cubicBezTo>
                  <a:cubicBezTo>
                    <a:pt x="11" y="24"/>
                    <a:pt x="12" y="24"/>
                    <a:pt x="12" y="24"/>
                  </a:cubicBezTo>
                  <a:cubicBezTo>
                    <a:pt x="20" y="56"/>
                    <a:pt x="73" y="7"/>
                    <a:pt x="28" y="8"/>
                  </a:cubicBezTo>
                  <a:close/>
                  <a:moveTo>
                    <a:pt x="26" y="27"/>
                  </a:moveTo>
                  <a:cubicBezTo>
                    <a:pt x="25" y="27"/>
                    <a:pt x="24" y="27"/>
                    <a:pt x="24" y="26"/>
                  </a:cubicBezTo>
                  <a:cubicBezTo>
                    <a:pt x="25" y="27"/>
                    <a:pt x="26" y="27"/>
                    <a:pt x="27" y="27"/>
                  </a:cubicBezTo>
                  <a:cubicBezTo>
                    <a:pt x="26" y="27"/>
                    <a:pt x="26" y="27"/>
                    <a:pt x="26" y="27"/>
                  </a:cubicBezTo>
                  <a:close/>
                  <a:moveTo>
                    <a:pt x="33" y="24"/>
                  </a:moveTo>
                  <a:cubicBezTo>
                    <a:pt x="35" y="18"/>
                    <a:pt x="24" y="18"/>
                    <a:pt x="21" y="18"/>
                  </a:cubicBezTo>
                  <a:cubicBezTo>
                    <a:pt x="27" y="15"/>
                    <a:pt x="32" y="16"/>
                    <a:pt x="38" y="19"/>
                  </a:cubicBezTo>
                  <a:cubicBezTo>
                    <a:pt x="36" y="21"/>
                    <a:pt x="35" y="23"/>
                    <a:pt x="33" y="24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/>
            <a:lstStyle/>
            <a:p>
              <a:pPr defTabSz="4572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solidFill>
                  <a:prstClr val="black"/>
                </a:solidFill>
                <a:latin typeface="+mn-lt"/>
                <a:ea typeface="+mn-ea"/>
              </a:endParaRPr>
            </a:p>
          </p:txBody>
        </p:sp>
        <p:sp>
          <p:nvSpPr>
            <p:cNvPr id="12" name="Freeform 20"/>
            <p:cNvSpPr>
              <a:spLocks noEditPoints="1"/>
            </p:cNvSpPr>
            <p:nvPr/>
          </p:nvSpPr>
          <p:spPr bwMode="auto">
            <a:xfrm>
              <a:off x="2843543" y="2290406"/>
              <a:ext cx="370901" cy="579776"/>
            </a:xfrm>
            <a:custGeom>
              <a:avLst/>
              <a:gdLst/>
              <a:ahLst/>
              <a:cxnLst>
                <a:cxn ang="0">
                  <a:pos x="76" y="1"/>
                </a:cxn>
                <a:cxn ang="0">
                  <a:pos x="31" y="121"/>
                </a:cxn>
                <a:cxn ang="0">
                  <a:pos x="6" y="190"/>
                </a:cxn>
                <a:cxn ang="0">
                  <a:pos x="8" y="215"/>
                </a:cxn>
                <a:cxn ang="0">
                  <a:pos x="27" y="200"/>
                </a:cxn>
                <a:cxn ang="0">
                  <a:pos x="142" y="232"/>
                </a:cxn>
                <a:cxn ang="0">
                  <a:pos x="143" y="224"/>
                </a:cxn>
                <a:cxn ang="0">
                  <a:pos x="110" y="217"/>
                </a:cxn>
                <a:cxn ang="0">
                  <a:pos x="42" y="199"/>
                </a:cxn>
                <a:cxn ang="0">
                  <a:pos x="38" y="195"/>
                </a:cxn>
                <a:cxn ang="0">
                  <a:pos x="31" y="195"/>
                </a:cxn>
                <a:cxn ang="0">
                  <a:pos x="57" y="151"/>
                </a:cxn>
                <a:cxn ang="0">
                  <a:pos x="60" y="181"/>
                </a:cxn>
                <a:cxn ang="0">
                  <a:pos x="73" y="117"/>
                </a:cxn>
                <a:cxn ang="0">
                  <a:pos x="97" y="47"/>
                </a:cxn>
                <a:cxn ang="0">
                  <a:pos x="66" y="114"/>
                </a:cxn>
                <a:cxn ang="0">
                  <a:pos x="29" y="182"/>
                </a:cxn>
                <a:cxn ang="0">
                  <a:pos x="76" y="1"/>
                </a:cxn>
                <a:cxn ang="0">
                  <a:pos x="26" y="156"/>
                </a:cxn>
                <a:cxn ang="0">
                  <a:pos x="25" y="159"/>
                </a:cxn>
                <a:cxn ang="0">
                  <a:pos x="26" y="156"/>
                </a:cxn>
                <a:cxn ang="0">
                  <a:pos x="46" y="118"/>
                </a:cxn>
                <a:cxn ang="0">
                  <a:pos x="38" y="127"/>
                </a:cxn>
                <a:cxn ang="0">
                  <a:pos x="59" y="75"/>
                </a:cxn>
                <a:cxn ang="0">
                  <a:pos x="46" y="118"/>
                </a:cxn>
              </a:cxnLst>
              <a:rect l="0" t="0" r="r" b="b"/>
              <a:pathLst>
                <a:path w="148" h="232">
                  <a:moveTo>
                    <a:pt x="76" y="1"/>
                  </a:moveTo>
                  <a:cubicBezTo>
                    <a:pt x="74" y="0"/>
                    <a:pt x="36" y="109"/>
                    <a:pt x="31" y="121"/>
                  </a:cubicBezTo>
                  <a:cubicBezTo>
                    <a:pt x="22" y="143"/>
                    <a:pt x="13" y="166"/>
                    <a:pt x="6" y="190"/>
                  </a:cubicBezTo>
                  <a:cubicBezTo>
                    <a:pt x="5" y="192"/>
                    <a:pt x="0" y="230"/>
                    <a:pt x="8" y="215"/>
                  </a:cubicBezTo>
                  <a:cubicBezTo>
                    <a:pt x="12" y="225"/>
                    <a:pt x="26" y="202"/>
                    <a:pt x="27" y="200"/>
                  </a:cubicBezTo>
                  <a:cubicBezTo>
                    <a:pt x="32" y="217"/>
                    <a:pt x="126" y="232"/>
                    <a:pt x="142" y="232"/>
                  </a:cubicBezTo>
                  <a:cubicBezTo>
                    <a:pt x="148" y="232"/>
                    <a:pt x="147" y="225"/>
                    <a:pt x="143" y="224"/>
                  </a:cubicBezTo>
                  <a:cubicBezTo>
                    <a:pt x="132" y="222"/>
                    <a:pt x="121" y="219"/>
                    <a:pt x="110" y="217"/>
                  </a:cubicBezTo>
                  <a:cubicBezTo>
                    <a:pt x="87" y="213"/>
                    <a:pt x="64" y="208"/>
                    <a:pt x="42" y="199"/>
                  </a:cubicBezTo>
                  <a:cubicBezTo>
                    <a:pt x="43" y="197"/>
                    <a:pt x="41" y="195"/>
                    <a:pt x="38" y="195"/>
                  </a:cubicBezTo>
                  <a:cubicBezTo>
                    <a:pt x="36" y="195"/>
                    <a:pt x="33" y="195"/>
                    <a:pt x="31" y="195"/>
                  </a:cubicBezTo>
                  <a:cubicBezTo>
                    <a:pt x="40" y="180"/>
                    <a:pt x="49" y="166"/>
                    <a:pt x="57" y="151"/>
                  </a:cubicBezTo>
                  <a:cubicBezTo>
                    <a:pt x="57" y="152"/>
                    <a:pt x="49" y="190"/>
                    <a:pt x="60" y="181"/>
                  </a:cubicBezTo>
                  <a:cubicBezTo>
                    <a:pt x="68" y="174"/>
                    <a:pt x="70" y="129"/>
                    <a:pt x="73" y="117"/>
                  </a:cubicBezTo>
                  <a:cubicBezTo>
                    <a:pt x="78" y="105"/>
                    <a:pt x="103" y="59"/>
                    <a:pt x="97" y="47"/>
                  </a:cubicBezTo>
                  <a:cubicBezTo>
                    <a:pt x="93" y="40"/>
                    <a:pt x="68" y="106"/>
                    <a:pt x="66" y="114"/>
                  </a:cubicBezTo>
                  <a:cubicBezTo>
                    <a:pt x="56" y="136"/>
                    <a:pt x="44" y="159"/>
                    <a:pt x="29" y="182"/>
                  </a:cubicBezTo>
                  <a:cubicBezTo>
                    <a:pt x="36" y="166"/>
                    <a:pt x="96" y="3"/>
                    <a:pt x="76" y="1"/>
                  </a:cubicBezTo>
                  <a:close/>
                  <a:moveTo>
                    <a:pt x="26" y="156"/>
                  </a:moveTo>
                  <a:cubicBezTo>
                    <a:pt x="25" y="157"/>
                    <a:pt x="25" y="158"/>
                    <a:pt x="25" y="159"/>
                  </a:cubicBezTo>
                  <a:cubicBezTo>
                    <a:pt x="25" y="158"/>
                    <a:pt x="26" y="157"/>
                    <a:pt x="26" y="156"/>
                  </a:cubicBezTo>
                  <a:close/>
                  <a:moveTo>
                    <a:pt x="46" y="118"/>
                  </a:moveTo>
                  <a:cubicBezTo>
                    <a:pt x="43" y="118"/>
                    <a:pt x="40" y="122"/>
                    <a:pt x="38" y="127"/>
                  </a:cubicBezTo>
                  <a:cubicBezTo>
                    <a:pt x="45" y="110"/>
                    <a:pt x="52" y="92"/>
                    <a:pt x="59" y="75"/>
                  </a:cubicBezTo>
                  <a:cubicBezTo>
                    <a:pt x="55" y="89"/>
                    <a:pt x="51" y="103"/>
                    <a:pt x="46" y="118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/>
            <a:lstStyle/>
            <a:p>
              <a:pPr defTabSz="4572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solidFill>
                  <a:prstClr val="black"/>
                </a:solidFill>
                <a:latin typeface="+mn-lt"/>
                <a:ea typeface="+mn-ea"/>
              </a:endParaRPr>
            </a:p>
          </p:txBody>
        </p:sp>
        <p:sp>
          <p:nvSpPr>
            <p:cNvPr id="13" name="Freeform 21"/>
            <p:cNvSpPr>
              <a:spLocks noEditPoints="1"/>
            </p:cNvSpPr>
            <p:nvPr/>
          </p:nvSpPr>
          <p:spPr bwMode="auto">
            <a:xfrm>
              <a:off x="3444794" y="2427054"/>
              <a:ext cx="374805" cy="542687"/>
            </a:xfrm>
            <a:custGeom>
              <a:avLst/>
              <a:gdLst/>
              <a:ahLst/>
              <a:cxnLst>
                <a:cxn ang="0">
                  <a:pos x="94" y="46"/>
                </a:cxn>
                <a:cxn ang="0">
                  <a:pos x="55" y="95"/>
                </a:cxn>
                <a:cxn ang="0">
                  <a:pos x="8" y="158"/>
                </a:cxn>
                <a:cxn ang="0">
                  <a:pos x="11" y="170"/>
                </a:cxn>
                <a:cxn ang="0">
                  <a:pos x="35" y="158"/>
                </a:cxn>
                <a:cxn ang="0">
                  <a:pos x="7" y="210"/>
                </a:cxn>
                <a:cxn ang="0">
                  <a:pos x="10" y="217"/>
                </a:cxn>
                <a:cxn ang="0">
                  <a:pos x="25" y="204"/>
                </a:cxn>
                <a:cxn ang="0">
                  <a:pos x="70" y="152"/>
                </a:cxn>
                <a:cxn ang="0">
                  <a:pos x="146" y="50"/>
                </a:cxn>
                <a:cxn ang="0">
                  <a:pos x="148" y="42"/>
                </a:cxn>
                <a:cxn ang="0">
                  <a:pos x="130" y="56"/>
                </a:cxn>
                <a:cxn ang="0">
                  <a:pos x="119" y="58"/>
                </a:cxn>
                <a:cxn ang="0">
                  <a:pos x="113" y="48"/>
                </a:cxn>
                <a:cxn ang="0">
                  <a:pos x="122" y="39"/>
                </a:cxn>
                <a:cxn ang="0">
                  <a:pos x="88" y="16"/>
                </a:cxn>
                <a:cxn ang="0">
                  <a:pos x="60" y="5"/>
                </a:cxn>
                <a:cxn ang="0">
                  <a:pos x="80" y="32"/>
                </a:cxn>
                <a:cxn ang="0">
                  <a:pos x="98" y="46"/>
                </a:cxn>
                <a:cxn ang="0">
                  <a:pos x="99" y="57"/>
                </a:cxn>
                <a:cxn ang="0">
                  <a:pos x="88" y="64"/>
                </a:cxn>
                <a:cxn ang="0">
                  <a:pos x="94" y="46"/>
                </a:cxn>
                <a:cxn ang="0">
                  <a:pos x="76" y="20"/>
                </a:cxn>
                <a:cxn ang="0">
                  <a:pos x="71" y="15"/>
                </a:cxn>
                <a:cxn ang="0">
                  <a:pos x="78" y="19"/>
                </a:cxn>
                <a:cxn ang="0">
                  <a:pos x="76" y="20"/>
                </a:cxn>
                <a:cxn ang="0">
                  <a:pos x="85" y="26"/>
                </a:cxn>
                <a:cxn ang="0">
                  <a:pos x="84" y="25"/>
                </a:cxn>
                <a:cxn ang="0">
                  <a:pos x="86" y="24"/>
                </a:cxn>
                <a:cxn ang="0">
                  <a:pos x="90" y="28"/>
                </a:cxn>
                <a:cxn ang="0">
                  <a:pos x="85" y="26"/>
                </a:cxn>
                <a:cxn ang="0">
                  <a:pos x="42" y="170"/>
                </a:cxn>
                <a:cxn ang="0">
                  <a:pos x="20" y="196"/>
                </a:cxn>
                <a:cxn ang="0">
                  <a:pos x="49" y="160"/>
                </a:cxn>
                <a:cxn ang="0">
                  <a:pos x="42" y="170"/>
                </a:cxn>
                <a:cxn ang="0">
                  <a:pos x="116" y="62"/>
                </a:cxn>
                <a:cxn ang="0">
                  <a:pos x="116" y="62"/>
                </a:cxn>
                <a:cxn ang="0">
                  <a:pos x="102" y="77"/>
                </a:cxn>
                <a:cxn ang="0">
                  <a:pos x="106" y="63"/>
                </a:cxn>
                <a:cxn ang="0">
                  <a:pos x="116" y="62"/>
                </a:cxn>
                <a:cxn ang="0">
                  <a:pos x="107" y="55"/>
                </a:cxn>
                <a:cxn ang="0">
                  <a:pos x="107" y="53"/>
                </a:cxn>
                <a:cxn ang="0">
                  <a:pos x="108" y="55"/>
                </a:cxn>
                <a:cxn ang="0">
                  <a:pos x="107" y="55"/>
                </a:cxn>
                <a:cxn ang="0">
                  <a:pos x="112" y="39"/>
                </a:cxn>
                <a:cxn ang="0">
                  <a:pos x="103" y="34"/>
                </a:cxn>
                <a:cxn ang="0">
                  <a:pos x="99" y="27"/>
                </a:cxn>
                <a:cxn ang="0">
                  <a:pos x="112" y="39"/>
                </a:cxn>
                <a:cxn ang="0">
                  <a:pos x="104" y="87"/>
                </a:cxn>
                <a:cxn ang="0">
                  <a:pos x="95" y="101"/>
                </a:cxn>
                <a:cxn ang="0">
                  <a:pos x="72" y="123"/>
                </a:cxn>
                <a:cxn ang="0">
                  <a:pos x="104" y="87"/>
                </a:cxn>
                <a:cxn ang="0">
                  <a:pos x="97" y="67"/>
                </a:cxn>
                <a:cxn ang="0">
                  <a:pos x="72" y="111"/>
                </a:cxn>
                <a:cxn ang="0">
                  <a:pos x="22" y="157"/>
                </a:cxn>
                <a:cxn ang="0">
                  <a:pos x="85" y="69"/>
                </a:cxn>
                <a:cxn ang="0">
                  <a:pos x="87" y="73"/>
                </a:cxn>
                <a:cxn ang="0">
                  <a:pos x="97" y="67"/>
                </a:cxn>
              </a:cxnLst>
              <a:rect l="0" t="0" r="r" b="b"/>
              <a:pathLst>
                <a:path w="150" h="217">
                  <a:moveTo>
                    <a:pt x="94" y="46"/>
                  </a:moveTo>
                  <a:cubicBezTo>
                    <a:pt x="84" y="38"/>
                    <a:pt x="59" y="88"/>
                    <a:pt x="55" y="95"/>
                  </a:cubicBezTo>
                  <a:cubicBezTo>
                    <a:pt x="39" y="115"/>
                    <a:pt x="20" y="134"/>
                    <a:pt x="8" y="158"/>
                  </a:cubicBezTo>
                  <a:cubicBezTo>
                    <a:pt x="0" y="172"/>
                    <a:pt x="0" y="196"/>
                    <a:pt x="11" y="170"/>
                  </a:cubicBezTo>
                  <a:cubicBezTo>
                    <a:pt x="14" y="174"/>
                    <a:pt x="24" y="168"/>
                    <a:pt x="35" y="158"/>
                  </a:cubicBezTo>
                  <a:cubicBezTo>
                    <a:pt x="19" y="175"/>
                    <a:pt x="7" y="194"/>
                    <a:pt x="7" y="210"/>
                  </a:cubicBezTo>
                  <a:cubicBezTo>
                    <a:pt x="5" y="212"/>
                    <a:pt x="6" y="217"/>
                    <a:pt x="10" y="217"/>
                  </a:cubicBezTo>
                  <a:cubicBezTo>
                    <a:pt x="15" y="217"/>
                    <a:pt x="22" y="207"/>
                    <a:pt x="25" y="204"/>
                  </a:cubicBezTo>
                  <a:cubicBezTo>
                    <a:pt x="42" y="189"/>
                    <a:pt x="57" y="171"/>
                    <a:pt x="70" y="152"/>
                  </a:cubicBezTo>
                  <a:cubicBezTo>
                    <a:pt x="79" y="141"/>
                    <a:pt x="150" y="51"/>
                    <a:pt x="146" y="50"/>
                  </a:cubicBezTo>
                  <a:cubicBezTo>
                    <a:pt x="149" y="48"/>
                    <a:pt x="149" y="46"/>
                    <a:pt x="148" y="42"/>
                  </a:cubicBezTo>
                  <a:cubicBezTo>
                    <a:pt x="143" y="37"/>
                    <a:pt x="133" y="53"/>
                    <a:pt x="130" y="56"/>
                  </a:cubicBezTo>
                  <a:cubicBezTo>
                    <a:pt x="129" y="48"/>
                    <a:pt x="121" y="56"/>
                    <a:pt x="119" y="58"/>
                  </a:cubicBezTo>
                  <a:cubicBezTo>
                    <a:pt x="119" y="54"/>
                    <a:pt x="116" y="50"/>
                    <a:pt x="113" y="48"/>
                  </a:cubicBezTo>
                  <a:cubicBezTo>
                    <a:pt x="122" y="52"/>
                    <a:pt x="128" y="52"/>
                    <a:pt x="122" y="39"/>
                  </a:cubicBezTo>
                  <a:cubicBezTo>
                    <a:pt x="116" y="27"/>
                    <a:pt x="102" y="16"/>
                    <a:pt x="88" y="16"/>
                  </a:cubicBezTo>
                  <a:cubicBezTo>
                    <a:pt x="84" y="12"/>
                    <a:pt x="65" y="0"/>
                    <a:pt x="60" y="5"/>
                  </a:cubicBezTo>
                  <a:cubicBezTo>
                    <a:pt x="52" y="14"/>
                    <a:pt x="76" y="29"/>
                    <a:pt x="80" y="32"/>
                  </a:cubicBezTo>
                  <a:cubicBezTo>
                    <a:pt x="86" y="37"/>
                    <a:pt x="92" y="41"/>
                    <a:pt x="98" y="46"/>
                  </a:cubicBezTo>
                  <a:cubicBezTo>
                    <a:pt x="99" y="49"/>
                    <a:pt x="99" y="53"/>
                    <a:pt x="99" y="57"/>
                  </a:cubicBezTo>
                  <a:cubicBezTo>
                    <a:pt x="94" y="59"/>
                    <a:pt x="91" y="61"/>
                    <a:pt x="88" y="64"/>
                  </a:cubicBezTo>
                  <a:cubicBezTo>
                    <a:pt x="90" y="61"/>
                    <a:pt x="99" y="50"/>
                    <a:pt x="94" y="46"/>
                  </a:cubicBezTo>
                  <a:close/>
                  <a:moveTo>
                    <a:pt x="76" y="20"/>
                  </a:moveTo>
                  <a:cubicBezTo>
                    <a:pt x="75" y="18"/>
                    <a:pt x="73" y="17"/>
                    <a:pt x="71" y="15"/>
                  </a:cubicBezTo>
                  <a:cubicBezTo>
                    <a:pt x="74" y="16"/>
                    <a:pt x="76" y="17"/>
                    <a:pt x="78" y="19"/>
                  </a:cubicBezTo>
                  <a:cubicBezTo>
                    <a:pt x="78" y="19"/>
                    <a:pt x="77" y="19"/>
                    <a:pt x="76" y="20"/>
                  </a:cubicBezTo>
                  <a:close/>
                  <a:moveTo>
                    <a:pt x="85" y="26"/>
                  </a:moveTo>
                  <a:cubicBezTo>
                    <a:pt x="85" y="25"/>
                    <a:pt x="84" y="25"/>
                    <a:pt x="84" y="25"/>
                  </a:cubicBezTo>
                  <a:cubicBezTo>
                    <a:pt x="85" y="24"/>
                    <a:pt x="85" y="24"/>
                    <a:pt x="86" y="24"/>
                  </a:cubicBezTo>
                  <a:cubicBezTo>
                    <a:pt x="87" y="25"/>
                    <a:pt x="89" y="27"/>
                    <a:pt x="90" y="28"/>
                  </a:cubicBezTo>
                  <a:cubicBezTo>
                    <a:pt x="88" y="27"/>
                    <a:pt x="87" y="26"/>
                    <a:pt x="85" y="26"/>
                  </a:cubicBezTo>
                  <a:close/>
                  <a:moveTo>
                    <a:pt x="42" y="170"/>
                  </a:moveTo>
                  <a:cubicBezTo>
                    <a:pt x="35" y="179"/>
                    <a:pt x="28" y="188"/>
                    <a:pt x="20" y="196"/>
                  </a:cubicBezTo>
                  <a:cubicBezTo>
                    <a:pt x="27" y="184"/>
                    <a:pt x="38" y="171"/>
                    <a:pt x="49" y="160"/>
                  </a:cubicBezTo>
                  <a:cubicBezTo>
                    <a:pt x="47" y="163"/>
                    <a:pt x="44" y="167"/>
                    <a:pt x="42" y="170"/>
                  </a:cubicBezTo>
                  <a:close/>
                  <a:moveTo>
                    <a:pt x="116" y="62"/>
                  </a:moveTo>
                  <a:cubicBezTo>
                    <a:pt x="116" y="62"/>
                    <a:pt x="116" y="62"/>
                    <a:pt x="116" y="62"/>
                  </a:cubicBezTo>
                  <a:cubicBezTo>
                    <a:pt x="111" y="67"/>
                    <a:pt x="107" y="72"/>
                    <a:pt x="102" y="77"/>
                  </a:cubicBezTo>
                  <a:cubicBezTo>
                    <a:pt x="104" y="73"/>
                    <a:pt x="105" y="68"/>
                    <a:pt x="106" y="63"/>
                  </a:cubicBezTo>
                  <a:cubicBezTo>
                    <a:pt x="109" y="62"/>
                    <a:pt x="113" y="62"/>
                    <a:pt x="116" y="62"/>
                  </a:cubicBezTo>
                  <a:close/>
                  <a:moveTo>
                    <a:pt x="107" y="55"/>
                  </a:moveTo>
                  <a:cubicBezTo>
                    <a:pt x="107" y="54"/>
                    <a:pt x="107" y="54"/>
                    <a:pt x="107" y="53"/>
                  </a:cubicBezTo>
                  <a:cubicBezTo>
                    <a:pt x="107" y="54"/>
                    <a:pt x="108" y="54"/>
                    <a:pt x="108" y="55"/>
                  </a:cubicBezTo>
                  <a:cubicBezTo>
                    <a:pt x="108" y="55"/>
                    <a:pt x="107" y="55"/>
                    <a:pt x="107" y="55"/>
                  </a:cubicBezTo>
                  <a:close/>
                  <a:moveTo>
                    <a:pt x="112" y="39"/>
                  </a:moveTo>
                  <a:cubicBezTo>
                    <a:pt x="109" y="37"/>
                    <a:pt x="106" y="36"/>
                    <a:pt x="103" y="34"/>
                  </a:cubicBezTo>
                  <a:cubicBezTo>
                    <a:pt x="102" y="32"/>
                    <a:pt x="101" y="29"/>
                    <a:pt x="99" y="27"/>
                  </a:cubicBezTo>
                  <a:cubicBezTo>
                    <a:pt x="104" y="30"/>
                    <a:pt x="109" y="34"/>
                    <a:pt x="112" y="39"/>
                  </a:cubicBezTo>
                  <a:close/>
                  <a:moveTo>
                    <a:pt x="104" y="87"/>
                  </a:moveTo>
                  <a:cubicBezTo>
                    <a:pt x="101" y="92"/>
                    <a:pt x="98" y="96"/>
                    <a:pt x="95" y="101"/>
                  </a:cubicBezTo>
                  <a:cubicBezTo>
                    <a:pt x="89" y="107"/>
                    <a:pt x="81" y="114"/>
                    <a:pt x="72" y="123"/>
                  </a:cubicBezTo>
                  <a:cubicBezTo>
                    <a:pt x="87" y="106"/>
                    <a:pt x="101" y="91"/>
                    <a:pt x="104" y="87"/>
                  </a:cubicBezTo>
                  <a:close/>
                  <a:moveTo>
                    <a:pt x="97" y="67"/>
                  </a:moveTo>
                  <a:cubicBezTo>
                    <a:pt x="95" y="75"/>
                    <a:pt x="70" y="107"/>
                    <a:pt x="72" y="111"/>
                  </a:cubicBezTo>
                  <a:cubicBezTo>
                    <a:pt x="57" y="128"/>
                    <a:pt x="40" y="144"/>
                    <a:pt x="22" y="157"/>
                  </a:cubicBezTo>
                  <a:cubicBezTo>
                    <a:pt x="37" y="125"/>
                    <a:pt x="66" y="98"/>
                    <a:pt x="85" y="69"/>
                  </a:cubicBezTo>
                  <a:cubicBezTo>
                    <a:pt x="85" y="70"/>
                    <a:pt x="86" y="72"/>
                    <a:pt x="87" y="73"/>
                  </a:cubicBezTo>
                  <a:cubicBezTo>
                    <a:pt x="91" y="73"/>
                    <a:pt x="95" y="71"/>
                    <a:pt x="97" y="67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/>
            <a:lstStyle/>
            <a:p>
              <a:pPr defTabSz="4572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solidFill>
                  <a:prstClr val="black"/>
                </a:solidFill>
                <a:latin typeface="+mn-lt"/>
                <a:ea typeface="+mn-ea"/>
              </a:endParaRPr>
            </a:p>
          </p:txBody>
        </p:sp>
        <p:sp>
          <p:nvSpPr>
            <p:cNvPr id="14" name="Freeform 22"/>
            <p:cNvSpPr>
              <a:spLocks noEditPoints="1"/>
            </p:cNvSpPr>
            <p:nvPr/>
          </p:nvSpPr>
          <p:spPr bwMode="auto">
            <a:xfrm>
              <a:off x="2417983" y="3512428"/>
              <a:ext cx="443129" cy="694951"/>
            </a:xfrm>
            <a:custGeom>
              <a:avLst/>
              <a:gdLst/>
              <a:ahLst/>
              <a:cxnLst>
                <a:cxn ang="0">
                  <a:pos x="108" y="80"/>
                </a:cxn>
                <a:cxn ang="0">
                  <a:pos x="85" y="118"/>
                </a:cxn>
                <a:cxn ang="0">
                  <a:pos x="54" y="175"/>
                </a:cxn>
                <a:cxn ang="0">
                  <a:pos x="15" y="248"/>
                </a:cxn>
                <a:cxn ang="0">
                  <a:pos x="24" y="251"/>
                </a:cxn>
                <a:cxn ang="0">
                  <a:pos x="70" y="189"/>
                </a:cxn>
                <a:cxn ang="0">
                  <a:pos x="110" y="97"/>
                </a:cxn>
                <a:cxn ang="0">
                  <a:pos x="132" y="63"/>
                </a:cxn>
                <a:cxn ang="0">
                  <a:pos x="160" y="97"/>
                </a:cxn>
                <a:cxn ang="0">
                  <a:pos x="132" y="52"/>
                </a:cxn>
                <a:cxn ang="0">
                  <a:pos x="175" y="41"/>
                </a:cxn>
                <a:cxn ang="0">
                  <a:pos x="119" y="18"/>
                </a:cxn>
                <a:cxn ang="0">
                  <a:pos x="88" y="5"/>
                </a:cxn>
                <a:cxn ang="0">
                  <a:pos x="91" y="16"/>
                </a:cxn>
                <a:cxn ang="0">
                  <a:pos x="159" y="38"/>
                </a:cxn>
                <a:cxn ang="0">
                  <a:pos x="123" y="44"/>
                </a:cxn>
                <a:cxn ang="0">
                  <a:pos x="121" y="53"/>
                </a:cxn>
                <a:cxn ang="0">
                  <a:pos x="126" y="56"/>
                </a:cxn>
                <a:cxn ang="0">
                  <a:pos x="114" y="72"/>
                </a:cxn>
                <a:cxn ang="0">
                  <a:pos x="108" y="80"/>
                </a:cxn>
                <a:cxn ang="0">
                  <a:pos x="34" y="233"/>
                </a:cxn>
                <a:cxn ang="0">
                  <a:pos x="91" y="126"/>
                </a:cxn>
                <a:cxn ang="0">
                  <a:pos x="34" y="233"/>
                </a:cxn>
              </a:cxnLst>
              <a:rect l="0" t="0" r="r" b="b"/>
              <a:pathLst>
                <a:path w="177" h="278">
                  <a:moveTo>
                    <a:pt x="108" y="80"/>
                  </a:moveTo>
                  <a:cubicBezTo>
                    <a:pt x="99" y="92"/>
                    <a:pt x="92" y="105"/>
                    <a:pt x="85" y="118"/>
                  </a:cubicBezTo>
                  <a:cubicBezTo>
                    <a:pt x="81" y="126"/>
                    <a:pt x="48" y="171"/>
                    <a:pt x="54" y="175"/>
                  </a:cubicBezTo>
                  <a:cubicBezTo>
                    <a:pt x="41" y="199"/>
                    <a:pt x="28" y="224"/>
                    <a:pt x="15" y="248"/>
                  </a:cubicBezTo>
                  <a:cubicBezTo>
                    <a:pt x="0" y="277"/>
                    <a:pt x="8" y="278"/>
                    <a:pt x="24" y="251"/>
                  </a:cubicBezTo>
                  <a:cubicBezTo>
                    <a:pt x="31" y="260"/>
                    <a:pt x="67" y="196"/>
                    <a:pt x="70" y="189"/>
                  </a:cubicBezTo>
                  <a:cubicBezTo>
                    <a:pt x="76" y="177"/>
                    <a:pt x="118" y="107"/>
                    <a:pt x="110" y="97"/>
                  </a:cubicBezTo>
                  <a:cubicBezTo>
                    <a:pt x="118" y="86"/>
                    <a:pt x="125" y="74"/>
                    <a:pt x="132" y="63"/>
                  </a:cubicBezTo>
                  <a:cubicBezTo>
                    <a:pt x="135" y="67"/>
                    <a:pt x="154" y="102"/>
                    <a:pt x="160" y="97"/>
                  </a:cubicBezTo>
                  <a:cubicBezTo>
                    <a:pt x="167" y="92"/>
                    <a:pt x="136" y="56"/>
                    <a:pt x="132" y="52"/>
                  </a:cubicBezTo>
                  <a:cubicBezTo>
                    <a:pt x="138" y="51"/>
                    <a:pt x="174" y="48"/>
                    <a:pt x="175" y="41"/>
                  </a:cubicBezTo>
                  <a:cubicBezTo>
                    <a:pt x="177" y="30"/>
                    <a:pt x="126" y="20"/>
                    <a:pt x="119" y="18"/>
                  </a:cubicBezTo>
                  <a:cubicBezTo>
                    <a:pt x="108" y="15"/>
                    <a:pt x="97" y="11"/>
                    <a:pt x="88" y="5"/>
                  </a:cubicBezTo>
                  <a:cubicBezTo>
                    <a:pt x="80" y="0"/>
                    <a:pt x="85" y="13"/>
                    <a:pt x="91" y="16"/>
                  </a:cubicBezTo>
                  <a:cubicBezTo>
                    <a:pt x="113" y="27"/>
                    <a:pt x="137" y="29"/>
                    <a:pt x="159" y="38"/>
                  </a:cubicBezTo>
                  <a:cubicBezTo>
                    <a:pt x="147" y="41"/>
                    <a:pt x="135" y="44"/>
                    <a:pt x="123" y="44"/>
                  </a:cubicBezTo>
                  <a:cubicBezTo>
                    <a:pt x="97" y="29"/>
                    <a:pt x="86" y="53"/>
                    <a:pt x="121" y="53"/>
                  </a:cubicBezTo>
                  <a:cubicBezTo>
                    <a:pt x="123" y="54"/>
                    <a:pt x="124" y="55"/>
                    <a:pt x="126" y="56"/>
                  </a:cubicBezTo>
                  <a:cubicBezTo>
                    <a:pt x="122" y="62"/>
                    <a:pt x="118" y="67"/>
                    <a:pt x="114" y="72"/>
                  </a:cubicBezTo>
                  <a:cubicBezTo>
                    <a:pt x="109" y="73"/>
                    <a:pt x="107" y="75"/>
                    <a:pt x="108" y="80"/>
                  </a:cubicBezTo>
                  <a:close/>
                  <a:moveTo>
                    <a:pt x="34" y="233"/>
                  </a:moveTo>
                  <a:cubicBezTo>
                    <a:pt x="53" y="198"/>
                    <a:pt x="69" y="159"/>
                    <a:pt x="91" y="126"/>
                  </a:cubicBezTo>
                  <a:cubicBezTo>
                    <a:pt x="75" y="163"/>
                    <a:pt x="57" y="202"/>
                    <a:pt x="34" y="233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/>
            <a:lstStyle/>
            <a:p>
              <a:pPr defTabSz="4572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solidFill>
                  <a:prstClr val="black"/>
                </a:solidFill>
                <a:latin typeface="+mn-lt"/>
                <a:ea typeface="+mn-ea"/>
              </a:endParaRPr>
            </a:p>
          </p:txBody>
        </p:sp>
        <p:sp>
          <p:nvSpPr>
            <p:cNvPr id="15" name="Freeform 23"/>
            <p:cNvSpPr>
              <a:spLocks noEditPoints="1"/>
            </p:cNvSpPr>
            <p:nvPr/>
          </p:nvSpPr>
          <p:spPr bwMode="auto">
            <a:xfrm>
              <a:off x="2000231" y="2114716"/>
              <a:ext cx="2123898" cy="3170227"/>
            </a:xfrm>
            <a:custGeom>
              <a:avLst/>
              <a:gdLst/>
              <a:ahLst/>
              <a:cxnLst>
                <a:cxn ang="0">
                  <a:pos x="467" y="52"/>
                </a:cxn>
                <a:cxn ang="0">
                  <a:pos x="692" y="104"/>
                </a:cxn>
                <a:cxn ang="0">
                  <a:pos x="777" y="241"/>
                </a:cxn>
                <a:cxn ang="0">
                  <a:pos x="605" y="411"/>
                </a:cxn>
                <a:cxn ang="0">
                  <a:pos x="269" y="446"/>
                </a:cxn>
                <a:cxn ang="0">
                  <a:pos x="456" y="626"/>
                </a:cxn>
                <a:cxn ang="0">
                  <a:pos x="427" y="694"/>
                </a:cxn>
                <a:cxn ang="0">
                  <a:pos x="219" y="1035"/>
                </a:cxn>
                <a:cxn ang="0">
                  <a:pos x="133" y="740"/>
                </a:cxn>
                <a:cxn ang="0">
                  <a:pos x="30" y="996"/>
                </a:cxn>
                <a:cxn ang="0">
                  <a:pos x="230" y="1073"/>
                </a:cxn>
                <a:cxn ang="0">
                  <a:pos x="474" y="651"/>
                </a:cxn>
                <a:cxn ang="0">
                  <a:pos x="812" y="175"/>
                </a:cxn>
                <a:cxn ang="0">
                  <a:pos x="233" y="557"/>
                </a:cxn>
                <a:cxn ang="0">
                  <a:pos x="84" y="960"/>
                </a:cxn>
                <a:cxn ang="0">
                  <a:pos x="125" y="777"/>
                </a:cxn>
                <a:cxn ang="0">
                  <a:pos x="80" y="960"/>
                </a:cxn>
                <a:cxn ang="0">
                  <a:pos x="44" y="972"/>
                </a:cxn>
                <a:cxn ang="0">
                  <a:pos x="25" y="1224"/>
                </a:cxn>
                <a:cxn ang="0">
                  <a:pos x="43" y="1158"/>
                </a:cxn>
                <a:cxn ang="0">
                  <a:pos x="41" y="1230"/>
                </a:cxn>
                <a:cxn ang="0">
                  <a:pos x="56" y="1194"/>
                </a:cxn>
                <a:cxn ang="0">
                  <a:pos x="70" y="1184"/>
                </a:cxn>
                <a:cxn ang="0">
                  <a:pos x="26" y="1151"/>
                </a:cxn>
                <a:cxn ang="0">
                  <a:pos x="130" y="993"/>
                </a:cxn>
                <a:cxn ang="0">
                  <a:pos x="176" y="1009"/>
                </a:cxn>
                <a:cxn ang="0">
                  <a:pos x="264" y="992"/>
                </a:cxn>
                <a:cxn ang="0">
                  <a:pos x="604" y="448"/>
                </a:cxn>
                <a:cxn ang="0">
                  <a:pos x="575" y="403"/>
                </a:cxn>
                <a:cxn ang="0">
                  <a:pos x="534" y="355"/>
                </a:cxn>
                <a:cxn ang="0">
                  <a:pos x="404" y="324"/>
                </a:cxn>
                <a:cxn ang="0">
                  <a:pos x="316" y="367"/>
                </a:cxn>
                <a:cxn ang="0">
                  <a:pos x="302" y="401"/>
                </a:cxn>
                <a:cxn ang="0">
                  <a:pos x="289" y="429"/>
                </a:cxn>
                <a:cxn ang="0">
                  <a:pos x="289" y="460"/>
                </a:cxn>
                <a:cxn ang="0">
                  <a:pos x="294" y="525"/>
                </a:cxn>
                <a:cxn ang="0">
                  <a:pos x="445" y="653"/>
                </a:cxn>
                <a:cxn ang="0">
                  <a:pos x="462" y="648"/>
                </a:cxn>
                <a:cxn ang="0">
                  <a:pos x="262" y="503"/>
                </a:cxn>
                <a:cxn ang="0">
                  <a:pos x="310" y="457"/>
                </a:cxn>
                <a:cxn ang="0">
                  <a:pos x="469" y="528"/>
                </a:cxn>
                <a:cxn ang="0">
                  <a:pos x="450" y="448"/>
                </a:cxn>
                <a:cxn ang="0">
                  <a:pos x="542" y="458"/>
                </a:cxn>
                <a:cxn ang="0">
                  <a:pos x="380" y="320"/>
                </a:cxn>
                <a:cxn ang="0">
                  <a:pos x="543" y="419"/>
                </a:cxn>
                <a:cxn ang="0">
                  <a:pos x="524" y="546"/>
                </a:cxn>
                <a:cxn ang="0">
                  <a:pos x="317" y="488"/>
                </a:cxn>
                <a:cxn ang="0">
                  <a:pos x="468" y="539"/>
                </a:cxn>
                <a:cxn ang="0">
                  <a:pos x="560" y="423"/>
                </a:cxn>
                <a:cxn ang="0">
                  <a:pos x="524" y="572"/>
                </a:cxn>
                <a:cxn ang="0">
                  <a:pos x="605" y="421"/>
                </a:cxn>
                <a:cxn ang="0">
                  <a:pos x="751" y="313"/>
                </a:cxn>
                <a:cxn ang="0">
                  <a:pos x="790" y="245"/>
                </a:cxn>
                <a:cxn ang="0">
                  <a:pos x="789" y="218"/>
                </a:cxn>
                <a:cxn ang="0">
                  <a:pos x="485" y="43"/>
                </a:cxn>
                <a:cxn ang="0">
                  <a:pos x="540" y="52"/>
                </a:cxn>
                <a:cxn ang="0">
                  <a:pos x="605" y="66"/>
                </a:cxn>
                <a:cxn ang="0">
                  <a:pos x="781" y="218"/>
                </a:cxn>
                <a:cxn ang="0">
                  <a:pos x="693" y="86"/>
                </a:cxn>
                <a:cxn ang="0">
                  <a:pos x="578" y="26"/>
                </a:cxn>
              </a:cxnLst>
              <a:rect l="0" t="0" r="r" b="b"/>
              <a:pathLst>
                <a:path w="849" h="1268">
                  <a:moveTo>
                    <a:pt x="488" y="22"/>
                  </a:moveTo>
                  <a:cubicBezTo>
                    <a:pt x="485" y="22"/>
                    <a:pt x="458" y="23"/>
                    <a:pt x="460" y="31"/>
                  </a:cubicBezTo>
                  <a:cubicBezTo>
                    <a:pt x="443" y="32"/>
                    <a:pt x="427" y="39"/>
                    <a:pt x="413" y="48"/>
                  </a:cubicBezTo>
                  <a:cubicBezTo>
                    <a:pt x="412" y="49"/>
                    <a:pt x="400" y="60"/>
                    <a:pt x="410" y="60"/>
                  </a:cubicBezTo>
                  <a:cubicBezTo>
                    <a:pt x="415" y="60"/>
                    <a:pt x="426" y="50"/>
                    <a:pt x="430" y="48"/>
                  </a:cubicBezTo>
                  <a:cubicBezTo>
                    <a:pt x="428" y="50"/>
                    <a:pt x="428" y="52"/>
                    <a:pt x="429" y="54"/>
                  </a:cubicBezTo>
                  <a:cubicBezTo>
                    <a:pt x="424" y="56"/>
                    <a:pt x="419" y="59"/>
                    <a:pt x="415" y="63"/>
                  </a:cubicBezTo>
                  <a:cubicBezTo>
                    <a:pt x="413" y="69"/>
                    <a:pt x="415" y="71"/>
                    <a:pt x="421" y="69"/>
                  </a:cubicBezTo>
                  <a:cubicBezTo>
                    <a:pt x="430" y="60"/>
                    <a:pt x="443" y="56"/>
                    <a:pt x="455" y="54"/>
                  </a:cubicBezTo>
                  <a:cubicBezTo>
                    <a:pt x="438" y="75"/>
                    <a:pt x="460" y="60"/>
                    <a:pt x="467" y="52"/>
                  </a:cubicBezTo>
                  <a:cubicBezTo>
                    <a:pt x="467" y="52"/>
                    <a:pt x="468" y="52"/>
                    <a:pt x="468" y="52"/>
                  </a:cubicBezTo>
                  <a:cubicBezTo>
                    <a:pt x="471" y="54"/>
                    <a:pt x="482" y="57"/>
                    <a:pt x="483" y="51"/>
                  </a:cubicBezTo>
                  <a:cubicBezTo>
                    <a:pt x="489" y="51"/>
                    <a:pt x="495" y="50"/>
                    <a:pt x="501" y="50"/>
                  </a:cubicBezTo>
                  <a:cubicBezTo>
                    <a:pt x="484" y="58"/>
                    <a:pt x="468" y="69"/>
                    <a:pt x="451" y="78"/>
                  </a:cubicBezTo>
                  <a:cubicBezTo>
                    <a:pt x="428" y="90"/>
                    <a:pt x="452" y="88"/>
                    <a:pt x="464" y="81"/>
                  </a:cubicBezTo>
                  <a:cubicBezTo>
                    <a:pt x="505" y="68"/>
                    <a:pt x="555" y="86"/>
                    <a:pt x="593" y="101"/>
                  </a:cubicBezTo>
                  <a:cubicBezTo>
                    <a:pt x="608" y="108"/>
                    <a:pt x="609" y="99"/>
                    <a:pt x="596" y="94"/>
                  </a:cubicBezTo>
                  <a:cubicBezTo>
                    <a:pt x="576" y="85"/>
                    <a:pt x="554" y="78"/>
                    <a:pt x="532" y="74"/>
                  </a:cubicBezTo>
                  <a:cubicBezTo>
                    <a:pt x="580" y="79"/>
                    <a:pt x="628" y="79"/>
                    <a:pt x="676" y="92"/>
                  </a:cubicBezTo>
                  <a:cubicBezTo>
                    <a:pt x="681" y="96"/>
                    <a:pt x="687" y="100"/>
                    <a:pt x="692" y="104"/>
                  </a:cubicBezTo>
                  <a:cubicBezTo>
                    <a:pt x="692" y="104"/>
                    <a:pt x="692" y="104"/>
                    <a:pt x="692" y="104"/>
                  </a:cubicBezTo>
                  <a:cubicBezTo>
                    <a:pt x="680" y="101"/>
                    <a:pt x="628" y="85"/>
                    <a:pt x="618" y="95"/>
                  </a:cubicBezTo>
                  <a:cubicBezTo>
                    <a:pt x="610" y="104"/>
                    <a:pt x="634" y="103"/>
                    <a:pt x="632" y="103"/>
                  </a:cubicBezTo>
                  <a:cubicBezTo>
                    <a:pt x="651" y="103"/>
                    <a:pt x="670" y="107"/>
                    <a:pt x="689" y="112"/>
                  </a:cubicBezTo>
                  <a:cubicBezTo>
                    <a:pt x="678" y="119"/>
                    <a:pt x="690" y="124"/>
                    <a:pt x="697" y="114"/>
                  </a:cubicBezTo>
                  <a:cubicBezTo>
                    <a:pt x="701" y="116"/>
                    <a:pt x="705" y="117"/>
                    <a:pt x="709" y="119"/>
                  </a:cubicBezTo>
                  <a:cubicBezTo>
                    <a:pt x="728" y="137"/>
                    <a:pt x="745" y="158"/>
                    <a:pt x="757" y="181"/>
                  </a:cubicBezTo>
                  <a:cubicBezTo>
                    <a:pt x="760" y="186"/>
                    <a:pt x="779" y="233"/>
                    <a:pt x="782" y="222"/>
                  </a:cubicBezTo>
                  <a:cubicBezTo>
                    <a:pt x="782" y="223"/>
                    <a:pt x="782" y="224"/>
                    <a:pt x="782" y="225"/>
                  </a:cubicBezTo>
                  <a:cubicBezTo>
                    <a:pt x="780" y="227"/>
                    <a:pt x="769" y="238"/>
                    <a:pt x="777" y="241"/>
                  </a:cubicBezTo>
                  <a:cubicBezTo>
                    <a:pt x="748" y="283"/>
                    <a:pt x="712" y="324"/>
                    <a:pt x="675" y="359"/>
                  </a:cubicBezTo>
                  <a:cubicBezTo>
                    <a:pt x="678" y="354"/>
                    <a:pt x="702" y="326"/>
                    <a:pt x="698" y="322"/>
                  </a:cubicBezTo>
                  <a:cubicBezTo>
                    <a:pt x="691" y="314"/>
                    <a:pt x="672" y="349"/>
                    <a:pt x="669" y="353"/>
                  </a:cubicBezTo>
                  <a:cubicBezTo>
                    <a:pt x="659" y="371"/>
                    <a:pt x="630" y="418"/>
                    <a:pt x="664" y="382"/>
                  </a:cubicBezTo>
                  <a:cubicBezTo>
                    <a:pt x="670" y="386"/>
                    <a:pt x="687" y="360"/>
                    <a:pt x="690" y="356"/>
                  </a:cubicBezTo>
                  <a:cubicBezTo>
                    <a:pt x="694" y="353"/>
                    <a:pt x="698" y="349"/>
                    <a:pt x="702" y="346"/>
                  </a:cubicBezTo>
                  <a:cubicBezTo>
                    <a:pt x="689" y="361"/>
                    <a:pt x="677" y="377"/>
                    <a:pt x="666" y="392"/>
                  </a:cubicBezTo>
                  <a:cubicBezTo>
                    <a:pt x="664" y="395"/>
                    <a:pt x="637" y="433"/>
                    <a:pt x="650" y="427"/>
                  </a:cubicBezTo>
                  <a:cubicBezTo>
                    <a:pt x="645" y="433"/>
                    <a:pt x="641" y="439"/>
                    <a:pt x="637" y="444"/>
                  </a:cubicBezTo>
                  <a:cubicBezTo>
                    <a:pt x="632" y="430"/>
                    <a:pt x="618" y="419"/>
                    <a:pt x="605" y="411"/>
                  </a:cubicBezTo>
                  <a:cubicBezTo>
                    <a:pt x="588" y="400"/>
                    <a:pt x="574" y="381"/>
                    <a:pt x="559" y="366"/>
                  </a:cubicBezTo>
                  <a:cubicBezTo>
                    <a:pt x="531" y="337"/>
                    <a:pt x="490" y="322"/>
                    <a:pt x="451" y="317"/>
                  </a:cubicBezTo>
                  <a:cubicBezTo>
                    <a:pt x="442" y="315"/>
                    <a:pt x="433" y="314"/>
                    <a:pt x="424" y="314"/>
                  </a:cubicBezTo>
                  <a:cubicBezTo>
                    <a:pt x="397" y="302"/>
                    <a:pt x="355" y="307"/>
                    <a:pt x="328" y="318"/>
                  </a:cubicBezTo>
                  <a:cubicBezTo>
                    <a:pt x="325" y="314"/>
                    <a:pt x="321" y="318"/>
                    <a:pt x="320" y="321"/>
                  </a:cubicBezTo>
                  <a:cubicBezTo>
                    <a:pt x="313" y="325"/>
                    <a:pt x="291" y="349"/>
                    <a:pt x="312" y="342"/>
                  </a:cubicBezTo>
                  <a:cubicBezTo>
                    <a:pt x="307" y="356"/>
                    <a:pt x="302" y="370"/>
                    <a:pt x="297" y="384"/>
                  </a:cubicBezTo>
                  <a:cubicBezTo>
                    <a:pt x="294" y="386"/>
                    <a:pt x="288" y="390"/>
                    <a:pt x="287" y="394"/>
                  </a:cubicBezTo>
                  <a:cubicBezTo>
                    <a:pt x="280" y="395"/>
                    <a:pt x="278" y="424"/>
                    <a:pt x="277" y="430"/>
                  </a:cubicBezTo>
                  <a:cubicBezTo>
                    <a:pt x="274" y="435"/>
                    <a:pt x="271" y="440"/>
                    <a:pt x="269" y="446"/>
                  </a:cubicBezTo>
                  <a:cubicBezTo>
                    <a:pt x="267" y="446"/>
                    <a:pt x="251" y="456"/>
                    <a:pt x="264" y="456"/>
                  </a:cubicBezTo>
                  <a:cubicBezTo>
                    <a:pt x="261" y="464"/>
                    <a:pt x="258" y="471"/>
                    <a:pt x="255" y="478"/>
                  </a:cubicBezTo>
                  <a:cubicBezTo>
                    <a:pt x="248" y="484"/>
                    <a:pt x="245" y="491"/>
                    <a:pt x="249" y="500"/>
                  </a:cubicBezTo>
                  <a:cubicBezTo>
                    <a:pt x="248" y="503"/>
                    <a:pt x="245" y="512"/>
                    <a:pt x="247" y="516"/>
                  </a:cubicBezTo>
                  <a:cubicBezTo>
                    <a:pt x="209" y="543"/>
                    <a:pt x="280" y="536"/>
                    <a:pt x="294" y="533"/>
                  </a:cubicBezTo>
                  <a:cubicBezTo>
                    <a:pt x="323" y="543"/>
                    <a:pt x="354" y="545"/>
                    <a:pt x="384" y="555"/>
                  </a:cubicBezTo>
                  <a:cubicBezTo>
                    <a:pt x="400" y="565"/>
                    <a:pt x="415" y="578"/>
                    <a:pt x="425" y="594"/>
                  </a:cubicBezTo>
                  <a:cubicBezTo>
                    <a:pt x="431" y="597"/>
                    <a:pt x="433" y="595"/>
                    <a:pt x="432" y="589"/>
                  </a:cubicBezTo>
                  <a:cubicBezTo>
                    <a:pt x="428" y="582"/>
                    <a:pt x="422" y="576"/>
                    <a:pt x="416" y="570"/>
                  </a:cubicBezTo>
                  <a:cubicBezTo>
                    <a:pt x="437" y="584"/>
                    <a:pt x="448" y="603"/>
                    <a:pt x="456" y="626"/>
                  </a:cubicBezTo>
                  <a:cubicBezTo>
                    <a:pt x="456" y="627"/>
                    <a:pt x="456" y="628"/>
                    <a:pt x="455" y="628"/>
                  </a:cubicBezTo>
                  <a:cubicBezTo>
                    <a:pt x="452" y="632"/>
                    <a:pt x="448" y="636"/>
                    <a:pt x="445" y="640"/>
                  </a:cubicBezTo>
                  <a:cubicBezTo>
                    <a:pt x="444" y="637"/>
                    <a:pt x="433" y="592"/>
                    <a:pt x="428" y="606"/>
                  </a:cubicBezTo>
                  <a:cubicBezTo>
                    <a:pt x="426" y="611"/>
                    <a:pt x="435" y="627"/>
                    <a:pt x="436" y="633"/>
                  </a:cubicBezTo>
                  <a:cubicBezTo>
                    <a:pt x="438" y="644"/>
                    <a:pt x="437" y="656"/>
                    <a:pt x="435" y="668"/>
                  </a:cubicBezTo>
                  <a:cubicBezTo>
                    <a:pt x="416" y="692"/>
                    <a:pt x="392" y="712"/>
                    <a:pt x="372" y="736"/>
                  </a:cubicBezTo>
                  <a:cubicBezTo>
                    <a:pt x="371" y="740"/>
                    <a:pt x="372" y="742"/>
                    <a:pt x="375" y="742"/>
                  </a:cubicBezTo>
                  <a:cubicBezTo>
                    <a:pt x="380" y="742"/>
                    <a:pt x="388" y="730"/>
                    <a:pt x="391" y="727"/>
                  </a:cubicBezTo>
                  <a:cubicBezTo>
                    <a:pt x="404" y="714"/>
                    <a:pt x="417" y="701"/>
                    <a:pt x="430" y="686"/>
                  </a:cubicBezTo>
                  <a:cubicBezTo>
                    <a:pt x="429" y="689"/>
                    <a:pt x="428" y="691"/>
                    <a:pt x="427" y="694"/>
                  </a:cubicBezTo>
                  <a:cubicBezTo>
                    <a:pt x="423" y="700"/>
                    <a:pt x="400" y="721"/>
                    <a:pt x="401" y="728"/>
                  </a:cubicBezTo>
                  <a:cubicBezTo>
                    <a:pt x="400" y="729"/>
                    <a:pt x="399" y="731"/>
                    <a:pt x="398" y="732"/>
                  </a:cubicBezTo>
                  <a:cubicBezTo>
                    <a:pt x="396" y="733"/>
                    <a:pt x="396" y="734"/>
                    <a:pt x="395" y="735"/>
                  </a:cubicBezTo>
                  <a:cubicBezTo>
                    <a:pt x="354" y="789"/>
                    <a:pt x="315" y="845"/>
                    <a:pt x="277" y="900"/>
                  </a:cubicBezTo>
                  <a:cubicBezTo>
                    <a:pt x="267" y="915"/>
                    <a:pt x="274" y="919"/>
                    <a:pt x="284" y="905"/>
                  </a:cubicBezTo>
                  <a:cubicBezTo>
                    <a:pt x="292" y="892"/>
                    <a:pt x="301" y="879"/>
                    <a:pt x="310" y="866"/>
                  </a:cubicBezTo>
                  <a:cubicBezTo>
                    <a:pt x="331" y="836"/>
                    <a:pt x="353" y="805"/>
                    <a:pt x="375" y="775"/>
                  </a:cubicBezTo>
                  <a:cubicBezTo>
                    <a:pt x="363" y="798"/>
                    <a:pt x="220" y="1010"/>
                    <a:pt x="236" y="1019"/>
                  </a:cubicBezTo>
                  <a:cubicBezTo>
                    <a:pt x="231" y="1027"/>
                    <a:pt x="227" y="1035"/>
                    <a:pt x="224" y="1043"/>
                  </a:cubicBezTo>
                  <a:cubicBezTo>
                    <a:pt x="223" y="1040"/>
                    <a:pt x="221" y="1038"/>
                    <a:pt x="219" y="1035"/>
                  </a:cubicBezTo>
                  <a:cubicBezTo>
                    <a:pt x="214" y="1003"/>
                    <a:pt x="176" y="983"/>
                    <a:pt x="138" y="972"/>
                  </a:cubicBezTo>
                  <a:cubicBezTo>
                    <a:pt x="125" y="967"/>
                    <a:pt x="113" y="966"/>
                    <a:pt x="100" y="963"/>
                  </a:cubicBezTo>
                  <a:cubicBezTo>
                    <a:pt x="109" y="959"/>
                    <a:pt x="91" y="950"/>
                    <a:pt x="89" y="949"/>
                  </a:cubicBezTo>
                  <a:cubicBezTo>
                    <a:pt x="103" y="903"/>
                    <a:pt x="120" y="858"/>
                    <a:pt x="137" y="813"/>
                  </a:cubicBezTo>
                  <a:cubicBezTo>
                    <a:pt x="147" y="789"/>
                    <a:pt x="156" y="765"/>
                    <a:pt x="165" y="741"/>
                  </a:cubicBezTo>
                  <a:cubicBezTo>
                    <a:pt x="167" y="737"/>
                    <a:pt x="186" y="696"/>
                    <a:pt x="174" y="700"/>
                  </a:cubicBezTo>
                  <a:cubicBezTo>
                    <a:pt x="191" y="666"/>
                    <a:pt x="207" y="631"/>
                    <a:pt x="225" y="598"/>
                  </a:cubicBezTo>
                  <a:cubicBezTo>
                    <a:pt x="235" y="580"/>
                    <a:pt x="251" y="519"/>
                    <a:pt x="218" y="561"/>
                  </a:cubicBezTo>
                  <a:cubicBezTo>
                    <a:pt x="201" y="583"/>
                    <a:pt x="191" y="612"/>
                    <a:pt x="182" y="638"/>
                  </a:cubicBezTo>
                  <a:cubicBezTo>
                    <a:pt x="169" y="673"/>
                    <a:pt x="148" y="706"/>
                    <a:pt x="133" y="740"/>
                  </a:cubicBezTo>
                  <a:cubicBezTo>
                    <a:pt x="124" y="740"/>
                    <a:pt x="110" y="776"/>
                    <a:pt x="107" y="784"/>
                  </a:cubicBezTo>
                  <a:cubicBezTo>
                    <a:pt x="95" y="806"/>
                    <a:pt x="86" y="829"/>
                    <a:pt x="75" y="852"/>
                  </a:cubicBezTo>
                  <a:cubicBezTo>
                    <a:pt x="65" y="874"/>
                    <a:pt x="55" y="897"/>
                    <a:pt x="47" y="920"/>
                  </a:cubicBezTo>
                  <a:cubicBezTo>
                    <a:pt x="47" y="922"/>
                    <a:pt x="35" y="952"/>
                    <a:pt x="46" y="947"/>
                  </a:cubicBezTo>
                  <a:cubicBezTo>
                    <a:pt x="50" y="948"/>
                    <a:pt x="53" y="949"/>
                    <a:pt x="57" y="948"/>
                  </a:cubicBezTo>
                  <a:cubicBezTo>
                    <a:pt x="56" y="949"/>
                    <a:pt x="55" y="950"/>
                    <a:pt x="53" y="951"/>
                  </a:cubicBezTo>
                  <a:cubicBezTo>
                    <a:pt x="49" y="939"/>
                    <a:pt x="35" y="974"/>
                    <a:pt x="35" y="977"/>
                  </a:cubicBezTo>
                  <a:cubicBezTo>
                    <a:pt x="30" y="978"/>
                    <a:pt x="29" y="981"/>
                    <a:pt x="30" y="986"/>
                  </a:cubicBezTo>
                  <a:cubicBezTo>
                    <a:pt x="28" y="988"/>
                    <a:pt x="28" y="991"/>
                    <a:pt x="31" y="992"/>
                  </a:cubicBezTo>
                  <a:cubicBezTo>
                    <a:pt x="31" y="993"/>
                    <a:pt x="31" y="995"/>
                    <a:pt x="30" y="996"/>
                  </a:cubicBezTo>
                  <a:cubicBezTo>
                    <a:pt x="20" y="992"/>
                    <a:pt x="17" y="1046"/>
                    <a:pt x="17" y="1052"/>
                  </a:cubicBezTo>
                  <a:cubicBezTo>
                    <a:pt x="11" y="1076"/>
                    <a:pt x="12" y="1103"/>
                    <a:pt x="13" y="1127"/>
                  </a:cubicBezTo>
                  <a:cubicBezTo>
                    <a:pt x="14" y="1139"/>
                    <a:pt x="12" y="1228"/>
                    <a:pt x="20" y="1230"/>
                  </a:cubicBezTo>
                  <a:cubicBezTo>
                    <a:pt x="11" y="1241"/>
                    <a:pt x="0" y="1268"/>
                    <a:pt x="23" y="1253"/>
                  </a:cubicBezTo>
                  <a:cubicBezTo>
                    <a:pt x="49" y="1236"/>
                    <a:pt x="72" y="1216"/>
                    <a:pt x="94" y="1195"/>
                  </a:cubicBezTo>
                  <a:cubicBezTo>
                    <a:pt x="111" y="1178"/>
                    <a:pt x="128" y="1160"/>
                    <a:pt x="146" y="1145"/>
                  </a:cubicBezTo>
                  <a:cubicBezTo>
                    <a:pt x="161" y="1135"/>
                    <a:pt x="201" y="1111"/>
                    <a:pt x="206" y="1094"/>
                  </a:cubicBezTo>
                  <a:cubicBezTo>
                    <a:pt x="209" y="1093"/>
                    <a:pt x="216" y="1091"/>
                    <a:pt x="214" y="1086"/>
                  </a:cubicBezTo>
                  <a:cubicBezTo>
                    <a:pt x="217" y="1088"/>
                    <a:pt x="219" y="1084"/>
                    <a:pt x="220" y="1081"/>
                  </a:cubicBezTo>
                  <a:cubicBezTo>
                    <a:pt x="224" y="1079"/>
                    <a:pt x="228" y="1076"/>
                    <a:pt x="230" y="1073"/>
                  </a:cubicBezTo>
                  <a:cubicBezTo>
                    <a:pt x="236" y="1071"/>
                    <a:pt x="235" y="1054"/>
                    <a:pt x="234" y="1049"/>
                  </a:cubicBezTo>
                  <a:cubicBezTo>
                    <a:pt x="242" y="1036"/>
                    <a:pt x="322" y="930"/>
                    <a:pt x="316" y="927"/>
                  </a:cubicBezTo>
                  <a:cubicBezTo>
                    <a:pt x="311" y="923"/>
                    <a:pt x="290" y="958"/>
                    <a:pt x="286" y="963"/>
                  </a:cubicBezTo>
                  <a:cubicBezTo>
                    <a:pt x="288" y="959"/>
                    <a:pt x="289" y="955"/>
                    <a:pt x="291" y="951"/>
                  </a:cubicBezTo>
                  <a:cubicBezTo>
                    <a:pt x="314" y="917"/>
                    <a:pt x="335" y="880"/>
                    <a:pt x="357" y="845"/>
                  </a:cubicBezTo>
                  <a:cubicBezTo>
                    <a:pt x="370" y="826"/>
                    <a:pt x="382" y="807"/>
                    <a:pt x="394" y="788"/>
                  </a:cubicBezTo>
                  <a:cubicBezTo>
                    <a:pt x="401" y="778"/>
                    <a:pt x="408" y="767"/>
                    <a:pt x="415" y="757"/>
                  </a:cubicBezTo>
                  <a:cubicBezTo>
                    <a:pt x="415" y="756"/>
                    <a:pt x="437" y="722"/>
                    <a:pt x="424" y="729"/>
                  </a:cubicBezTo>
                  <a:cubicBezTo>
                    <a:pt x="426" y="725"/>
                    <a:pt x="428" y="721"/>
                    <a:pt x="430" y="717"/>
                  </a:cubicBezTo>
                  <a:cubicBezTo>
                    <a:pt x="444" y="697"/>
                    <a:pt x="470" y="676"/>
                    <a:pt x="474" y="651"/>
                  </a:cubicBezTo>
                  <a:cubicBezTo>
                    <a:pt x="477" y="646"/>
                    <a:pt x="481" y="641"/>
                    <a:pt x="484" y="636"/>
                  </a:cubicBezTo>
                  <a:cubicBezTo>
                    <a:pt x="489" y="645"/>
                    <a:pt x="511" y="615"/>
                    <a:pt x="514" y="611"/>
                  </a:cubicBezTo>
                  <a:cubicBezTo>
                    <a:pt x="530" y="594"/>
                    <a:pt x="547" y="578"/>
                    <a:pt x="565" y="561"/>
                  </a:cubicBezTo>
                  <a:cubicBezTo>
                    <a:pt x="580" y="546"/>
                    <a:pt x="594" y="529"/>
                    <a:pt x="603" y="510"/>
                  </a:cubicBezTo>
                  <a:cubicBezTo>
                    <a:pt x="611" y="499"/>
                    <a:pt x="646" y="463"/>
                    <a:pt x="643" y="449"/>
                  </a:cubicBezTo>
                  <a:cubicBezTo>
                    <a:pt x="675" y="406"/>
                    <a:pt x="711" y="367"/>
                    <a:pt x="748" y="328"/>
                  </a:cubicBezTo>
                  <a:cubicBezTo>
                    <a:pt x="766" y="309"/>
                    <a:pt x="778" y="285"/>
                    <a:pt x="796" y="267"/>
                  </a:cubicBezTo>
                  <a:cubicBezTo>
                    <a:pt x="802" y="261"/>
                    <a:pt x="842" y="204"/>
                    <a:pt x="815" y="221"/>
                  </a:cubicBezTo>
                  <a:cubicBezTo>
                    <a:pt x="828" y="208"/>
                    <a:pt x="781" y="151"/>
                    <a:pt x="774" y="140"/>
                  </a:cubicBezTo>
                  <a:cubicBezTo>
                    <a:pt x="788" y="150"/>
                    <a:pt x="801" y="162"/>
                    <a:pt x="812" y="175"/>
                  </a:cubicBezTo>
                  <a:cubicBezTo>
                    <a:pt x="817" y="180"/>
                    <a:pt x="832" y="209"/>
                    <a:pt x="838" y="209"/>
                  </a:cubicBezTo>
                  <a:cubicBezTo>
                    <a:pt x="849" y="209"/>
                    <a:pt x="803" y="142"/>
                    <a:pt x="797" y="134"/>
                  </a:cubicBezTo>
                  <a:cubicBezTo>
                    <a:pt x="777" y="110"/>
                    <a:pt x="752" y="90"/>
                    <a:pt x="725" y="75"/>
                  </a:cubicBezTo>
                  <a:cubicBezTo>
                    <a:pt x="694" y="59"/>
                    <a:pt x="659" y="39"/>
                    <a:pt x="626" y="31"/>
                  </a:cubicBezTo>
                  <a:cubicBezTo>
                    <a:pt x="586" y="17"/>
                    <a:pt x="529" y="0"/>
                    <a:pt x="488" y="22"/>
                  </a:cubicBezTo>
                  <a:close/>
                  <a:moveTo>
                    <a:pt x="233" y="557"/>
                  </a:moveTo>
                  <a:cubicBezTo>
                    <a:pt x="231" y="575"/>
                    <a:pt x="220" y="591"/>
                    <a:pt x="212" y="607"/>
                  </a:cubicBezTo>
                  <a:cubicBezTo>
                    <a:pt x="210" y="607"/>
                    <a:pt x="208" y="607"/>
                    <a:pt x="207" y="608"/>
                  </a:cubicBezTo>
                  <a:cubicBezTo>
                    <a:pt x="209" y="604"/>
                    <a:pt x="210" y="600"/>
                    <a:pt x="206" y="598"/>
                  </a:cubicBezTo>
                  <a:cubicBezTo>
                    <a:pt x="214" y="581"/>
                    <a:pt x="223" y="565"/>
                    <a:pt x="233" y="557"/>
                  </a:cubicBezTo>
                  <a:close/>
                  <a:moveTo>
                    <a:pt x="206" y="1022"/>
                  </a:moveTo>
                  <a:cubicBezTo>
                    <a:pt x="205" y="1022"/>
                    <a:pt x="205" y="1022"/>
                    <a:pt x="204" y="1022"/>
                  </a:cubicBezTo>
                  <a:cubicBezTo>
                    <a:pt x="201" y="1019"/>
                    <a:pt x="197" y="1015"/>
                    <a:pt x="192" y="1015"/>
                  </a:cubicBezTo>
                  <a:cubicBezTo>
                    <a:pt x="189" y="1010"/>
                    <a:pt x="186" y="1006"/>
                    <a:pt x="182" y="1003"/>
                  </a:cubicBezTo>
                  <a:cubicBezTo>
                    <a:pt x="182" y="1001"/>
                    <a:pt x="181" y="1000"/>
                    <a:pt x="180" y="999"/>
                  </a:cubicBezTo>
                  <a:cubicBezTo>
                    <a:pt x="176" y="997"/>
                    <a:pt x="176" y="997"/>
                    <a:pt x="176" y="997"/>
                  </a:cubicBezTo>
                  <a:cubicBezTo>
                    <a:pt x="176" y="996"/>
                    <a:pt x="175" y="995"/>
                    <a:pt x="174" y="995"/>
                  </a:cubicBezTo>
                  <a:cubicBezTo>
                    <a:pt x="188" y="1002"/>
                    <a:pt x="199" y="1011"/>
                    <a:pt x="206" y="1022"/>
                  </a:cubicBezTo>
                  <a:close/>
                  <a:moveTo>
                    <a:pt x="95" y="962"/>
                  </a:moveTo>
                  <a:cubicBezTo>
                    <a:pt x="91" y="961"/>
                    <a:pt x="87" y="961"/>
                    <a:pt x="84" y="960"/>
                  </a:cubicBezTo>
                  <a:cubicBezTo>
                    <a:pt x="85" y="959"/>
                    <a:pt x="86" y="958"/>
                    <a:pt x="86" y="957"/>
                  </a:cubicBezTo>
                  <a:cubicBezTo>
                    <a:pt x="89" y="958"/>
                    <a:pt x="92" y="960"/>
                    <a:pt x="95" y="962"/>
                  </a:cubicBezTo>
                  <a:close/>
                  <a:moveTo>
                    <a:pt x="167" y="715"/>
                  </a:moveTo>
                  <a:cubicBezTo>
                    <a:pt x="159" y="735"/>
                    <a:pt x="152" y="755"/>
                    <a:pt x="144" y="774"/>
                  </a:cubicBezTo>
                  <a:cubicBezTo>
                    <a:pt x="137" y="791"/>
                    <a:pt x="130" y="809"/>
                    <a:pt x="124" y="827"/>
                  </a:cubicBezTo>
                  <a:cubicBezTo>
                    <a:pt x="136" y="789"/>
                    <a:pt x="149" y="751"/>
                    <a:pt x="167" y="715"/>
                  </a:cubicBezTo>
                  <a:close/>
                  <a:moveTo>
                    <a:pt x="125" y="777"/>
                  </a:moveTo>
                  <a:cubicBezTo>
                    <a:pt x="120" y="790"/>
                    <a:pt x="115" y="803"/>
                    <a:pt x="110" y="815"/>
                  </a:cubicBezTo>
                  <a:cubicBezTo>
                    <a:pt x="110" y="814"/>
                    <a:pt x="109" y="813"/>
                    <a:pt x="109" y="812"/>
                  </a:cubicBezTo>
                  <a:cubicBezTo>
                    <a:pt x="114" y="800"/>
                    <a:pt x="119" y="788"/>
                    <a:pt x="125" y="777"/>
                  </a:cubicBezTo>
                  <a:close/>
                  <a:moveTo>
                    <a:pt x="112" y="837"/>
                  </a:moveTo>
                  <a:cubicBezTo>
                    <a:pt x="101" y="873"/>
                    <a:pt x="90" y="909"/>
                    <a:pt x="74" y="944"/>
                  </a:cubicBezTo>
                  <a:cubicBezTo>
                    <a:pt x="74" y="943"/>
                    <a:pt x="74" y="943"/>
                    <a:pt x="73" y="943"/>
                  </a:cubicBezTo>
                  <a:cubicBezTo>
                    <a:pt x="76" y="934"/>
                    <a:pt x="79" y="925"/>
                    <a:pt x="83" y="915"/>
                  </a:cubicBezTo>
                  <a:cubicBezTo>
                    <a:pt x="89" y="915"/>
                    <a:pt x="108" y="846"/>
                    <a:pt x="112" y="837"/>
                  </a:cubicBezTo>
                  <a:close/>
                  <a:moveTo>
                    <a:pt x="80" y="960"/>
                  </a:moveTo>
                  <a:cubicBezTo>
                    <a:pt x="78" y="960"/>
                    <a:pt x="77" y="960"/>
                    <a:pt x="75" y="960"/>
                  </a:cubicBezTo>
                  <a:cubicBezTo>
                    <a:pt x="76" y="958"/>
                    <a:pt x="78" y="956"/>
                    <a:pt x="79" y="953"/>
                  </a:cubicBezTo>
                  <a:cubicBezTo>
                    <a:pt x="79" y="953"/>
                    <a:pt x="79" y="953"/>
                    <a:pt x="79" y="953"/>
                  </a:cubicBezTo>
                  <a:cubicBezTo>
                    <a:pt x="78" y="956"/>
                    <a:pt x="78" y="958"/>
                    <a:pt x="80" y="960"/>
                  </a:cubicBezTo>
                  <a:close/>
                  <a:moveTo>
                    <a:pt x="95" y="845"/>
                  </a:moveTo>
                  <a:cubicBezTo>
                    <a:pt x="92" y="856"/>
                    <a:pt x="75" y="895"/>
                    <a:pt x="79" y="903"/>
                  </a:cubicBezTo>
                  <a:cubicBezTo>
                    <a:pt x="74" y="916"/>
                    <a:pt x="69" y="929"/>
                    <a:pt x="65" y="941"/>
                  </a:cubicBezTo>
                  <a:cubicBezTo>
                    <a:pt x="63" y="941"/>
                    <a:pt x="60" y="941"/>
                    <a:pt x="57" y="940"/>
                  </a:cubicBezTo>
                  <a:cubicBezTo>
                    <a:pt x="69" y="909"/>
                    <a:pt x="81" y="878"/>
                    <a:pt x="95" y="845"/>
                  </a:cubicBezTo>
                  <a:close/>
                  <a:moveTo>
                    <a:pt x="54" y="927"/>
                  </a:moveTo>
                  <a:cubicBezTo>
                    <a:pt x="57" y="917"/>
                    <a:pt x="60" y="907"/>
                    <a:pt x="64" y="896"/>
                  </a:cubicBezTo>
                  <a:cubicBezTo>
                    <a:pt x="65" y="897"/>
                    <a:pt x="65" y="897"/>
                    <a:pt x="65" y="897"/>
                  </a:cubicBezTo>
                  <a:cubicBezTo>
                    <a:pt x="61" y="907"/>
                    <a:pt x="57" y="917"/>
                    <a:pt x="54" y="927"/>
                  </a:cubicBezTo>
                  <a:close/>
                  <a:moveTo>
                    <a:pt x="44" y="972"/>
                  </a:moveTo>
                  <a:cubicBezTo>
                    <a:pt x="45" y="972"/>
                    <a:pt x="45" y="972"/>
                    <a:pt x="45" y="972"/>
                  </a:cubicBezTo>
                  <a:cubicBezTo>
                    <a:pt x="48" y="966"/>
                    <a:pt x="54" y="960"/>
                    <a:pt x="61" y="956"/>
                  </a:cubicBezTo>
                  <a:cubicBezTo>
                    <a:pt x="60" y="957"/>
                    <a:pt x="58" y="965"/>
                    <a:pt x="58" y="966"/>
                  </a:cubicBezTo>
                  <a:cubicBezTo>
                    <a:pt x="57" y="967"/>
                    <a:pt x="57" y="968"/>
                    <a:pt x="56" y="969"/>
                  </a:cubicBezTo>
                  <a:cubicBezTo>
                    <a:pt x="53" y="973"/>
                    <a:pt x="46" y="977"/>
                    <a:pt x="52" y="983"/>
                  </a:cubicBezTo>
                  <a:cubicBezTo>
                    <a:pt x="52" y="983"/>
                    <a:pt x="52" y="983"/>
                    <a:pt x="52" y="983"/>
                  </a:cubicBezTo>
                  <a:cubicBezTo>
                    <a:pt x="52" y="983"/>
                    <a:pt x="52" y="983"/>
                    <a:pt x="51" y="983"/>
                  </a:cubicBezTo>
                  <a:cubicBezTo>
                    <a:pt x="51" y="978"/>
                    <a:pt x="45" y="980"/>
                    <a:pt x="42" y="981"/>
                  </a:cubicBezTo>
                  <a:cubicBezTo>
                    <a:pt x="43" y="978"/>
                    <a:pt x="43" y="975"/>
                    <a:pt x="44" y="972"/>
                  </a:cubicBezTo>
                  <a:close/>
                  <a:moveTo>
                    <a:pt x="25" y="1224"/>
                  </a:moveTo>
                  <a:cubicBezTo>
                    <a:pt x="24" y="1216"/>
                    <a:pt x="24" y="1209"/>
                    <a:pt x="24" y="1201"/>
                  </a:cubicBezTo>
                  <a:cubicBezTo>
                    <a:pt x="27" y="1195"/>
                    <a:pt x="25" y="1181"/>
                    <a:pt x="25" y="1174"/>
                  </a:cubicBezTo>
                  <a:cubicBezTo>
                    <a:pt x="32" y="1176"/>
                    <a:pt x="32" y="1161"/>
                    <a:pt x="33" y="1158"/>
                  </a:cubicBezTo>
                  <a:cubicBezTo>
                    <a:pt x="35" y="1161"/>
                    <a:pt x="38" y="1164"/>
                    <a:pt x="41" y="1167"/>
                  </a:cubicBezTo>
                  <a:cubicBezTo>
                    <a:pt x="34" y="1174"/>
                    <a:pt x="34" y="1183"/>
                    <a:pt x="45" y="1182"/>
                  </a:cubicBezTo>
                  <a:cubicBezTo>
                    <a:pt x="45" y="1184"/>
                    <a:pt x="46" y="1186"/>
                    <a:pt x="46" y="1188"/>
                  </a:cubicBezTo>
                  <a:cubicBezTo>
                    <a:pt x="43" y="1192"/>
                    <a:pt x="27" y="1211"/>
                    <a:pt x="32" y="1215"/>
                  </a:cubicBezTo>
                  <a:cubicBezTo>
                    <a:pt x="30" y="1218"/>
                    <a:pt x="27" y="1221"/>
                    <a:pt x="25" y="1224"/>
                  </a:cubicBezTo>
                  <a:close/>
                  <a:moveTo>
                    <a:pt x="48" y="1162"/>
                  </a:moveTo>
                  <a:cubicBezTo>
                    <a:pt x="47" y="1161"/>
                    <a:pt x="45" y="1159"/>
                    <a:pt x="43" y="1158"/>
                  </a:cubicBezTo>
                  <a:cubicBezTo>
                    <a:pt x="47" y="1159"/>
                    <a:pt x="51" y="1160"/>
                    <a:pt x="55" y="1161"/>
                  </a:cubicBezTo>
                  <a:cubicBezTo>
                    <a:pt x="54" y="1161"/>
                    <a:pt x="53" y="1161"/>
                    <a:pt x="53" y="1162"/>
                  </a:cubicBezTo>
                  <a:cubicBezTo>
                    <a:pt x="52" y="1161"/>
                    <a:pt x="51" y="1161"/>
                    <a:pt x="51" y="1161"/>
                  </a:cubicBezTo>
                  <a:cubicBezTo>
                    <a:pt x="50" y="1161"/>
                    <a:pt x="49" y="1162"/>
                    <a:pt x="48" y="1162"/>
                  </a:cubicBezTo>
                  <a:close/>
                  <a:moveTo>
                    <a:pt x="49" y="1200"/>
                  </a:moveTo>
                  <a:cubicBezTo>
                    <a:pt x="48" y="1201"/>
                    <a:pt x="48" y="1201"/>
                    <a:pt x="47" y="1202"/>
                  </a:cubicBezTo>
                  <a:cubicBezTo>
                    <a:pt x="47" y="1202"/>
                    <a:pt x="47" y="1201"/>
                    <a:pt x="47" y="1201"/>
                  </a:cubicBezTo>
                  <a:cubicBezTo>
                    <a:pt x="47" y="1201"/>
                    <a:pt x="48" y="1200"/>
                    <a:pt x="48" y="1199"/>
                  </a:cubicBezTo>
                  <a:cubicBezTo>
                    <a:pt x="48" y="1200"/>
                    <a:pt x="49" y="1200"/>
                    <a:pt x="49" y="1200"/>
                  </a:cubicBezTo>
                  <a:close/>
                  <a:moveTo>
                    <a:pt x="41" y="1230"/>
                  </a:moveTo>
                  <a:cubicBezTo>
                    <a:pt x="41" y="1230"/>
                    <a:pt x="41" y="1230"/>
                    <a:pt x="41" y="1230"/>
                  </a:cubicBezTo>
                  <a:cubicBezTo>
                    <a:pt x="45" y="1225"/>
                    <a:pt x="50" y="1221"/>
                    <a:pt x="54" y="1216"/>
                  </a:cubicBezTo>
                  <a:cubicBezTo>
                    <a:pt x="54" y="1215"/>
                    <a:pt x="55" y="1215"/>
                    <a:pt x="55" y="1214"/>
                  </a:cubicBezTo>
                  <a:cubicBezTo>
                    <a:pt x="58" y="1214"/>
                    <a:pt x="59" y="1212"/>
                    <a:pt x="60" y="1210"/>
                  </a:cubicBezTo>
                  <a:cubicBezTo>
                    <a:pt x="62" y="1209"/>
                    <a:pt x="63" y="1207"/>
                    <a:pt x="65" y="1206"/>
                  </a:cubicBezTo>
                  <a:cubicBezTo>
                    <a:pt x="65" y="1207"/>
                    <a:pt x="66" y="1208"/>
                    <a:pt x="67" y="1208"/>
                  </a:cubicBezTo>
                  <a:cubicBezTo>
                    <a:pt x="58" y="1216"/>
                    <a:pt x="49" y="1223"/>
                    <a:pt x="41" y="1230"/>
                  </a:cubicBezTo>
                  <a:close/>
                  <a:moveTo>
                    <a:pt x="59" y="1187"/>
                  </a:moveTo>
                  <a:cubicBezTo>
                    <a:pt x="59" y="1189"/>
                    <a:pt x="59" y="1190"/>
                    <a:pt x="59" y="1192"/>
                  </a:cubicBezTo>
                  <a:cubicBezTo>
                    <a:pt x="58" y="1192"/>
                    <a:pt x="57" y="1193"/>
                    <a:pt x="56" y="1194"/>
                  </a:cubicBezTo>
                  <a:cubicBezTo>
                    <a:pt x="57" y="1192"/>
                    <a:pt x="58" y="1189"/>
                    <a:pt x="59" y="1187"/>
                  </a:cubicBezTo>
                  <a:close/>
                  <a:moveTo>
                    <a:pt x="58" y="1162"/>
                  </a:moveTo>
                  <a:cubicBezTo>
                    <a:pt x="58" y="1163"/>
                    <a:pt x="59" y="1163"/>
                    <a:pt x="60" y="1163"/>
                  </a:cubicBezTo>
                  <a:cubicBezTo>
                    <a:pt x="60" y="1164"/>
                    <a:pt x="60" y="1164"/>
                    <a:pt x="59" y="1165"/>
                  </a:cubicBezTo>
                  <a:cubicBezTo>
                    <a:pt x="59" y="1164"/>
                    <a:pt x="58" y="1163"/>
                    <a:pt x="58" y="1162"/>
                  </a:cubicBezTo>
                  <a:close/>
                  <a:moveTo>
                    <a:pt x="70" y="1184"/>
                  </a:moveTo>
                  <a:cubicBezTo>
                    <a:pt x="69" y="1181"/>
                    <a:pt x="68" y="1179"/>
                    <a:pt x="65" y="1177"/>
                  </a:cubicBezTo>
                  <a:cubicBezTo>
                    <a:pt x="67" y="1176"/>
                    <a:pt x="69" y="1175"/>
                    <a:pt x="71" y="1173"/>
                  </a:cubicBezTo>
                  <a:cubicBezTo>
                    <a:pt x="73" y="1175"/>
                    <a:pt x="75" y="1177"/>
                    <a:pt x="77" y="1179"/>
                  </a:cubicBezTo>
                  <a:cubicBezTo>
                    <a:pt x="75" y="1180"/>
                    <a:pt x="72" y="1182"/>
                    <a:pt x="70" y="1184"/>
                  </a:cubicBezTo>
                  <a:close/>
                  <a:moveTo>
                    <a:pt x="212" y="1077"/>
                  </a:moveTo>
                  <a:cubicBezTo>
                    <a:pt x="207" y="1080"/>
                    <a:pt x="202" y="1084"/>
                    <a:pt x="198" y="1089"/>
                  </a:cubicBezTo>
                  <a:cubicBezTo>
                    <a:pt x="156" y="1111"/>
                    <a:pt x="124" y="1147"/>
                    <a:pt x="86" y="1173"/>
                  </a:cubicBezTo>
                  <a:cubicBezTo>
                    <a:pt x="83" y="1169"/>
                    <a:pt x="81" y="1167"/>
                    <a:pt x="78" y="1164"/>
                  </a:cubicBezTo>
                  <a:cubicBezTo>
                    <a:pt x="77" y="1162"/>
                    <a:pt x="71" y="1160"/>
                    <a:pt x="69" y="1159"/>
                  </a:cubicBezTo>
                  <a:cubicBezTo>
                    <a:pt x="60" y="1148"/>
                    <a:pt x="46" y="1143"/>
                    <a:pt x="34" y="1146"/>
                  </a:cubicBezTo>
                  <a:cubicBezTo>
                    <a:pt x="35" y="1142"/>
                    <a:pt x="35" y="1138"/>
                    <a:pt x="35" y="1134"/>
                  </a:cubicBezTo>
                  <a:cubicBezTo>
                    <a:pt x="37" y="1134"/>
                    <a:pt x="38" y="1132"/>
                    <a:pt x="38" y="1130"/>
                  </a:cubicBezTo>
                  <a:cubicBezTo>
                    <a:pt x="38" y="1120"/>
                    <a:pt x="42" y="1074"/>
                    <a:pt x="35" y="1073"/>
                  </a:cubicBezTo>
                  <a:cubicBezTo>
                    <a:pt x="25" y="1073"/>
                    <a:pt x="27" y="1142"/>
                    <a:pt x="26" y="1151"/>
                  </a:cubicBezTo>
                  <a:cubicBezTo>
                    <a:pt x="26" y="1124"/>
                    <a:pt x="21" y="1096"/>
                    <a:pt x="23" y="1070"/>
                  </a:cubicBezTo>
                  <a:cubicBezTo>
                    <a:pt x="27" y="1067"/>
                    <a:pt x="25" y="1055"/>
                    <a:pt x="25" y="1051"/>
                  </a:cubicBezTo>
                  <a:cubicBezTo>
                    <a:pt x="29" y="1049"/>
                    <a:pt x="35" y="1009"/>
                    <a:pt x="31" y="1007"/>
                  </a:cubicBezTo>
                  <a:cubicBezTo>
                    <a:pt x="32" y="1005"/>
                    <a:pt x="32" y="1003"/>
                    <a:pt x="33" y="1001"/>
                  </a:cubicBezTo>
                  <a:cubicBezTo>
                    <a:pt x="34" y="1001"/>
                    <a:pt x="35" y="1001"/>
                    <a:pt x="37" y="1000"/>
                  </a:cubicBezTo>
                  <a:cubicBezTo>
                    <a:pt x="40" y="1002"/>
                    <a:pt x="46" y="998"/>
                    <a:pt x="42" y="994"/>
                  </a:cubicBezTo>
                  <a:cubicBezTo>
                    <a:pt x="43" y="994"/>
                    <a:pt x="43" y="993"/>
                    <a:pt x="43" y="992"/>
                  </a:cubicBezTo>
                  <a:cubicBezTo>
                    <a:pt x="63" y="991"/>
                    <a:pt x="84" y="991"/>
                    <a:pt x="103" y="994"/>
                  </a:cubicBezTo>
                  <a:cubicBezTo>
                    <a:pt x="121" y="997"/>
                    <a:pt x="144" y="1014"/>
                    <a:pt x="159" y="1014"/>
                  </a:cubicBezTo>
                  <a:cubicBezTo>
                    <a:pt x="175" y="1014"/>
                    <a:pt x="133" y="994"/>
                    <a:pt x="130" y="993"/>
                  </a:cubicBezTo>
                  <a:cubicBezTo>
                    <a:pt x="108" y="985"/>
                    <a:pt x="85" y="983"/>
                    <a:pt x="61" y="983"/>
                  </a:cubicBezTo>
                  <a:cubicBezTo>
                    <a:pt x="64" y="980"/>
                    <a:pt x="66" y="977"/>
                    <a:pt x="68" y="973"/>
                  </a:cubicBezTo>
                  <a:cubicBezTo>
                    <a:pt x="74" y="971"/>
                    <a:pt x="82" y="970"/>
                    <a:pt x="91" y="971"/>
                  </a:cubicBezTo>
                  <a:cubicBezTo>
                    <a:pt x="94" y="971"/>
                    <a:pt x="98" y="972"/>
                    <a:pt x="102" y="972"/>
                  </a:cubicBezTo>
                  <a:cubicBezTo>
                    <a:pt x="101" y="980"/>
                    <a:pt x="139" y="987"/>
                    <a:pt x="143" y="988"/>
                  </a:cubicBezTo>
                  <a:cubicBezTo>
                    <a:pt x="144" y="989"/>
                    <a:pt x="145" y="989"/>
                    <a:pt x="146" y="989"/>
                  </a:cubicBezTo>
                  <a:cubicBezTo>
                    <a:pt x="146" y="992"/>
                    <a:pt x="160" y="1007"/>
                    <a:pt x="161" y="997"/>
                  </a:cubicBezTo>
                  <a:cubicBezTo>
                    <a:pt x="163" y="999"/>
                    <a:pt x="166" y="1000"/>
                    <a:pt x="168" y="1001"/>
                  </a:cubicBezTo>
                  <a:cubicBezTo>
                    <a:pt x="168" y="1002"/>
                    <a:pt x="169" y="1002"/>
                    <a:pt x="169" y="1002"/>
                  </a:cubicBezTo>
                  <a:cubicBezTo>
                    <a:pt x="170" y="1004"/>
                    <a:pt x="172" y="1010"/>
                    <a:pt x="176" y="1009"/>
                  </a:cubicBezTo>
                  <a:cubicBezTo>
                    <a:pt x="186" y="1019"/>
                    <a:pt x="192" y="1050"/>
                    <a:pt x="206" y="1054"/>
                  </a:cubicBezTo>
                  <a:cubicBezTo>
                    <a:pt x="210" y="1066"/>
                    <a:pt x="212" y="1042"/>
                    <a:pt x="210" y="1037"/>
                  </a:cubicBezTo>
                  <a:cubicBezTo>
                    <a:pt x="211" y="1038"/>
                    <a:pt x="211" y="1038"/>
                    <a:pt x="211" y="1038"/>
                  </a:cubicBezTo>
                  <a:cubicBezTo>
                    <a:pt x="211" y="1041"/>
                    <a:pt x="212" y="1042"/>
                    <a:pt x="215" y="1043"/>
                  </a:cubicBezTo>
                  <a:cubicBezTo>
                    <a:pt x="217" y="1046"/>
                    <a:pt x="218" y="1049"/>
                    <a:pt x="219" y="1051"/>
                  </a:cubicBezTo>
                  <a:cubicBezTo>
                    <a:pt x="215" y="1059"/>
                    <a:pt x="213" y="1067"/>
                    <a:pt x="212" y="1077"/>
                  </a:cubicBezTo>
                  <a:close/>
                  <a:moveTo>
                    <a:pt x="264" y="992"/>
                  </a:moveTo>
                  <a:cubicBezTo>
                    <a:pt x="267" y="987"/>
                    <a:pt x="270" y="982"/>
                    <a:pt x="273" y="977"/>
                  </a:cubicBezTo>
                  <a:cubicBezTo>
                    <a:pt x="273" y="978"/>
                    <a:pt x="273" y="979"/>
                    <a:pt x="273" y="980"/>
                  </a:cubicBezTo>
                  <a:cubicBezTo>
                    <a:pt x="270" y="984"/>
                    <a:pt x="267" y="988"/>
                    <a:pt x="264" y="992"/>
                  </a:cubicBezTo>
                  <a:close/>
                  <a:moveTo>
                    <a:pt x="257" y="979"/>
                  </a:moveTo>
                  <a:cubicBezTo>
                    <a:pt x="255" y="983"/>
                    <a:pt x="253" y="987"/>
                    <a:pt x="251" y="991"/>
                  </a:cubicBezTo>
                  <a:cubicBezTo>
                    <a:pt x="257" y="976"/>
                    <a:pt x="265" y="962"/>
                    <a:pt x="274" y="948"/>
                  </a:cubicBezTo>
                  <a:cubicBezTo>
                    <a:pt x="268" y="958"/>
                    <a:pt x="263" y="969"/>
                    <a:pt x="257" y="979"/>
                  </a:cubicBezTo>
                  <a:close/>
                  <a:moveTo>
                    <a:pt x="601" y="431"/>
                  </a:moveTo>
                  <a:cubicBezTo>
                    <a:pt x="600" y="430"/>
                    <a:pt x="600" y="430"/>
                    <a:pt x="599" y="430"/>
                  </a:cubicBezTo>
                  <a:cubicBezTo>
                    <a:pt x="597" y="428"/>
                    <a:pt x="595" y="425"/>
                    <a:pt x="593" y="423"/>
                  </a:cubicBezTo>
                  <a:cubicBezTo>
                    <a:pt x="593" y="419"/>
                    <a:pt x="592" y="416"/>
                    <a:pt x="591" y="412"/>
                  </a:cubicBezTo>
                  <a:cubicBezTo>
                    <a:pt x="595" y="418"/>
                    <a:pt x="598" y="424"/>
                    <a:pt x="601" y="431"/>
                  </a:cubicBezTo>
                  <a:close/>
                  <a:moveTo>
                    <a:pt x="604" y="448"/>
                  </a:moveTo>
                  <a:cubicBezTo>
                    <a:pt x="598" y="456"/>
                    <a:pt x="591" y="463"/>
                    <a:pt x="584" y="470"/>
                  </a:cubicBezTo>
                  <a:cubicBezTo>
                    <a:pt x="589" y="461"/>
                    <a:pt x="594" y="452"/>
                    <a:pt x="599" y="443"/>
                  </a:cubicBezTo>
                  <a:cubicBezTo>
                    <a:pt x="601" y="444"/>
                    <a:pt x="602" y="446"/>
                    <a:pt x="604" y="448"/>
                  </a:cubicBezTo>
                  <a:close/>
                  <a:moveTo>
                    <a:pt x="585" y="426"/>
                  </a:moveTo>
                  <a:cubicBezTo>
                    <a:pt x="585" y="426"/>
                    <a:pt x="584" y="427"/>
                    <a:pt x="584" y="428"/>
                  </a:cubicBezTo>
                  <a:cubicBezTo>
                    <a:pt x="584" y="426"/>
                    <a:pt x="583" y="425"/>
                    <a:pt x="583" y="423"/>
                  </a:cubicBezTo>
                  <a:cubicBezTo>
                    <a:pt x="583" y="424"/>
                    <a:pt x="584" y="425"/>
                    <a:pt x="585" y="426"/>
                  </a:cubicBezTo>
                  <a:close/>
                  <a:moveTo>
                    <a:pt x="579" y="405"/>
                  </a:moveTo>
                  <a:cubicBezTo>
                    <a:pt x="580" y="407"/>
                    <a:pt x="580" y="408"/>
                    <a:pt x="581" y="410"/>
                  </a:cubicBezTo>
                  <a:cubicBezTo>
                    <a:pt x="579" y="407"/>
                    <a:pt x="577" y="405"/>
                    <a:pt x="575" y="403"/>
                  </a:cubicBezTo>
                  <a:cubicBezTo>
                    <a:pt x="577" y="404"/>
                    <a:pt x="578" y="404"/>
                    <a:pt x="579" y="405"/>
                  </a:cubicBezTo>
                  <a:close/>
                  <a:moveTo>
                    <a:pt x="567" y="387"/>
                  </a:moveTo>
                  <a:cubicBezTo>
                    <a:pt x="568" y="388"/>
                    <a:pt x="569" y="390"/>
                    <a:pt x="571" y="392"/>
                  </a:cubicBezTo>
                  <a:cubicBezTo>
                    <a:pt x="567" y="390"/>
                    <a:pt x="564" y="388"/>
                    <a:pt x="560" y="387"/>
                  </a:cubicBezTo>
                  <a:cubicBezTo>
                    <a:pt x="555" y="381"/>
                    <a:pt x="549" y="376"/>
                    <a:pt x="544" y="370"/>
                  </a:cubicBezTo>
                  <a:cubicBezTo>
                    <a:pt x="552" y="375"/>
                    <a:pt x="560" y="381"/>
                    <a:pt x="567" y="387"/>
                  </a:cubicBezTo>
                  <a:close/>
                  <a:moveTo>
                    <a:pt x="534" y="355"/>
                  </a:moveTo>
                  <a:cubicBezTo>
                    <a:pt x="528" y="352"/>
                    <a:pt x="522" y="349"/>
                    <a:pt x="516" y="347"/>
                  </a:cubicBezTo>
                  <a:cubicBezTo>
                    <a:pt x="513" y="345"/>
                    <a:pt x="510" y="342"/>
                    <a:pt x="507" y="340"/>
                  </a:cubicBezTo>
                  <a:cubicBezTo>
                    <a:pt x="516" y="345"/>
                    <a:pt x="526" y="350"/>
                    <a:pt x="534" y="355"/>
                  </a:cubicBezTo>
                  <a:close/>
                  <a:moveTo>
                    <a:pt x="531" y="374"/>
                  </a:moveTo>
                  <a:cubicBezTo>
                    <a:pt x="518" y="368"/>
                    <a:pt x="506" y="361"/>
                    <a:pt x="495" y="353"/>
                  </a:cubicBezTo>
                  <a:cubicBezTo>
                    <a:pt x="508" y="359"/>
                    <a:pt x="520" y="366"/>
                    <a:pt x="531" y="374"/>
                  </a:cubicBezTo>
                  <a:close/>
                  <a:moveTo>
                    <a:pt x="475" y="332"/>
                  </a:moveTo>
                  <a:cubicBezTo>
                    <a:pt x="467" y="330"/>
                    <a:pt x="460" y="328"/>
                    <a:pt x="452" y="326"/>
                  </a:cubicBezTo>
                  <a:cubicBezTo>
                    <a:pt x="451" y="326"/>
                    <a:pt x="451" y="325"/>
                    <a:pt x="450" y="325"/>
                  </a:cubicBezTo>
                  <a:cubicBezTo>
                    <a:pt x="459" y="327"/>
                    <a:pt x="467" y="329"/>
                    <a:pt x="475" y="332"/>
                  </a:cubicBezTo>
                  <a:close/>
                  <a:moveTo>
                    <a:pt x="408" y="324"/>
                  </a:moveTo>
                  <a:cubicBezTo>
                    <a:pt x="410" y="324"/>
                    <a:pt x="412" y="325"/>
                    <a:pt x="414" y="325"/>
                  </a:cubicBezTo>
                  <a:cubicBezTo>
                    <a:pt x="411" y="325"/>
                    <a:pt x="407" y="325"/>
                    <a:pt x="404" y="324"/>
                  </a:cubicBezTo>
                  <a:cubicBezTo>
                    <a:pt x="405" y="324"/>
                    <a:pt x="406" y="324"/>
                    <a:pt x="408" y="324"/>
                  </a:cubicBezTo>
                  <a:close/>
                  <a:moveTo>
                    <a:pt x="328" y="327"/>
                  </a:moveTo>
                  <a:cubicBezTo>
                    <a:pt x="331" y="325"/>
                    <a:pt x="335" y="324"/>
                    <a:pt x="338" y="323"/>
                  </a:cubicBezTo>
                  <a:cubicBezTo>
                    <a:pt x="335" y="324"/>
                    <a:pt x="331" y="326"/>
                    <a:pt x="328" y="327"/>
                  </a:cubicBezTo>
                  <a:cubicBezTo>
                    <a:pt x="328" y="327"/>
                    <a:pt x="328" y="327"/>
                    <a:pt x="328" y="327"/>
                  </a:cubicBezTo>
                  <a:close/>
                  <a:moveTo>
                    <a:pt x="316" y="367"/>
                  </a:moveTo>
                  <a:cubicBezTo>
                    <a:pt x="318" y="367"/>
                    <a:pt x="320" y="366"/>
                    <a:pt x="321" y="365"/>
                  </a:cubicBezTo>
                  <a:cubicBezTo>
                    <a:pt x="318" y="370"/>
                    <a:pt x="316" y="375"/>
                    <a:pt x="313" y="380"/>
                  </a:cubicBezTo>
                  <a:cubicBezTo>
                    <a:pt x="312" y="380"/>
                    <a:pt x="311" y="379"/>
                    <a:pt x="311" y="380"/>
                  </a:cubicBezTo>
                  <a:cubicBezTo>
                    <a:pt x="312" y="376"/>
                    <a:pt x="314" y="371"/>
                    <a:pt x="316" y="367"/>
                  </a:cubicBezTo>
                  <a:close/>
                  <a:moveTo>
                    <a:pt x="309" y="409"/>
                  </a:moveTo>
                  <a:cubicBezTo>
                    <a:pt x="308" y="408"/>
                    <a:pt x="308" y="408"/>
                    <a:pt x="308" y="408"/>
                  </a:cubicBezTo>
                  <a:cubicBezTo>
                    <a:pt x="315" y="392"/>
                    <a:pt x="322" y="377"/>
                    <a:pt x="332" y="364"/>
                  </a:cubicBezTo>
                  <a:cubicBezTo>
                    <a:pt x="333" y="364"/>
                    <a:pt x="333" y="364"/>
                    <a:pt x="334" y="365"/>
                  </a:cubicBezTo>
                  <a:cubicBezTo>
                    <a:pt x="331" y="383"/>
                    <a:pt x="322" y="401"/>
                    <a:pt x="313" y="418"/>
                  </a:cubicBezTo>
                  <a:cubicBezTo>
                    <a:pt x="313" y="417"/>
                    <a:pt x="313" y="416"/>
                    <a:pt x="312" y="415"/>
                  </a:cubicBezTo>
                  <a:cubicBezTo>
                    <a:pt x="312" y="413"/>
                    <a:pt x="312" y="409"/>
                    <a:pt x="309" y="409"/>
                  </a:cubicBezTo>
                  <a:close/>
                  <a:moveTo>
                    <a:pt x="306" y="389"/>
                  </a:moveTo>
                  <a:cubicBezTo>
                    <a:pt x="307" y="388"/>
                    <a:pt x="308" y="388"/>
                    <a:pt x="308" y="388"/>
                  </a:cubicBezTo>
                  <a:cubicBezTo>
                    <a:pt x="306" y="392"/>
                    <a:pt x="304" y="396"/>
                    <a:pt x="302" y="401"/>
                  </a:cubicBezTo>
                  <a:cubicBezTo>
                    <a:pt x="302" y="400"/>
                    <a:pt x="302" y="400"/>
                    <a:pt x="301" y="399"/>
                  </a:cubicBezTo>
                  <a:cubicBezTo>
                    <a:pt x="303" y="396"/>
                    <a:pt x="305" y="392"/>
                    <a:pt x="306" y="389"/>
                  </a:cubicBezTo>
                  <a:close/>
                  <a:moveTo>
                    <a:pt x="308" y="433"/>
                  </a:moveTo>
                  <a:cubicBezTo>
                    <a:pt x="308" y="433"/>
                    <a:pt x="308" y="433"/>
                    <a:pt x="307" y="433"/>
                  </a:cubicBezTo>
                  <a:cubicBezTo>
                    <a:pt x="307" y="433"/>
                    <a:pt x="308" y="433"/>
                    <a:pt x="308" y="433"/>
                  </a:cubicBezTo>
                  <a:cubicBezTo>
                    <a:pt x="308" y="433"/>
                    <a:pt x="308" y="433"/>
                    <a:pt x="308" y="433"/>
                  </a:cubicBezTo>
                  <a:close/>
                  <a:moveTo>
                    <a:pt x="289" y="428"/>
                  </a:moveTo>
                  <a:cubicBezTo>
                    <a:pt x="291" y="421"/>
                    <a:pt x="294" y="414"/>
                    <a:pt x="297" y="407"/>
                  </a:cubicBezTo>
                  <a:cubicBezTo>
                    <a:pt x="298" y="408"/>
                    <a:pt x="298" y="408"/>
                    <a:pt x="299" y="409"/>
                  </a:cubicBezTo>
                  <a:cubicBezTo>
                    <a:pt x="296" y="415"/>
                    <a:pt x="293" y="422"/>
                    <a:pt x="289" y="429"/>
                  </a:cubicBezTo>
                  <a:cubicBezTo>
                    <a:pt x="289" y="429"/>
                    <a:pt x="289" y="429"/>
                    <a:pt x="289" y="429"/>
                  </a:cubicBezTo>
                  <a:cubicBezTo>
                    <a:pt x="289" y="429"/>
                    <a:pt x="289" y="429"/>
                    <a:pt x="289" y="428"/>
                  </a:cubicBezTo>
                  <a:close/>
                  <a:moveTo>
                    <a:pt x="298" y="461"/>
                  </a:moveTo>
                  <a:cubicBezTo>
                    <a:pt x="297" y="461"/>
                    <a:pt x="297" y="461"/>
                    <a:pt x="297" y="461"/>
                  </a:cubicBezTo>
                  <a:cubicBezTo>
                    <a:pt x="297" y="461"/>
                    <a:pt x="297" y="461"/>
                    <a:pt x="297" y="461"/>
                  </a:cubicBezTo>
                  <a:cubicBezTo>
                    <a:pt x="297" y="461"/>
                    <a:pt x="297" y="461"/>
                    <a:pt x="298" y="461"/>
                  </a:cubicBezTo>
                  <a:close/>
                  <a:moveTo>
                    <a:pt x="289" y="460"/>
                  </a:moveTo>
                  <a:cubicBezTo>
                    <a:pt x="289" y="462"/>
                    <a:pt x="289" y="463"/>
                    <a:pt x="290" y="463"/>
                  </a:cubicBezTo>
                  <a:cubicBezTo>
                    <a:pt x="288" y="464"/>
                    <a:pt x="286" y="465"/>
                    <a:pt x="284" y="465"/>
                  </a:cubicBezTo>
                  <a:cubicBezTo>
                    <a:pt x="286" y="464"/>
                    <a:pt x="287" y="462"/>
                    <a:pt x="289" y="460"/>
                  </a:cubicBezTo>
                  <a:close/>
                  <a:moveTo>
                    <a:pt x="246" y="528"/>
                  </a:moveTo>
                  <a:cubicBezTo>
                    <a:pt x="250" y="523"/>
                    <a:pt x="255" y="520"/>
                    <a:pt x="261" y="518"/>
                  </a:cubicBezTo>
                  <a:cubicBezTo>
                    <a:pt x="266" y="522"/>
                    <a:pt x="272" y="525"/>
                    <a:pt x="279" y="528"/>
                  </a:cubicBezTo>
                  <a:cubicBezTo>
                    <a:pt x="267" y="529"/>
                    <a:pt x="257" y="530"/>
                    <a:pt x="246" y="528"/>
                  </a:cubicBezTo>
                  <a:close/>
                  <a:moveTo>
                    <a:pt x="342" y="537"/>
                  </a:moveTo>
                  <a:cubicBezTo>
                    <a:pt x="333" y="535"/>
                    <a:pt x="324" y="533"/>
                    <a:pt x="315" y="531"/>
                  </a:cubicBezTo>
                  <a:cubicBezTo>
                    <a:pt x="329" y="531"/>
                    <a:pt x="342" y="534"/>
                    <a:pt x="355" y="539"/>
                  </a:cubicBezTo>
                  <a:cubicBezTo>
                    <a:pt x="351" y="538"/>
                    <a:pt x="346" y="538"/>
                    <a:pt x="342" y="537"/>
                  </a:cubicBezTo>
                  <a:close/>
                  <a:moveTo>
                    <a:pt x="388" y="548"/>
                  </a:moveTo>
                  <a:cubicBezTo>
                    <a:pt x="358" y="529"/>
                    <a:pt x="329" y="520"/>
                    <a:pt x="294" y="525"/>
                  </a:cubicBezTo>
                  <a:cubicBezTo>
                    <a:pt x="286" y="522"/>
                    <a:pt x="278" y="519"/>
                    <a:pt x="271" y="515"/>
                  </a:cubicBezTo>
                  <a:cubicBezTo>
                    <a:pt x="311" y="507"/>
                    <a:pt x="356" y="528"/>
                    <a:pt x="390" y="548"/>
                  </a:cubicBezTo>
                  <a:cubicBezTo>
                    <a:pt x="389" y="548"/>
                    <a:pt x="388" y="548"/>
                    <a:pt x="388" y="548"/>
                  </a:cubicBezTo>
                  <a:close/>
                  <a:moveTo>
                    <a:pt x="365" y="526"/>
                  </a:moveTo>
                  <a:cubicBezTo>
                    <a:pt x="346" y="517"/>
                    <a:pt x="324" y="509"/>
                    <a:pt x="303" y="507"/>
                  </a:cubicBezTo>
                  <a:cubicBezTo>
                    <a:pt x="356" y="509"/>
                    <a:pt x="428" y="535"/>
                    <a:pt x="450" y="588"/>
                  </a:cubicBezTo>
                  <a:cubicBezTo>
                    <a:pt x="429" y="564"/>
                    <a:pt x="398" y="541"/>
                    <a:pt x="365" y="526"/>
                  </a:cubicBezTo>
                  <a:close/>
                  <a:moveTo>
                    <a:pt x="445" y="649"/>
                  </a:moveTo>
                  <a:cubicBezTo>
                    <a:pt x="446" y="650"/>
                    <a:pt x="446" y="649"/>
                    <a:pt x="447" y="649"/>
                  </a:cubicBezTo>
                  <a:cubicBezTo>
                    <a:pt x="446" y="651"/>
                    <a:pt x="446" y="652"/>
                    <a:pt x="445" y="653"/>
                  </a:cubicBezTo>
                  <a:cubicBezTo>
                    <a:pt x="445" y="652"/>
                    <a:pt x="445" y="651"/>
                    <a:pt x="445" y="649"/>
                  </a:cubicBezTo>
                  <a:close/>
                  <a:moveTo>
                    <a:pt x="441" y="688"/>
                  </a:moveTo>
                  <a:cubicBezTo>
                    <a:pt x="442" y="688"/>
                    <a:pt x="442" y="688"/>
                    <a:pt x="442" y="687"/>
                  </a:cubicBezTo>
                  <a:cubicBezTo>
                    <a:pt x="442" y="688"/>
                    <a:pt x="442" y="688"/>
                    <a:pt x="442" y="688"/>
                  </a:cubicBezTo>
                  <a:cubicBezTo>
                    <a:pt x="442" y="688"/>
                    <a:pt x="442" y="688"/>
                    <a:pt x="441" y="688"/>
                  </a:cubicBezTo>
                  <a:close/>
                  <a:moveTo>
                    <a:pt x="460" y="653"/>
                  </a:moveTo>
                  <a:cubicBezTo>
                    <a:pt x="453" y="659"/>
                    <a:pt x="447" y="666"/>
                    <a:pt x="442" y="674"/>
                  </a:cubicBezTo>
                  <a:cubicBezTo>
                    <a:pt x="442" y="673"/>
                    <a:pt x="442" y="672"/>
                    <a:pt x="442" y="671"/>
                  </a:cubicBezTo>
                  <a:cubicBezTo>
                    <a:pt x="450" y="661"/>
                    <a:pt x="456" y="651"/>
                    <a:pt x="460" y="640"/>
                  </a:cubicBezTo>
                  <a:cubicBezTo>
                    <a:pt x="461" y="643"/>
                    <a:pt x="461" y="645"/>
                    <a:pt x="462" y="648"/>
                  </a:cubicBezTo>
                  <a:cubicBezTo>
                    <a:pt x="461" y="649"/>
                    <a:pt x="460" y="651"/>
                    <a:pt x="460" y="653"/>
                  </a:cubicBezTo>
                  <a:close/>
                  <a:moveTo>
                    <a:pt x="485" y="620"/>
                  </a:moveTo>
                  <a:cubicBezTo>
                    <a:pt x="481" y="624"/>
                    <a:pt x="477" y="628"/>
                    <a:pt x="473" y="633"/>
                  </a:cubicBezTo>
                  <a:cubicBezTo>
                    <a:pt x="473" y="631"/>
                    <a:pt x="473" y="629"/>
                    <a:pt x="472" y="627"/>
                  </a:cubicBezTo>
                  <a:cubicBezTo>
                    <a:pt x="480" y="619"/>
                    <a:pt x="488" y="611"/>
                    <a:pt x="496" y="603"/>
                  </a:cubicBezTo>
                  <a:cubicBezTo>
                    <a:pt x="493" y="608"/>
                    <a:pt x="489" y="614"/>
                    <a:pt x="485" y="620"/>
                  </a:cubicBezTo>
                  <a:close/>
                  <a:moveTo>
                    <a:pt x="468" y="616"/>
                  </a:moveTo>
                  <a:cubicBezTo>
                    <a:pt x="465" y="609"/>
                    <a:pt x="461" y="602"/>
                    <a:pt x="456" y="596"/>
                  </a:cubicBezTo>
                  <a:cubicBezTo>
                    <a:pt x="458" y="595"/>
                    <a:pt x="460" y="593"/>
                    <a:pt x="459" y="590"/>
                  </a:cubicBezTo>
                  <a:cubicBezTo>
                    <a:pt x="437" y="521"/>
                    <a:pt x="328" y="485"/>
                    <a:pt x="262" y="503"/>
                  </a:cubicBezTo>
                  <a:cubicBezTo>
                    <a:pt x="266" y="496"/>
                    <a:pt x="269" y="490"/>
                    <a:pt x="271" y="482"/>
                  </a:cubicBezTo>
                  <a:cubicBezTo>
                    <a:pt x="276" y="487"/>
                    <a:pt x="279" y="478"/>
                    <a:pt x="279" y="476"/>
                  </a:cubicBezTo>
                  <a:cubicBezTo>
                    <a:pt x="286" y="473"/>
                    <a:pt x="293" y="471"/>
                    <a:pt x="300" y="468"/>
                  </a:cubicBezTo>
                  <a:cubicBezTo>
                    <a:pt x="296" y="476"/>
                    <a:pt x="296" y="480"/>
                    <a:pt x="305" y="484"/>
                  </a:cubicBezTo>
                  <a:cubicBezTo>
                    <a:pt x="305" y="485"/>
                    <a:pt x="305" y="486"/>
                    <a:pt x="305" y="487"/>
                  </a:cubicBezTo>
                  <a:cubicBezTo>
                    <a:pt x="306" y="488"/>
                    <a:pt x="307" y="489"/>
                    <a:pt x="308" y="490"/>
                  </a:cubicBezTo>
                  <a:cubicBezTo>
                    <a:pt x="307" y="494"/>
                    <a:pt x="310" y="499"/>
                    <a:pt x="314" y="496"/>
                  </a:cubicBezTo>
                  <a:cubicBezTo>
                    <a:pt x="325" y="501"/>
                    <a:pt x="326" y="486"/>
                    <a:pt x="326" y="480"/>
                  </a:cubicBezTo>
                  <a:cubicBezTo>
                    <a:pt x="332" y="473"/>
                    <a:pt x="333" y="463"/>
                    <a:pt x="322" y="466"/>
                  </a:cubicBezTo>
                  <a:cubicBezTo>
                    <a:pt x="320" y="461"/>
                    <a:pt x="316" y="455"/>
                    <a:pt x="310" y="457"/>
                  </a:cubicBezTo>
                  <a:cubicBezTo>
                    <a:pt x="307" y="455"/>
                    <a:pt x="304" y="454"/>
                    <a:pt x="301" y="453"/>
                  </a:cubicBezTo>
                  <a:cubicBezTo>
                    <a:pt x="301" y="453"/>
                    <a:pt x="302" y="452"/>
                    <a:pt x="302" y="452"/>
                  </a:cubicBezTo>
                  <a:cubicBezTo>
                    <a:pt x="305" y="452"/>
                    <a:pt x="307" y="452"/>
                    <a:pt x="310" y="452"/>
                  </a:cubicBezTo>
                  <a:cubicBezTo>
                    <a:pt x="310" y="459"/>
                    <a:pt x="317" y="454"/>
                    <a:pt x="319" y="452"/>
                  </a:cubicBezTo>
                  <a:cubicBezTo>
                    <a:pt x="334" y="451"/>
                    <a:pt x="349" y="452"/>
                    <a:pt x="364" y="454"/>
                  </a:cubicBezTo>
                  <a:cubicBezTo>
                    <a:pt x="360" y="464"/>
                    <a:pt x="377" y="456"/>
                    <a:pt x="377" y="456"/>
                  </a:cubicBezTo>
                  <a:cubicBezTo>
                    <a:pt x="386" y="458"/>
                    <a:pt x="395" y="460"/>
                    <a:pt x="404" y="464"/>
                  </a:cubicBezTo>
                  <a:cubicBezTo>
                    <a:pt x="426" y="481"/>
                    <a:pt x="436" y="519"/>
                    <a:pt x="464" y="528"/>
                  </a:cubicBezTo>
                  <a:cubicBezTo>
                    <a:pt x="459" y="529"/>
                    <a:pt x="441" y="542"/>
                    <a:pt x="451" y="547"/>
                  </a:cubicBezTo>
                  <a:cubicBezTo>
                    <a:pt x="463" y="583"/>
                    <a:pt x="513" y="532"/>
                    <a:pt x="469" y="528"/>
                  </a:cubicBezTo>
                  <a:cubicBezTo>
                    <a:pt x="474" y="524"/>
                    <a:pt x="470" y="507"/>
                    <a:pt x="470" y="501"/>
                  </a:cubicBezTo>
                  <a:cubicBezTo>
                    <a:pt x="476" y="512"/>
                    <a:pt x="485" y="522"/>
                    <a:pt x="493" y="532"/>
                  </a:cubicBezTo>
                  <a:cubicBezTo>
                    <a:pt x="502" y="543"/>
                    <a:pt x="508" y="538"/>
                    <a:pt x="499" y="527"/>
                  </a:cubicBezTo>
                  <a:cubicBezTo>
                    <a:pt x="489" y="513"/>
                    <a:pt x="476" y="500"/>
                    <a:pt x="470" y="484"/>
                  </a:cubicBezTo>
                  <a:cubicBezTo>
                    <a:pt x="462" y="463"/>
                    <a:pt x="459" y="475"/>
                    <a:pt x="460" y="490"/>
                  </a:cubicBezTo>
                  <a:cubicBezTo>
                    <a:pt x="445" y="474"/>
                    <a:pt x="427" y="463"/>
                    <a:pt x="408" y="456"/>
                  </a:cubicBezTo>
                  <a:cubicBezTo>
                    <a:pt x="395" y="447"/>
                    <a:pt x="383" y="450"/>
                    <a:pt x="369" y="445"/>
                  </a:cubicBezTo>
                  <a:cubicBezTo>
                    <a:pt x="367" y="441"/>
                    <a:pt x="364" y="438"/>
                    <a:pt x="359" y="438"/>
                  </a:cubicBezTo>
                  <a:cubicBezTo>
                    <a:pt x="361" y="438"/>
                    <a:pt x="363" y="438"/>
                    <a:pt x="366" y="438"/>
                  </a:cubicBezTo>
                  <a:cubicBezTo>
                    <a:pt x="393" y="438"/>
                    <a:pt x="423" y="441"/>
                    <a:pt x="450" y="448"/>
                  </a:cubicBezTo>
                  <a:cubicBezTo>
                    <a:pt x="458" y="451"/>
                    <a:pt x="514" y="489"/>
                    <a:pt x="516" y="487"/>
                  </a:cubicBezTo>
                  <a:cubicBezTo>
                    <a:pt x="530" y="474"/>
                    <a:pt x="495" y="456"/>
                    <a:pt x="485" y="451"/>
                  </a:cubicBezTo>
                  <a:cubicBezTo>
                    <a:pt x="435" y="429"/>
                    <a:pt x="377" y="425"/>
                    <a:pt x="323" y="432"/>
                  </a:cubicBezTo>
                  <a:cubicBezTo>
                    <a:pt x="323" y="429"/>
                    <a:pt x="320" y="428"/>
                    <a:pt x="317" y="428"/>
                  </a:cubicBezTo>
                  <a:cubicBezTo>
                    <a:pt x="326" y="408"/>
                    <a:pt x="338" y="389"/>
                    <a:pt x="342" y="367"/>
                  </a:cubicBezTo>
                  <a:cubicBezTo>
                    <a:pt x="356" y="372"/>
                    <a:pt x="371" y="376"/>
                    <a:pt x="385" y="381"/>
                  </a:cubicBezTo>
                  <a:cubicBezTo>
                    <a:pt x="405" y="393"/>
                    <a:pt x="422" y="408"/>
                    <a:pt x="441" y="420"/>
                  </a:cubicBezTo>
                  <a:cubicBezTo>
                    <a:pt x="470" y="439"/>
                    <a:pt x="463" y="417"/>
                    <a:pt x="445" y="402"/>
                  </a:cubicBezTo>
                  <a:cubicBezTo>
                    <a:pt x="451" y="404"/>
                    <a:pt x="483" y="425"/>
                    <a:pt x="488" y="421"/>
                  </a:cubicBezTo>
                  <a:cubicBezTo>
                    <a:pt x="503" y="436"/>
                    <a:pt x="520" y="452"/>
                    <a:pt x="542" y="458"/>
                  </a:cubicBezTo>
                  <a:cubicBezTo>
                    <a:pt x="545" y="459"/>
                    <a:pt x="549" y="453"/>
                    <a:pt x="545" y="451"/>
                  </a:cubicBezTo>
                  <a:cubicBezTo>
                    <a:pt x="533" y="442"/>
                    <a:pt x="521" y="433"/>
                    <a:pt x="509" y="424"/>
                  </a:cubicBezTo>
                  <a:cubicBezTo>
                    <a:pt x="469" y="392"/>
                    <a:pt x="428" y="365"/>
                    <a:pt x="376" y="358"/>
                  </a:cubicBezTo>
                  <a:cubicBezTo>
                    <a:pt x="365" y="356"/>
                    <a:pt x="353" y="354"/>
                    <a:pt x="343" y="354"/>
                  </a:cubicBezTo>
                  <a:cubicBezTo>
                    <a:pt x="342" y="340"/>
                    <a:pt x="334" y="348"/>
                    <a:pt x="329" y="355"/>
                  </a:cubicBezTo>
                  <a:cubicBezTo>
                    <a:pt x="328" y="355"/>
                    <a:pt x="328" y="355"/>
                    <a:pt x="327" y="356"/>
                  </a:cubicBezTo>
                  <a:cubicBezTo>
                    <a:pt x="325" y="356"/>
                    <a:pt x="323" y="356"/>
                    <a:pt x="320" y="355"/>
                  </a:cubicBezTo>
                  <a:cubicBezTo>
                    <a:pt x="322" y="349"/>
                    <a:pt x="324" y="343"/>
                    <a:pt x="326" y="337"/>
                  </a:cubicBezTo>
                  <a:cubicBezTo>
                    <a:pt x="340" y="331"/>
                    <a:pt x="353" y="324"/>
                    <a:pt x="367" y="320"/>
                  </a:cubicBezTo>
                  <a:cubicBezTo>
                    <a:pt x="372" y="320"/>
                    <a:pt x="376" y="320"/>
                    <a:pt x="380" y="320"/>
                  </a:cubicBezTo>
                  <a:cubicBezTo>
                    <a:pt x="377" y="321"/>
                    <a:pt x="367" y="322"/>
                    <a:pt x="365" y="325"/>
                  </a:cubicBezTo>
                  <a:cubicBezTo>
                    <a:pt x="361" y="327"/>
                    <a:pt x="344" y="331"/>
                    <a:pt x="348" y="337"/>
                  </a:cubicBezTo>
                  <a:cubicBezTo>
                    <a:pt x="351" y="344"/>
                    <a:pt x="367" y="333"/>
                    <a:pt x="371" y="332"/>
                  </a:cubicBezTo>
                  <a:cubicBezTo>
                    <a:pt x="398" y="331"/>
                    <a:pt x="426" y="334"/>
                    <a:pt x="452" y="340"/>
                  </a:cubicBezTo>
                  <a:cubicBezTo>
                    <a:pt x="478" y="359"/>
                    <a:pt x="503" y="384"/>
                    <a:pt x="519" y="412"/>
                  </a:cubicBezTo>
                  <a:cubicBezTo>
                    <a:pt x="523" y="420"/>
                    <a:pt x="526" y="408"/>
                    <a:pt x="521" y="401"/>
                  </a:cubicBezTo>
                  <a:cubicBezTo>
                    <a:pt x="510" y="383"/>
                    <a:pt x="496" y="367"/>
                    <a:pt x="480" y="353"/>
                  </a:cubicBezTo>
                  <a:cubicBezTo>
                    <a:pt x="503" y="369"/>
                    <a:pt x="527" y="380"/>
                    <a:pt x="552" y="392"/>
                  </a:cubicBezTo>
                  <a:cubicBezTo>
                    <a:pt x="556" y="396"/>
                    <a:pt x="563" y="411"/>
                    <a:pt x="571" y="423"/>
                  </a:cubicBezTo>
                  <a:cubicBezTo>
                    <a:pt x="563" y="414"/>
                    <a:pt x="551" y="402"/>
                    <a:pt x="543" y="419"/>
                  </a:cubicBezTo>
                  <a:cubicBezTo>
                    <a:pt x="538" y="430"/>
                    <a:pt x="546" y="437"/>
                    <a:pt x="547" y="430"/>
                  </a:cubicBezTo>
                  <a:cubicBezTo>
                    <a:pt x="547" y="430"/>
                    <a:pt x="550" y="417"/>
                    <a:pt x="554" y="418"/>
                  </a:cubicBezTo>
                  <a:cubicBezTo>
                    <a:pt x="537" y="432"/>
                    <a:pt x="579" y="440"/>
                    <a:pt x="573" y="426"/>
                  </a:cubicBezTo>
                  <a:cubicBezTo>
                    <a:pt x="580" y="437"/>
                    <a:pt x="587" y="443"/>
                    <a:pt x="591" y="433"/>
                  </a:cubicBezTo>
                  <a:cubicBezTo>
                    <a:pt x="592" y="434"/>
                    <a:pt x="593" y="435"/>
                    <a:pt x="594" y="436"/>
                  </a:cubicBezTo>
                  <a:cubicBezTo>
                    <a:pt x="588" y="446"/>
                    <a:pt x="582" y="455"/>
                    <a:pt x="577" y="465"/>
                  </a:cubicBezTo>
                  <a:cubicBezTo>
                    <a:pt x="569" y="467"/>
                    <a:pt x="557" y="493"/>
                    <a:pt x="553" y="500"/>
                  </a:cubicBezTo>
                  <a:cubicBezTo>
                    <a:pt x="541" y="513"/>
                    <a:pt x="530" y="527"/>
                    <a:pt x="518" y="541"/>
                  </a:cubicBezTo>
                  <a:cubicBezTo>
                    <a:pt x="515" y="545"/>
                    <a:pt x="486" y="570"/>
                    <a:pt x="493" y="575"/>
                  </a:cubicBezTo>
                  <a:cubicBezTo>
                    <a:pt x="500" y="581"/>
                    <a:pt x="520" y="550"/>
                    <a:pt x="524" y="546"/>
                  </a:cubicBezTo>
                  <a:cubicBezTo>
                    <a:pt x="508" y="572"/>
                    <a:pt x="490" y="595"/>
                    <a:pt x="468" y="616"/>
                  </a:cubicBezTo>
                  <a:close/>
                  <a:moveTo>
                    <a:pt x="306" y="476"/>
                  </a:moveTo>
                  <a:cubicBezTo>
                    <a:pt x="309" y="466"/>
                    <a:pt x="312" y="465"/>
                    <a:pt x="312" y="465"/>
                  </a:cubicBezTo>
                  <a:cubicBezTo>
                    <a:pt x="312" y="465"/>
                    <a:pt x="314" y="466"/>
                    <a:pt x="315" y="470"/>
                  </a:cubicBezTo>
                  <a:cubicBezTo>
                    <a:pt x="313" y="472"/>
                    <a:pt x="311" y="474"/>
                    <a:pt x="309" y="477"/>
                  </a:cubicBezTo>
                  <a:cubicBezTo>
                    <a:pt x="308" y="477"/>
                    <a:pt x="307" y="476"/>
                    <a:pt x="306" y="476"/>
                  </a:cubicBezTo>
                  <a:close/>
                  <a:moveTo>
                    <a:pt x="317" y="488"/>
                  </a:moveTo>
                  <a:cubicBezTo>
                    <a:pt x="317" y="487"/>
                    <a:pt x="318" y="486"/>
                    <a:pt x="318" y="484"/>
                  </a:cubicBezTo>
                  <a:cubicBezTo>
                    <a:pt x="318" y="484"/>
                    <a:pt x="318" y="484"/>
                    <a:pt x="318" y="484"/>
                  </a:cubicBezTo>
                  <a:cubicBezTo>
                    <a:pt x="318" y="486"/>
                    <a:pt x="318" y="488"/>
                    <a:pt x="317" y="488"/>
                  </a:cubicBezTo>
                  <a:cubicBezTo>
                    <a:pt x="317" y="488"/>
                    <a:pt x="317" y="488"/>
                    <a:pt x="317" y="488"/>
                  </a:cubicBezTo>
                  <a:close/>
                  <a:moveTo>
                    <a:pt x="423" y="472"/>
                  </a:moveTo>
                  <a:cubicBezTo>
                    <a:pt x="438" y="480"/>
                    <a:pt x="451" y="490"/>
                    <a:pt x="462" y="505"/>
                  </a:cubicBezTo>
                  <a:cubicBezTo>
                    <a:pt x="462" y="510"/>
                    <a:pt x="463" y="515"/>
                    <a:pt x="463" y="519"/>
                  </a:cubicBezTo>
                  <a:cubicBezTo>
                    <a:pt x="445" y="509"/>
                    <a:pt x="435" y="487"/>
                    <a:pt x="423" y="472"/>
                  </a:cubicBezTo>
                  <a:close/>
                  <a:moveTo>
                    <a:pt x="468" y="539"/>
                  </a:moveTo>
                  <a:cubicBezTo>
                    <a:pt x="470" y="540"/>
                    <a:pt x="472" y="539"/>
                    <a:pt x="472" y="537"/>
                  </a:cubicBezTo>
                  <a:cubicBezTo>
                    <a:pt x="484" y="544"/>
                    <a:pt x="474" y="553"/>
                    <a:pt x="465" y="550"/>
                  </a:cubicBezTo>
                  <a:cubicBezTo>
                    <a:pt x="466" y="550"/>
                    <a:pt x="467" y="550"/>
                    <a:pt x="469" y="550"/>
                  </a:cubicBezTo>
                  <a:cubicBezTo>
                    <a:pt x="477" y="549"/>
                    <a:pt x="469" y="541"/>
                    <a:pt x="468" y="539"/>
                  </a:cubicBezTo>
                  <a:close/>
                  <a:moveTo>
                    <a:pt x="379" y="367"/>
                  </a:moveTo>
                  <a:cubicBezTo>
                    <a:pt x="409" y="374"/>
                    <a:pt x="440" y="385"/>
                    <a:pt x="466" y="403"/>
                  </a:cubicBezTo>
                  <a:cubicBezTo>
                    <a:pt x="439" y="389"/>
                    <a:pt x="408" y="377"/>
                    <a:pt x="379" y="367"/>
                  </a:cubicBezTo>
                  <a:close/>
                  <a:moveTo>
                    <a:pt x="414" y="391"/>
                  </a:moveTo>
                  <a:cubicBezTo>
                    <a:pt x="427" y="398"/>
                    <a:pt x="438" y="405"/>
                    <a:pt x="446" y="414"/>
                  </a:cubicBezTo>
                  <a:cubicBezTo>
                    <a:pt x="435" y="407"/>
                    <a:pt x="425" y="399"/>
                    <a:pt x="414" y="391"/>
                  </a:cubicBezTo>
                  <a:close/>
                  <a:moveTo>
                    <a:pt x="562" y="425"/>
                  </a:moveTo>
                  <a:cubicBezTo>
                    <a:pt x="561" y="425"/>
                    <a:pt x="560" y="424"/>
                    <a:pt x="559" y="424"/>
                  </a:cubicBezTo>
                  <a:cubicBezTo>
                    <a:pt x="559" y="424"/>
                    <a:pt x="559" y="424"/>
                    <a:pt x="559" y="424"/>
                  </a:cubicBezTo>
                  <a:cubicBezTo>
                    <a:pt x="560" y="424"/>
                    <a:pt x="560" y="423"/>
                    <a:pt x="560" y="423"/>
                  </a:cubicBezTo>
                  <a:cubicBezTo>
                    <a:pt x="561" y="423"/>
                    <a:pt x="561" y="424"/>
                    <a:pt x="562" y="425"/>
                  </a:cubicBezTo>
                  <a:close/>
                  <a:moveTo>
                    <a:pt x="574" y="502"/>
                  </a:moveTo>
                  <a:cubicBezTo>
                    <a:pt x="564" y="513"/>
                    <a:pt x="554" y="526"/>
                    <a:pt x="545" y="538"/>
                  </a:cubicBezTo>
                  <a:cubicBezTo>
                    <a:pt x="548" y="533"/>
                    <a:pt x="551" y="527"/>
                    <a:pt x="554" y="522"/>
                  </a:cubicBezTo>
                  <a:cubicBezTo>
                    <a:pt x="557" y="519"/>
                    <a:pt x="559" y="516"/>
                    <a:pt x="561" y="513"/>
                  </a:cubicBezTo>
                  <a:cubicBezTo>
                    <a:pt x="566" y="509"/>
                    <a:pt x="570" y="506"/>
                    <a:pt x="574" y="502"/>
                  </a:cubicBezTo>
                  <a:close/>
                  <a:moveTo>
                    <a:pt x="596" y="505"/>
                  </a:moveTo>
                  <a:cubicBezTo>
                    <a:pt x="577" y="530"/>
                    <a:pt x="555" y="554"/>
                    <a:pt x="534" y="578"/>
                  </a:cubicBezTo>
                  <a:cubicBezTo>
                    <a:pt x="525" y="585"/>
                    <a:pt x="516" y="592"/>
                    <a:pt x="508" y="600"/>
                  </a:cubicBezTo>
                  <a:cubicBezTo>
                    <a:pt x="513" y="590"/>
                    <a:pt x="519" y="581"/>
                    <a:pt x="524" y="572"/>
                  </a:cubicBezTo>
                  <a:cubicBezTo>
                    <a:pt x="549" y="545"/>
                    <a:pt x="571" y="507"/>
                    <a:pt x="602" y="487"/>
                  </a:cubicBezTo>
                  <a:cubicBezTo>
                    <a:pt x="601" y="493"/>
                    <a:pt x="599" y="500"/>
                    <a:pt x="596" y="505"/>
                  </a:cubicBezTo>
                  <a:close/>
                  <a:moveTo>
                    <a:pt x="625" y="465"/>
                  </a:moveTo>
                  <a:cubicBezTo>
                    <a:pt x="620" y="473"/>
                    <a:pt x="615" y="480"/>
                    <a:pt x="610" y="487"/>
                  </a:cubicBezTo>
                  <a:cubicBezTo>
                    <a:pt x="612" y="483"/>
                    <a:pt x="612" y="480"/>
                    <a:pt x="610" y="476"/>
                  </a:cubicBezTo>
                  <a:cubicBezTo>
                    <a:pt x="605" y="473"/>
                    <a:pt x="597" y="480"/>
                    <a:pt x="595" y="482"/>
                  </a:cubicBezTo>
                  <a:cubicBezTo>
                    <a:pt x="597" y="480"/>
                    <a:pt x="618" y="450"/>
                    <a:pt x="604" y="461"/>
                  </a:cubicBezTo>
                  <a:cubicBezTo>
                    <a:pt x="606" y="458"/>
                    <a:pt x="608" y="456"/>
                    <a:pt x="610" y="453"/>
                  </a:cubicBezTo>
                  <a:cubicBezTo>
                    <a:pt x="615" y="454"/>
                    <a:pt x="616" y="445"/>
                    <a:pt x="613" y="442"/>
                  </a:cubicBezTo>
                  <a:cubicBezTo>
                    <a:pt x="611" y="435"/>
                    <a:pt x="609" y="428"/>
                    <a:pt x="605" y="421"/>
                  </a:cubicBezTo>
                  <a:cubicBezTo>
                    <a:pt x="620" y="431"/>
                    <a:pt x="631" y="443"/>
                    <a:pt x="631" y="453"/>
                  </a:cubicBezTo>
                  <a:cubicBezTo>
                    <a:pt x="627" y="457"/>
                    <a:pt x="625" y="461"/>
                    <a:pt x="625" y="465"/>
                  </a:cubicBezTo>
                  <a:close/>
                  <a:moveTo>
                    <a:pt x="709" y="356"/>
                  </a:moveTo>
                  <a:cubicBezTo>
                    <a:pt x="703" y="361"/>
                    <a:pt x="697" y="367"/>
                    <a:pt x="691" y="373"/>
                  </a:cubicBezTo>
                  <a:cubicBezTo>
                    <a:pt x="706" y="353"/>
                    <a:pt x="721" y="335"/>
                    <a:pt x="738" y="318"/>
                  </a:cubicBezTo>
                  <a:cubicBezTo>
                    <a:pt x="729" y="331"/>
                    <a:pt x="719" y="343"/>
                    <a:pt x="709" y="356"/>
                  </a:cubicBezTo>
                  <a:close/>
                  <a:moveTo>
                    <a:pt x="751" y="313"/>
                  </a:moveTo>
                  <a:cubicBezTo>
                    <a:pt x="754" y="308"/>
                    <a:pt x="757" y="303"/>
                    <a:pt x="760" y="299"/>
                  </a:cubicBezTo>
                  <a:cubicBezTo>
                    <a:pt x="762" y="297"/>
                    <a:pt x="765" y="295"/>
                    <a:pt x="767" y="293"/>
                  </a:cubicBezTo>
                  <a:cubicBezTo>
                    <a:pt x="762" y="299"/>
                    <a:pt x="757" y="306"/>
                    <a:pt x="751" y="313"/>
                  </a:cubicBezTo>
                  <a:close/>
                  <a:moveTo>
                    <a:pt x="810" y="221"/>
                  </a:moveTo>
                  <a:cubicBezTo>
                    <a:pt x="811" y="222"/>
                    <a:pt x="812" y="222"/>
                    <a:pt x="814" y="222"/>
                  </a:cubicBezTo>
                  <a:cubicBezTo>
                    <a:pt x="809" y="225"/>
                    <a:pt x="804" y="229"/>
                    <a:pt x="801" y="233"/>
                  </a:cubicBezTo>
                  <a:cubicBezTo>
                    <a:pt x="801" y="226"/>
                    <a:pt x="801" y="219"/>
                    <a:pt x="800" y="211"/>
                  </a:cubicBezTo>
                  <a:cubicBezTo>
                    <a:pt x="803" y="215"/>
                    <a:pt x="806" y="218"/>
                    <a:pt x="810" y="221"/>
                  </a:cubicBezTo>
                  <a:close/>
                  <a:moveTo>
                    <a:pt x="798" y="248"/>
                  </a:moveTo>
                  <a:cubicBezTo>
                    <a:pt x="804" y="241"/>
                    <a:pt x="809" y="235"/>
                    <a:pt x="816" y="230"/>
                  </a:cubicBezTo>
                  <a:cubicBezTo>
                    <a:pt x="811" y="239"/>
                    <a:pt x="804" y="248"/>
                    <a:pt x="795" y="257"/>
                  </a:cubicBezTo>
                  <a:cubicBezTo>
                    <a:pt x="796" y="254"/>
                    <a:pt x="797" y="251"/>
                    <a:pt x="798" y="248"/>
                  </a:cubicBezTo>
                  <a:close/>
                  <a:moveTo>
                    <a:pt x="790" y="245"/>
                  </a:moveTo>
                  <a:cubicBezTo>
                    <a:pt x="789" y="246"/>
                    <a:pt x="781" y="253"/>
                    <a:pt x="787" y="256"/>
                  </a:cubicBezTo>
                  <a:cubicBezTo>
                    <a:pt x="785" y="261"/>
                    <a:pt x="783" y="266"/>
                    <a:pt x="781" y="271"/>
                  </a:cubicBezTo>
                  <a:cubicBezTo>
                    <a:pt x="773" y="277"/>
                    <a:pt x="766" y="283"/>
                    <a:pt x="759" y="289"/>
                  </a:cubicBezTo>
                  <a:cubicBezTo>
                    <a:pt x="751" y="288"/>
                    <a:pt x="733" y="311"/>
                    <a:pt x="726" y="316"/>
                  </a:cubicBezTo>
                  <a:cubicBezTo>
                    <a:pt x="750" y="289"/>
                    <a:pt x="774" y="261"/>
                    <a:pt x="792" y="231"/>
                  </a:cubicBezTo>
                  <a:cubicBezTo>
                    <a:pt x="792" y="236"/>
                    <a:pt x="791" y="240"/>
                    <a:pt x="790" y="245"/>
                  </a:cubicBezTo>
                  <a:close/>
                  <a:moveTo>
                    <a:pt x="789" y="218"/>
                  </a:moveTo>
                  <a:cubicBezTo>
                    <a:pt x="788" y="210"/>
                    <a:pt x="788" y="202"/>
                    <a:pt x="787" y="194"/>
                  </a:cubicBezTo>
                  <a:cubicBezTo>
                    <a:pt x="790" y="201"/>
                    <a:pt x="792" y="208"/>
                    <a:pt x="792" y="215"/>
                  </a:cubicBezTo>
                  <a:cubicBezTo>
                    <a:pt x="791" y="216"/>
                    <a:pt x="790" y="217"/>
                    <a:pt x="789" y="218"/>
                  </a:cubicBezTo>
                  <a:close/>
                  <a:moveTo>
                    <a:pt x="791" y="180"/>
                  </a:moveTo>
                  <a:cubicBezTo>
                    <a:pt x="791" y="180"/>
                    <a:pt x="791" y="180"/>
                    <a:pt x="790" y="180"/>
                  </a:cubicBezTo>
                  <a:cubicBezTo>
                    <a:pt x="789" y="178"/>
                    <a:pt x="788" y="176"/>
                    <a:pt x="787" y="174"/>
                  </a:cubicBezTo>
                  <a:cubicBezTo>
                    <a:pt x="789" y="176"/>
                    <a:pt x="790" y="178"/>
                    <a:pt x="791" y="180"/>
                  </a:cubicBezTo>
                  <a:close/>
                  <a:moveTo>
                    <a:pt x="485" y="34"/>
                  </a:moveTo>
                  <a:cubicBezTo>
                    <a:pt x="487" y="33"/>
                    <a:pt x="489" y="31"/>
                    <a:pt x="491" y="30"/>
                  </a:cubicBezTo>
                  <a:cubicBezTo>
                    <a:pt x="494" y="30"/>
                    <a:pt x="498" y="31"/>
                    <a:pt x="500" y="32"/>
                  </a:cubicBezTo>
                  <a:cubicBezTo>
                    <a:pt x="495" y="33"/>
                    <a:pt x="490" y="34"/>
                    <a:pt x="485" y="35"/>
                  </a:cubicBezTo>
                  <a:cubicBezTo>
                    <a:pt x="485" y="35"/>
                    <a:pt x="485" y="34"/>
                    <a:pt x="485" y="34"/>
                  </a:cubicBezTo>
                  <a:close/>
                  <a:moveTo>
                    <a:pt x="485" y="43"/>
                  </a:moveTo>
                  <a:cubicBezTo>
                    <a:pt x="500" y="40"/>
                    <a:pt x="517" y="37"/>
                    <a:pt x="533" y="36"/>
                  </a:cubicBezTo>
                  <a:cubicBezTo>
                    <a:pt x="542" y="36"/>
                    <a:pt x="551" y="36"/>
                    <a:pt x="561" y="36"/>
                  </a:cubicBezTo>
                  <a:cubicBezTo>
                    <a:pt x="548" y="37"/>
                    <a:pt x="535" y="40"/>
                    <a:pt x="522" y="43"/>
                  </a:cubicBezTo>
                  <a:cubicBezTo>
                    <a:pt x="511" y="42"/>
                    <a:pt x="498" y="42"/>
                    <a:pt x="485" y="43"/>
                  </a:cubicBezTo>
                  <a:close/>
                  <a:moveTo>
                    <a:pt x="483" y="69"/>
                  </a:moveTo>
                  <a:cubicBezTo>
                    <a:pt x="486" y="68"/>
                    <a:pt x="489" y="66"/>
                    <a:pt x="492" y="64"/>
                  </a:cubicBezTo>
                  <a:cubicBezTo>
                    <a:pt x="494" y="67"/>
                    <a:pt x="496" y="68"/>
                    <a:pt x="499" y="69"/>
                  </a:cubicBezTo>
                  <a:cubicBezTo>
                    <a:pt x="493" y="69"/>
                    <a:pt x="488" y="69"/>
                    <a:pt x="483" y="69"/>
                  </a:cubicBezTo>
                  <a:close/>
                  <a:moveTo>
                    <a:pt x="523" y="51"/>
                  </a:moveTo>
                  <a:cubicBezTo>
                    <a:pt x="529" y="51"/>
                    <a:pt x="535" y="52"/>
                    <a:pt x="540" y="52"/>
                  </a:cubicBezTo>
                  <a:cubicBezTo>
                    <a:pt x="530" y="53"/>
                    <a:pt x="520" y="55"/>
                    <a:pt x="510" y="56"/>
                  </a:cubicBezTo>
                  <a:cubicBezTo>
                    <a:pt x="514" y="54"/>
                    <a:pt x="519" y="52"/>
                    <a:pt x="523" y="51"/>
                  </a:cubicBezTo>
                  <a:close/>
                  <a:moveTo>
                    <a:pt x="577" y="68"/>
                  </a:moveTo>
                  <a:cubicBezTo>
                    <a:pt x="558" y="66"/>
                    <a:pt x="539" y="65"/>
                    <a:pt x="520" y="63"/>
                  </a:cubicBezTo>
                  <a:cubicBezTo>
                    <a:pt x="538" y="61"/>
                    <a:pt x="557" y="58"/>
                    <a:pt x="575" y="58"/>
                  </a:cubicBezTo>
                  <a:cubicBezTo>
                    <a:pt x="583" y="61"/>
                    <a:pt x="589" y="63"/>
                    <a:pt x="595" y="68"/>
                  </a:cubicBezTo>
                  <a:cubicBezTo>
                    <a:pt x="589" y="68"/>
                    <a:pt x="583" y="68"/>
                    <a:pt x="577" y="68"/>
                  </a:cubicBezTo>
                  <a:close/>
                  <a:moveTo>
                    <a:pt x="609" y="72"/>
                  </a:moveTo>
                  <a:cubicBezTo>
                    <a:pt x="609" y="71"/>
                    <a:pt x="608" y="69"/>
                    <a:pt x="608" y="68"/>
                  </a:cubicBezTo>
                  <a:cubicBezTo>
                    <a:pt x="607" y="67"/>
                    <a:pt x="606" y="67"/>
                    <a:pt x="605" y="66"/>
                  </a:cubicBezTo>
                  <a:cubicBezTo>
                    <a:pt x="619" y="69"/>
                    <a:pt x="632" y="73"/>
                    <a:pt x="645" y="77"/>
                  </a:cubicBezTo>
                  <a:cubicBezTo>
                    <a:pt x="633" y="75"/>
                    <a:pt x="621" y="73"/>
                    <a:pt x="609" y="72"/>
                  </a:cubicBezTo>
                  <a:close/>
                  <a:moveTo>
                    <a:pt x="713" y="111"/>
                  </a:moveTo>
                  <a:cubicBezTo>
                    <a:pt x="708" y="107"/>
                    <a:pt x="704" y="103"/>
                    <a:pt x="699" y="99"/>
                  </a:cubicBezTo>
                  <a:cubicBezTo>
                    <a:pt x="699" y="99"/>
                    <a:pt x="699" y="99"/>
                    <a:pt x="699" y="99"/>
                  </a:cubicBezTo>
                  <a:cubicBezTo>
                    <a:pt x="713" y="104"/>
                    <a:pt x="726" y="110"/>
                    <a:pt x="738" y="117"/>
                  </a:cubicBezTo>
                  <a:cubicBezTo>
                    <a:pt x="741" y="120"/>
                    <a:pt x="744" y="124"/>
                    <a:pt x="747" y="127"/>
                  </a:cubicBezTo>
                  <a:cubicBezTo>
                    <a:pt x="736" y="121"/>
                    <a:pt x="725" y="115"/>
                    <a:pt x="713" y="111"/>
                  </a:cubicBezTo>
                  <a:close/>
                  <a:moveTo>
                    <a:pt x="777" y="172"/>
                  </a:moveTo>
                  <a:cubicBezTo>
                    <a:pt x="780" y="187"/>
                    <a:pt x="780" y="203"/>
                    <a:pt x="781" y="218"/>
                  </a:cubicBezTo>
                  <a:cubicBezTo>
                    <a:pt x="771" y="185"/>
                    <a:pt x="753" y="154"/>
                    <a:pt x="728" y="127"/>
                  </a:cubicBezTo>
                  <a:cubicBezTo>
                    <a:pt x="741" y="133"/>
                    <a:pt x="753" y="141"/>
                    <a:pt x="764" y="150"/>
                  </a:cubicBezTo>
                  <a:cubicBezTo>
                    <a:pt x="769" y="157"/>
                    <a:pt x="773" y="165"/>
                    <a:pt x="777" y="172"/>
                  </a:cubicBezTo>
                  <a:close/>
                  <a:moveTo>
                    <a:pt x="797" y="149"/>
                  </a:moveTo>
                  <a:cubicBezTo>
                    <a:pt x="783" y="136"/>
                    <a:pt x="768" y="125"/>
                    <a:pt x="752" y="115"/>
                  </a:cubicBezTo>
                  <a:cubicBezTo>
                    <a:pt x="732" y="103"/>
                    <a:pt x="718" y="85"/>
                    <a:pt x="699" y="71"/>
                  </a:cubicBezTo>
                  <a:cubicBezTo>
                    <a:pt x="743" y="91"/>
                    <a:pt x="774" y="115"/>
                    <a:pt x="797" y="149"/>
                  </a:cubicBezTo>
                  <a:close/>
                  <a:moveTo>
                    <a:pt x="689" y="74"/>
                  </a:moveTo>
                  <a:cubicBezTo>
                    <a:pt x="699" y="81"/>
                    <a:pt x="709" y="89"/>
                    <a:pt x="717" y="97"/>
                  </a:cubicBezTo>
                  <a:cubicBezTo>
                    <a:pt x="710" y="93"/>
                    <a:pt x="702" y="89"/>
                    <a:pt x="693" y="86"/>
                  </a:cubicBezTo>
                  <a:cubicBezTo>
                    <a:pt x="691" y="82"/>
                    <a:pt x="688" y="78"/>
                    <a:pt x="686" y="75"/>
                  </a:cubicBezTo>
                  <a:cubicBezTo>
                    <a:pt x="687" y="75"/>
                    <a:pt x="688" y="75"/>
                    <a:pt x="689" y="74"/>
                  </a:cubicBezTo>
                  <a:close/>
                  <a:moveTo>
                    <a:pt x="637" y="50"/>
                  </a:moveTo>
                  <a:cubicBezTo>
                    <a:pt x="653" y="57"/>
                    <a:pt x="668" y="67"/>
                    <a:pt x="680" y="81"/>
                  </a:cubicBezTo>
                  <a:cubicBezTo>
                    <a:pt x="636" y="64"/>
                    <a:pt x="597" y="51"/>
                    <a:pt x="550" y="45"/>
                  </a:cubicBezTo>
                  <a:cubicBezTo>
                    <a:pt x="578" y="41"/>
                    <a:pt x="607" y="43"/>
                    <a:pt x="637" y="50"/>
                  </a:cubicBezTo>
                  <a:close/>
                  <a:moveTo>
                    <a:pt x="513" y="30"/>
                  </a:moveTo>
                  <a:cubicBezTo>
                    <a:pt x="511" y="30"/>
                    <a:pt x="509" y="31"/>
                    <a:pt x="507" y="31"/>
                  </a:cubicBezTo>
                  <a:cubicBezTo>
                    <a:pt x="509" y="28"/>
                    <a:pt x="506" y="26"/>
                    <a:pt x="503" y="25"/>
                  </a:cubicBezTo>
                  <a:cubicBezTo>
                    <a:pt x="524" y="18"/>
                    <a:pt x="551" y="20"/>
                    <a:pt x="578" y="26"/>
                  </a:cubicBezTo>
                  <a:cubicBezTo>
                    <a:pt x="569" y="26"/>
                    <a:pt x="517" y="21"/>
                    <a:pt x="513" y="30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/>
            <a:lstStyle/>
            <a:p>
              <a:pPr defTabSz="4572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solidFill>
                  <a:prstClr val="black"/>
                </a:solidFill>
                <a:latin typeface="+mn-lt"/>
                <a:ea typeface="+mn-ea"/>
              </a:endParaRPr>
            </a:p>
          </p:txBody>
        </p:sp>
        <p:sp>
          <p:nvSpPr>
            <p:cNvPr id="16" name="Freeform 24"/>
            <p:cNvSpPr/>
            <p:nvPr/>
          </p:nvSpPr>
          <p:spPr bwMode="auto">
            <a:xfrm>
              <a:off x="2269622" y="4730543"/>
              <a:ext cx="216685" cy="195210"/>
            </a:xfrm>
            <a:custGeom>
              <a:avLst/>
              <a:gdLst/>
              <a:ahLst/>
              <a:cxnLst>
                <a:cxn ang="0">
                  <a:pos x="73" y="14"/>
                </a:cxn>
                <a:cxn ang="0">
                  <a:pos x="69" y="15"/>
                </a:cxn>
                <a:cxn ang="0">
                  <a:pos x="59" y="12"/>
                </a:cxn>
                <a:cxn ang="0">
                  <a:pos x="21" y="48"/>
                </a:cxn>
                <a:cxn ang="0">
                  <a:pos x="5" y="71"/>
                </a:cxn>
                <a:cxn ang="0">
                  <a:pos x="27" y="57"/>
                </a:cxn>
                <a:cxn ang="0">
                  <a:pos x="32" y="63"/>
                </a:cxn>
                <a:cxn ang="0">
                  <a:pos x="56" y="35"/>
                </a:cxn>
                <a:cxn ang="0">
                  <a:pos x="73" y="14"/>
                </a:cxn>
              </a:cxnLst>
              <a:rect l="0" t="0" r="r" b="b"/>
              <a:pathLst>
                <a:path w="87" h="78">
                  <a:moveTo>
                    <a:pt x="73" y="14"/>
                  </a:moveTo>
                  <a:cubicBezTo>
                    <a:pt x="72" y="14"/>
                    <a:pt x="70" y="14"/>
                    <a:pt x="69" y="15"/>
                  </a:cubicBezTo>
                  <a:cubicBezTo>
                    <a:pt x="75" y="6"/>
                    <a:pt x="61" y="11"/>
                    <a:pt x="59" y="12"/>
                  </a:cubicBezTo>
                  <a:cubicBezTo>
                    <a:pt x="59" y="0"/>
                    <a:pt x="24" y="44"/>
                    <a:pt x="21" y="48"/>
                  </a:cubicBezTo>
                  <a:cubicBezTo>
                    <a:pt x="18" y="51"/>
                    <a:pt x="0" y="66"/>
                    <a:pt x="5" y="71"/>
                  </a:cubicBezTo>
                  <a:cubicBezTo>
                    <a:pt x="11" y="78"/>
                    <a:pt x="24" y="60"/>
                    <a:pt x="27" y="57"/>
                  </a:cubicBezTo>
                  <a:cubicBezTo>
                    <a:pt x="25" y="60"/>
                    <a:pt x="27" y="68"/>
                    <a:pt x="32" y="63"/>
                  </a:cubicBezTo>
                  <a:cubicBezTo>
                    <a:pt x="41" y="54"/>
                    <a:pt x="48" y="44"/>
                    <a:pt x="56" y="35"/>
                  </a:cubicBezTo>
                  <a:cubicBezTo>
                    <a:pt x="57" y="35"/>
                    <a:pt x="87" y="12"/>
                    <a:pt x="73" y="14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/>
            <a:lstStyle/>
            <a:p>
              <a:pPr defTabSz="4572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solidFill>
                  <a:prstClr val="black"/>
                </a:solidFill>
                <a:latin typeface="+mn-lt"/>
                <a:ea typeface="+mn-ea"/>
              </a:endParaRPr>
            </a:p>
          </p:txBody>
        </p:sp>
        <p:sp>
          <p:nvSpPr>
            <p:cNvPr id="17" name="Freeform 25"/>
            <p:cNvSpPr/>
            <p:nvPr/>
          </p:nvSpPr>
          <p:spPr bwMode="auto">
            <a:xfrm>
              <a:off x="2033417" y="5076072"/>
              <a:ext cx="1417233" cy="562207"/>
            </a:xfrm>
            <a:custGeom>
              <a:avLst/>
              <a:gdLst/>
              <a:ahLst/>
              <a:cxnLst>
                <a:cxn ang="0">
                  <a:pos x="555" y="219"/>
                </a:cxn>
                <a:cxn ang="0">
                  <a:pos x="565" y="182"/>
                </a:cxn>
                <a:cxn ang="0">
                  <a:pos x="536" y="156"/>
                </a:cxn>
                <a:cxn ang="0">
                  <a:pos x="428" y="146"/>
                </a:cxn>
                <a:cxn ang="0">
                  <a:pos x="279" y="149"/>
                </a:cxn>
                <a:cxn ang="0">
                  <a:pos x="148" y="147"/>
                </a:cxn>
                <a:cxn ang="0">
                  <a:pos x="300" y="87"/>
                </a:cxn>
                <a:cxn ang="0">
                  <a:pos x="488" y="41"/>
                </a:cxn>
                <a:cxn ang="0">
                  <a:pos x="539" y="9"/>
                </a:cxn>
                <a:cxn ang="0">
                  <a:pos x="440" y="1"/>
                </a:cxn>
                <a:cxn ang="0">
                  <a:pos x="240" y="33"/>
                </a:cxn>
                <a:cxn ang="0">
                  <a:pos x="46" y="74"/>
                </a:cxn>
                <a:cxn ang="0">
                  <a:pos x="7" y="83"/>
                </a:cxn>
                <a:cxn ang="0">
                  <a:pos x="23" y="87"/>
                </a:cxn>
                <a:cxn ang="0">
                  <a:pos x="132" y="63"/>
                </a:cxn>
                <a:cxn ang="0">
                  <a:pos x="335" y="22"/>
                </a:cxn>
                <a:cxn ang="0">
                  <a:pos x="528" y="15"/>
                </a:cxn>
                <a:cxn ang="0">
                  <a:pos x="411" y="49"/>
                </a:cxn>
                <a:cxn ang="0">
                  <a:pos x="277" y="86"/>
                </a:cxn>
                <a:cxn ang="0">
                  <a:pos x="175" y="120"/>
                </a:cxn>
                <a:cxn ang="0">
                  <a:pos x="137" y="149"/>
                </a:cxn>
                <a:cxn ang="0">
                  <a:pos x="190" y="159"/>
                </a:cxn>
                <a:cxn ang="0">
                  <a:pos x="428" y="154"/>
                </a:cxn>
                <a:cxn ang="0">
                  <a:pos x="522" y="160"/>
                </a:cxn>
                <a:cxn ang="0">
                  <a:pos x="555" y="179"/>
                </a:cxn>
                <a:cxn ang="0">
                  <a:pos x="555" y="219"/>
                </a:cxn>
              </a:cxnLst>
              <a:rect l="0" t="0" r="r" b="b"/>
              <a:pathLst>
                <a:path w="567" h="225">
                  <a:moveTo>
                    <a:pt x="555" y="219"/>
                  </a:moveTo>
                  <a:cubicBezTo>
                    <a:pt x="567" y="225"/>
                    <a:pt x="567" y="187"/>
                    <a:pt x="565" y="182"/>
                  </a:cubicBezTo>
                  <a:cubicBezTo>
                    <a:pt x="561" y="168"/>
                    <a:pt x="548" y="161"/>
                    <a:pt x="536" y="156"/>
                  </a:cubicBezTo>
                  <a:cubicBezTo>
                    <a:pt x="502" y="143"/>
                    <a:pt x="463" y="145"/>
                    <a:pt x="428" y="146"/>
                  </a:cubicBezTo>
                  <a:cubicBezTo>
                    <a:pt x="378" y="148"/>
                    <a:pt x="329" y="148"/>
                    <a:pt x="279" y="149"/>
                  </a:cubicBezTo>
                  <a:cubicBezTo>
                    <a:pt x="239" y="150"/>
                    <a:pt x="188" y="158"/>
                    <a:pt x="148" y="147"/>
                  </a:cubicBezTo>
                  <a:cubicBezTo>
                    <a:pt x="185" y="113"/>
                    <a:pt x="253" y="101"/>
                    <a:pt x="300" y="87"/>
                  </a:cubicBezTo>
                  <a:cubicBezTo>
                    <a:pt x="362" y="68"/>
                    <a:pt x="426" y="59"/>
                    <a:pt x="488" y="41"/>
                  </a:cubicBezTo>
                  <a:cubicBezTo>
                    <a:pt x="494" y="39"/>
                    <a:pt x="552" y="12"/>
                    <a:pt x="539" y="9"/>
                  </a:cubicBezTo>
                  <a:cubicBezTo>
                    <a:pt x="507" y="1"/>
                    <a:pt x="473" y="0"/>
                    <a:pt x="440" y="1"/>
                  </a:cubicBezTo>
                  <a:cubicBezTo>
                    <a:pt x="372" y="4"/>
                    <a:pt x="306" y="20"/>
                    <a:pt x="240" y="33"/>
                  </a:cubicBezTo>
                  <a:cubicBezTo>
                    <a:pt x="175" y="46"/>
                    <a:pt x="111" y="61"/>
                    <a:pt x="46" y="74"/>
                  </a:cubicBezTo>
                  <a:cubicBezTo>
                    <a:pt x="39" y="76"/>
                    <a:pt x="11" y="77"/>
                    <a:pt x="7" y="83"/>
                  </a:cubicBezTo>
                  <a:cubicBezTo>
                    <a:pt x="0" y="93"/>
                    <a:pt x="26" y="86"/>
                    <a:pt x="23" y="87"/>
                  </a:cubicBezTo>
                  <a:cubicBezTo>
                    <a:pt x="60" y="80"/>
                    <a:pt x="96" y="71"/>
                    <a:pt x="132" y="63"/>
                  </a:cubicBezTo>
                  <a:cubicBezTo>
                    <a:pt x="199" y="47"/>
                    <a:pt x="267" y="34"/>
                    <a:pt x="335" y="22"/>
                  </a:cubicBezTo>
                  <a:cubicBezTo>
                    <a:pt x="398" y="11"/>
                    <a:pt x="465" y="2"/>
                    <a:pt x="528" y="15"/>
                  </a:cubicBezTo>
                  <a:cubicBezTo>
                    <a:pt x="494" y="37"/>
                    <a:pt x="450" y="42"/>
                    <a:pt x="411" y="49"/>
                  </a:cubicBezTo>
                  <a:cubicBezTo>
                    <a:pt x="366" y="58"/>
                    <a:pt x="321" y="72"/>
                    <a:pt x="277" y="86"/>
                  </a:cubicBezTo>
                  <a:cubicBezTo>
                    <a:pt x="243" y="96"/>
                    <a:pt x="207" y="106"/>
                    <a:pt x="175" y="120"/>
                  </a:cubicBezTo>
                  <a:cubicBezTo>
                    <a:pt x="168" y="124"/>
                    <a:pt x="135" y="139"/>
                    <a:pt x="137" y="149"/>
                  </a:cubicBezTo>
                  <a:cubicBezTo>
                    <a:pt x="140" y="161"/>
                    <a:pt x="181" y="159"/>
                    <a:pt x="190" y="159"/>
                  </a:cubicBezTo>
                  <a:cubicBezTo>
                    <a:pt x="269" y="158"/>
                    <a:pt x="349" y="157"/>
                    <a:pt x="428" y="154"/>
                  </a:cubicBezTo>
                  <a:cubicBezTo>
                    <a:pt x="459" y="153"/>
                    <a:pt x="491" y="152"/>
                    <a:pt x="522" y="160"/>
                  </a:cubicBezTo>
                  <a:cubicBezTo>
                    <a:pt x="534" y="163"/>
                    <a:pt x="548" y="168"/>
                    <a:pt x="555" y="179"/>
                  </a:cubicBezTo>
                  <a:cubicBezTo>
                    <a:pt x="561" y="188"/>
                    <a:pt x="551" y="217"/>
                    <a:pt x="555" y="219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/>
            <a:lstStyle/>
            <a:p>
              <a:pPr defTabSz="4572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solidFill>
                  <a:prstClr val="black"/>
                </a:solidFill>
                <a:latin typeface="+mn-lt"/>
                <a:ea typeface="+mn-ea"/>
              </a:endParaRPr>
            </a:p>
          </p:txBody>
        </p:sp>
      </p:grpSp>
      <p:cxnSp>
        <p:nvCxnSpPr>
          <p:cNvPr id="29" name="直接连接符 12"/>
          <p:cNvCxnSpPr/>
          <p:nvPr/>
        </p:nvCxnSpPr>
        <p:spPr>
          <a:xfrm>
            <a:off x="-26988" y="5837238"/>
            <a:ext cx="904876" cy="466725"/>
          </a:xfrm>
          <a:prstGeom prst="line">
            <a:avLst/>
          </a:prstGeom>
          <a:ln w="127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接连接符 19"/>
          <p:cNvCxnSpPr/>
          <p:nvPr/>
        </p:nvCxnSpPr>
        <p:spPr>
          <a:xfrm>
            <a:off x="863600" y="6303963"/>
            <a:ext cx="7372350" cy="0"/>
          </a:xfrm>
          <a:prstGeom prst="line">
            <a:avLst/>
          </a:prstGeom>
          <a:ln w="127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677" name="图片 2" descr="上条蓝窄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1027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2" name="矩形 41"/>
          <p:cNvSpPr/>
          <p:nvPr/>
        </p:nvSpPr>
        <p:spPr>
          <a:xfrm>
            <a:off x="7546975" y="857250"/>
            <a:ext cx="1116013" cy="35083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 cmpd="sng">
            <a:solidFill>
              <a:schemeClr val="tx2">
                <a:lumMod val="40000"/>
                <a:lumOff val="6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kumimoji="1" lang="zh-CN" altLang="en-US"/>
          </a:p>
        </p:txBody>
      </p:sp>
      <p:sp>
        <p:nvSpPr>
          <p:cNvPr id="28679" name="文本框 23"/>
          <p:cNvSpPr txBox="1">
            <a:spLocks noChangeArrowheads="1"/>
          </p:cNvSpPr>
          <p:nvPr/>
        </p:nvSpPr>
        <p:spPr bwMode="auto">
          <a:xfrm>
            <a:off x="7669213" y="857250"/>
            <a:ext cx="909637" cy="3381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defTabSz="457200"/>
            <a:r>
              <a:rPr kumimoji="1" lang="zh-CN" altLang="en-US" sz="1600" b="1">
                <a:latin typeface="楷体" panose="02010609060101010101" pitchFamily="49" charset="-122"/>
                <a:ea typeface="楷体" panose="02010609060101010101" pitchFamily="49" charset="-122"/>
              </a:rPr>
              <a:t>知</a:t>
            </a:r>
            <a:r>
              <a:rPr kumimoji="1" lang="en-US" altLang="zh-CN" sz="1600" b="1">
                <a:latin typeface="楷体" panose="02010609060101010101" pitchFamily="49" charset="-122"/>
                <a:ea typeface="楷体" panose="02010609060101010101" pitchFamily="49" charset="-122"/>
              </a:rPr>
              <a:t>1</a:t>
            </a:r>
            <a:r>
              <a:rPr kumimoji="1" lang="zh-CN" altLang="en-US" sz="1600" b="1">
                <a:latin typeface="楷体" panose="02010609060101010101" pitchFamily="49" charset="-122"/>
                <a:ea typeface="楷体" panose="02010609060101010101" pitchFamily="49" charset="-122"/>
              </a:rPr>
              <a:t>－讲</a:t>
            </a:r>
          </a:p>
        </p:txBody>
      </p:sp>
      <p:pic>
        <p:nvPicPr>
          <p:cNvPr id="28680" name="Picture 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23213" y="6184900"/>
            <a:ext cx="1219200" cy="67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" name="Line 8"/>
          <p:cNvSpPr>
            <a:spLocks noChangeShapeType="1"/>
          </p:cNvSpPr>
          <p:nvPr/>
        </p:nvSpPr>
        <p:spPr bwMode="auto">
          <a:xfrm flipV="1">
            <a:off x="4789488" y="3971925"/>
            <a:ext cx="950912" cy="1790700"/>
          </a:xfrm>
          <a:prstGeom prst="line">
            <a:avLst/>
          </a:prstGeom>
          <a:noFill/>
          <a:ln>
            <a:noFill/>
          </a:ln>
          <a:effectLst/>
        </p:spPr>
        <p:txBody>
          <a:bodyPr wrap="none"/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2400" b="1" kern="0">
              <a:solidFill>
                <a:sysClr val="windowText" lastClr="000000"/>
              </a:solidFill>
              <a:latin typeface="+mn-ea"/>
              <a:ea typeface="+mn-ea"/>
            </a:endParaRPr>
          </a:p>
        </p:txBody>
      </p:sp>
      <p:sp>
        <p:nvSpPr>
          <p:cNvPr id="47" name="文本框 93192"/>
          <p:cNvSpPr txBox="1">
            <a:spLocks noChangeArrowheads="1"/>
          </p:cNvSpPr>
          <p:nvPr/>
        </p:nvSpPr>
        <p:spPr bwMode="auto">
          <a:xfrm>
            <a:off x="1073150" y="2268538"/>
            <a:ext cx="4419600" cy="222091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457200" eaLnBrk="1" hangingPunct="1">
              <a:lnSpc>
                <a:spcPct val="150000"/>
              </a:lnSpc>
              <a:spcBef>
                <a:spcPts val="0"/>
              </a:spcBef>
              <a:defRPr/>
            </a:pPr>
            <a:r>
              <a:rPr lang="zh-CN" altLang="en-US" sz="2400" b="1" dirty="0" smtClean="0">
                <a:latin typeface="+mn-ea"/>
                <a:ea typeface="+mn-ea"/>
              </a:rPr>
              <a:t>　　用一根线把物体悬挂起来，</a:t>
            </a:r>
            <a:endParaRPr lang="en-US" altLang="zh-CN" sz="2400" b="1" dirty="0" smtClean="0">
              <a:latin typeface="+mn-ea"/>
              <a:ea typeface="+mn-ea"/>
            </a:endParaRPr>
          </a:p>
          <a:p>
            <a:pPr defTabSz="457200" eaLnBrk="1" hangingPunct="1">
              <a:lnSpc>
                <a:spcPct val="150000"/>
              </a:lnSpc>
              <a:spcBef>
                <a:spcPts val="0"/>
              </a:spcBef>
              <a:defRPr/>
            </a:pPr>
            <a:r>
              <a:rPr lang="zh-CN" altLang="en-US" sz="2400" b="1" dirty="0" smtClean="0">
                <a:latin typeface="+mn-ea"/>
                <a:ea typeface="+mn-ea"/>
              </a:rPr>
              <a:t>物体静止时，线的方向跟重力</a:t>
            </a:r>
            <a:endParaRPr lang="en-US" altLang="zh-CN" sz="2400" b="1" dirty="0" smtClean="0">
              <a:latin typeface="+mn-ea"/>
              <a:ea typeface="+mn-ea"/>
            </a:endParaRPr>
          </a:p>
          <a:p>
            <a:pPr defTabSz="457200" eaLnBrk="1" hangingPunct="1">
              <a:lnSpc>
                <a:spcPct val="150000"/>
              </a:lnSpc>
              <a:spcBef>
                <a:spcPts val="0"/>
              </a:spcBef>
              <a:defRPr/>
            </a:pPr>
            <a:r>
              <a:rPr lang="zh-CN" altLang="en-US" sz="2400" b="1" dirty="0" smtClean="0">
                <a:latin typeface="+mn-ea"/>
                <a:ea typeface="+mn-ea"/>
              </a:rPr>
              <a:t>方向一致，这个方向叫做</a:t>
            </a:r>
            <a:r>
              <a:rPr lang="zh-CN" altLang="en-US" sz="2400" b="1" dirty="0" smtClean="0">
                <a:solidFill>
                  <a:srgbClr val="FF0000"/>
                </a:solidFill>
                <a:latin typeface="+mn-ea"/>
                <a:ea typeface="+mn-ea"/>
              </a:rPr>
              <a:t>竖直</a:t>
            </a:r>
            <a:endParaRPr lang="en-US" altLang="zh-CN" sz="2400" b="1" dirty="0" smtClean="0">
              <a:solidFill>
                <a:srgbClr val="FF0000"/>
              </a:solidFill>
              <a:latin typeface="+mn-ea"/>
              <a:ea typeface="+mn-ea"/>
            </a:endParaRPr>
          </a:p>
          <a:p>
            <a:pPr defTabSz="457200" eaLnBrk="1" hangingPunct="1">
              <a:lnSpc>
                <a:spcPct val="150000"/>
              </a:lnSpc>
              <a:spcBef>
                <a:spcPts val="0"/>
              </a:spcBef>
              <a:defRPr/>
            </a:pPr>
            <a:r>
              <a:rPr lang="zh-CN" altLang="en-US" sz="2400" b="1" dirty="0" smtClean="0">
                <a:solidFill>
                  <a:srgbClr val="FF0000"/>
                </a:solidFill>
                <a:latin typeface="+mn-ea"/>
                <a:ea typeface="+mn-ea"/>
              </a:rPr>
              <a:t>向下</a:t>
            </a:r>
            <a:r>
              <a:rPr lang="zh-CN" altLang="en-US" sz="2400" b="1" dirty="0" smtClean="0">
                <a:latin typeface="+mn-ea"/>
                <a:ea typeface="+mn-ea"/>
              </a:rPr>
              <a:t>。</a:t>
            </a:r>
          </a:p>
        </p:txBody>
      </p:sp>
      <p:sp>
        <p:nvSpPr>
          <p:cNvPr id="48" name="矩形 47"/>
          <p:cNvSpPr>
            <a:spLocks noChangeArrowheads="1"/>
          </p:cNvSpPr>
          <p:nvPr/>
        </p:nvSpPr>
        <p:spPr bwMode="auto">
          <a:xfrm>
            <a:off x="1022350" y="1549400"/>
            <a:ext cx="7315200" cy="461963"/>
          </a:xfrm>
          <a:prstGeom prst="rect">
            <a:avLst/>
          </a:prstGeom>
          <a:noFill/>
          <a:ln>
            <a:noFill/>
          </a:ln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457200" eaLnBrk="1" hangingPunct="1">
              <a:defRPr/>
            </a:pPr>
            <a:r>
              <a:rPr lang="zh-CN" altLang="en-US" sz="2400" b="1" dirty="0" smtClean="0">
                <a:solidFill>
                  <a:srgbClr val="0000FF"/>
                </a:solidFill>
                <a:latin typeface="+mn-ea"/>
                <a:ea typeface="+mn-ea"/>
              </a:rPr>
              <a:t>重力的方向：</a:t>
            </a:r>
            <a:r>
              <a:rPr lang="zh-CN" altLang="en-US" sz="2400" b="1" dirty="0" smtClean="0">
                <a:latin typeface="+mn-ea"/>
                <a:ea typeface="+mn-ea"/>
              </a:rPr>
              <a:t>物体自由落向地面的方向。</a:t>
            </a:r>
          </a:p>
        </p:txBody>
      </p:sp>
      <p:grpSp>
        <p:nvGrpSpPr>
          <p:cNvPr id="3" name="组合 14"/>
          <p:cNvGrpSpPr/>
          <p:nvPr/>
        </p:nvGrpSpPr>
        <p:grpSpPr bwMode="auto">
          <a:xfrm>
            <a:off x="5603875" y="2271713"/>
            <a:ext cx="1655763" cy="2921000"/>
            <a:chOff x="3203848" y="3429000"/>
            <a:chExt cx="1656184" cy="2920390"/>
          </a:xfrm>
        </p:grpSpPr>
        <p:pic>
          <p:nvPicPr>
            <p:cNvPr id="28685" name="图片 12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EBEDEC"/>
                </a:clrFrom>
                <a:clrTo>
                  <a:srgbClr val="EBEDEC">
                    <a:alpha val="0"/>
                  </a:srgbClr>
                </a:clrTo>
              </a:clrChange>
              <a:lum contrast="46000"/>
            </a:blip>
            <a:srcRect/>
            <a:stretch>
              <a:fillRect/>
            </a:stretch>
          </p:blipFill>
          <p:spPr bwMode="auto">
            <a:xfrm>
              <a:off x="3275856" y="3429000"/>
              <a:ext cx="1584176" cy="24509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1" name="文本框 120836"/>
            <p:cNvSpPr txBox="1">
              <a:spLocks noChangeArrowheads="1"/>
            </p:cNvSpPr>
            <p:nvPr/>
          </p:nvSpPr>
          <p:spPr bwMode="auto">
            <a:xfrm>
              <a:off x="3203848" y="5949424"/>
              <a:ext cx="1368773" cy="39996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defTabSz="457200">
                <a:defRPr/>
              </a:pPr>
              <a:r>
                <a:rPr lang="zh-CN" altLang="en-US" sz="2000" b="1" dirty="0">
                  <a:latin typeface="+mn-ea"/>
                  <a:ea typeface="+mn-ea"/>
                </a:rPr>
                <a:t>竖直向下</a:t>
              </a:r>
            </a:p>
          </p:txBody>
        </p:sp>
      </p:grpSp>
      <p:pic>
        <p:nvPicPr>
          <p:cNvPr id="28687" name="图片 22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18088" y="6330950"/>
            <a:ext cx="3090862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6"/>
          <p:cNvSpPr txBox="1">
            <a:spLocks noChangeArrowheads="1"/>
          </p:cNvSpPr>
          <p:nvPr/>
        </p:nvSpPr>
        <p:spPr bwMode="auto">
          <a:xfrm>
            <a:off x="323850" y="3141663"/>
            <a:ext cx="2663825" cy="3667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zh-CN" altLang="en-US" sz="1800"/>
          </a:p>
        </p:txBody>
      </p:sp>
      <p:pic>
        <p:nvPicPr>
          <p:cNvPr id="71695" name="Picture 15" descr="水平仪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2F6F5"/>
              </a:clrFrom>
              <a:clrTo>
                <a:srgbClr val="F2F6F5">
                  <a:alpha val="0"/>
                </a:srgbClr>
              </a:clrTo>
            </a:clrChange>
            <a:lum bright="-12000" contrast="30000"/>
          </a:blip>
          <a:srcRect l="64215" t="13177" b="18018"/>
          <a:stretch>
            <a:fillRect/>
          </a:stretch>
        </p:blipFill>
        <p:spPr bwMode="auto">
          <a:xfrm>
            <a:off x="539750" y="1268413"/>
            <a:ext cx="2447925" cy="2449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696" name="Picture 16" descr="DSC_0938"/>
          <p:cNvPicPr>
            <a:picLocks noChangeAspect="1" noChangeArrowheads="1"/>
          </p:cNvPicPr>
          <p:nvPr/>
        </p:nvPicPr>
        <p:blipFill>
          <a:blip r:embed="rId3" cstate="print">
            <a:lum bright="18000" contrast="42000"/>
          </a:blip>
          <a:srcRect l="4285" t="15732" r="3908" b="17622"/>
          <a:stretch>
            <a:fillRect/>
          </a:stretch>
        </p:blipFill>
        <p:spPr bwMode="auto">
          <a:xfrm>
            <a:off x="6149975" y="1557338"/>
            <a:ext cx="2166938" cy="2233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697" name="Picture 17" descr="DSC_0939"/>
          <p:cNvPicPr>
            <a:picLocks noChangeAspect="1" noChangeArrowheads="1"/>
          </p:cNvPicPr>
          <p:nvPr/>
        </p:nvPicPr>
        <p:blipFill>
          <a:blip r:embed="rId4" cstate="print">
            <a:lum bright="-6000" contrast="12000"/>
          </a:blip>
          <a:srcRect l="2667" r="2667" b="24623"/>
          <a:stretch>
            <a:fillRect/>
          </a:stretch>
        </p:blipFill>
        <p:spPr bwMode="auto">
          <a:xfrm>
            <a:off x="3203575" y="1484313"/>
            <a:ext cx="2520950" cy="2233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698" name="Rectangle 18"/>
          <p:cNvSpPr>
            <a:spLocks noChangeArrowheads="1"/>
          </p:cNvSpPr>
          <p:nvPr/>
        </p:nvSpPr>
        <p:spPr bwMode="auto">
          <a:xfrm>
            <a:off x="1403350" y="4005263"/>
            <a:ext cx="7283450" cy="122396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zh-CN" altLang="en-US" sz="3200" b="1">
                <a:solidFill>
                  <a:schemeClr val="tx2"/>
                </a:solidFill>
              </a:rPr>
              <a:t>重锤仪</a:t>
            </a:r>
            <a:r>
              <a:rPr lang="en-US" altLang="zh-CN" sz="3200" b="1"/>
              <a:t>-----</a:t>
            </a:r>
            <a:r>
              <a:rPr lang="zh-CN" altLang="en-US" sz="3200" b="1"/>
              <a:t>判断墙壁是否竖直，</a:t>
            </a:r>
          </a:p>
          <a:p>
            <a:pPr marL="342900" indent="-342900">
              <a:spcBef>
                <a:spcPct val="20000"/>
              </a:spcBef>
            </a:pPr>
            <a:r>
              <a:rPr lang="zh-CN" altLang="en-US" sz="3200" b="1"/>
              <a:t>                墙上的画是否挂正。</a:t>
            </a:r>
          </a:p>
        </p:txBody>
      </p:sp>
      <p:sp>
        <p:nvSpPr>
          <p:cNvPr id="14343" name="AutoShape 20"/>
          <p:cNvSpPr>
            <a:spLocks noChangeArrowheads="1"/>
          </p:cNvSpPr>
          <p:nvPr/>
        </p:nvSpPr>
        <p:spPr bwMode="auto">
          <a:xfrm>
            <a:off x="34925" y="-26988"/>
            <a:ext cx="3240088" cy="1484313"/>
          </a:xfrm>
          <a:prstGeom prst="horizontalScroll">
            <a:avLst>
              <a:gd name="adj" fmla="val 1197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4344" name="Text Box 21"/>
          <p:cNvSpPr txBox="1">
            <a:spLocks noChangeArrowheads="1"/>
          </p:cNvSpPr>
          <p:nvPr/>
        </p:nvSpPr>
        <p:spPr bwMode="auto">
          <a:xfrm>
            <a:off x="323850" y="404813"/>
            <a:ext cx="3168650" cy="7016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4000" b="1">
                <a:solidFill>
                  <a:schemeClr val="hlink"/>
                </a:solidFill>
                <a:latin typeface="Times New Roman" panose="02020603050405020304" pitchFamily="18" charset="0"/>
              </a:rPr>
              <a:t>物理与生活</a:t>
            </a:r>
          </a:p>
        </p:txBody>
      </p:sp>
      <p:sp>
        <p:nvSpPr>
          <p:cNvPr id="14345" name="Text Box 22"/>
          <p:cNvSpPr txBox="1">
            <a:spLocks noChangeArrowheads="1"/>
          </p:cNvSpPr>
          <p:nvPr/>
        </p:nvSpPr>
        <p:spPr bwMode="auto">
          <a:xfrm>
            <a:off x="3419475" y="620713"/>
            <a:ext cx="4679950" cy="5794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rgbClr val="0000CC"/>
                </a:solidFill>
              </a:rPr>
              <a:t>重力方向竖直向下的应用</a:t>
            </a:r>
          </a:p>
        </p:txBody>
      </p:sp>
      <p:sp>
        <p:nvSpPr>
          <p:cNvPr id="71703" name="Rectangle 23"/>
          <p:cNvSpPr>
            <a:spLocks noChangeArrowheads="1"/>
          </p:cNvSpPr>
          <p:nvPr/>
        </p:nvSpPr>
        <p:spPr bwMode="auto">
          <a:xfrm>
            <a:off x="1476375" y="5157788"/>
            <a:ext cx="6461125" cy="5794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buFontTx/>
              <a:buChar char="•"/>
            </a:pPr>
            <a:r>
              <a:rPr lang="zh-CN" altLang="en-US" sz="3200" b="1">
                <a:solidFill>
                  <a:schemeClr val="tx2"/>
                </a:solidFill>
              </a:rPr>
              <a:t>水平仪</a:t>
            </a:r>
            <a:r>
              <a:rPr lang="en-US" altLang="zh-CN" sz="3200" b="1"/>
              <a:t>-----</a:t>
            </a:r>
            <a:r>
              <a:rPr lang="zh-CN" altLang="en-US" sz="3200" b="1"/>
              <a:t>判断台面是否水平。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6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6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6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6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16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16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16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16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17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17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98" grpId="0"/>
      <p:bldP spid="7170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ext Box 2">
            <a:hlinkClick r:id="rId2" action="ppaction://hlinksldjump"/>
          </p:cNvPr>
          <p:cNvSpPr txBox="1">
            <a:spLocks noChangeArrowheads="1"/>
          </p:cNvSpPr>
          <p:nvPr/>
        </p:nvSpPr>
        <p:spPr bwMode="auto">
          <a:xfrm>
            <a:off x="2239963" y="5691188"/>
            <a:ext cx="4313237" cy="6413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kumimoji="1" lang="zh-CN" altLang="en-US" sz="3600" b="1">
                <a:solidFill>
                  <a:srgbClr val="FF0000"/>
                </a:solidFill>
                <a:latin typeface="Tahoma" panose="020B0604030504040204" pitchFamily="34" charset="0"/>
                <a:ea typeface="黑体" panose="02010609060101010101" pitchFamily="2" charset="-122"/>
              </a:rPr>
              <a:t>重力的方向指向地心</a:t>
            </a:r>
          </a:p>
        </p:txBody>
      </p:sp>
      <p:sp>
        <p:nvSpPr>
          <p:cNvPr id="58371" name="Text Box 3">
            <a:hlinkClick r:id="rId2" action="ppaction://hlinksldjump"/>
          </p:cNvPr>
          <p:cNvSpPr txBox="1">
            <a:spLocks noChangeArrowheads="1"/>
          </p:cNvSpPr>
          <p:nvPr/>
        </p:nvSpPr>
        <p:spPr bwMode="auto">
          <a:xfrm>
            <a:off x="468313" y="301625"/>
            <a:ext cx="2478087" cy="6413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kumimoji="1" lang="zh-CN" altLang="en-US" sz="3600" b="1">
                <a:latin typeface="Tahoma" panose="020B0604030504040204" pitchFamily="34" charset="0"/>
                <a:ea typeface="黑体" panose="02010609060101010101" pitchFamily="2" charset="-122"/>
              </a:rPr>
              <a:t>想想议议：</a:t>
            </a:r>
          </a:p>
        </p:txBody>
      </p:sp>
      <p:pic>
        <p:nvPicPr>
          <p:cNvPr id="58372" name="Picture 4" descr="重力方向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81200" y="1143000"/>
            <a:ext cx="4648200" cy="4135438"/>
          </a:xfrm>
          <a:prstGeom prst="rect">
            <a:avLst/>
          </a:prstGeom>
          <a:noFill/>
        </p:spPr>
      </p:pic>
      <p:sp>
        <p:nvSpPr>
          <p:cNvPr id="58373" name="Text Box 5">
            <a:hlinkClick r:id="rId2" action="ppaction://hlinksldjump"/>
          </p:cNvPr>
          <p:cNvSpPr txBox="1">
            <a:spLocks noChangeArrowheads="1"/>
          </p:cNvSpPr>
          <p:nvPr/>
        </p:nvSpPr>
        <p:spPr bwMode="auto">
          <a:xfrm>
            <a:off x="2987675" y="292100"/>
            <a:ext cx="4772025" cy="6413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kumimoji="1" lang="zh-CN" altLang="en-US" sz="3600" b="1">
                <a:latin typeface="Tahoma" panose="020B0604030504040204" pitchFamily="34" charset="0"/>
                <a:ea typeface="黑体" panose="02010609060101010101" pitchFamily="2" charset="-122"/>
              </a:rPr>
              <a:t>重力的方向指向哪里？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5" name="Picture 1029"/>
          <p:cNvPicPr>
            <a:picLocks noChangeAspect="1" noChangeArrowheads="1"/>
          </p:cNvPicPr>
          <p:nvPr/>
        </p:nvPicPr>
        <p:blipFill>
          <a:blip r:embed="rId2" cstate="print">
            <a:lum bright="-18000" contrast="66000"/>
          </a:blip>
          <a:srcRect/>
          <a:stretch>
            <a:fillRect/>
          </a:stretch>
        </p:blipFill>
        <p:spPr bwMode="auto">
          <a:xfrm>
            <a:off x="1035050" y="1268413"/>
            <a:ext cx="7848600" cy="268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9" name="Text Box 1026"/>
          <p:cNvSpPr txBox="1">
            <a:spLocks noChangeArrowheads="1"/>
          </p:cNvSpPr>
          <p:nvPr/>
        </p:nvSpPr>
        <p:spPr bwMode="auto">
          <a:xfrm>
            <a:off x="287338" y="639763"/>
            <a:ext cx="3132137" cy="7016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4000" b="1">
                <a:latin typeface="黑体" panose="02010609060101010101" pitchFamily="2" charset="-122"/>
                <a:ea typeface="黑体" panose="02010609060101010101" pitchFamily="2" charset="-122"/>
              </a:rPr>
              <a:t>四、重心</a:t>
            </a:r>
          </a:p>
        </p:txBody>
      </p:sp>
      <p:pic>
        <p:nvPicPr>
          <p:cNvPr id="25603" name="Picture 1027"/>
          <p:cNvPicPr>
            <a:picLocks noChangeAspect="1" noChangeArrowheads="1"/>
          </p:cNvPicPr>
          <p:nvPr/>
        </p:nvPicPr>
        <p:blipFill>
          <a:blip r:embed="rId3" cstate="print">
            <a:lum bright="-6000" contrast="54000"/>
          </a:blip>
          <a:srcRect/>
          <a:stretch>
            <a:fillRect/>
          </a:stretch>
        </p:blipFill>
        <p:spPr bwMode="auto">
          <a:xfrm>
            <a:off x="574675" y="1801813"/>
            <a:ext cx="1755775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Picture 1028"/>
          <p:cNvPicPr>
            <a:picLocks noChangeAspect="1" noChangeArrowheads="1"/>
          </p:cNvPicPr>
          <p:nvPr/>
        </p:nvPicPr>
        <p:blipFill>
          <a:blip r:embed="rId4" cstate="print">
            <a:lum bright="-18000" contrast="72000"/>
          </a:blip>
          <a:srcRect/>
          <a:stretch>
            <a:fillRect/>
          </a:stretch>
        </p:blipFill>
        <p:spPr bwMode="auto">
          <a:xfrm>
            <a:off x="2509838" y="1878013"/>
            <a:ext cx="1878012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6" name="Text Box 1030"/>
          <p:cNvSpPr txBox="1">
            <a:spLocks noChangeArrowheads="1"/>
          </p:cNvSpPr>
          <p:nvPr/>
        </p:nvSpPr>
        <p:spPr bwMode="auto">
          <a:xfrm>
            <a:off x="863600" y="5372100"/>
            <a:ext cx="7416800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Tahoma" panose="020B0604030504040204" pitchFamily="34" charset="0"/>
              </a:rPr>
              <a:t>质地均匀、外形规则</a:t>
            </a:r>
            <a:r>
              <a:rPr lang="zh-CN" altLang="en-US" sz="2800" b="1">
                <a:latin typeface="Tahoma" panose="020B0604030504040204" pitchFamily="34" charset="0"/>
              </a:rPr>
              <a:t>物体的重心</a:t>
            </a:r>
          </a:p>
        </p:txBody>
      </p:sp>
      <p:sp>
        <p:nvSpPr>
          <p:cNvPr id="25607" name="Rectangle 1031"/>
          <p:cNvSpPr>
            <a:spLocks noChangeArrowheads="1"/>
          </p:cNvSpPr>
          <p:nvPr/>
        </p:nvSpPr>
        <p:spPr bwMode="auto">
          <a:xfrm>
            <a:off x="2555875" y="692150"/>
            <a:ext cx="6011863" cy="3667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en-US" altLang="zh-CN" sz="1800" b="1">
                <a:ea typeface="楷体_GB2312" pitchFamily="49" charset="-122"/>
              </a:rPr>
              <a:t>——</a:t>
            </a:r>
            <a:r>
              <a:rPr lang="zh-CN" altLang="en-US" sz="1800" b="1">
                <a:latin typeface="楷体_GB2312" pitchFamily="49" charset="-122"/>
                <a:ea typeface="楷体_GB2312" pitchFamily="49" charset="-122"/>
              </a:rPr>
              <a:t>重力在物体上的作用点叫做重心</a:t>
            </a:r>
          </a:p>
        </p:txBody>
      </p:sp>
      <p:pic>
        <p:nvPicPr>
          <p:cNvPr id="25609" name="Picture 1033" descr="质量分布均匀的唱片的重心 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11875" y="1708150"/>
            <a:ext cx="2276475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10" name="Text Box 1034"/>
          <p:cNvSpPr txBox="1">
            <a:spLocks noChangeArrowheads="1"/>
          </p:cNvSpPr>
          <p:nvPr/>
        </p:nvSpPr>
        <p:spPr bwMode="auto">
          <a:xfrm>
            <a:off x="1030288" y="4795838"/>
            <a:ext cx="7177087" cy="346075"/>
          </a:xfrm>
          <a:prstGeom prst="rect">
            <a:avLst/>
          </a:prstGeom>
          <a:noFill/>
          <a:ln w="9525">
            <a:solidFill>
              <a:srgbClr val="FF99FF"/>
            </a:solidFill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1600"/>
              <a:t>质量均匀、外形规则的唱片的重心在它的</a:t>
            </a:r>
            <a:r>
              <a:rPr lang="zh-CN" altLang="en-US" sz="1600" b="1">
                <a:solidFill>
                  <a:srgbClr val="FF0000"/>
                </a:solidFill>
              </a:rPr>
              <a:t>圆心</a:t>
            </a:r>
            <a:r>
              <a:rPr lang="zh-CN" altLang="en-US" sz="1600"/>
              <a:t>上．</a:t>
            </a:r>
          </a:p>
        </p:txBody>
      </p:sp>
      <p:sp>
        <p:nvSpPr>
          <p:cNvPr id="25611" name="Rectangle 1035"/>
          <p:cNvSpPr>
            <a:spLocks noChangeArrowheads="1"/>
          </p:cNvSpPr>
          <p:nvPr/>
        </p:nvSpPr>
        <p:spPr bwMode="auto">
          <a:xfrm>
            <a:off x="863600" y="6249988"/>
            <a:ext cx="3398838" cy="5191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2800" b="1" dirty="0"/>
              <a:t>在它的</a:t>
            </a:r>
            <a:r>
              <a:rPr lang="zh-CN" altLang="en-US" sz="2800" b="1" dirty="0">
                <a:solidFill>
                  <a:srgbClr val="FF0000"/>
                </a:solidFill>
              </a:rPr>
              <a:t>几何中心</a:t>
            </a:r>
            <a:r>
              <a:rPr lang="zh-CN" altLang="en-US" sz="2800" b="1" dirty="0"/>
              <a:t>上．</a:t>
            </a:r>
          </a:p>
        </p:txBody>
      </p:sp>
      <p:sp>
        <p:nvSpPr>
          <p:cNvPr id="29707" name="AutoShape 1036">
            <a:hlinkClick r:id="rId6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105775" y="6264275"/>
            <a:ext cx="966788" cy="620713"/>
          </a:xfrm>
          <a:prstGeom prst="actionButtonBlank">
            <a:avLst/>
          </a:prstGeom>
          <a:gradFill rotWithShape="0">
            <a:gsLst>
              <a:gs pos="0">
                <a:srgbClr val="FFFF00"/>
              </a:gs>
              <a:gs pos="50000">
                <a:srgbClr val="FFFFFF"/>
              </a:gs>
              <a:gs pos="100000">
                <a:srgbClr val="FFFF00"/>
              </a:gs>
            </a:gsLst>
            <a:lin ang="5400000" scaled="1"/>
          </a:gradFill>
          <a:ln w="12700" cap="sq">
            <a:solidFill>
              <a:srgbClr val="FF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zh-CN" altLang="en-US" sz="1600">
                <a:solidFill>
                  <a:schemeClr val="bg2"/>
                </a:solidFill>
                <a:ea typeface="隶书" panose="02010509060101010101" pitchFamily="49" charset="-122"/>
              </a:rPr>
              <a:t>返回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6" grpId="0"/>
      <p:bldP spid="25607" grpId="0"/>
      <p:bldP spid="25610" grpId="0" animBg="1"/>
      <p:bldP spid="256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矩形 40961"/>
          <p:cNvSpPr>
            <a:spLocks noChangeArrowheads="1" noChangeShapeType="1" noTextEdit="1"/>
          </p:cNvSpPr>
          <p:nvPr/>
        </p:nvSpPr>
        <p:spPr bwMode="auto">
          <a:xfrm>
            <a:off x="1403350" y="476250"/>
            <a:ext cx="1809750" cy="1165225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r>
              <a:rPr lang="zh-CN" altLang="en-US" sz="3600" kern="10">
                <a:ln w="12700">
                  <a:solidFill>
                    <a:srgbClr val="B2B2B2"/>
                  </a:solidFill>
                  <a:round/>
                </a:ln>
                <a:gradFill rotWithShape="0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信息窗</a:t>
            </a:r>
          </a:p>
        </p:txBody>
      </p:sp>
      <p:sp>
        <p:nvSpPr>
          <p:cNvPr id="40963" name="文本框 40962"/>
          <p:cNvSpPr txBox="1">
            <a:spLocks noChangeArrowheads="1"/>
          </p:cNvSpPr>
          <p:nvPr/>
        </p:nvSpPr>
        <p:spPr bwMode="auto">
          <a:xfrm>
            <a:off x="3563938" y="908050"/>
            <a:ext cx="3740150" cy="7016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4000" b="1">
                <a:solidFill>
                  <a:schemeClr val="hlink"/>
                </a:solidFill>
                <a:latin typeface="Tahoma" panose="020B0604030504040204" pitchFamily="34" charset="0"/>
              </a:rPr>
              <a:t>提高稳度的诀窍</a:t>
            </a:r>
          </a:p>
        </p:txBody>
      </p:sp>
      <p:pic>
        <p:nvPicPr>
          <p:cNvPr id="40964" name="图片 40963" descr="Snap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44675"/>
            <a:ext cx="9144000" cy="275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5" name="文本框 40964"/>
          <p:cNvSpPr txBox="1">
            <a:spLocks noChangeArrowheads="1"/>
          </p:cNvSpPr>
          <p:nvPr/>
        </p:nvSpPr>
        <p:spPr bwMode="auto">
          <a:xfrm>
            <a:off x="250825" y="4581525"/>
            <a:ext cx="4300538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en-US" altLang="zh-CN" b="1">
                <a:solidFill>
                  <a:schemeClr val="hlink"/>
                </a:solidFill>
                <a:latin typeface="Tahoma" panose="020B0604030504040204" pitchFamily="34" charset="0"/>
              </a:rPr>
              <a:t>(a)</a:t>
            </a:r>
            <a:r>
              <a:rPr lang="zh-CN" altLang="en-US" b="1">
                <a:solidFill>
                  <a:schemeClr val="hlink"/>
                </a:solidFill>
                <a:latin typeface="Tahoma" panose="020B0604030504040204" pitchFamily="34" charset="0"/>
              </a:rPr>
              <a:t>起重汽车放下支腿扩大支面</a:t>
            </a:r>
          </a:p>
        </p:txBody>
      </p:sp>
      <p:sp>
        <p:nvSpPr>
          <p:cNvPr id="40966" name="文本框 40965"/>
          <p:cNvSpPr txBox="1">
            <a:spLocks noChangeArrowheads="1"/>
          </p:cNvSpPr>
          <p:nvPr/>
        </p:nvSpPr>
        <p:spPr bwMode="auto">
          <a:xfrm>
            <a:off x="4356100" y="4868863"/>
            <a:ext cx="2786063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en-US" altLang="zh-CN" b="1">
                <a:solidFill>
                  <a:srgbClr val="3333FF"/>
                </a:solidFill>
                <a:latin typeface="Tahoma" panose="020B0604030504040204" pitchFamily="34" charset="0"/>
              </a:rPr>
              <a:t>(b)</a:t>
            </a:r>
            <a:r>
              <a:rPr lang="zh-CN" altLang="en-US" b="1">
                <a:solidFill>
                  <a:srgbClr val="3333FF"/>
                </a:solidFill>
                <a:latin typeface="Tahoma" panose="020B0604030504040204" pitchFamily="34" charset="0"/>
              </a:rPr>
              <a:t>台灯有个大底座</a:t>
            </a:r>
          </a:p>
        </p:txBody>
      </p:sp>
      <p:sp>
        <p:nvSpPr>
          <p:cNvPr id="40967" name="文本框 40966"/>
          <p:cNvSpPr txBox="1">
            <a:spLocks noChangeArrowheads="1"/>
          </p:cNvSpPr>
          <p:nvPr/>
        </p:nvSpPr>
        <p:spPr bwMode="auto">
          <a:xfrm>
            <a:off x="6816725" y="4508500"/>
            <a:ext cx="2327275" cy="3968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en-US" altLang="zh-CN" sz="2000" b="1">
                <a:solidFill>
                  <a:schemeClr val="hlink"/>
                </a:solidFill>
                <a:latin typeface="Tahoma" panose="020B0604030504040204" pitchFamily="34" charset="0"/>
              </a:rPr>
              <a:t>(c)</a:t>
            </a:r>
            <a:r>
              <a:rPr lang="zh-CN" altLang="en-US" sz="2000" b="1">
                <a:solidFill>
                  <a:schemeClr val="hlink"/>
                </a:solidFill>
                <a:latin typeface="Tahoma" panose="020B0604030504040204" pitchFamily="34" charset="0"/>
              </a:rPr>
              <a:t>下大上小的茶壶</a:t>
            </a:r>
          </a:p>
        </p:txBody>
      </p:sp>
      <p:sp>
        <p:nvSpPr>
          <p:cNvPr id="40968" name="文本框 40967"/>
          <p:cNvSpPr txBox="1">
            <a:spLocks noChangeArrowheads="1"/>
          </p:cNvSpPr>
          <p:nvPr/>
        </p:nvSpPr>
        <p:spPr bwMode="auto">
          <a:xfrm>
            <a:off x="2916238" y="5505133"/>
            <a:ext cx="3627755" cy="9220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5400" b="1">
                <a:latin typeface="Tahoma" panose="020B0604030504040204" pitchFamily="34" charset="0"/>
              </a:rPr>
              <a:t>增大支撑面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0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409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40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409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409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409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80"/>
                                        <p:tgtEl>
                                          <p:spTgt spid="409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80"/>
                                        <p:tgtEl>
                                          <p:spTgt spid="409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80"/>
                                        <p:tgtEl>
                                          <p:spTgt spid="409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9" dur="80"/>
                                        <p:tgtEl>
                                          <p:spTgt spid="409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0" dur="80"/>
                                        <p:tgtEl>
                                          <p:spTgt spid="409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80"/>
                                        <p:tgtEl>
                                          <p:spTgt spid="409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"/>
                                        <p:tgtEl>
                                          <p:spTgt spid="409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400" fill="hold"/>
                                        <p:tgtEl>
                                          <p:spTgt spid="409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400" fill="hold"/>
                                        <p:tgtEl>
                                          <p:spTgt spid="409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09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09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2" grpId="0" animBg="1"/>
      <p:bldP spid="40963" grpId="0"/>
      <p:bldP spid="40965" grpId="0"/>
      <p:bldP spid="40966" grpId="0"/>
      <p:bldP spid="40967" grpId="0"/>
      <p:bldP spid="4096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1" name="Picture 1027"/>
          <p:cNvPicPr>
            <a:picLocks noChangeAspect="1" noChangeArrowheads="1"/>
          </p:cNvPicPr>
          <p:nvPr/>
        </p:nvPicPr>
        <p:blipFill>
          <a:blip r:embed="rId2" cstate="print">
            <a:lum bright="-42000" contrast="66000"/>
          </a:blip>
          <a:srcRect/>
          <a:stretch>
            <a:fillRect/>
          </a:stretch>
        </p:blipFill>
        <p:spPr bwMode="auto">
          <a:xfrm>
            <a:off x="1547813" y="1655763"/>
            <a:ext cx="3962400" cy="288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2" name="Text Box 1028"/>
          <p:cNvSpPr txBox="1">
            <a:spLocks noChangeArrowheads="1"/>
          </p:cNvSpPr>
          <p:nvPr/>
        </p:nvSpPr>
        <p:spPr bwMode="auto">
          <a:xfrm>
            <a:off x="6180773" y="2566988"/>
            <a:ext cx="2251075" cy="9144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5400" b="1">
                <a:latin typeface="Tahoma" panose="020B0604030504040204" pitchFamily="34" charset="0"/>
                <a:ea typeface="楷体_GB2312" pitchFamily="49" charset="-122"/>
              </a:rPr>
              <a:t>不倒翁</a:t>
            </a:r>
          </a:p>
        </p:txBody>
      </p:sp>
      <p:sp>
        <p:nvSpPr>
          <p:cNvPr id="27660" name="Text Box 1036"/>
          <p:cNvSpPr txBox="1">
            <a:spLocks noChangeArrowheads="1"/>
          </p:cNvSpPr>
          <p:nvPr/>
        </p:nvSpPr>
        <p:spPr bwMode="auto">
          <a:xfrm>
            <a:off x="250825" y="503238"/>
            <a:ext cx="7850188" cy="8239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800" dirty="0"/>
              <a:t>物体的重心越低越稳定</a:t>
            </a:r>
          </a:p>
        </p:txBody>
      </p:sp>
      <p:sp>
        <p:nvSpPr>
          <p:cNvPr id="40968" name="文本框 40967"/>
          <p:cNvSpPr txBox="1">
            <a:spLocks noChangeArrowheads="1"/>
          </p:cNvSpPr>
          <p:nvPr/>
        </p:nvSpPr>
        <p:spPr bwMode="auto">
          <a:xfrm>
            <a:off x="3065463" y="5424488"/>
            <a:ext cx="2938780" cy="9220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5400" b="1">
                <a:latin typeface="Tahoma" panose="020B0604030504040204" pitchFamily="34" charset="0"/>
              </a:rPr>
              <a:t>降低重心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6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76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"/>
                                        <p:tgtEl>
                                          <p:spTgt spid="409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400" fill="hold"/>
                                        <p:tgtEl>
                                          <p:spTgt spid="409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400" fill="hold"/>
                                        <p:tgtEl>
                                          <p:spTgt spid="409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09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09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2" grpId="0"/>
      <p:bldP spid="27660" grpId="0"/>
      <p:bldP spid="4096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文本框 47105"/>
          <p:cNvSpPr txBox="1">
            <a:spLocks noChangeArrowheads="1"/>
          </p:cNvSpPr>
          <p:nvPr/>
        </p:nvSpPr>
        <p:spPr bwMode="auto">
          <a:xfrm>
            <a:off x="684213" y="188913"/>
            <a:ext cx="7543800" cy="20399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zh-CN" sz="4800">
                <a:solidFill>
                  <a:schemeClr val="tx2"/>
                </a:solidFill>
                <a:latin typeface="Times New Roman" panose="02020603050405020304" pitchFamily="18" charset="0"/>
              </a:rPr>
              <a:t>假如失去重力，我们的生活会怎样呢？</a:t>
            </a:r>
          </a:p>
          <a:p>
            <a:endParaRPr lang="zh-CN" altLang="zh-CN" sz="480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sp>
        <p:nvSpPr>
          <p:cNvPr id="47107" name="文本框 47106"/>
          <p:cNvSpPr txBox="1">
            <a:spLocks noChangeArrowheads="1"/>
          </p:cNvSpPr>
          <p:nvPr/>
        </p:nvSpPr>
        <p:spPr bwMode="auto">
          <a:xfrm>
            <a:off x="762000" y="2514600"/>
            <a:ext cx="6481763" cy="25273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zh-CN" sz="3200">
                <a:latin typeface="Times New Roman" panose="02020603050405020304" pitchFamily="18" charset="0"/>
              </a:rPr>
              <a:t>1：我们可以在天花板下方睡觉。 </a:t>
            </a:r>
          </a:p>
          <a:p>
            <a:r>
              <a:rPr lang="zh-CN" altLang="zh-CN" sz="3200">
                <a:latin typeface="Times New Roman" panose="02020603050405020304" pitchFamily="18" charset="0"/>
              </a:rPr>
              <a:t>2：我们要用水枪来喝水。 </a:t>
            </a:r>
          </a:p>
          <a:p>
            <a:r>
              <a:rPr lang="zh-CN" altLang="zh-CN" sz="3200">
                <a:latin typeface="Times New Roman" panose="02020603050405020304" pitchFamily="18" charset="0"/>
              </a:rPr>
              <a:t>3：我们的食物要做成牙膏状。 </a:t>
            </a:r>
          </a:p>
          <a:p>
            <a:r>
              <a:rPr lang="zh-CN" altLang="zh-CN" sz="3200">
                <a:latin typeface="Times New Roman" panose="02020603050405020304" pitchFamily="18" charset="0"/>
              </a:rPr>
              <a:t>4</a:t>
            </a:r>
            <a:r>
              <a:rPr lang="zh-CN" altLang="zh-CN" sz="3200">
                <a:latin typeface="宋体" panose="02010600030101010101" pitchFamily="2" charset="-122"/>
              </a:rPr>
              <a:t>：我们可以像鸟一样在天空中飞。</a:t>
            </a:r>
          </a:p>
          <a:p>
            <a:r>
              <a:rPr lang="zh-CN" altLang="zh-CN" sz="3200" b="1">
                <a:latin typeface="Times New Roman" panose="02020603050405020304" pitchFamily="18" charset="0"/>
              </a:rPr>
              <a:t>……</a:t>
            </a:r>
            <a:r>
              <a:rPr lang="zh-CN" altLang="zh-CN" sz="3200">
                <a:latin typeface="Times New Roman" panose="02020603050405020304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7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7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6" grpId="0"/>
      <p:bldP spid="4710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3"/>
          <p:cNvSpPr txBox="1">
            <a:spLocks noChangeArrowheads="1"/>
          </p:cNvSpPr>
          <p:nvPr/>
        </p:nvSpPr>
        <p:spPr bwMode="auto">
          <a:xfrm>
            <a:off x="914400" y="927100"/>
            <a:ext cx="7315200" cy="9461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en-US" altLang="zh-CN" sz="2800">
                <a:solidFill>
                  <a:schemeClr val="accent2"/>
                </a:solidFill>
              </a:rPr>
              <a:t>         </a:t>
            </a:r>
            <a:r>
              <a:rPr lang="zh-CN" altLang="en-US" sz="2800" b="1">
                <a:solidFill>
                  <a:schemeClr val="accent2"/>
                </a:solidFill>
              </a:rPr>
              <a:t>用力的图示法画出挂在竖直墙上质量为</a:t>
            </a:r>
            <a:r>
              <a:rPr lang="en-US" altLang="zh-CN" sz="2800" b="1">
                <a:solidFill>
                  <a:schemeClr val="accent2"/>
                </a:solidFill>
              </a:rPr>
              <a:t>3000</a:t>
            </a:r>
            <a:r>
              <a:rPr lang="zh-CN" altLang="en-US" sz="2800" b="1">
                <a:solidFill>
                  <a:schemeClr val="accent2"/>
                </a:solidFill>
              </a:rPr>
              <a:t>克的球所受的重力。</a:t>
            </a:r>
          </a:p>
        </p:txBody>
      </p:sp>
      <p:grpSp>
        <p:nvGrpSpPr>
          <p:cNvPr id="2" name="Group 4"/>
          <p:cNvGrpSpPr/>
          <p:nvPr/>
        </p:nvGrpSpPr>
        <p:grpSpPr bwMode="auto">
          <a:xfrm rot="5400000">
            <a:off x="2590800" y="4279900"/>
            <a:ext cx="3048000" cy="152400"/>
            <a:chOff x="1056" y="3600"/>
            <a:chExt cx="3600" cy="144"/>
          </a:xfrm>
        </p:grpSpPr>
        <p:sp>
          <p:nvSpPr>
            <p:cNvPr id="30729" name="Line 5"/>
            <p:cNvSpPr>
              <a:spLocks noChangeShapeType="1"/>
            </p:cNvSpPr>
            <p:nvPr/>
          </p:nvSpPr>
          <p:spPr bwMode="auto">
            <a:xfrm>
              <a:off x="1056" y="3600"/>
              <a:ext cx="3600" cy="0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730" name="Line 6"/>
            <p:cNvSpPr>
              <a:spLocks noChangeShapeType="1"/>
            </p:cNvSpPr>
            <p:nvPr/>
          </p:nvSpPr>
          <p:spPr bwMode="auto">
            <a:xfrm flipH="1">
              <a:off x="1248" y="3600"/>
              <a:ext cx="96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731" name="Line 7"/>
            <p:cNvSpPr>
              <a:spLocks noChangeShapeType="1"/>
            </p:cNvSpPr>
            <p:nvPr/>
          </p:nvSpPr>
          <p:spPr bwMode="auto">
            <a:xfrm flipH="1">
              <a:off x="1440" y="3600"/>
              <a:ext cx="96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732" name="Line 8"/>
            <p:cNvSpPr>
              <a:spLocks noChangeShapeType="1"/>
            </p:cNvSpPr>
            <p:nvPr/>
          </p:nvSpPr>
          <p:spPr bwMode="auto">
            <a:xfrm flipH="1">
              <a:off x="1621" y="3600"/>
              <a:ext cx="96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733" name="Line 9"/>
            <p:cNvSpPr>
              <a:spLocks noChangeShapeType="1"/>
            </p:cNvSpPr>
            <p:nvPr/>
          </p:nvSpPr>
          <p:spPr bwMode="auto">
            <a:xfrm flipH="1">
              <a:off x="1067" y="3600"/>
              <a:ext cx="96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734" name="Line 10"/>
            <p:cNvSpPr>
              <a:spLocks noChangeShapeType="1"/>
            </p:cNvSpPr>
            <p:nvPr/>
          </p:nvSpPr>
          <p:spPr bwMode="auto">
            <a:xfrm flipH="1">
              <a:off x="1979" y="3600"/>
              <a:ext cx="96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735" name="Line 11"/>
            <p:cNvSpPr>
              <a:spLocks noChangeShapeType="1"/>
            </p:cNvSpPr>
            <p:nvPr/>
          </p:nvSpPr>
          <p:spPr bwMode="auto">
            <a:xfrm flipH="1">
              <a:off x="2171" y="3600"/>
              <a:ext cx="96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736" name="Line 12"/>
            <p:cNvSpPr>
              <a:spLocks noChangeShapeType="1"/>
            </p:cNvSpPr>
            <p:nvPr/>
          </p:nvSpPr>
          <p:spPr bwMode="auto">
            <a:xfrm flipH="1">
              <a:off x="2352" y="3600"/>
              <a:ext cx="96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737" name="Line 13"/>
            <p:cNvSpPr>
              <a:spLocks noChangeShapeType="1"/>
            </p:cNvSpPr>
            <p:nvPr/>
          </p:nvSpPr>
          <p:spPr bwMode="auto">
            <a:xfrm flipH="1">
              <a:off x="1798" y="3600"/>
              <a:ext cx="96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738" name="Line 14"/>
            <p:cNvSpPr>
              <a:spLocks noChangeShapeType="1"/>
            </p:cNvSpPr>
            <p:nvPr/>
          </p:nvSpPr>
          <p:spPr bwMode="auto">
            <a:xfrm flipH="1">
              <a:off x="2699" y="3600"/>
              <a:ext cx="96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739" name="Line 15"/>
            <p:cNvSpPr>
              <a:spLocks noChangeShapeType="1"/>
            </p:cNvSpPr>
            <p:nvPr/>
          </p:nvSpPr>
          <p:spPr bwMode="auto">
            <a:xfrm flipH="1">
              <a:off x="2891" y="3600"/>
              <a:ext cx="96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740" name="Line 16"/>
            <p:cNvSpPr>
              <a:spLocks noChangeShapeType="1"/>
            </p:cNvSpPr>
            <p:nvPr/>
          </p:nvSpPr>
          <p:spPr bwMode="auto">
            <a:xfrm flipH="1">
              <a:off x="3072" y="3600"/>
              <a:ext cx="96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741" name="Line 17"/>
            <p:cNvSpPr>
              <a:spLocks noChangeShapeType="1"/>
            </p:cNvSpPr>
            <p:nvPr/>
          </p:nvSpPr>
          <p:spPr bwMode="auto">
            <a:xfrm flipH="1">
              <a:off x="2518" y="3600"/>
              <a:ext cx="96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742" name="Line 18"/>
            <p:cNvSpPr>
              <a:spLocks noChangeShapeType="1"/>
            </p:cNvSpPr>
            <p:nvPr/>
          </p:nvSpPr>
          <p:spPr bwMode="auto">
            <a:xfrm flipH="1">
              <a:off x="3430" y="3600"/>
              <a:ext cx="96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743" name="Line 19"/>
            <p:cNvSpPr>
              <a:spLocks noChangeShapeType="1"/>
            </p:cNvSpPr>
            <p:nvPr/>
          </p:nvSpPr>
          <p:spPr bwMode="auto">
            <a:xfrm flipH="1">
              <a:off x="3622" y="3600"/>
              <a:ext cx="96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744" name="Line 20"/>
            <p:cNvSpPr>
              <a:spLocks noChangeShapeType="1"/>
            </p:cNvSpPr>
            <p:nvPr/>
          </p:nvSpPr>
          <p:spPr bwMode="auto">
            <a:xfrm flipH="1">
              <a:off x="3803" y="3600"/>
              <a:ext cx="96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745" name="Line 21"/>
            <p:cNvSpPr>
              <a:spLocks noChangeShapeType="1"/>
            </p:cNvSpPr>
            <p:nvPr/>
          </p:nvSpPr>
          <p:spPr bwMode="auto">
            <a:xfrm flipH="1">
              <a:off x="3249" y="3600"/>
              <a:ext cx="96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746" name="Line 22"/>
            <p:cNvSpPr>
              <a:spLocks noChangeShapeType="1"/>
            </p:cNvSpPr>
            <p:nvPr/>
          </p:nvSpPr>
          <p:spPr bwMode="auto">
            <a:xfrm flipH="1">
              <a:off x="3973" y="3600"/>
              <a:ext cx="96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747" name="Line 23"/>
            <p:cNvSpPr>
              <a:spLocks noChangeShapeType="1"/>
            </p:cNvSpPr>
            <p:nvPr/>
          </p:nvSpPr>
          <p:spPr bwMode="auto">
            <a:xfrm flipH="1">
              <a:off x="4154" y="3600"/>
              <a:ext cx="96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748" name="Line 24"/>
            <p:cNvSpPr>
              <a:spLocks noChangeShapeType="1"/>
            </p:cNvSpPr>
            <p:nvPr/>
          </p:nvSpPr>
          <p:spPr bwMode="auto">
            <a:xfrm flipH="1">
              <a:off x="4512" y="3600"/>
              <a:ext cx="96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749" name="Line 25"/>
            <p:cNvSpPr>
              <a:spLocks noChangeShapeType="1"/>
            </p:cNvSpPr>
            <p:nvPr/>
          </p:nvSpPr>
          <p:spPr bwMode="auto">
            <a:xfrm flipH="1">
              <a:off x="4331" y="3600"/>
              <a:ext cx="96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30724" name="Oval 26"/>
          <p:cNvSpPr>
            <a:spLocks noChangeArrowheads="1"/>
          </p:cNvSpPr>
          <p:nvPr/>
        </p:nvSpPr>
        <p:spPr bwMode="auto">
          <a:xfrm>
            <a:off x="4191000" y="4432300"/>
            <a:ext cx="990600" cy="990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0725" name="Line 27"/>
          <p:cNvSpPr>
            <a:spLocks noChangeShapeType="1"/>
          </p:cNvSpPr>
          <p:nvPr/>
        </p:nvSpPr>
        <p:spPr bwMode="auto">
          <a:xfrm>
            <a:off x="4191000" y="3594100"/>
            <a:ext cx="4572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69660" name="Picture 2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4860925"/>
            <a:ext cx="171450" cy="17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9662" name="Picture 3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-2483738">
            <a:off x="3924300" y="5005388"/>
            <a:ext cx="1514475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9663" name="Picture 3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2067" y="5786455"/>
            <a:ext cx="642942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96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96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96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96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96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96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图片 2056" descr="地球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11" y="19968"/>
            <a:ext cx="9144000" cy="68548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316" name="矩形 13315"/>
          <p:cNvSpPr/>
          <p:nvPr/>
        </p:nvSpPr>
        <p:spPr>
          <a:xfrm>
            <a:off x="539552" y="3501008"/>
            <a:ext cx="8066088" cy="2159000"/>
          </a:xfrm>
          <a:prstGeom prst="rect">
            <a:avLst/>
          </a:prstGeom>
        </p:spPr>
        <p:txBody>
          <a:bodyPr wrap="none" fromWordArt="1">
            <a:prstTxWarp prst="textCanDown">
              <a:avLst>
                <a:gd name="adj" fmla="val 14287"/>
              </a:avLst>
            </a:prstTxWarp>
            <a:normAutofit/>
          </a:bodyPr>
          <a:lstStyle/>
          <a:p>
            <a:pPr algn="ctr" fontAlgn="base"/>
            <a:r>
              <a:rPr lang="en-US" altLang="zh-CN" sz="3600" strike="noStrike" noProof="1"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000000">
                    <a:alpha val="100000"/>
                  </a:srgbClr>
                </a:solidFill>
                <a:latin typeface="隶书" pitchFamily="49" charset="-122"/>
                <a:ea typeface="隶书" pitchFamily="49" charset="-122"/>
              </a:rPr>
              <a:t>    </a:t>
            </a:r>
            <a:r>
              <a:rPr lang="zh-CN" altLang="en-US" sz="3600" b="1" strike="noStrike" noProof="1"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chemeClr val="bg1"/>
                </a:solidFill>
                <a:latin typeface="隶书" pitchFamily="49" charset="-122"/>
                <a:ea typeface="隶书" pitchFamily="49" charset="-122"/>
              </a:rPr>
              <a:t>第四节    </a:t>
            </a:r>
          </a:p>
          <a:p>
            <a:pPr algn="ctr" fontAlgn="base"/>
            <a:r>
              <a:rPr lang="zh-CN" altLang="en-US" sz="3600" b="1" strike="noStrike" noProof="1"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chemeClr val="bg1"/>
                </a:solidFill>
                <a:latin typeface="隶书" pitchFamily="49" charset="-122"/>
                <a:ea typeface="隶书" pitchFamily="49" charset="-122"/>
              </a:rPr>
              <a:t>来自地球的力</a:t>
            </a:r>
          </a:p>
        </p:txBody>
      </p:sp>
      <p:sp>
        <p:nvSpPr>
          <p:cNvPr id="3075" name="文本框 1"/>
          <p:cNvSpPr txBox="1"/>
          <p:nvPr/>
        </p:nvSpPr>
        <p:spPr>
          <a:xfrm>
            <a:off x="1187624" y="1921668"/>
            <a:ext cx="6543779" cy="830997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4800" b="1" dirty="0">
                <a:solidFill>
                  <a:srgbClr val="FFFF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第六章 陌生而熟悉的力</a:t>
            </a:r>
          </a:p>
        </p:txBody>
      </p:sp>
      <p:sp>
        <p:nvSpPr>
          <p:cNvPr id="3076" name="文本框 2"/>
          <p:cNvSpPr txBox="1"/>
          <p:nvPr/>
        </p:nvSpPr>
        <p:spPr>
          <a:xfrm>
            <a:off x="1094125" y="328613"/>
            <a:ext cx="6340197" cy="707886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4000">
                <a:solidFill>
                  <a:srgbClr val="FFFF00"/>
                </a:solidFill>
                <a:latin typeface="楷体" pitchFamily="49" charset="-122"/>
                <a:ea typeface="楷体" pitchFamily="49" charset="-122"/>
              </a:rPr>
              <a:t>沪科版物理八年级教学课件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ChangeArrowheads="1"/>
          </p:cNvSpPr>
          <p:nvPr/>
        </p:nvSpPr>
        <p:spPr bwMode="auto">
          <a:xfrm>
            <a:off x="1104583" y="378143"/>
            <a:ext cx="7416800" cy="33242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anchor="ctr">
            <a:spAutoFit/>
          </a:bodyPr>
          <a:lstStyle/>
          <a:p>
            <a:r>
              <a:rPr kumimoji="1" lang="zh-CN" altLang="en-US" sz="40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学习目标</a:t>
            </a:r>
            <a:r>
              <a:rPr kumimoji="1" lang="en-US" altLang="zh-CN" sz="40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:</a:t>
            </a:r>
          </a:p>
          <a:p>
            <a:pPr algn="l"/>
            <a:r>
              <a:rPr kumimoji="1" lang="en-US" altLang="zh-CN" sz="2800" b="1">
                <a:solidFill>
                  <a:srgbClr val="000000"/>
                </a:solidFill>
                <a:latin typeface="宋体" panose="02010600030101010101" pitchFamily="2" charset="-122"/>
              </a:rPr>
              <a:t>1.</a:t>
            </a:r>
            <a:r>
              <a:rPr kumimoji="1" lang="zh-CN" altLang="en-US" sz="2800" b="1">
                <a:solidFill>
                  <a:srgbClr val="000000"/>
                </a:solidFill>
                <a:latin typeface="宋体" panose="02010600030101010101" pitchFamily="2" charset="-122"/>
              </a:rPr>
              <a:t>了解重力概念，知道重力产生的原因，知道重力的施力物体、方向、作用点。</a:t>
            </a:r>
          </a:p>
          <a:p>
            <a:pPr algn="l"/>
            <a:r>
              <a:rPr kumimoji="1" lang="en-US" altLang="zh-CN" sz="2800" b="1">
                <a:solidFill>
                  <a:srgbClr val="000000"/>
                </a:solidFill>
                <a:latin typeface="宋体" panose="02010600030101010101" pitchFamily="2" charset="-122"/>
              </a:rPr>
              <a:t>2.</a:t>
            </a:r>
            <a:r>
              <a:rPr kumimoji="1" lang="zh-CN" altLang="en-US" sz="2800" b="1">
                <a:solidFill>
                  <a:srgbClr val="000000"/>
                </a:solidFill>
                <a:latin typeface="宋体" panose="02010600030101010101" pitchFamily="2" charset="-122"/>
              </a:rPr>
              <a:t>通过实验探究，了解物体所受重力和物体质量的关系。</a:t>
            </a:r>
          </a:p>
          <a:p>
            <a:pPr algn="l"/>
            <a:r>
              <a:rPr kumimoji="1" lang="en-US" altLang="zh-CN" sz="2800" b="1">
                <a:solidFill>
                  <a:srgbClr val="000000"/>
                </a:solidFill>
                <a:latin typeface="宋体" panose="02010600030101010101" pitchFamily="2" charset="-122"/>
              </a:rPr>
              <a:t>3</a:t>
            </a:r>
            <a:r>
              <a:rPr kumimoji="1" lang="zh-CN" altLang="en-US" sz="2800" b="1">
                <a:solidFill>
                  <a:srgbClr val="000000"/>
                </a:solidFill>
                <a:latin typeface="宋体" panose="02010600030101010101" pitchFamily="2" charset="-122"/>
              </a:rPr>
              <a:t>．知道 </a:t>
            </a:r>
            <a:r>
              <a:rPr kumimoji="1" lang="en-US" altLang="zh-CN" sz="2800" b="1">
                <a:solidFill>
                  <a:srgbClr val="000000"/>
                </a:solidFill>
                <a:latin typeface="宋体" panose="02010600030101010101" pitchFamily="2" charset="-122"/>
              </a:rPr>
              <a:t>g = 9.8N/kg</a:t>
            </a:r>
            <a:r>
              <a:rPr kumimoji="1" lang="zh-CN" altLang="en-US" sz="2800" b="1">
                <a:solidFill>
                  <a:srgbClr val="000000"/>
                </a:solidFill>
                <a:latin typeface="宋体" panose="02010600030101010101" pitchFamily="2" charset="-122"/>
              </a:rPr>
              <a:t>所表示的物理意义。</a:t>
            </a:r>
          </a:p>
          <a:p>
            <a:pPr algn="l"/>
            <a:r>
              <a:rPr kumimoji="1" lang="en-US" altLang="zh-CN" sz="2800" b="1">
                <a:solidFill>
                  <a:srgbClr val="000000"/>
                </a:solidFill>
                <a:latin typeface="宋体" panose="02010600030101010101" pitchFamily="2" charset="-122"/>
              </a:rPr>
              <a:t>4</a:t>
            </a:r>
            <a:r>
              <a:rPr kumimoji="1" lang="zh-CN" altLang="en-US" sz="2800" b="1">
                <a:solidFill>
                  <a:srgbClr val="000000"/>
                </a:solidFill>
                <a:latin typeface="宋体" panose="02010600030101010101" pitchFamily="2" charset="-122"/>
              </a:rPr>
              <a:t>．知道重力方向的广泛应用。</a:t>
            </a:r>
            <a:r>
              <a:rPr kumimoji="1" lang="zh-CN" altLang="en-US" sz="3200" b="1">
                <a:latin typeface="宋体" panose="02010600030101010101" pitchFamily="2" charset="-122"/>
              </a:rPr>
              <a:t> </a:t>
            </a:r>
          </a:p>
        </p:txBody>
      </p:sp>
      <p:sp>
        <p:nvSpPr>
          <p:cNvPr id="7175" name="WordArt 8"/>
          <p:cNvSpPr>
            <a:spLocks noChangeArrowheads="1" noChangeShapeType="1" noTextEdit="1"/>
          </p:cNvSpPr>
          <p:nvPr/>
        </p:nvSpPr>
        <p:spPr bwMode="auto">
          <a:xfrm>
            <a:off x="1710690" y="4114165"/>
            <a:ext cx="4572000" cy="795338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zh-CN" altLang="en-US" sz="3600" b="1" kern="10">
                <a:ln w="9525">
                  <a:noFill/>
                  <a:round/>
                </a:ln>
                <a:gradFill rotWithShape="1"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path path="rect">
                    <a:fillToRect t="100000" r="100000"/>
                  </a:path>
                </a:gradFill>
                <a:effectLst>
                  <a:outerShdw dist="35921" dir="2700000" algn="ctr" rotWithShape="0">
                    <a:srgbClr val="C0C0C0"/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重点与难点</a:t>
            </a:r>
          </a:p>
        </p:txBody>
      </p:sp>
      <p:sp>
        <p:nvSpPr>
          <p:cNvPr id="7172" name="Rectangle 5"/>
          <p:cNvSpPr>
            <a:spLocks noChangeArrowheads="1"/>
          </p:cNvSpPr>
          <p:nvPr/>
        </p:nvSpPr>
        <p:spPr bwMode="auto">
          <a:xfrm>
            <a:off x="1710690" y="5300663"/>
            <a:ext cx="4772025" cy="64135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zh-CN" altLang="en-US" sz="3600" b="1">
                <a:solidFill>
                  <a:srgbClr val="010004"/>
                </a:solidFill>
                <a:ea typeface="楷体_GB2312" pitchFamily="49" charset="-122"/>
              </a:rPr>
              <a:t>探究重力与质量的关系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idx="1"/>
          </p:nvPr>
        </p:nvSpPr>
        <p:spPr>
          <a:xfrm>
            <a:off x="323850" y="1341438"/>
            <a:ext cx="8540750" cy="4824412"/>
          </a:xfrm>
        </p:spPr>
        <p:txBody>
          <a:bodyPr/>
          <a:lstStyle/>
          <a:p>
            <a:pPr>
              <a:spcBef>
                <a:spcPct val="50000"/>
              </a:spcBef>
              <a:buFontTx/>
              <a:buNone/>
            </a:pPr>
            <a:r>
              <a:rPr lang="en-US" altLang="zh-CN" sz="4000" b="1" dirty="0" smtClean="0">
                <a:ea typeface="黑体" panose="02010609060101010101" pitchFamily="2" charset="-122"/>
              </a:rPr>
              <a:t>1.</a:t>
            </a:r>
            <a:r>
              <a:rPr lang="zh-CN" altLang="en-US" sz="4000" b="1" dirty="0" smtClean="0">
                <a:solidFill>
                  <a:srgbClr val="000000"/>
                </a:solidFill>
                <a:ea typeface="黑体" panose="02010609060101010101" pitchFamily="2" charset="-122"/>
              </a:rPr>
              <a:t>原来，地球</a:t>
            </a:r>
            <a:r>
              <a:rPr lang="zh-CN" altLang="en-US" sz="4000" b="1" dirty="0" smtClean="0">
                <a:solidFill>
                  <a:srgbClr val="FF0000"/>
                </a:solidFill>
                <a:ea typeface="黑体" panose="02010609060101010101" pitchFamily="2" charset="-122"/>
              </a:rPr>
              <a:t>表面附近的一切物体</a:t>
            </a:r>
            <a:r>
              <a:rPr lang="zh-CN" altLang="en-US" sz="4000" b="1" dirty="0" smtClean="0">
                <a:solidFill>
                  <a:srgbClr val="000000"/>
                </a:solidFill>
                <a:ea typeface="黑体" panose="02010609060101010101" pitchFamily="2" charset="-122"/>
              </a:rPr>
              <a:t>都要</a:t>
            </a:r>
            <a:r>
              <a:rPr lang="zh-CN" altLang="en-US" sz="4000" b="1" dirty="0" smtClean="0">
                <a:solidFill>
                  <a:srgbClr val="FF0000"/>
                </a:solidFill>
                <a:ea typeface="黑体" panose="02010609060101010101" pitchFamily="2" charset="-122"/>
              </a:rPr>
              <a:t>受到地球的吸引</a:t>
            </a:r>
            <a:r>
              <a:rPr lang="zh-CN" altLang="en-US" sz="4000" b="1" dirty="0" smtClean="0">
                <a:ea typeface="黑体" panose="02010609060101010101" pitchFamily="2" charset="-122"/>
              </a:rPr>
              <a:t>。</a:t>
            </a:r>
          </a:p>
          <a:p>
            <a:pPr>
              <a:spcBef>
                <a:spcPct val="50000"/>
              </a:spcBef>
              <a:buFontTx/>
              <a:buNone/>
            </a:pPr>
            <a:endParaRPr lang="zh-CN" altLang="en-US" sz="4000" b="1" dirty="0" smtClean="0">
              <a:ea typeface="黑体" panose="02010609060101010101" pitchFamily="2" charset="-122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zh-CN" sz="4000" b="1" dirty="0" smtClean="0">
                <a:solidFill>
                  <a:srgbClr val="000000"/>
                </a:solidFill>
                <a:ea typeface="黑体" panose="02010609060101010101" pitchFamily="2" charset="-122"/>
              </a:rPr>
              <a:t>2.</a:t>
            </a:r>
            <a:r>
              <a:rPr lang="zh-CN" altLang="en-US" sz="4000" b="1" dirty="0" smtClean="0">
                <a:solidFill>
                  <a:srgbClr val="000000"/>
                </a:solidFill>
                <a:ea typeface="黑体" panose="02010609060101010101" pitchFamily="2" charset="-122"/>
              </a:rPr>
              <a:t>物理学中把由于地球对物体的吸引而产生的力叫做</a:t>
            </a:r>
            <a:r>
              <a:rPr lang="zh-CN" altLang="en-US" sz="4000" b="1" dirty="0" smtClean="0">
                <a:solidFill>
                  <a:srgbClr val="FF3300"/>
                </a:solidFill>
                <a:ea typeface="黑体" panose="02010609060101010101" pitchFamily="2" charset="-122"/>
              </a:rPr>
              <a:t>重力</a:t>
            </a:r>
            <a:r>
              <a:rPr lang="zh-CN" altLang="en-US" sz="4000" dirty="0" smtClean="0">
                <a:ea typeface="黑体" panose="02010609060101010101" pitchFamily="2" charset="-122"/>
              </a:rPr>
              <a:t>。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zh-CN" altLang="en-US" sz="4000" b="1" dirty="0" smtClean="0">
                <a:solidFill>
                  <a:srgbClr val="000000"/>
                </a:solidFill>
                <a:ea typeface="黑体" panose="02010609060101010101" pitchFamily="2" charset="-122"/>
              </a:rPr>
              <a:t>   重力的</a:t>
            </a:r>
            <a:r>
              <a:rPr lang="zh-CN" altLang="en-US" sz="4000" b="1" dirty="0" smtClean="0">
                <a:solidFill>
                  <a:srgbClr val="FF0000"/>
                </a:solidFill>
                <a:ea typeface="黑体" panose="02010609060101010101" pitchFamily="2" charset="-122"/>
              </a:rPr>
              <a:t>施力</a:t>
            </a:r>
            <a:r>
              <a:rPr lang="zh-CN" altLang="en-US" sz="4000" b="1" dirty="0" smtClean="0">
                <a:solidFill>
                  <a:srgbClr val="000000"/>
                </a:solidFill>
                <a:ea typeface="黑体" panose="02010609060101010101" pitchFamily="2" charset="-122"/>
              </a:rPr>
              <a:t>物体是</a:t>
            </a:r>
            <a:r>
              <a:rPr lang="zh-CN" altLang="en-US" sz="4000" b="1" u="sng" dirty="0" smtClean="0">
                <a:solidFill>
                  <a:srgbClr val="000000"/>
                </a:solidFill>
                <a:ea typeface="黑体" panose="02010609060101010101" pitchFamily="2" charset="-122"/>
              </a:rPr>
              <a:t>        </a:t>
            </a:r>
          </a:p>
        </p:txBody>
      </p:sp>
      <p:pic>
        <p:nvPicPr>
          <p:cNvPr id="8195" name="Picture 3" descr="新知探究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549275"/>
            <a:ext cx="3025775" cy="68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5076825" y="4076700"/>
            <a:ext cx="1366838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kumimoji="1" lang="zh-CN" altLang="zh-CN" sz="2400">
              <a:latin typeface="Tahoma" panose="020B0604030504040204" pitchFamily="34" charset="0"/>
            </a:endParaRPr>
          </a:p>
        </p:txBody>
      </p:sp>
      <p:sp>
        <p:nvSpPr>
          <p:cNvPr id="41989" name="Text Box 5"/>
          <p:cNvSpPr txBox="1">
            <a:spLocks noChangeArrowheads="1"/>
          </p:cNvSpPr>
          <p:nvPr/>
        </p:nvSpPr>
        <p:spPr bwMode="auto">
          <a:xfrm>
            <a:off x="5292725" y="4581525"/>
            <a:ext cx="1295400" cy="7016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4000" b="1">
                <a:solidFill>
                  <a:srgbClr val="FF3300"/>
                </a:solidFill>
                <a:latin typeface="Tahoma" panose="020B0604030504040204" pitchFamily="34" charset="0"/>
                <a:ea typeface="黑体" panose="02010609060101010101" pitchFamily="2" charset="-122"/>
              </a:rPr>
              <a:t>地球</a:t>
            </a:r>
          </a:p>
        </p:txBody>
      </p:sp>
      <p:sp>
        <p:nvSpPr>
          <p:cNvPr id="41990" name="Line 6"/>
          <p:cNvSpPr>
            <a:spLocks noChangeShapeType="1"/>
          </p:cNvSpPr>
          <p:nvPr/>
        </p:nvSpPr>
        <p:spPr bwMode="auto">
          <a:xfrm>
            <a:off x="5076825" y="5373688"/>
            <a:ext cx="1657350" cy="0"/>
          </a:xfrm>
          <a:prstGeom prst="line">
            <a:avLst/>
          </a:prstGeom>
          <a:noFill/>
          <a:ln w="63500">
            <a:solidFill>
              <a:srgbClr val="000000"/>
            </a:solidFill>
            <a:miter lim="800000"/>
          </a:ln>
        </p:spPr>
        <p:txBody>
          <a:bodyPr wrap="none"/>
          <a:lstStyle/>
          <a:p>
            <a:endParaRPr lang="zh-CN" altLang="en-US"/>
          </a:p>
        </p:txBody>
      </p:sp>
      <p:sp>
        <p:nvSpPr>
          <p:cNvPr id="8199" name="Text Box 7"/>
          <p:cNvSpPr txBox="1">
            <a:spLocks noChangeArrowheads="1"/>
          </p:cNvSpPr>
          <p:nvPr/>
        </p:nvSpPr>
        <p:spPr bwMode="auto">
          <a:xfrm>
            <a:off x="7812088" y="6237288"/>
            <a:ext cx="1152525" cy="304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1400">
                <a:solidFill>
                  <a:schemeClr val="folHlink"/>
                </a:solidFill>
                <a:latin typeface="Tahoma" panose="020B0604030504040204" pitchFamily="34" charset="0"/>
              </a:rPr>
              <a:t>taolun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19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419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419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19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19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19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9" grpId="0"/>
      <p:bldP spid="4199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图片 4097" descr="BJ101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76200" y="98425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9" name="文本框 4098"/>
          <p:cNvSpPr txBox="1">
            <a:spLocks noChangeArrowheads="1"/>
          </p:cNvSpPr>
          <p:nvPr/>
        </p:nvSpPr>
        <p:spPr bwMode="auto">
          <a:xfrm>
            <a:off x="500034" y="1071546"/>
            <a:ext cx="7700989" cy="5847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dirty="0">
                <a:solidFill>
                  <a:schemeClr val="accent2"/>
                </a:solidFill>
                <a:latin typeface="宋体" panose="02010600030101010101" pitchFamily="2" charset="-122"/>
              </a:rPr>
              <a:t>★</a:t>
            </a:r>
            <a:r>
              <a:rPr lang="zh-CN" altLang="en-US" sz="3200" dirty="0">
                <a:solidFill>
                  <a:schemeClr val="accent2"/>
                </a:solidFill>
                <a:latin typeface="Times New Roman" panose="02020603050405020304" pitchFamily="18" charset="0"/>
                <a:ea typeface="黑体" panose="02010609060101010101" pitchFamily="2" charset="-122"/>
              </a:rPr>
              <a:t>重力的三要</a:t>
            </a:r>
            <a:r>
              <a:rPr lang="zh-CN" altLang="en-US" sz="3200" dirty="0" smtClean="0">
                <a:solidFill>
                  <a:schemeClr val="accent2"/>
                </a:solidFill>
                <a:latin typeface="Times New Roman" panose="02020603050405020304" pitchFamily="18" charset="0"/>
                <a:ea typeface="黑体" panose="02010609060101010101" pitchFamily="2" charset="-122"/>
              </a:rPr>
              <a:t>素</a:t>
            </a:r>
            <a:r>
              <a:rPr lang="zh-CN" altLang="en-US" sz="3200" dirty="0" smtClean="0">
                <a:latin typeface="Times New Roman" panose="02020603050405020304" pitchFamily="18" charset="0"/>
                <a:ea typeface="黑体" panose="02010609060101010101" pitchFamily="2" charset="-122"/>
              </a:rPr>
              <a:t> </a:t>
            </a:r>
            <a:endParaRPr lang="zh-CN" altLang="en-US" sz="3200" dirty="0">
              <a:latin typeface="Times New Roman" panose="02020603050405020304" pitchFamily="18" charset="0"/>
              <a:ea typeface="黑体" panose="02010609060101010101" pitchFamily="2" charset="-122"/>
            </a:endParaRPr>
          </a:p>
        </p:txBody>
      </p:sp>
      <p:sp>
        <p:nvSpPr>
          <p:cNvPr id="4109" name="矩形 4108"/>
          <p:cNvSpPr>
            <a:spLocks noChangeArrowheads="1"/>
          </p:cNvSpPr>
          <p:nvPr/>
        </p:nvSpPr>
        <p:spPr bwMode="auto">
          <a:xfrm>
            <a:off x="571472" y="2928934"/>
            <a:ext cx="7219950" cy="10064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3600" dirty="0">
                <a:latin typeface="Times New Roman" panose="02020603050405020304" pitchFamily="18" charset="0"/>
              </a:rPr>
              <a:t>物体所受重力的大小简称为</a:t>
            </a:r>
            <a:r>
              <a:rPr lang="zh-CN" altLang="en-US" sz="6000" dirty="0">
                <a:solidFill>
                  <a:srgbClr val="FF0000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物重</a:t>
            </a:r>
          </a:p>
        </p:txBody>
      </p:sp>
      <p:sp>
        <p:nvSpPr>
          <p:cNvPr id="4110" name="矩形 4109"/>
          <p:cNvSpPr>
            <a:spLocks noChangeArrowheads="1"/>
          </p:cNvSpPr>
          <p:nvPr/>
        </p:nvSpPr>
        <p:spPr bwMode="auto">
          <a:xfrm>
            <a:off x="1214414" y="3786190"/>
            <a:ext cx="2212975" cy="10985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3600" dirty="0">
                <a:latin typeface="Times New Roman" panose="02020603050405020304" pitchFamily="18" charset="0"/>
              </a:rPr>
              <a:t>用</a:t>
            </a:r>
            <a:r>
              <a:rPr lang="en-US" altLang="zh-CN" sz="6600" dirty="0">
                <a:solidFill>
                  <a:srgbClr val="FF0000"/>
                </a:solidFill>
                <a:latin typeface="Times New Roman" panose="02020603050405020304" pitchFamily="18" charset="0"/>
              </a:rPr>
              <a:t>G</a:t>
            </a:r>
            <a:r>
              <a:rPr lang="zh-CN" altLang="en-US" sz="3600" dirty="0">
                <a:latin typeface="Times New Roman" panose="02020603050405020304" pitchFamily="18" charset="0"/>
              </a:rPr>
              <a:t>表示</a:t>
            </a:r>
          </a:p>
        </p:txBody>
      </p:sp>
      <p:sp>
        <p:nvSpPr>
          <p:cNvPr id="4111" name="矩形 4110"/>
          <p:cNvSpPr>
            <a:spLocks noChangeArrowheads="1"/>
          </p:cNvSpPr>
          <p:nvPr/>
        </p:nvSpPr>
        <p:spPr bwMode="auto">
          <a:xfrm>
            <a:off x="609600" y="1524000"/>
            <a:ext cx="4838700" cy="70788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4000" dirty="0">
                <a:solidFill>
                  <a:srgbClr val="660033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㈠</a:t>
            </a:r>
            <a:r>
              <a:rPr lang="zh-CN" altLang="en-US" sz="3600" dirty="0">
                <a:solidFill>
                  <a:srgbClr val="660033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  重力的大小</a:t>
            </a:r>
          </a:p>
        </p:txBody>
      </p:sp>
      <p:sp>
        <p:nvSpPr>
          <p:cNvPr id="4112" name="矩形 4111"/>
          <p:cNvSpPr>
            <a:spLocks noChangeArrowheads="1"/>
          </p:cNvSpPr>
          <p:nvPr/>
        </p:nvSpPr>
        <p:spPr bwMode="auto">
          <a:xfrm>
            <a:off x="3857620" y="1428736"/>
            <a:ext cx="7572428" cy="156966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en-US" altLang="zh-CN" sz="3200" dirty="0">
                <a:solidFill>
                  <a:schemeClr val="tx2"/>
                </a:solidFill>
                <a:latin typeface="Times New Roman" panose="02020603050405020304" pitchFamily="18" charset="0"/>
              </a:rPr>
              <a:t>⑴   </a:t>
            </a:r>
            <a:r>
              <a:rPr lang="zh-CN" altLang="en-US" sz="3200" dirty="0">
                <a:solidFill>
                  <a:schemeClr val="tx2"/>
                </a:solidFill>
                <a:latin typeface="Times New Roman" panose="02020603050405020304" pitchFamily="18" charset="0"/>
              </a:rPr>
              <a:t>物体所受重力</a:t>
            </a:r>
            <a:r>
              <a:rPr lang="zh-CN" altLang="en-US" sz="3200" dirty="0" smtClean="0">
                <a:solidFill>
                  <a:schemeClr val="tx2"/>
                </a:solidFill>
                <a:latin typeface="Times New Roman" panose="02020603050405020304" pitchFamily="18" charset="0"/>
              </a:rPr>
              <a:t>的</a:t>
            </a:r>
            <a:endParaRPr lang="en-US" altLang="zh-CN" sz="3200" dirty="0" smtClean="0">
              <a:solidFill>
                <a:schemeClr val="tx2"/>
              </a:solidFill>
              <a:latin typeface="Times New Roman" panose="02020603050405020304" pitchFamily="18" charset="0"/>
            </a:endParaRPr>
          </a:p>
          <a:p>
            <a:r>
              <a:rPr lang="zh-CN" altLang="en-US" sz="3200" dirty="0" smtClean="0">
                <a:solidFill>
                  <a:schemeClr val="tx2"/>
                </a:solidFill>
                <a:latin typeface="Times New Roman" panose="02020603050405020304" pitchFamily="18" charset="0"/>
              </a:rPr>
              <a:t>大</a:t>
            </a:r>
            <a:r>
              <a:rPr lang="zh-CN" altLang="en-US" sz="3200" dirty="0">
                <a:solidFill>
                  <a:schemeClr val="tx2"/>
                </a:solidFill>
                <a:latin typeface="Times New Roman" panose="02020603050405020304" pitchFamily="18" charset="0"/>
              </a:rPr>
              <a:t>小可以用</a:t>
            </a:r>
            <a:r>
              <a:rPr lang="zh-CN" altLang="en-US" sz="3200" dirty="0">
                <a:solidFill>
                  <a:schemeClr val="tx2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弹簧</a:t>
            </a:r>
            <a:r>
              <a:rPr lang="zh-CN" altLang="en-US" sz="3200" dirty="0" smtClean="0">
                <a:solidFill>
                  <a:schemeClr val="tx2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测</a:t>
            </a:r>
            <a:endParaRPr lang="en-US" altLang="zh-CN" sz="3200" dirty="0" smtClean="0">
              <a:solidFill>
                <a:schemeClr val="tx2"/>
              </a:solidFill>
              <a:latin typeface="Times New Roman" panose="02020603050405020304" pitchFamily="18" charset="0"/>
              <a:ea typeface="隶书" panose="02010509060101010101" pitchFamily="49" charset="-122"/>
            </a:endParaRPr>
          </a:p>
          <a:p>
            <a:r>
              <a:rPr lang="zh-CN" altLang="en-US" sz="3200" dirty="0" smtClean="0">
                <a:solidFill>
                  <a:schemeClr val="tx2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力</a:t>
            </a:r>
            <a:r>
              <a:rPr lang="zh-CN" altLang="en-US" sz="3200" dirty="0">
                <a:solidFill>
                  <a:schemeClr val="tx2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计</a:t>
            </a:r>
            <a:r>
              <a:rPr lang="zh-CN" altLang="en-US" sz="3200" dirty="0">
                <a:solidFill>
                  <a:schemeClr val="tx2"/>
                </a:solidFill>
                <a:latin typeface="Times New Roman" panose="02020603050405020304" pitchFamily="18" charset="0"/>
              </a:rPr>
              <a:t>来测量</a:t>
            </a:r>
          </a:p>
        </p:txBody>
      </p:sp>
      <p:pic>
        <p:nvPicPr>
          <p:cNvPr id="4113" name="图片 4112" descr="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15272" y="642918"/>
            <a:ext cx="912812" cy="298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785786" y="428604"/>
            <a:ext cx="55707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 smtClean="0">
                <a:solidFill>
                  <a:schemeClr val="accent2"/>
                </a:solidFill>
                <a:latin typeface="Times New Roman" panose="02020603050405020304" pitchFamily="18" charset="0"/>
                <a:ea typeface="黑体" panose="02010609060101010101" pitchFamily="2" charset="-122"/>
              </a:rPr>
              <a:t>力的三要素：大小、方向、作用点</a:t>
            </a:r>
            <a:endParaRPr lang="zh-CN" altLang="en-US" sz="2800" dirty="0"/>
          </a:p>
        </p:txBody>
      </p:sp>
      <p:sp>
        <p:nvSpPr>
          <p:cNvPr id="11" name="文本框 11270"/>
          <p:cNvSpPr txBox="1">
            <a:spLocks noChangeArrowheads="1"/>
          </p:cNvSpPr>
          <p:nvPr/>
        </p:nvSpPr>
        <p:spPr bwMode="auto">
          <a:xfrm>
            <a:off x="642910" y="5214950"/>
            <a:ext cx="4724400" cy="8239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800" dirty="0">
                <a:solidFill>
                  <a:schemeClr val="accent2"/>
                </a:solidFill>
                <a:latin typeface="Times New Roman" panose="02020603050405020304" pitchFamily="18" charset="0"/>
                <a:ea typeface="黑体" panose="02010609060101010101" pitchFamily="2" charset="-122"/>
              </a:rPr>
              <a:t>⑵ </a:t>
            </a:r>
            <a:r>
              <a:rPr lang="zh-CN" altLang="en-US" sz="4800" dirty="0">
                <a:solidFill>
                  <a:schemeClr val="accent2"/>
                </a:solidFill>
                <a:latin typeface="Times New Roman" panose="02020603050405020304" pitchFamily="18" charset="0"/>
                <a:ea typeface="黑体" panose="02010609060101010101" pitchFamily="2" charset="-122"/>
              </a:rPr>
              <a:t>质量</a:t>
            </a:r>
            <a:r>
              <a:rPr lang="zh-CN" altLang="en-US" sz="2400" dirty="0">
                <a:latin typeface="Times New Roman" panose="02020603050405020304" pitchFamily="18" charset="0"/>
              </a:rPr>
              <a:t>   </a:t>
            </a:r>
          </a:p>
        </p:txBody>
      </p:sp>
      <p:sp>
        <p:nvSpPr>
          <p:cNvPr id="12" name="矩形 11"/>
          <p:cNvSpPr>
            <a:spLocks noChangeArrowheads="1"/>
          </p:cNvSpPr>
          <p:nvPr/>
        </p:nvSpPr>
        <p:spPr bwMode="auto">
          <a:xfrm>
            <a:off x="2071670" y="4857760"/>
            <a:ext cx="8242333" cy="132343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200" dirty="0">
                <a:solidFill>
                  <a:schemeClr val="tx2"/>
                </a:solidFill>
                <a:latin typeface="Times New Roman" panose="02020603050405020304" pitchFamily="18" charset="0"/>
              </a:rPr>
              <a:t>物体所含物质的多</a:t>
            </a:r>
            <a:r>
              <a:rPr lang="zh-CN" altLang="en-US" sz="3200" dirty="0" smtClean="0">
                <a:solidFill>
                  <a:schemeClr val="tx2"/>
                </a:solidFill>
                <a:latin typeface="Times New Roman" panose="02020603050405020304" pitchFamily="18" charset="0"/>
              </a:rPr>
              <a:t>少</a:t>
            </a:r>
            <a:endParaRPr lang="en-US" altLang="zh-CN" sz="3200" dirty="0" smtClean="0">
              <a:solidFill>
                <a:schemeClr val="tx2"/>
              </a:solidFill>
              <a:latin typeface="Times New Roman" panose="02020603050405020304" pitchFamily="18" charset="0"/>
            </a:endParaRPr>
          </a:p>
          <a:p>
            <a:pPr algn="ctr">
              <a:spcBef>
                <a:spcPct val="50000"/>
              </a:spcBef>
            </a:pPr>
            <a:r>
              <a:rPr lang="zh-CN" altLang="en-US" sz="3200" dirty="0" smtClean="0">
                <a:solidFill>
                  <a:schemeClr val="tx2"/>
                </a:solidFill>
                <a:latin typeface="Times New Roman" panose="02020603050405020304" pitchFamily="18" charset="0"/>
              </a:rPr>
              <a:t>叫</a:t>
            </a:r>
            <a:r>
              <a:rPr lang="zh-CN" altLang="en-US" sz="3200" dirty="0">
                <a:solidFill>
                  <a:schemeClr val="tx2"/>
                </a:solidFill>
                <a:latin typeface="Times New Roman" panose="02020603050405020304" pitchFamily="18" charset="0"/>
              </a:rPr>
              <a:t>做</a:t>
            </a:r>
            <a:r>
              <a:rPr lang="zh-CN" alt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质量</a:t>
            </a:r>
            <a:r>
              <a:rPr lang="en-US" altLang="zh-CN" sz="3200" dirty="0">
                <a:solidFill>
                  <a:srgbClr val="FF0000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.  </a:t>
            </a:r>
            <a:r>
              <a:rPr lang="zh-CN" altLang="en-US" sz="3200" dirty="0">
                <a:solidFill>
                  <a:schemeClr val="accent2"/>
                </a:solidFill>
                <a:latin typeface="Times New Roman" panose="02020603050405020304" pitchFamily="18" charset="0"/>
              </a:rPr>
              <a:t>用</a:t>
            </a:r>
            <a:r>
              <a:rPr lang="en-US" altLang="zh-CN" sz="3200" dirty="0">
                <a:solidFill>
                  <a:srgbClr val="FF0000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m</a:t>
            </a:r>
            <a:r>
              <a:rPr lang="zh-CN" altLang="en-US" sz="3200" dirty="0">
                <a:solidFill>
                  <a:schemeClr val="accent2"/>
                </a:solidFill>
                <a:latin typeface="Times New Roman" panose="02020603050405020304" pitchFamily="18" charset="0"/>
              </a:rPr>
              <a:t>表示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75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0"/>
                                        <p:tgtEl>
                                          <p:spTgt spid="4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2" dur="500"/>
                                        <p:tgtEl>
                                          <p:spTgt spid="4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build="p" advAuto="0"/>
      <p:bldP spid="4109" grpId="0"/>
      <p:bldP spid="4110" grpId="0"/>
      <p:bldP spid="4111" grpId="0"/>
      <p:bldP spid="4112" grpId="0"/>
      <p:bldP spid="9" grpId="0"/>
      <p:bldP spid="11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图片 18433" descr="BJ101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矩形 18434"/>
          <p:cNvSpPr>
            <a:spLocks noChangeArrowheads="1"/>
          </p:cNvSpPr>
          <p:nvPr/>
        </p:nvSpPr>
        <p:spPr bwMode="auto">
          <a:xfrm>
            <a:off x="428596" y="1571612"/>
            <a:ext cx="8029575" cy="7620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en-US" altLang="zh-CN" sz="4400" dirty="0">
                <a:latin typeface="Times New Roman" panose="02020603050405020304" pitchFamily="18" charset="0"/>
                <a:ea typeface="黑体" panose="02010609060101010101" pitchFamily="2" charset="-122"/>
              </a:rPr>
              <a:t>⑶</a:t>
            </a:r>
            <a:r>
              <a:rPr lang="zh-CN" altLang="en-US" sz="4400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2" charset="-122"/>
              </a:rPr>
              <a:t>探究重力的大小跟质量的关系</a:t>
            </a:r>
          </a:p>
        </p:txBody>
      </p:sp>
      <p:sp>
        <p:nvSpPr>
          <p:cNvPr id="18473" name="矩形 18472"/>
          <p:cNvSpPr>
            <a:spLocks noChangeArrowheads="1"/>
          </p:cNvSpPr>
          <p:nvPr/>
        </p:nvSpPr>
        <p:spPr bwMode="auto">
          <a:xfrm>
            <a:off x="928662" y="3286124"/>
            <a:ext cx="7489825" cy="22891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en-US" altLang="zh-CN" sz="3600" dirty="0">
                <a:latin typeface="Times New Roman" panose="02020603050405020304" pitchFamily="18" charset="0"/>
              </a:rPr>
              <a:t>1</a:t>
            </a:r>
            <a:r>
              <a:rPr lang="zh-CN" altLang="en-US" sz="3600" dirty="0">
                <a:latin typeface="Times New Roman" panose="02020603050405020304" pitchFamily="18" charset="0"/>
              </a:rPr>
              <a:t>、明确设计实验的目的是什么？</a:t>
            </a:r>
          </a:p>
          <a:p>
            <a:r>
              <a:rPr lang="en-US" altLang="zh-CN" sz="3600" dirty="0">
                <a:latin typeface="Times New Roman" panose="02020603050405020304" pitchFamily="18" charset="0"/>
              </a:rPr>
              <a:t>2</a:t>
            </a:r>
            <a:r>
              <a:rPr lang="zh-CN" altLang="en-US" sz="3600" dirty="0">
                <a:latin typeface="Times New Roman" panose="02020603050405020304" pitchFamily="18" charset="0"/>
              </a:rPr>
              <a:t>、实验应该按什么步骤进行？</a:t>
            </a:r>
          </a:p>
          <a:p>
            <a:r>
              <a:rPr lang="en-US" altLang="zh-CN" sz="3600" dirty="0">
                <a:latin typeface="Times New Roman" panose="02020603050405020304" pitchFamily="18" charset="0"/>
              </a:rPr>
              <a:t>3</a:t>
            </a:r>
            <a:r>
              <a:rPr lang="zh-CN" altLang="en-US" sz="3600" dirty="0">
                <a:latin typeface="Times New Roman" panose="02020603050405020304" pitchFamily="18" charset="0"/>
              </a:rPr>
              <a:t>、应该记录哪些数据？</a:t>
            </a:r>
          </a:p>
          <a:p>
            <a:r>
              <a:rPr lang="en-US" altLang="zh-CN" sz="3600" dirty="0">
                <a:latin typeface="Times New Roman" panose="02020603050405020304" pitchFamily="18" charset="0"/>
              </a:rPr>
              <a:t>4</a:t>
            </a:r>
            <a:r>
              <a:rPr lang="zh-CN" altLang="en-US" sz="3600" dirty="0">
                <a:latin typeface="Times New Roman" panose="02020603050405020304" pitchFamily="18" charset="0"/>
              </a:rPr>
              <a:t>、分析数据，可以得出什么结论？</a:t>
            </a:r>
          </a:p>
        </p:txBody>
      </p:sp>
      <p:sp>
        <p:nvSpPr>
          <p:cNvPr id="18474" name="矩形 18473"/>
          <p:cNvSpPr>
            <a:spLocks noChangeArrowheads="1"/>
          </p:cNvSpPr>
          <p:nvPr/>
        </p:nvSpPr>
        <p:spPr bwMode="auto">
          <a:xfrm>
            <a:off x="785786" y="2357430"/>
            <a:ext cx="7065962" cy="6413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3600" dirty="0">
                <a:latin typeface="Times New Roman" panose="02020603050405020304" pitchFamily="18" charset="0"/>
              </a:rPr>
              <a:t>设计实验研究影响重力大小的因素</a:t>
            </a:r>
          </a:p>
        </p:txBody>
      </p:sp>
      <p:sp>
        <p:nvSpPr>
          <p:cNvPr id="6" name="矩形 5"/>
          <p:cNvSpPr>
            <a:spLocks noChangeArrowheads="1"/>
          </p:cNvSpPr>
          <p:nvPr/>
        </p:nvSpPr>
        <p:spPr bwMode="auto">
          <a:xfrm>
            <a:off x="500034" y="571480"/>
            <a:ext cx="7832725" cy="8239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3600" dirty="0">
                <a:solidFill>
                  <a:schemeClr val="tx2"/>
                </a:solidFill>
                <a:latin typeface="Times New Roman" panose="02020603050405020304" pitchFamily="18" charset="0"/>
              </a:rPr>
              <a:t>在国际单位制中质量的单位是</a:t>
            </a:r>
            <a:r>
              <a:rPr lang="zh-CN" altLang="en-US" sz="3600" dirty="0">
                <a:solidFill>
                  <a:schemeClr val="accent2"/>
                </a:solidFill>
                <a:latin typeface="Times New Roman" panose="02020603050405020304" pitchFamily="18" charset="0"/>
              </a:rPr>
              <a:t>：</a:t>
            </a:r>
            <a:r>
              <a:rPr lang="zh-CN" altLang="en-US" sz="4800" dirty="0">
                <a:solidFill>
                  <a:srgbClr val="FF0000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千克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8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8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/>
      <p:bldP spid="18473" grpId="0"/>
      <p:bldP spid="18474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30" descr="1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714356"/>
            <a:ext cx="37084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2" name="Text Box 11"/>
          <p:cNvSpPr txBox="1">
            <a:spLocks noChangeArrowheads="1"/>
          </p:cNvSpPr>
          <p:nvPr/>
        </p:nvSpPr>
        <p:spPr bwMode="auto">
          <a:xfrm>
            <a:off x="1285852" y="1142984"/>
            <a:ext cx="2879725" cy="7016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en-US" altLang="zh-CN" sz="4000" b="1" dirty="0">
                <a:latin typeface="Tahoma" panose="020B0604030504040204" pitchFamily="34" charset="0"/>
              </a:rPr>
              <a:t>2.</a:t>
            </a:r>
            <a:r>
              <a:rPr lang="zh-CN" altLang="en-US" sz="4000" b="1" dirty="0">
                <a:latin typeface="Tahoma" panose="020B0604030504040204" pitchFamily="34" charset="0"/>
              </a:rPr>
              <a:t>设计实验</a:t>
            </a:r>
          </a:p>
        </p:txBody>
      </p:sp>
      <p:sp>
        <p:nvSpPr>
          <p:cNvPr id="20483" name="Text Box 12"/>
          <p:cNvSpPr txBox="1">
            <a:spLocks noChangeArrowheads="1"/>
          </p:cNvSpPr>
          <p:nvPr/>
        </p:nvSpPr>
        <p:spPr bwMode="auto">
          <a:xfrm>
            <a:off x="785786" y="2571744"/>
            <a:ext cx="3805237" cy="20161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dirty="0">
                <a:solidFill>
                  <a:srgbClr val="FF0000"/>
                </a:solidFill>
                <a:latin typeface="Tahoma" panose="020B0604030504040204" pitchFamily="34" charset="0"/>
                <a:ea typeface="楷体_GB2312" pitchFamily="49" charset="-122"/>
              </a:rPr>
              <a:t>◆</a:t>
            </a:r>
            <a:r>
              <a:rPr lang="zh-CN" altLang="en-US" sz="2800" b="1" dirty="0">
                <a:latin typeface="Tahoma" panose="020B0604030504040204" pitchFamily="34" charset="0"/>
                <a:ea typeface="楷体_GB2312" pitchFamily="49" charset="-122"/>
              </a:rPr>
              <a:t>用弹簧测力计测出不</a:t>
            </a:r>
            <a:br>
              <a:rPr lang="zh-CN" altLang="en-US" sz="2800" b="1" dirty="0">
                <a:latin typeface="Tahoma" panose="020B0604030504040204" pitchFamily="34" charset="0"/>
                <a:ea typeface="楷体_GB2312" pitchFamily="49" charset="-122"/>
              </a:rPr>
            </a:br>
            <a:r>
              <a:rPr lang="zh-CN" altLang="en-US" sz="2800" b="1" dirty="0">
                <a:latin typeface="Tahoma" panose="020B0604030504040204" pitchFamily="34" charset="0"/>
                <a:ea typeface="楷体_GB2312" pitchFamily="49" charset="-122"/>
              </a:rPr>
              <a:t>   同钩码的重力，如右 </a:t>
            </a:r>
            <a:br>
              <a:rPr lang="zh-CN" altLang="en-US" sz="2800" b="1" dirty="0">
                <a:latin typeface="Tahoma" panose="020B0604030504040204" pitchFamily="34" charset="0"/>
                <a:ea typeface="楷体_GB2312" pitchFamily="49" charset="-122"/>
              </a:rPr>
            </a:br>
            <a:r>
              <a:rPr lang="zh-CN" altLang="en-US" sz="2800" b="1" dirty="0">
                <a:latin typeface="Tahoma" panose="020B0604030504040204" pitchFamily="34" charset="0"/>
                <a:ea typeface="楷体_GB2312" pitchFamily="49" charset="-122"/>
              </a:rPr>
              <a:t>   图所示。</a:t>
            </a:r>
          </a:p>
        </p:txBody>
      </p:sp>
      <p:grpSp>
        <p:nvGrpSpPr>
          <p:cNvPr id="2" name="Group 28"/>
          <p:cNvGrpSpPr/>
          <p:nvPr/>
        </p:nvGrpSpPr>
        <p:grpSpPr bwMode="auto">
          <a:xfrm>
            <a:off x="5143504" y="857232"/>
            <a:ext cx="3500438" cy="4724400"/>
            <a:chOff x="3408" y="768"/>
            <a:chExt cx="2205" cy="2976"/>
          </a:xfrm>
        </p:grpSpPr>
        <p:pic>
          <p:nvPicPr>
            <p:cNvPr id="20485" name="Picture 23" descr="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408" y="768"/>
              <a:ext cx="672" cy="21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486" name="Picture 24" descr="4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4224" y="864"/>
              <a:ext cx="572" cy="24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487" name="Picture 25" descr="5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5040" y="864"/>
              <a:ext cx="573" cy="28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0488" name="WordArt 29"/>
          <p:cNvSpPr>
            <a:spLocks noChangeArrowheads="1" noChangeShapeType="1" noTextEdit="1"/>
          </p:cNvSpPr>
          <p:nvPr/>
        </p:nvSpPr>
        <p:spPr bwMode="auto">
          <a:xfrm>
            <a:off x="1187450" y="0"/>
            <a:ext cx="6624638" cy="8302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TopRight"/>
              <a:lightRig rig="legacyFlat3" dir="b"/>
            </a:scene3d>
            <a:sp3d extrusionH="290500" prstMaterial="legacyMatte">
              <a:extrusionClr>
                <a:srgbClr val="CCFF99"/>
              </a:extrusionClr>
            </a:sp3d>
          </a:bodyPr>
          <a:lstStyle/>
          <a:p>
            <a:pPr algn="ctr"/>
            <a:r>
              <a:rPr lang="zh-CN" altLang="en-US" sz="3600" b="1" kern="10">
                <a:ln w="12700" cap="sq">
                  <a:noFill/>
                  <a:round/>
                  <a:headEnd type="none" w="sm" len="sm"/>
                  <a:tailEnd type="none" w="sm" len="sm"/>
                </a:ln>
                <a:gradFill rotWithShape="0">
                  <a:gsLst>
                    <a:gs pos="0">
                      <a:srgbClr val="000000"/>
                    </a:gs>
                    <a:gs pos="20000">
                      <a:srgbClr val="000040"/>
                    </a:gs>
                    <a:gs pos="50000">
                      <a:srgbClr val="400040"/>
                    </a:gs>
                    <a:gs pos="75000">
                      <a:srgbClr val="8F0040"/>
                    </a:gs>
                    <a:gs pos="89999">
                      <a:srgbClr val="F27300"/>
                    </a:gs>
                    <a:gs pos="100000">
                      <a:srgbClr val="FFBF00"/>
                    </a:gs>
                  </a:gsLst>
                  <a:lin ang="5400000" scaled="1"/>
                </a:gradFill>
                <a:latin typeface="黑体" panose="02010609060101010101" pitchFamily="2" charset="-122"/>
                <a:ea typeface="黑体" panose="02010609060101010101" pitchFamily="2" charset="-122"/>
              </a:rPr>
              <a:t>探究重力的大小跟什么因素有关</a:t>
            </a:r>
          </a:p>
        </p:txBody>
      </p:sp>
      <p:sp>
        <p:nvSpPr>
          <p:cNvPr id="15" name="Text Box 3"/>
          <p:cNvSpPr txBox="1">
            <a:spLocks noChangeArrowheads="1"/>
          </p:cNvSpPr>
          <p:nvPr/>
        </p:nvSpPr>
        <p:spPr bwMode="auto">
          <a:xfrm>
            <a:off x="571472" y="4500570"/>
            <a:ext cx="2684463" cy="5191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6600FF"/>
                </a:solidFill>
                <a:latin typeface="Tahoma" panose="020B0604030504040204" pitchFamily="34" charset="0"/>
              </a:rPr>
              <a:t>◆</a:t>
            </a:r>
            <a:r>
              <a:rPr lang="zh-CN" altLang="en-US" sz="2800" b="1" dirty="0">
                <a:solidFill>
                  <a:srgbClr val="6600FF"/>
                </a:solidFill>
                <a:latin typeface="Tahoma" panose="020B0604030504040204" pitchFamily="34" charset="0"/>
              </a:rPr>
              <a:t>实验记录表格</a:t>
            </a:r>
          </a:p>
        </p:txBody>
      </p:sp>
      <p:graphicFrame>
        <p:nvGraphicFramePr>
          <p:cNvPr id="16" name="Group 261"/>
          <p:cNvGraphicFramePr>
            <a:graphicFrameLocks noGrp="1"/>
          </p:cNvGraphicFramePr>
          <p:nvPr/>
        </p:nvGraphicFramePr>
        <p:xfrm>
          <a:off x="1357290" y="5214950"/>
          <a:ext cx="5357849" cy="1428760"/>
        </p:xfrm>
        <a:graphic>
          <a:graphicData uri="http://schemas.openxmlformats.org/drawingml/2006/table">
            <a:tbl>
              <a:tblPr/>
              <a:tblGrid>
                <a:gridCol w="678064"/>
                <a:gridCol w="826629"/>
                <a:gridCol w="660923"/>
                <a:gridCol w="937099"/>
                <a:gridCol w="659017"/>
                <a:gridCol w="847579"/>
                <a:gridCol w="748538"/>
              </a:tblGrid>
              <a:tr h="85504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zh-CN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质量</a:t>
                      </a:r>
                      <a:r>
                        <a:rPr kumimoji="1" lang="en-US" altLang="zh-CN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m/kg</a:t>
                      </a:r>
                      <a:endParaRPr kumimoji="1" lang="en-US" altLang="zh-CN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en-US" altLang="zh-CN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 0.05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en-US" altLang="zh-CN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 0.1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 0.15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 0.2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en-US" altLang="zh-CN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 0.25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 0.3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371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zh-CN" alt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重力</a:t>
                      </a:r>
                      <a:r>
                        <a:rPr kumimoji="1" lang="en-US" altLang="zh-CN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G/N</a:t>
                      </a:r>
                      <a:endParaRPr kumimoji="1" lang="en-US" altLang="zh-CN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 0.5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en-US" altLang="zh-CN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 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en-US" altLang="zh-CN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 1.5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en-US" altLang="zh-CN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 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en-US" altLang="zh-CN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 2.5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1" lang="en-US" altLang="zh-CN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 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zoom/>
    <p:sndAc>
      <p:stSnd>
        <p:snd r:embed="rId3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4"/>
          <p:cNvSpPr txBox="1">
            <a:spLocks noChangeArrowheads="1"/>
          </p:cNvSpPr>
          <p:nvPr/>
        </p:nvSpPr>
        <p:spPr bwMode="auto">
          <a:xfrm>
            <a:off x="3143240" y="1071546"/>
            <a:ext cx="641350" cy="39608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eaVert">
            <a:spAutoFit/>
          </a:bodyPr>
          <a:lstStyle/>
          <a:p>
            <a:r>
              <a:rPr lang="en-US" altLang="zh-CN" sz="3000" b="1" dirty="0">
                <a:solidFill>
                  <a:srgbClr val="6600FF"/>
                </a:solidFill>
                <a:latin typeface="Tahoma" panose="020B0604030504040204" pitchFamily="34" charset="0"/>
                <a:ea typeface="隶书" panose="02010509060101010101" pitchFamily="49" charset="-122"/>
              </a:rPr>
              <a:t>◆</a:t>
            </a:r>
            <a:r>
              <a:rPr lang="zh-CN" altLang="en-US" sz="3000" b="1" dirty="0">
                <a:solidFill>
                  <a:srgbClr val="6600FF"/>
                </a:solidFill>
                <a:latin typeface="Tahoma" panose="020B0604030504040204" pitchFamily="34" charset="0"/>
                <a:ea typeface="隶书" panose="02010509060101010101" pitchFamily="49" charset="-122"/>
              </a:rPr>
              <a:t>重力与质量关系图象</a:t>
            </a:r>
          </a:p>
        </p:txBody>
      </p:sp>
      <p:pic>
        <p:nvPicPr>
          <p:cNvPr id="22531" name="Picture 31" descr="2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23950" y="0"/>
            <a:ext cx="3524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2" name="Text Box 32"/>
          <p:cNvSpPr txBox="1">
            <a:spLocks noChangeArrowheads="1"/>
          </p:cNvSpPr>
          <p:nvPr/>
        </p:nvSpPr>
        <p:spPr bwMode="auto">
          <a:xfrm>
            <a:off x="0" y="1142984"/>
            <a:ext cx="793750" cy="3816350"/>
          </a:xfrm>
          <a:prstGeom prst="rect">
            <a:avLst/>
          </a:prstGeom>
          <a:gradFill rotWithShape="1">
            <a:gsLst>
              <a:gs pos="0">
                <a:srgbClr val="FF99FF"/>
              </a:gs>
              <a:gs pos="50000">
                <a:schemeClr val="bg1"/>
              </a:gs>
              <a:gs pos="100000">
                <a:srgbClr val="FF99FF"/>
              </a:gs>
            </a:gsLst>
            <a:lin ang="0" scaled="1"/>
          </a:gradFill>
          <a:ln w="9525">
            <a:noFill/>
            <a:miter lim="800000"/>
          </a:ln>
        </p:spPr>
        <p:txBody>
          <a:bodyPr vert="eaVert">
            <a:spAutoFit/>
          </a:bodyPr>
          <a:lstStyle/>
          <a:p>
            <a:r>
              <a:rPr lang="en-US" altLang="zh-CN" sz="4000" b="1" dirty="0">
                <a:latin typeface="黑体" panose="02010609060101010101" pitchFamily="2" charset="-122"/>
                <a:ea typeface="黑体" panose="02010609060101010101" pitchFamily="2" charset="-122"/>
              </a:rPr>
              <a:t>3</a:t>
            </a:r>
            <a:r>
              <a:rPr lang="zh-CN" altLang="en-US" sz="4000" b="1" dirty="0">
                <a:latin typeface="黑体" panose="02010609060101010101" pitchFamily="2" charset="-122"/>
                <a:ea typeface="黑体" panose="02010609060101010101" pitchFamily="2" charset="-122"/>
              </a:rPr>
              <a:t>、分析与论证</a:t>
            </a:r>
          </a:p>
        </p:txBody>
      </p:sp>
      <p:pic>
        <p:nvPicPr>
          <p:cNvPr id="22533" name="Picture 33" descr="1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500042"/>
            <a:ext cx="2466975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9" name="Text Box 41"/>
          <p:cNvSpPr txBox="1">
            <a:spLocks noChangeArrowheads="1"/>
          </p:cNvSpPr>
          <p:nvPr/>
        </p:nvSpPr>
        <p:spPr bwMode="auto">
          <a:xfrm>
            <a:off x="6372225" y="476250"/>
            <a:ext cx="252095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zh-CN" altLang="zh-CN"/>
          </a:p>
        </p:txBody>
      </p:sp>
      <p:sp>
        <p:nvSpPr>
          <p:cNvPr id="22540" name="Text Box 42"/>
          <p:cNvSpPr txBox="1">
            <a:spLocks noChangeArrowheads="1"/>
          </p:cNvSpPr>
          <p:nvPr/>
        </p:nvSpPr>
        <p:spPr bwMode="auto">
          <a:xfrm>
            <a:off x="6443663" y="260350"/>
            <a:ext cx="208915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zh-CN" altLang="zh-CN"/>
          </a:p>
        </p:txBody>
      </p:sp>
      <p:pic>
        <p:nvPicPr>
          <p:cNvPr id="22567" name="Picture 25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071934" y="571480"/>
            <a:ext cx="4392613" cy="425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 Box 11"/>
          <p:cNvSpPr txBox="1">
            <a:spLocks noChangeArrowheads="1"/>
          </p:cNvSpPr>
          <p:nvPr/>
        </p:nvSpPr>
        <p:spPr bwMode="auto">
          <a:xfrm>
            <a:off x="1428728" y="5143512"/>
            <a:ext cx="2411413" cy="5794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3200" b="1" dirty="0">
                <a:latin typeface="Tahoma" panose="020B0604030504040204" pitchFamily="34" charset="0"/>
              </a:rPr>
              <a:t>实验结论：</a:t>
            </a:r>
          </a:p>
        </p:txBody>
      </p:sp>
      <p:sp>
        <p:nvSpPr>
          <p:cNvPr id="17" name="Rectangle 17"/>
          <p:cNvSpPr>
            <a:spLocks noChangeArrowheads="1"/>
          </p:cNvSpPr>
          <p:nvPr/>
        </p:nvSpPr>
        <p:spPr bwMode="auto">
          <a:xfrm>
            <a:off x="3357554" y="5072074"/>
            <a:ext cx="5843266" cy="14465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4400" b="1" dirty="0"/>
              <a:t>物体所受的重力与物</a:t>
            </a:r>
            <a:r>
              <a:rPr lang="zh-CN" altLang="en-US" sz="4400" b="1" dirty="0" smtClean="0"/>
              <a:t>体</a:t>
            </a:r>
            <a:endParaRPr lang="en-US" altLang="zh-CN" sz="4400" b="1" dirty="0" smtClean="0"/>
          </a:p>
          <a:p>
            <a:r>
              <a:rPr lang="zh-CN" altLang="en-US" sz="4400" b="1" dirty="0" smtClean="0"/>
              <a:t>的</a:t>
            </a:r>
            <a:r>
              <a:rPr lang="zh-CN" altLang="en-US" sz="4400" b="1" dirty="0"/>
              <a:t>质量成</a:t>
            </a:r>
            <a:r>
              <a:rPr lang="zh-CN" altLang="en-US" sz="4400" b="1" dirty="0">
                <a:solidFill>
                  <a:srgbClr val="FF0000"/>
                </a:solidFill>
              </a:rPr>
              <a:t>正比</a:t>
            </a:r>
            <a:r>
              <a:rPr lang="zh-CN" altLang="en-US" sz="3200" b="1" dirty="0"/>
              <a:t>。</a:t>
            </a:r>
          </a:p>
        </p:txBody>
      </p:sp>
    </p:spTree>
  </p:cSld>
  <p:clrMapOvr>
    <a:masterClrMapping/>
  </p:clrMapOvr>
  <p:transition spd="med">
    <p:zoom/>
    <p:sndAc>
      <p:stSnd>
        <p:snd r:embed="rId3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5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5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1" build="allAtOnce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9" name="Text Box 13"/>
          <p:cNvSpPr txBox="1">
            <a:spLocks noChangeArrowheads="1"/>
          </p:cNvSpPr>
          <p:nvPr/>
        </p:nvSpPr>
        <p:spPr bwMode="auto">
          <a:xfrm>
            <a:off x="1835150" y="1268413"/>
            <a:ext cx="5749925" cy="5794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en-US" altLang="zh-CN" sz="3200">
                <a:latin typeface="Tahoma" panose="020B0604030504040204" pitchFamily="34" charset="0"/>
              </a:rPr>
              <a:t>G/m=9.8</a:t>
            </a:r>
            <a:r>
              <a:rPr lang="en-US" altLang="zh-CN"/>
              <a:t>N/kg</a:t>
            </a:r>
            <a:r>
              <a:rPr lang="zh-CN" altLang="en-US"/>
              <a:t>　</a:t>
            </a:r>
            <a:r>
              <a:rPr lang="zh-CN" altLang="en-US" sz="3200">
                <a:latin typeface="Tahoma" panose="020B0604030504040204" pitchFamily="34" charset="0"/>
              </a:rPr>
              <a:t>用</a:t>
            </a:r>
            <a:r>
              <a:rPr lang="en-US" altLang="zh-CN" sz="3200">
                <a:latin typeface="Tahoma" panose="020B0604030504040204" pitchFamily="34" charset="0"/>
              </a:rPr>
              <a:t>g=9.8</a:t>
            </a:r>
            <a:r>
              <a:rPr lang="en-US" altLang="zh-CN"/>
              <a:t>N/kg</a:t>
            </a:r>
            <a:r>
              <a:rPr lang="zh-CN" altLang="en-US"/>
              <a:t>表示　</a:t>
            </a:r>
            <a:endParaRPr lang="zh-CN" altLang="en-US" sz="3200">
              <a:latin typeface="Tahoma" panose="020B0604030504040204" pitchFamily="34" charset="0"/>
            </a:endParaRPr>
          </a:p>
        </p:txBody>
      </p:sp>
      <p:grpSp>
        <p:nvGrpSpPr>
          <p:cNvPr id="2" name="Group 23"/>
          <p:cNvGrpSpPr/>
          <p:nvPr/>
        </p:nvGrpSpPr>
        <p:grpSpPr bwMode="auto">
          <a:xfrm>
            <a:off x="2190750" y="2362200"/>
            <a:ext cx="1384300" cy="1341438"/>
            <a:chOff x="1380" y="1488"/>
            <a:chExt cx="872" cy="845"/>
          </a:xfrm>
        </p:grpSpPr>
        <p:sp>
          <p:nvSpPr>
            <p:cNvPr id="24580" name="Text Box 14"/>
            <p:cNvSpPr txBox="1">
              <a:spLocks noChangeArrowheads="1"/>
            </p:cNvSpPr>
            <p:nvPr/>
          </p:nvSpPr>
          <p:spPr bwMode="auto">
            <a:xfrm>
              <a:off x="1380" y="1488"/>
              <a:ext cx="819" cy="36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en-US" altLang="zh-CN" sz="3200" b="1">
                  <a:solidFill>
                    <a:srgbClr val="FF5050"/>
                  </a:solidFill>
                  <a:latin typeface="Tahoma" panose="020B0604030504040204" pitchFamily="34" charset="0"/>
                </a:rPr>
                <a:t>G</a:t>
              </a:r>
              <a:r>
                <a:rPr lang="en-US" altLang="zh-CN" sz="3200" b="1">
                  <a:solidFill>
                    <a:srgbClr val="FF5050"/>
                  </a:solidFill>
                </a:rPr>
                <a:t>——</a:t>
              </a:r>
              <a:endParaRPr lang="en-US" altLang="zh-CN" sz="3200" b="1">
                <a:solidFill>
                  <a:srgbClr val="FF5050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24581" name="Text Box 15"/>
            <p:cNvSpPr txBox="1">
              <a:spLocks noChangeArrowheads="1"/>
            </p:cNvSpPr>
            <p:nvPr/>
          </p:nvSpPr>
          <p:spPr bwMode="auto">
            <a:xfrm>
              <a:off x="1380" y="1968"/>
              <a:ext cx="872" cy="36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en-US" altLang="zh-CN" sz="3200" b="1">
                  <a:solidFill>
                    <a:srgbClr val="FF5050"/>
                  </a:solidFill>
                  <a:latin typeface="Tahoma" panose="020B0604030504040204" pitchFamily="34" charset="0"/>
                </a:rPr>
                <a:t>m</a:t>
              </a:r>
              <a:r>
                <a:rPr lang="en-US" altLang="zh-CN" sz="3200" b="1">
                  <a:solidFill>
                    <a:srgbClr val="FF5050"/>
                  </a:solidFill>
                </a:rPr>
                <a:t>——</a:t>
              </a:r>
              <a:endParaRPr lang="en-US" altLang="zh-CN" sz="3200" b="1">
                <a:solidFill>
                  <a:srgbClr val="FF5050"/>
                </a:solidFill>
                <a:latin typeface="Tahoma" panose="020B0604030504040204" pitchFamily="34" charset="0"/>
              </a:endParaRPr>
            </a:p>
          </p:txBody>
        </p:sp>
      </p:grpSp>
      <p:sp>
        <p:nvSpPr>
          <p:cNvPr id="19472" name="Text Box 16"/>
          <p:cNvSpPr txBox="1">
            <a:spLocks noChangeArrowheads="1"/>
          </p:cNvSpPr>
          <p:nvPr/>
        </p:nvSpPr>
        <p:spPr bwMode="auto">
          <a:xfrm>
            <a:off x="2268538" y="3860800"/>
            <a:ext cx="6480175" cy="21066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>
                <a:solidFill>
                  <a:srgbClr val="FF0000"/>
                </a:solidFill>
              </a:rPr>
              <a:t>G=m g</a:t>
            </a:r>
            <a:r>
              <a:rPr lang="zh-CN" altLang="en-US"/>
              <a:t>，</a:t>
            </a:r>
            <a:r>
              <a:rPr lang="en-US" altLang="zh-CN" sz="2800">
                <a:solidFill>
                  <a:srgbClr val="FF0000"/>
                </a:solidFill>
                <a:latin typeface="Tahoma" panose="020B0604030504040204" pitchFamily="34" charset="0"/>
              </a:rPr>
              <a:t>g=9.8N/kg</a:t>
            </a:r>
            <a:r>
              <a:rPr lang="zh-CN" altLang="en-US" sz="2800">
                <a:latin typeface="Tahoma" panose="020B0604030504040204" pitchFamily="34" charset="0"/>
              </a:rPr>
              <a:t>。它表示质量为</a:t>
            </a:r>
            <a:r>
              <a:rPr lang="en-US" altLang="zh-CN" sz="2800">
                <a:latin typeface="Tahoma" panose="020B0604030504040204" pitchFamily="34" charset="0"/>
              </a:rPr>
              <a:t>1kg </a:t>
            </a:r>
            <a:r>
              <a:rPr lang="zh-CN" altLang="en-US" sz="2800">
                <a:latin typeface="Tahoma" panose="020B0604030504040204" pitchFamily="34" charset="0"/>
              </a:rPr>
              <a:t>的物体所受到的重力是</a:t>
            </a:r>
            <a:r>
              <a:rPr lang="en-US" altLang="zh-CN" sz="2800">
                <a:latin typeface="Tahoma" panose="020B0604030504040204" pitchFamily="34" charset="0"/>
              </a:rPr>
              <a:t>9.8N</a:t>
            </a:r>
            <a:r>
              <a:rPr lang="zh-CN" altLang="en-US" sz="2800">
                <a:latin typeface="Tahoma" panose="020B0604030504040204" pitchFamily="34" charset="0"/>
              </a:rPr>
              <a:t>，为计算方便在粗略计算时可以取</a:t>
            </a:r>
            <a:r>
              <a:rPr lang="en-US" altLang="zh-CN" sz="2800">
                <a:solidFill>
                  <a:srgbClr val="FF0000"/>
                </a:solidFill>
                <a:latin typeface="Tahoma" panose="020B0604030504040204" pitchFamily="34" charset="0"/>
              </a:rPr>
              <a:t>g=10N/kg</a:t>
            </a:r>
            <a:r>
              <a:rPr lang="zh-CN" altLang="en-US" sz="2800">
                <a:solidFill>
                  <a:srgbClr val="FF0000"/>
                </a:solidFill>
                <a:latin typeface="Tahoma" panose="020B0604030504040204" pitchFamily="34" charset="0"/>
              </a:rPr>
              <a:t>。</a:t>
            </a:r>
          </a:p>
        </p:txBody>
      </p:sp>
      <p:sp>
        <p:nvSpPr>
          <p:cNvPr id="19474" name="Rectangle 18"/>
          <p:cNvSpPr>
            <a:spLocks noChangeArrowheads="1"/>
          </p:cNvSpPr>
          <p:nvPr/>
        </p:nvSpPr>
        <p:spPr bwMode="auto">
          <a:xfrm>
            <a:off x="3425825" y="2349500"/>
            <a:ext cx="3738563" cy="5794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3200" b="1"/>
              <a:t>重力</a:t>
            </a:r>
            <a:r>
              <a:rPr lang="en-US" altLang="zh-CN" sz="3200" b="1"/>
              <a:t>——</a:t>
            </a:r>
            <a:r>
              <a:rPr lang="zh-CN" altLang="en-US" sz="3200" b="1"/>
              <a:t>牛顿（</a:t>
            </a:r>
            <a:r>
              <a:rPr lang="en-US" altLang="zh-CN" sz="3200" b="1"/>
              <a:t>N</a:t>
            </a:r>
            <a:r>
              <a:rPr lang="zh-CN" altLang="en-US" sz="3200" b="1"/>
              <a:t>）</a:t>
            </a:r>
          </a:p>
        </p:txBody>
      </p:sp>
      <p:sp>
        <p:nvSpPr>
          <p:cNvPr id="19475" name="Rectangle 19"/>
          <p:cNvSpPr>
            <a:spLocks noChangeArrowheads="1"/>
          </p:cNvSpPr>
          <p:nvPr/>
        </p:nvSpPr>
        <p:spPr bwMode="auto">
          <a:xfrm>
            <a:off x="3425825" y="3141663"/>
            <a:ext cx="3327400" cy="5794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3200" b="1"/>
              <a:t>质量</a:t>
            </a:r>
            <a:r>
              <a:rPr lang="en-US" altLang="zh-CN" sz="3200" b="1"/>
              <a:t>——</a:t>
            </a:r>
            <a:r>
              <a:rPr lang="zh-CN" altLang="en-US" sz="3200" b="1"/>
              <a:t>千克</a:t>
            </a:r>
            <a:r>
              <a:rPr lang="en-US" altLang="zh-CN" sz="3200" b="1"/>
              <a:t>(kg)</a:t>
            </a:r>
          </a:p>
        </p:txBody>
      </p:sp>
      <p:pic>
        <p:nvPicPr>
          <p:cNvPr id="24586" name="Picture 22"/>
          <p:cNvPicPr>
            <a:picLocks noChangeAspect="1" noChangeArrowheads="1"/>
          </p:cNvPicPr>
          <p:nvPr/>
        </p:nvPicPr>
        <p:blipFill>
          <a:blip r:embed="rId4" cstate="print">
            <a:lum bright="-12000" contrast="42000"/>
          </a:blip>
          <a:srcRect/>
          <a:stretch>
            <a:fillRect/>
          </a:stretch>
        </p:blipFill>
        <p:spPr bwMode="auto">
          <a:xfrm>
            <a:off x="179388" y="1125538"/>
            <a:ext cx="1655762" cy="511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zoom/>
    <p:sndAc>
      <p:stSnd>
        <p:snd r:embed="rId3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9" grpId="0" bldLvl="0" animBg="1"/>
      <p:bldP spid="19472" grpId="0" bldLvl="0" animBg="1"/>
      <p:bldP spid="19474" grpId="0" bldLvl="0" animBg="1"/>
      <p:bldP spid="19475" grpId="0" bldLvl="0" animBg="1"/>
    </p:bldLst>
  </p:timing>
</p:sld>
</file>

<file path=ppt/theme/theme1.xml><?xml version="1.0" encoding="utf-8"?>
<a:theme xmlns:a="http://schemas.openxmlformats.org/drawingml/2006/main" name="2019-2020学年沪科版八年级物理全册教学课件：6.4来自地球的力 (19张PPT)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2019-2020学年沪科版八年级物理全册教学课件：6.4来自地球的力 (19张PPT)</Template>
  <TotalTime>3</TotalTime>
  <Words>724</Words>
  <Application>Microsoft Office PowerPoint</Application>
  <PresentationFormat>全屏显示(4:3)</PresentationFormat>
  <Paragraphs>119</Paragraphs>
  <Slides>19</Slides>
  <Notes>3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19</vt:i4>
      </vt:variant>
    </vt:vector>
  </HeadingPairs>
  <TitlesOfParts>
    <vt:vector size="20" baseType="lpstr">
      <vt:lpstr>2019-2020学年沪科版八年级物理全册教学课件：6.4来自地球的力 (19张PPT)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China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User</dc:creator>
  <cp:lastModifiedBy>User</cp:lastModifiedBy>
  <cp:revision>1</cp:revision>
  <dcterms:created xsi:type="dcterms:W3CDTF">2020-02-05T02:31:42Z</dcterms:created>
  <dcterms:modified xsi:type="dcterms:W3CDTF">2020-02-05T02:35:02Z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2052-11.1.0.9208</vt:lpwstr>
  </property>
</Properties>
</file>