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80" r:id="rId3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01" r:id="rId26"/>
    <p:sldId id="268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8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3370645-396B-47E8-9EC0-5B30EEDCBFD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83CB65F-059E-4462-8FA0-449709E54D0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041535FF-48FD-4D0A-BBFF-26E63FDF8A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C699D078-75D7-4104-92C3-20C739A440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 noChangeArrowheads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3" y="171611"/>
            <a:ext cx="12192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3" y="2127509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slide" Target="slide2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942" y="837127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630238" y="1987550"/>
            <a:ext cx="6818312" cy="1343025"/>
            <a:chOff x="1178398" y="2105678"/>
            <a:chExt cx="3548062" cy="1343576"/>
          </a:xfrm>
        </p:grpSpPr>
        <p:sp>
          <p:nvSpPr>
            <p:cNvPr id="7172" name="矩形 24"/>
            <p:cNvSpPr>
              <a:spLocks noChangeArrowheads="1"/>
            </p:cNvSpPr>
            <p:nvPr/>
          </p:nvSpPr>
          <p:spPr bwMode="auto">
            <a:xfrm>
              <a:off x="1703890" y="2105678"/>
              <a:ext cx="2497078" cy="549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第十章 </a:t>
              </a:r>
              <a:r>
                <a:rPr lang="en-US" altLang="zh-CN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机械能、内能及其转化 </a:t>
              </a:r>
              <a:endParaRPr lang="zh-CN" altLang="en-US" sz="2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3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824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第四节 热机</a:t>
              </a:r>
              <a:endParaRPr lang="zh-CN" altLang="en-US" sz="4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175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3592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2313" y="800100"/>
            <a:ext cx="4043362" cy="557213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  <a:ea typeface="微软雅黑" panose="020B0503020204020204" pitchFamily="34" charset="-122"/>
              </a:rPr>
              <a:t>研究汽油机的工作原理：</a:t>
            </a:r>
            <a:endParaRPr lang="zh-CN" altLang="en-US" sz="2800" b="1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043488" y="792163"/>
            <a:ext cx="57753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Impact" panose="020B0806030902050204" pitchFamily="34" charset="0"/>
                <a:ea typeface="微软雅黑" panose="020B0503020204020204" pitchFamily="34" charset="-122"/>
              </a:rPr>
              <a:t>在表格中填写汽油机四冲程的特点</a:t>
            </a:r>
            <a:endParaRPr lang="zh-CN" altLang="en-US" sz="28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1584" name="内容占位符 21583"/>
          <p:cNvGraphicFramePr>
            <a:graphicFrameLocks noGrp="1"/>
          </p:cNvGraphicFramePr>
          <p:nvPr>
            <p:ph sz="half" idx="4294967295"/>
          </p:nvPr>
        </p:nvGraphicFramePr>
        <p:xfrm>
          <a:off x="836613" y="1484313"/>
          <a:ext cx="10537825" cy="4681728"/>
        </p:xfrm>
        <a:graphic>
          <a:graphicData uri="http://schemas.openxmlformats.org/drawingml/2006/table">
            <a:tbl>
              <a:tblPr/>
              <a:tblGrid>
                <a:gridCol w="1581150"/>
                <a:gridCol w="1325563"/>
                <a:gridCol w="1336675"/>
                <a:gridCol w="1216025"/>
                <a:gridCol w="2301875"/>
                <a:gridCol w="2776537"/>
              </a:tblGrid>
              <a:tr h="747713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冲程名称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进气门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排气门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活塞运动方向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有无能量的转化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吸气冲程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压缩冲程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做功冲程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7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排气冲程</a:t>
                      </a:r>
                      <a:endParaRPr lang="zh-CN" altLang="en-US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73" name="Rectangle 49"/>
          <p:cNvSpPr>
            <a:spLocks noChangeArrowheads="1"/>
          </p:cNvSpPr>
          <p:nvPr/>
        </p:nvSpPr>
        <p:spPr bwMode="auto">
          <a:xfrm>
            <a:off x="2930525" y="3043238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4" name="Rectangle 50"/>
          <p:cNvSpPr>
            <a:spLocks noChangeArrowheads="1"/>
          </p:cNvSpPr>
          <p:nvPr/>
        </p:nvSpPr>
        <p:spPr bwMode="auto">
          <a:xfrm>
            <a:off x="4187825" y="3043238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5" name="Rectangle 51"/>
          <p:cNvSpPr>
            <a:spLocks noChangeArrowheads="1"/>
          </p:cNvSpPr>
          <p:nvPr/>
        </p:nvSpPr>
        <p:spPr bwMode="auto">
          <a:xfrm>
            <a:off x="5214938" y="3043238"/>
            <a:ext cx="9715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向下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6" name="Rectangle 52"/>
          <p:cNvSpPr>
            <a:spLocks noChangeArrowheads="1"/>
          </p:cNvSpPr>
          <p:nvPr/>
        </p:nvSpPr>
        <p:spPr bwMode="auto">
          <a:xfrm>
            <a:off x="6383338" y="2943225"/>
            <a:ext cx="2436812" cy="54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吸入汽油和空气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9466263" y="2841625"/>
            <a:ext cx="488950" cy="547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2930525" y="3848100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79" name="Rectangle 55"/>
          <p:cNvSpPr>
            <a:spLocks noChangeArrowheads="1"/>
          </p:cNvSpPr>
          <p:nvPr/>
        </p:nvSpPr>
        <p:spPr bwMode="auto">
          <a:xfrm>
            <a:off x="4187825" y="3848100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5214938" y="3886200"/>
            <a:ext cx="9715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向上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1" name="Rectangle 57"/>
          <p:cNvSpPr>
            <a:spLocks noChangeArrowheads="1"/>
          </p:cNvSpPr>
          <p:nvPr/>
        </p:nvSpPr>
        <p:spPr bwMode="auto">
          <a:xfrm>
            <a:off x="6478588" y="3732213"/>
            <a:ext cx="2419350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压缩气体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提高温度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2930525" y="4654550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4187825" y="4654550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4" name="Rectangle 60"/>
          <p:cNvSpPr>
            <a:spLocks noChangeArrowheads="1"/>
          </p:cNvSpPr>
          <p:nvPr/>
        </p:nvSpPr>
        <p:spPr bwMode="auto">
          <a:xfrm>
            <a:off x="5214938" y="4654550"/>
            <a:ext cx="9715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向下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5" name="Rectangle 61"/>
          <p:cNvSpPr>
            <a:spLocks noChangeArrowheads="1"/>
          </p:cNvSpPr>
          <p:nvPr/>
        </p:nvSpPr>
        <p:spPr bwMode="auto">
          <a:xfrm>
            <a:off x="6478588" y="4546600"/>
            <a:ext cx="2246312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塞做功高温气体膨胀推动活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6" name="Rectangle 62"/>
          <p:cNvSpPr>
            <a:spLocks noChangeArrowheads="1"/>
          </p:cNvSpPr>
          <p:nvPr/>
        </p:nvSpPr>
        <p:spPr bwMode="auto">
          <a:xfrm>
            <a:off x="2957513" y="5561013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7" name="Rectangle 63"/>
          <p:cNvSpPr>
            <a:spLocks noChangeArrowheads="1"/>
          </p:cNvSpPr>
          <p:nvPr/>
        </p:nvSpPr>
        <p:spPr bwMode="auto">
          <a:xfrm>
            <a:off x="4187825" y="5561013"/>
            <a:ext cx="4889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8" name="Rectangle 64"/>
          <p:cNvSpPr>
            <a:spLocks noChangeArrowheads="1"/>
          </p:cNvSpPr>
          <p:nvPr/>
        </p:nvSpPr>
        <p:spPr bwMode="auto">
          <a:xfrm>
            <a:off x="5229225" y="5561013"/>
            <a:ext cx="97155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向上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89" name="Rectangle 65"/>
          <p:cNvSpPr>
            <a:spLocks noChangeArrowheads="1"/>
          </p:cNvSpPr>
          <p:nvPr/>
        </p:nvSpPr>
        <p:spPr bwMode="auto">
          <a:xfrm>
            <a:off x="6492875" y="5546725"/>
            <a:ext cx="1849438" cy="36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排出废气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0" name="Rectangle 66"/>
          <p:cNvSpPr>
            <a:spLocks noChangeArrowheads="1"/>
          </p:cNvSpPr>
          <p:nvPr/>
        </p:nvSpPr>
        <p:spPr bwMode="auto">
          <a:xfrm>
            <a:off x="9548813" y="5453063"/>
            <a:ext cx="720725" cy="45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1" name="Rectangle 67"/>
          <p:cNvSpPr>
            <a:spLocks noChangeArrowheads="1"/>
          </p:cNvSpPr>
          <p:nvPr/>
        </p:nvSpPr>
        <p:spPr bwMode="auto">
          <a:xfrm>
            <a:off x="9069388" y="3732213"/>
            <a:ext cx="1679575" cy="515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化为内能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2" name="Rectangle 68"/>
          <p:cNvSpPr>
            <a:spLocks noChangeArrowheads="1"/>
          </p:cNvSpPr>
          <p:nvPr/>
        </p:nvSpPr>
        <p:spPr bwMode="auto">
          <a:xfrm>
            <a:off x="9199563" y="4546600"/>
            <a:ext cx="1863725" cy="66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内能转化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为机械能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3" name="Rectangle 69"/>
          <p:cNvSpPr>
            <a:spLocks noChangeArrowheads="1"/>
          </p:cNvSpPr>
          <p:nvPr/>
        </p:nvSpPr>
        <p:spPr bwMode="auto">
          <a:xfrm>
            <a:off x="623888" y="5130800"/>
            <a:ext cx="11568112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看一看，想一想：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一个工作循环里，活塞往返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次，曲轴转动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冲程是燃气对外做功，其他三个冲程是靠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来完成。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4979988" y="5561013"/>
            <a:ext cx="746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5" name="Text Box 71"/>
          <p:cNvSpPr txBox="1">
            <a:spLocks noChangeArrowheads="1"/>
          </p:cNvSpPr>
          <p:nvPr/>
        </p:nvSpPr>
        <p:spPr bwMode="auto">
          <a:xfrm>
            <a:off x="588963" y="6083300"/>
            <a:ext cx="1168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7715250" y="5589588"/>
            <a:ext cx="7445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7050088" y="6102350"/>
            <a:ext cx="21494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飞轮的惯性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0" name="矩形 4"/>
          <p:cNvSpPr>
            <a:spLocks noChangeArrowheads="1"/>
          </p:cNvSpPr>
          <p:nvPr/>
        </p:nvSpPr>
        <p:spPr bwMode="auto">
          <a:xfrm>
            <a:off x="4803775" y="177800"/>
            <a:ext cx="1674813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运用巩固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73" grpId="0" bldLvl="0" animBg="1"/>
      <p:bldP spid="103474" grpId="0" bldLvl="0" animBg="1"/>
      <p:bldP spid="103475" grpId="0" bldLvl="0" animBg="1"/>
      <p:bldP spid="103476" grpId="0" bldLvl="0" animBg="1"/>
      <p:bldP spid="103477" grpId="0" bldLvl="0" animBg="1"/>
      <p:bldP spid="103478" grpId="0" bldLvl="0" animBg="1"/>
      <p:bldP spid="103479" grpId="0" bldLvl="0" animBg="1"/>
      <p:bldP spid="103480" grpId="0" bldLvl="0" animBg="1"/>
      <p:bldP spid="103481" grpId="0" bldLvl="0" animBg="1"/>
      <p:bldP spid="103482" grpId="0" bldLvl="0" animBg="1"/>
      <p:bldP spid="103483" grpId="0" bldLvl="0" animBg="1"/>
      <p:bldP spid="103484" grpId="0" bldLvl="0" animBg="1"/>
      <p:bldP spid="103485" grpId="0" bldLvl="0" animBg="1"/>
      <p:bldP spid="103486" grpId="0" bldLvl="0" animBg="1"/>
      <p:bldP spid="103487" grpId="0" bldLvl="0" animBg="1"/>
      <p:bldP spid="103488" grpId="0" bldLvl="0" animBg="1"/>
      <p:bldP spid="103489" grpId="0" bldLvl="0" animBg="1"/>
      <p:bldP spid="103490" grpId="0" bldLvl="0" animBg="1"/>
      <p:bldP spid="103491" grpId="0" bldLvl="0" animBg="1"/>
      <p:bldP spid="103492" grpId="0" bldLvl="0" animBg="1"/>
      <p:bldP spid="103493" grpId="0" bldLvl="0" animBg="1"/>
      <p:bldP spid="103494" grpId="0"/>
      <p:bldP spid="103495" grpId="0"/>
      <p:bldP spid="103496" grpId="0"/>
      <p:bldP spid="1034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9300" y="904875"/>
            <a:ext cx="6553200" cy="79692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五、柴油机的构造和工作原理</a:t>
            </a:r>
            <a:endParaRPr lang="zh-CN" altLang="en-US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70" name="Picture 18" descr="构造(柴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7650" y="2076450"/>
            <a:ext cx="20574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556000" y="19812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喷油嘴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352800" y="2819400"/>
            <a:ext cx="172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进气门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759200" y="35052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活塞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962400" y="4891088"/>
            <a:ext cx="1320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连杆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8128000" y="2209800"/>
            <a:ext cx="172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排气门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823200" y="28956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气缸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8142288" y="5586413"/>
            <a:ext cx="1320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曲轴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283200" y="2362200"/>
            <a:ext cx="10160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4978400" y="2743200"/>
            <a:ext cx="6096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4978400" y="3810000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5181600" y="5181600"/>
            <a:ext cx="132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7132638" y="5811838"/>
            <a:ext cx="1117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6502400" y="3200400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7112000" y="2514600"/>
            <a:ext cx="1016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9" name="矩形 4"/>
          <p:cNvSpPr>
            <a:spLocks noChangeArrowheads="1"/>
          </p:cNvSpPr>
          <p:nvPr/>
        </p:nvSpPr>
        <p:spPr bwMode="auto">
          <a:xfrm>
            <a:off x="4821238" y="168275"/>
            <a:ext cx="1674812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3571" grpId="0" advAuto="0" build="p"/>
      <p:bldP spid="23572" grpId="0" advAuto="0" build="p"/>
      <p:bldP spid="23573" grpId="0" advAuto="0" build="p"/>
      <p:bldP spid="23574" grpId="0" advAuto="0" build="p"/>
      <p:bldP spid="23575" grpId="0"/>
      <p:bldP spid="23576" grpId="0"/>
      <p:bldP spid="23577" grpId="0"/>
      <p:bldP spid="23578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413" y="1408113"/>
            <a:ext cx="1903412" cy="631825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吸气冲程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58" name="Picture 3" descr="吸气(柴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7150" y="1668463"/>
            <a:ext cx="24003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7754938" y="2446338"/>
            <a:ext cx="508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789738" y="2128838"/>
            <a:ext cx="611187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空气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032000" y="2667000"/>
            <a:ext cx="508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966788" y="2474913"/>
            <a:ext cx="5588000" cy="259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进气门打开，排气门关闭。活塞由上端向下端运动，将空气吸进气缸。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10596" grpId="0" animBg="1"/>
      <p:bldP spid="110597" grpId="0"/>
      <p:bldP spid="110599" grpId="0" advAuto="100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1100" y="1306513"/>
            <a:ext cx="1860550" cy="663575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压缩冲程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0482" name="Picture 3" descr="压缩(柴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9088" y="1574800"/>
            <a:ext cx="22161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54113" y="2379663"/>
            <a:ext cx="5668962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进气门和排气门都关闭，活塞向上运动，活塞把空气压缩得很小，空气的压强更大，温度更高。在压缩冲程末，缸内空气温度已超过柴油的着火点。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dvAuto="100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28700" y="1443038"/>
            <a:ext cx="1893888" cy="646112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做功冲程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643" name="Picture 3" descr="做功(柴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1970088"/>
            <a:ext cx="20304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33463" y="2482850"/>
            <a:ext cx="6502400" cy="265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在压缩冲程末，从喷油嘴喷出的雾状柴油遇到热空气立即猛烈燃烧，产生高温高压的燃气，推动活塞向下运动，并通过连杆带动曲轴转动。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71663" y="6524625"/>
            <a:ext cx="19208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112644" grpId="0" advAuto="100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2200" y="1604963"/>
            <a:ext cx="1828800" cy="655637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排气冲程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166350" y="1827213"/>
            <a:ext cx="611188" cy="2446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燃烧后的废气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2531" name="Picture 4" descr="排气(柴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763713"/>
            <a:ext cx="1952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9232900" y="2635250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01713" y="2867025"/>
            <a:ext cx="5546725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进气门关闭，排气门打开，活塞向上运动，把废气排出气缸。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25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25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113669" grpId="0" animBg="1"/>
      <p:bldP spid="26630" grpId="0" advAuto="100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1341438"/>
            <a:ext cx="3222625" cy="661987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内燃机的启动</a:t>
            </a:r>
            <a:endParaRPr lang="zh-CN" altLang="en-US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22338" y="2687638"/>
            <a:ext cx="9321800" cy="1550987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内燃机不能自行启动。开始运转时，要靠外力使飞轮和曲轴转动起来，由曲轴通过连杆带动活塞运动，然后内燃机才能自己工作。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dvAuto="100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7575" y="1309688"/>
            <a:ext cx="4614863" cy="554037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七、内燃机的应用</a:t>
            </a:r>
            <a:endParaRPr lang="zh-CN" altLang="en-US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617788"/>
            <a:ext cx="7116763" cy="1695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汽油机比较轻巧，常用在汽车、飞机和小型农业机械上面。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08050" y="2114550"/>
            <a:ext cx="28924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、汽油机的应用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68375" y="3924300"/>
            <a:ext cx="48768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、柴油机的应用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06475" y="4697413"/>
            <a:ext cx="7951788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柴油比较便宜，但柴油机比较笨重，主要用在载重汽车、拖拉机、坦克上面。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55300" grpId="0"/>
      <p:bldP spid="55301" grpId="0"/>
      <p:bldP spid="55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6163" y="1125538"/>
            <a:ext cx="2503487" cy="579437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ea typeface="微软雅黑" panose="020B0503020204020204" pitchFamily="34" charset="-122"/>
              </a:rPr>
              <a:t>想想议议：</a:t>
            </a:r>
            <a:endParaRPr lang="zh-CN" altLang="en-US" sz="2800" b="1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6323" name="Picture 3" descr="汽油机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4113" y="3189288"/>
            <a:ext cx="18732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柴油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8963" y="3084513"/>
            <a:ext cx="1409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2425" y="1912938"/>
            <a:ext cx="11068050" cy="73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汽油机和柴油机的工作过程有什么相同点，有什么不同点？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42950" y="2198688"/>
            <a:ext cx="10783888" cy="3297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．基本构造和主要部件的作用相似。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．每个工作循环都经历四个冲程：吸气冲程、压缩冲程、做功冲程、排气冲程。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．四个冲程中，只有做功冲程对外做功，其余三个冲程靠飞轮惯性完成。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．一个工作循环中，活塞往复两次，飞轮转动两周，做功一次。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AutoShape 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812925" y="989013"/>
            <a:ext cx="3222625" cy="915987"/>
          </a:xfrm>
          <a:prstGeom prst="cloudCallout">
            <a:avLst>
              <a:gd name="adj1" fmla="val -45667"/>
              <a:gd name="adj2" fmla="val 9662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相同点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dvAuto="0" build="p"/>
      <p:bldP spid="307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217"/>
          <p:cNvSpPr>
            <a:spLocks noChangeArrowheads="1"/>
          </p:cNvSpPr>
          <p:nvPr/>
        </p:nvSpPr>
        <p:spPr bwMode="auto">
          <a:xfrm>
            <a:off x="2284413" y="2700338"/>
            <a:ext cx="6694487" cy="145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266700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改变物体内能的两种方法是什么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内能有哪两方面的主要应用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举例说明。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矩形 9219"/>
          <p:cNvSpPr>
            <a:spLocks noChangeArrowheads="1"/>
          </p:cNvSpPr>
          <p:nvPr/>
        </p:nvSpPr>
        <p:spPr bwMode="auto">
          <a:xfrm>
            <a:off x="1217613" y="1293813"/>
            <a:ext cx="26225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一、温故知新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4476750" y="188913"/>
            <a:ext cx="1674813" cy="550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复习旧课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417638" y="1090613"/>
            <a:ext cx="4059237" cy="1412875"/>
          </a:xfrm>
          <a:prstGeom prst="irregularSeal2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32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不同点</a:t>
            </a:r>
            <a:endParaRPr lang="zh-CN" altLang="en-US" sz="32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4663" y="2706688"/>
            <a:ext cx="11717337" cy="2443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．构造不同：汽油机气缸顶有火花塞，而柴油机气缸顶部有喷油嘴。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．燃料不同：汽油机的燃料是汽油，而柴油机的燃料是柴油。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．吸气不同：汽油机吸进汽油和空气的混合气体，柴油机只吸进空气。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．点火不同：汽油机属点燃式点火，柴油机属压燃式点火。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31747" grpId="0" advAuto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35844"/>
          <p:cNvSpPr>
            <a:spLocks noChangeArrowheads="1"/>
          </p:cNvSpPr>
          <p:nvPr/>
        </p:nvSpPr>
        <p:spPr bwMode="auto">
          <a:xfrm>
            <a:off x="525463" y="1584325"/>
            <a:ext cx="11074400" cy="175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fontAlgn="ctr">
              <a:lnSpc>
                <a:spcPct val="13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下图中的四个冲程不是按照热机正常工作的顺序排列的，你认为让汽车获得动力的冲程是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30000"/>
              </a:lnSpc>
            </a:pP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Image0036.jpeg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5275" y="2820988"/>
            <a:ext cx="9256713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矩形 35845"/>
          <p:cNvSpPr>
            <a:spLocks noChangeArrowheads="1"/>
          </p:cNvSpPr>
          <p:nvPr/>
        </p:nvSpPr>
        <p:spPr bwMode="auto">
          <a:xfrm>
            <a:off x="5518150" y="2322513"/>
            <a:ext cx="4206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8676" name="矩形 35846"/>
          <p:cNvSpPr>
            <a:spLocks noChangeArrowheads="1"/>
          </p:cNvSpPr>
          <p:nvPr/>
        </p:nvSpPr>
        <p:spPr bwMode="auto">
          <a:xfrm>
            <a:off x="896938" y="938213"/>
            <a:ext cx="32099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</a:rPr>
              <a:t>课堂练习</a:t>
            </a:r>
            <a:endParaRPr lang="zh-CN" altLang="en-US" sz="32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4899025" y="212725"/>
            <a:ext cx="1674813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运用巩固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6867"/>
          <p:cNvSpPr>
            <a:spLocks noChangeArrowheads="1"/>
          </p:cNvSpPr>
          <p:nvPr/>
        </p:nvSpPr>
        <p:spPr bwMode="auto">
          <a:xfrm>
            <a:off x="712788" y="1635125"/>
            <a:ext cx="10534650" cy="1201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四冲程的汽油机一个工作循环中，对外做功的次数是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(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次　　　　　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次   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次   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矩形 36868"/>
          <p:cNvSpPr>
            <a:spLocks noChangeArrowheads="1"/>
          </p:cNvSpPr>
          <p:nvPr/>
        </p:nvSpPr>
        <p:spPr bwMode="auto">
          <a:xfrm>
            <a:off x="9864725" y="1625600"/>
            <a:ext cx="8858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</a:t>
            </a:r>
            <a:r>
              <a:rPr lang="zh-CN" altLang="en-US" sz="3200" b="1">
                <a:solidFill>
                  <a:srgbClr val="FF0000"/>
                </a:solidFill>
              </a:rPr>
              <a:t>　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9699" name="矩形 36870"/>
          <p:cNvSpPr>
            <a:spLocks noChangeArrowheads="1"/>
          </p:cNvSpPr>
          <p:nvPr/>
        </p:nvSpPr>
        <p:spPr bwMode="auto">
          <a:xfrm>
            <a:off x="496888" y="3225800"/>
            <a:ext cx="6570662" cy="274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fontAlgn="ctr">
              <a:lnSpc>
                <a:spcPct val="15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内燃机有四个工作冲程，如图所示是内燃机的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冲程，活塞下降时，燃气内能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选填“减少”或“增加”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eaLnBrk="0" hangingPunct="0">
              <a:lnSpc>
                <a:spcPct val="155000"/>
              </a:lnSpc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0" name="Image0039.jpeg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94625" y="2914650"/>
            <a:ext cx="2725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矩形 36872"/>
          <p:cNvSpPr>
            <a:spLocks noChangeArrowheads="1"/>
          </p:cNvSpPr>
          <p:nvPr/>
        </p:nvSpPr>
        <p:spPr bwMode="auto">
          <a:xfrm>
            <a:off x="1503363" y="4699000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减少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874" name="矩形 36873"/>
          <p:cNvSpPr>
            <a:spLocks noChangeArrowheads="1"/>
          </p:cNvSpPr>
          <p:nvPr/>
        </p:nvSpPr>
        <p:spPr bwMode="auto">
          <a:xfrm>
            <a:off x="1998663" y="4035425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做功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3" grpId="0"/>
      <p:bldP spid="36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201613" y="1028700"/>
            <a:ext cx="25923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</a:rPr>
              <a:t>小结</a:t>
            </a:r>
            <a:endParaRPr lang="zh-CN" altLang="en-US" sz="32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55600" y="2109788"/>
            <a:ext cx="15890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微软雅黑" panose="020B0503020204020204" pitchFamily="34" charset="-122"/>
              </a:rPr>
              <a:t>⑴</a:t>
            </a:r>
            <a:r>
              <a:rPr lang="zh-CN" altLang="en-US" sz="2800" b="1">
                <a:ea typeface="微软雅黑" panose="020B0503020204020204" pitchFamily="34" charset="-122"/>
              </a:rPr>
              <a:t>热机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  <p:sp>
        <p:nvSpPr>
          <p:cNvPr id="30723" name="AutoShape 4"/>
          <p:cNvSpPr/>
          <p:nvPr/>
        </p:nvSpPr>
        <p:spPr bwMode="auto">
          <a:xfrm>
            <a:off x="1771650" y="1819275"/>
            <a:ext cx="311150" cy="1046163"/>
          </a:xfrm>
          <a:prstGeom prst="leftBrace">
            <a:avLst>
              <a:gd name="adj1" fmla="val 2800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078038" y="1617663"/>
            <a:ext cx="10374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种类：蒸汽机、、内燃机、喷气发动机、火箭发动机。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058988" y="2632075"/>
            <a:ext cx="9929812" cy="989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共同点：将燃料燃烧时的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能转化为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能，通过做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功把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能转化为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92113" y="4681538"/>
            <a:ext cx="18811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a typeface="微软雅黑" panose="020B0503020204020204" pitchFamily="34" charset="-122"/>
              </a:rPr>
              <a:t>⑵</a:t>
            </a:r>
            <a:r>
              <a:rPr lang="zh-CN" altLang="en-US" sz="2800" b="1">
                <a:ea typeface="微软雅黑" panose="020B0503020204020204" pitchFamily="34" charset="-122"/>
              </a:rPr>
              <a:t>汽油机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  <p:sp>
        <p:nvSpPr>
          <p:cNvPr id="30727" name="AutoShape 8"/>
          <p:cNvSpPr/>
          <p:nvPr/>
        </p:nvSpPr>
        <p:spPr bwMode="auto">
          <a:xfrm>
            <a:off x="2179638" y="4011613"/>
            <a:ext cx="276225" cy="1846262"/>
          </a:xfrm>
          <a:prstGeom prst="leftBrace">
            <a:avLst>
              <a:gd name="adj1" fmla="val 55668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657475" y="3871913"/>
            <a:ext cx="4802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以汽油为燃料的内燃机。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643188" y="4641850"/>
            <a:ext cx="4433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工作时完成的四个冲程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538413" y="5324475"/>
            <a:ext cx="9653587" cy="120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一个工作循环完成</a:t>
            </a:r>
            <a:r>
              <a:rPr lang="zh-CN" altLang="en-US" sz="2800" u="sng">
                <a:ea typeface="微软雅黑" panose="020B0503020204020204" pitchFamily="34" charset="-122"/>
              </a:rPr>
              <a:t>         </a:t>
            </a:r>
            <a:r>
              <a:rPr lang="zh-CN" altLang="en-US" sz="2800">
                <a:ea typeface="微软雅黑" panose="020B0503020204020204" pitchFamily="34" charset="-122"/>
              </a:rPr>
              <a:t>冲程，其中只有</a:t>
            </a:r>
            <a:r>
              <a:rPr lang="zh-CN" altLang="en-US" sz="2800" u="sng">
                <a:ea typeface="微软雅黑" panose="020B0503020204020204" pitchFamily="34" charset="-122"/>
              </a:rPr>
              <a:t>       </a:t>
            </a:r>
            <a:r>
              <a:rPr lang="zh-CN" altLang="en-US" sz="2800">
                <a:ea typeface="微软雅黑" panose="020B0503020204020204" pitchFamily="34" charset="-122"/>
              </a:rPr>
              <a:t>冲程对外做功，其他三个冲程为辅助冲程，靠</a:t>
            </a:r>
            <a:r>
              <a:rPr lang="zh-CN" altLang="en-US" sz="2800" u="sng">
                <a:ea typeface="微软雅黑" panose="020B0503020204020204" pitchFamily="34" charset="-122"/>
              </a:rPr>
              <a:t>                </a:t>
            </a:r>
            <a:r>
              <a:rPr lang="zh-CN" altLang="en-US" sz="2800">
                <a:ea typeface="微软雅黑" panose="020B0503020204020204" pitchFamily="34" charset="-122"/>
              </a:rPr>
              <a:t>来完成。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992813" y="2614613"/>
            <a:ext cx="93027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化学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6345238" y="3132138"/>
            <a:ext cx="9318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机械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8364538" y="2587625"/>
            <a:ext cx="52546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内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4289425" y="3195638"/>
            <a:ext cx="64452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内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534025" y="5510213"/>
            <a:ext cx="93027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四个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8672513" y="5518150"/>
            <a:ext cx="93027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做功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207250" y="5994400"/>
            <a:ext cx="169227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</a:rPr>
              <a:t>飞轮惯性</a:t>
            </a:r>
            <a:endParaRPr lang="zh-CN" altLang="en-US" sz="2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/>
      <p:bldP spid="107534" grpId="0"/>
      <p:bldP spid="107535" grpId="0"/>
      <p:bldP spid="107536" grpId="0"/>
      <p:bldP spid="107537" grpId="0"/>
      <p:bldP spid="107538" grpId="0"/>
      <p:bldP spid="1075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2"/>
          <p:cNvGrpSpPr/>
          <p:nvPr/>
        </p:nvGrpSpPr>
        <p:grpSpPr bwMode="auto">
          <a:xfrm>
            <a:off x="962025" y="1419225"/>
            <a:ext cx="10312400" cy="4859338"/>
            <a:chOff x="318" y="991"/>
            <a:chExt cx="4995" cy="3329"/>
          </a:xfrm>
        </p:grpSpPr>
        <p:pic>
          <p:nvPicPr>
            <p:cNvPr id="10242" name="Picture 3" descr="交通转化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8" y="991"/>
              <a:ext cx="4995" cy="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3" name="Text Box 4"/>
            <p:cNvSpPr txBox="1">
              <a:spLocks noChangeArrowheads="1"/>
            </p:cNvSpPr>
            <p:nvPr/>
          </p:nvSpPr>
          <p:spPr bwMode="auto">
            <a:xfrm>
              <a:off x="409" y="3965"/>
              <a:ext cx="1462" cy="3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ea typeface="微软雅黑" panose="020B0503020204020204" pitchFamily="34" charset="-122"/>
                </a:rPr>
                <a:t>从镰刀到联合收割机</a:t>
              </a:r>
              <a:endParaRPr lang="zh-CN" altLang="en-US" sz="2400">
                <a:ea typeface="微软雅黑" panose="020B0503020204020204" pitchFamily="34" charset="-122"/>
              </a:endParaRPr>
            </a:p>
          </p:txBody>
        </p:sp>
        <p:sp>
          <p:nvSpPr>
            <p:cNvPr id="10244" name="Text Box 5"/>
            <p:cNvSpPr txBox="1">
              <a:spLocks noChangeArrowheads="1"/>
            </p:cNvSpPr>
            <p:nvPr/>
          </p:nvSpPr>
          <p:spPr bwMode="auto">
            <a:xfrm>
              <a:off x="2101" y="3968"/>
              <a:ext cx="1463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ea typeface="微软雅黑" panose="020B0503020204020204" pitchFamily="34" charset="-122"/>
                </a:rPr>
                <a:t>从木帆船到远洋巨轮</a:t>
              </a:r>
              <a:endParaRPr lang="zh-CN" altLang="en-US" sz="2400">
                <a:ea typeface="微软雅黑" panose="020B0503020204020204" pitchFamily="34" charset="-122"/>
              </a:endParaRPr>
            </a:p>
          </p:txBody>
        </p:sp>
        <p:sp>
          <p:nvSpPr>
            <p:cNvPr id="10245" name="Text Box 6"/>
            <p:cNvSpPr txBox="1">
              <a:spLocks noChangeArrowheads="1"/>
            </p:cNvSpPr>
            <p:nvPr/>
          </p:nvSpPr>
          <p:spPr bwMode="auto">
            <a:xfrm>
              <a:off x="3721" y="3968"/>
              <a:ext cx="1462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ea typeface="微软雅黑" panose="020B0503020204020204" pitchFamily="34" charset="-122"/>
                </a:rPr>
                <a:t>从马车到小轿车</a:t>
              </a:r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sp>
        <p:nvSpPr>
          <p:cNvPr id="10246" name="矩形 14342"/>
          <p:cNvSpPr>
            <a:spLocks noChangeArrowheads="1"/>
          </p:cNvSpPr>
          <p:nvPr/>
        </p:nvSpPr>
        <p:spPr bwMode="auto">
          <a:xfrm>
            <a:off x="760413" y="6270625"/>
            <a:ext cx="11034712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矩形 14343"/>
          <p:cNvSpPr>
            <a:spLocks noChangeArrowheads="1"/>
          </p:cNvSpPr>
          <p:nvPr/>
        </p:nvSpPr>
        <p:spPr bwMode="auto">
          <a:xfrm>
            <a:off x="909638" y="906463"/>
            <a:ext cx="26225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</a:rPr>
              <a:t>二、创设情景</a:t>
            </a:r>
            <a:endParaRPr lang="zh-CN" altLang="en-US" sz="32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8" name="矩形 4"/>
          <p:cNvSpPr>
            <a:spLocks noChangeArrowheads="1"/>
          </p:cNvSpPr>
          <p:nvPr/>
        </p:nvSpPr>
        <p:spPr bwMode="auto">
          <a:xfrm>
            <a:off x="4567238" y="193675"/>
            <a:ext cx="1674812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激发学习动机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汽油机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6038" y="3429000"/>
            <a:ext cx="1704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柴油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0763" y="3462338"/>
            <a:ext cx="14097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7294563" y="2940050"/>
            <a:ext cx="17446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柴油机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矩形 15364"/>
          <p:cNvSpPr>
            <a:spLocks noChangeArrowheads="1"/>
          </p:cNvSpPr>
          <p:nvPr/>
        </p:nvSpPr>
        <p:spPr bwMode="auto">
          <a:xfrm>
            <a:off x="2863850" y="2962275"/>
            <a:ext cx="125095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>
                <a:ea typeface="微软雅黑" panose="020B0503020204020204" pitchFamily="34" charset="-122"/>
                <a:sym typeface="Calibri" panose="020F0502020204030204" pitchFamily="34" charset="0"/>
              </a:rPr>
              <a:t>汽油机</a:t>
            </a:r>
            <a:endParaRPr lang="zh-CN" altLang="en-US" sz="2800"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269" name="矩形 15365"/>
          <p:cNvSpPr>
            <a:spLocks noChangeArrowheads="1"/>
          </p:cNvSpPr>
          <p:nvPr/>
        </p:nvSpPr>
        <p:spPr bwMode="auto">
          <a:xfrm>
            <a:off x="1063625" y="1062038"/>
            <a:ext cx="18097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</a:rPr>
              <a:t>三、热机</a:t>
            </a:r>
            <a:endParaRPr lang="zh-CN" altLang="en-US" sz="32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70" name="矩形 15366"/>
          <p:cNvSpPr>
            <a:spLocks noChangeArrowheads="1"/>
          </p:cNvSpPr>
          <p:nvPr/>
        </p:nvSpPr>
        <p:spPr bwMode="auto">
          <a:xfrm>
            <a:off x="1900238" y="1635125"/>
            <a:ext cx="7648575" cy="111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定义：将燃料燃烧产生高温高压气体的内能转化为机械能的机器，统称为热机。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1271" name="矩形 4"/>
          <p:cNvSpPr>
            <a:spLocks noChangeArrowheads="1"/>
          </p:cNvSpPr>
          <p:nvPr/>
        </p:nvSpPr>
        <p:spPr bwMode="auto">
          <a:xfrm>
            <a:off x="4524375" y="184150"/>
            <a:ext cx="1674813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dvAuto="100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构造(汽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7300" y="1933575"/>
            <a:ext cx="5651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4978400" y="4953000"/>
            <a:ext cx="19304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5080000" y="3886200"/>
            <a:ext cx="15240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673600" y="3657600"/>
            <a:ext cx="406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8737600" y="3657600"/>
            <a:ext cx="5080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7315200" y="6096000"/>
            <a:ext cx="1524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7131050" y="2708275"/>
            <a:ext cx="21336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673600" y="2133600"/>
            <a:ext cx="2032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946400" y="2133600"/>
            <a:ext cx="203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火花塞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9347200" y="2405063"/>
            <a:ext cx="1320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气缸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946400" y="3505200"/>
            <a:ext cx="1930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进气门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759200" y="40386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活塞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657600" y="5257800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连杆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9347200" y="3505200"/>
            <a:ext cx="1930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排气门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839200" y="6172200"/>
            <a:ext cx="1422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曲轴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304" name="矩形 16400"/>
          <p:cNvSpPr>
            <a:spLocks noChangeArrowheads="1"/>
          </p:cNvSpPr>
          <p:nvPr/>
        </p:nvSpPr>
        <p:spPr bwMode="auto">
          <a:xfrm>
            <a:off x="900113" y="1127125"/>
            <a:ext cx="54673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  <a:sym typeface="Calibri Light" pitchFamily="34" charset="0"/>
              </a:rPr>
              <a:t>四、汽油机的构造和工作原理</a:t>
            </a:r>
            <a:endParaRPr lang="zh-CN" altLang="en-US" sz="3200" b="1">
              <a:solidFill>
                <a:srgbClr val="FF0000"/>
              </a:solidFill>
              <a:ea typeface="微软雅黑" panose="020B0503020204020204" pitchFamily="34" charset="-122"/>
              <a:sym typeface="Calibri Light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dvAuto="0" build="p"/>
      <p:bldP spid="17426" grpId="0"/>
      <p:bldP spid="17427" grpId="0" advAuto="0" build="p"/>
      <p:bldP spid="17428" grpId="0" advAuto="0" build="p"/>
      <p:bldP spid="17429" grpId="0" advAuto="0" build="p"/>
      <p:bldP spid="17430" grpId="0"/>
      <p:bldP spid="174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58850" y="1247775"/>
            <a:ext cx="1671638" cy="642938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吸气冲程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4" name="Picture 3" descr="吸气(汽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797050"/>
            <a:ext cx="40798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Line 4"/>
          <p:cNvSpPr>
            <a:spLocks noChangeShapeType="1"/>
          </p:cNvSpPr>
          <p:nvPr/>
        </p:nvSpPr>
        <p:spPr bwMode="auto">
          <a:xfrm flipV="1">
            <a:off x="6600825" y="3505200"/>
            <a:ext cx="6096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72188" y="3016250"/>
            <a:ext cx="611187" cy="2401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汽油和空气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074738" y="2405063"/>
            <a:ext cx="4572000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进气门打开，排气门关闭。活塞由上端向下端运动，汽油和空气组成的燃料混合物从进气门吸入气缸。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14692" grpId="0" animBg="1"/>
      <p:bldP spid="17413" grpId="0" advAuto="0" build="p"/>
      <p:bldP spid="114694" grpId="0" advAuto="100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11213" y="1327150"/>
            <a:ext cx="1752600" cy="642938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压缩冲程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5715" name="Picture 3" descr="压缩(汽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88" y="1725613"/>
            <a:ext cx="35306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38200" y="2312988"/>
            <a:ext cx="4978400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进气门和排气门都关闭，活塞向上运动，燃料混合物被压缩，压强增大，温度升高。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  <p:bldP spid="115716" grpId="0" advAuto="100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35050" y="1295400"/>
            <a:ext cx="1724025" cy="642938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做功冲程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6739" name="Picture 3" descr="做功(汽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113" y="1968500"/>
            <a:ext cx="331787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38225" y="2324100"/>
            <a:ext cx="5588000" cy="265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在压缩冲程末尾，火花塞产生电火花，使燃料猛烈燃烧，产生高温高压的燃气，推动活塞向下运动，并通过连杆带动曲轴转动。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9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16740" grpId="0" advAuto="100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28700" y="1504950"/>
            <a:ext cx="1798638" cy="704850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anchor="b"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排气冲程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7763" name="Picture 3" descr="排气(汽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6663" y="1874838"/>
            <a:ext cx="38639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9398000" y="3473450"/>
            <a:ext cx="508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964738" y="2755900"/>
            <a:ext cx="611187" cy="236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燃烧后的废气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973138" y="2733675"/>
            <a:ext cx="4775200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进气门关闭，排气门打开，活塞向上运动，把废气排出气缸。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2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2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117764" grpId="0" animBg="1"/>
      <p:bldP spid="20485" grpId="0"/>
      <p:bldP spid="117766" grpId="0" advAuto="1000" build="p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1869</Words>
  <Application>WPS 演示</Application>
  <PresentationFormat>自定义</PresentationFormat>
  <Paragraphs>268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Calibri</vt:lpstr>
      <vt:lpstr>微软雅黑</vt:lpstr>
      <vt:lpstr>Monotype Sorts</vt:lpstr>
      <vt:lpstr>Times New Roman</vt:lpstr>
      <vt:lpstr>Impact</vt:lpstr>
      <vt:lpstr/>
      <vt:lpstr>Arial Unicode MS</vt:lpstr>
      <vt:lpstr>Wingdings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吸气冲程</vt:lpstr>
      <vt:lpstr>压缩冲程</vt:lpstr>
      <vt:lpstr>做功冲程</vt:lpstr>
      <vt:lpstr>排气冲程</vt:lpstr>
      <vt:lpstr>研究汽油机的工作原理：</vt:lpstr>
      <vt:lpstr>五、柴油机的构造和工作原理</vt:lpstr>
      <vt:lpstr>吸气冲程</vt:lpstr>
      <vt:lpstr>压缩冲程</vt:lpstr>
      <vt:lpstr>做功冲程</vt:lpstr>
      <vt:lpstr>排气冲程</vt:lpstr>
      <vt:lpstr>六.内燃机的启动</vt:lpstr>
      <vt:lpstr>七、内燃机的应用</vt:lpstr>
      <vt:lpstr>想想议议：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Administrator</cp:lastModifiedBy>
  <cp:revision>421</cp:revision>
  <dcterms:created xsi:type="dcterms:W3CDTF">2013-07-01T03:05:00Z</dcterms:created>
  <dcterms:modified xsi:type="dcterms:W3CDTF">2018-04-30T12:19:12Z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