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slide" Target="slide34.xml"/><Relationship Id="rId5" Type="http://schemas.openxmlformats.org/officeDocument/2006/relationships/tags" Target="../tags/tag5.xml"/><Relationship Id="rId10" Type="http://schemas.openxmlformats.org/officeDocument/2006/relationships/slide" Target="slide28.xml"/><Relationship Id="rId4" Type="http://schemas.openxmlformats.org/officeDocument/2006/relationships/tags" Target="../tags/tag4.xml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19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18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slide" Target="slide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4.png"/><Relationship Id="rId7" Type="http://schemas.openxmlformats.org/officeDocument/2006/relationships/image" Target="../media/image18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NUL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离页连接符 16"/>
          <p:cNvSpPr/>
          <p:nvPr/>
        </p:nvSpPr>
        <p:spPr>
          <a:xfrm rot="5400000">
            <a:off x="10196154" y="3291205"/>
            <a:ext cx="2831465" cy="1164590"/>
          </a:xfrm>
          <a:prstGeom prst="flowChartOffpageConnector">
            <a:avLst/>
          </a:prstGeom>
          <a:solidFill>
            <a:srgbClr val="008E4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zh-CN" altLang="en-US" sz="4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栏目导航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05393" y="2831465"/>
            <a:ext cx="6904355" cy="828040"/>
            <a:chOff x="4509" y="3668"/>
            <a:chExt cx="10873" cy="1304"/>
          </a:xfrm>
        </p:grpSpPr>
        <p:sp>
          <p:nvSpPr>
            <p:cNvPr id="10" name="圆角矩形 6"/>
            <p:cNvSpPr/>
            <p:nvPr>
              <p:custDataLst>
                <p:tags r:id="rId4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 fontAlgn="auto"/>
              <a:endParaRPr lang="zh-CN" altLang="en-US" sz="3200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3" name="椭圆 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6" name="图片 8" descr="1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文本框 18">
              <a:hlinkClick r:id="rId8" action="ppaction://hlinksldjump"/>
            </p:cNvPr>
            <p:cNvSpPr txBox="1"/>
            <p:nvPr/>
          </p:nvSpPr>
          <p:spPr>
            <a:xfrm>
              <a:off x="6783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湖南</a:t>
              </a: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年中考真题精选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05395" y="3979545"/>
            <a:ext cx="6904354" cy="828040"/>
            <a:chOff x="4509" y="3668"/>
            <a:chExt cx="10873" cy="1304"/>
          </a:xfrm>
        </p:grpSpPr>
        <p:sp>
          <p:nvSpPr>
            <p:cNvPr id="21" name="圆角矩形 6"/>
            <p:cNvSpPr/>
            <p:nvPr>
              <p:custDataLst>
                <p:tags r:id="rId2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/>
              <a:endParaRPr lang="zh-CN" altLang="en-US" sz="32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22" name="椭圆 7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noProof="1">
                <a:solidFill>
                  <a:prstClr val="black"/>
                </a:solidFill>
              </a:endParaRPr>
            </a:p>
          </p:txBody>
        </p:sp>
        <p:pic>
          <p:nvPicPr>
            <p:cNvPr id="23" name="图片 8" descr="1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>
              <a:hlinkClick r:id="rId9" action="ppaction://hlinksldjump"/>
            </p:cNvPr>
            <p:cNvSpPr txBox="1"/>
            <p:nvPr/>
          </p:nvSpPr>
          <p:spPr>
            <a:xfrm>
              <a:off x="6444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知识精讲</a:t>
              </a:r>
              <a:endPara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29" name="文本框 78">
            <a:hlinkClick r:id="rId9" action="ppaction://hlinksldjump"/>
          </p:cNvPr>
          <p:cNvSpPr txBox="1"/>
          <p:nvPr/>
        </p:nvSpPr>
        <p:spPr>
          <a:xfrm>
            <a:off x="3189288" y="4951730"/>
            <a:ext cx="189357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考点清单</a:t>
            </a:r>
          </a:p>
        </p:txBody>
      </p:sp>
      <p:sp>
        <p:nvSpPr>
          <p:cNvPr id="30" name="文本框 78">
            <a:hlinkClick r:id="rId10" action="ppaction://hlinksldjump"/>
          </p:cNvPr>
          <p:cNvSpPr txBox="1"/>
          <p:nvPr/>
        </p:nvSpPr>
        <p:spPr>
          <a:xfrm>
            <a:off x="5367973" y="4951730"/>
            <a:ext cx="18929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图说物理</a:t>
            </a:r>
          </a:p>
        </p:txBody>
      </p:sp>
      <p:sp>
        <p:nvSpPr>
          <p:cNvPr id="31" name="文本框 78">
            <a:hlinkClick r:id="rId11" action="ppaction://hlinksldjump"/>
          </p:cNvPr>
          <p:cNvSpPr txBox="1"/>
          <p:nvPr/>
        </p:nvSpPr>
        <p:spPr>
          <a:xfrm>
            <a:off x="7384098" y="4951730"/>
            <a:ext cx="2379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重难点突破</a:t>
            </a:r>
          </a:p>
        </p:txBody>
      </p:sp>
      <p:sp>
        <p:nvSpPr>
          <p:cNvPr id="104" name="矩形 103"/>
          <p:cNvSpPr/>
          <p:nvPr/>
        </p:nvSpPr>
        <p:spPr>
          <a:xfrm>
            <a:off x="3295333" y="1055370"/>
            <a:ext cx="6321425" cy="124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</a:rPr>
              <a:t>专题</a:t>
            </a:r>
            <a:r>
              <a:rPr lang="zh-CN" alt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</a:rPr>
              <a:t>一  </a:t>
            </a:r>
            <a:r>
              <a:rPr lang="zh-CN" alt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声现象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40398" y="2097405"/>
            <a:ext cx="1062418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13. (2017郴州5题3分)噪声已成为现代城市环境污染的重要因素之一．下列措施不能直接减弱噪声的是(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在道路两旁、建筑物周围植树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给摩托车、汽车的排气管安装消声器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在城市主要道路两旁安装噪声监测仪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纺织工人在车间工作时戴上耳罩</a:t>
            </a: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40398" y="1226185"/>
            <a:ext cx="10764520" cy="737235"/>
            <a:chOff x="1156" y="3019"/>
            <a:chExt cx="16952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19"/>
              <a:ext cx="16558" cy="1161"/>
              <a:chOff x="1324" y="1663"/>
              <a:chExt cx="16558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63"/>
                <a:ext cx="1337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噪声的危害和控制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2017.5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，岳阳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考，益阳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考)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4417378" y="2775585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94068" y="1119505"/>
            <a:ext cx="106241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14. (2015长沙17题3分)长沙福元路大桥东入口采用了全封闭的隔音措施，如图所示．该设施长175 m，高7 m，由隔音板组成，能降噪20分贝左右．下列说法中正确的是(　　)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采用全封闭隔音是在声源处阻断噪声的传播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分贝是用来表示声音强弱等级的单位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隔音板能降低噪声的音调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隔音板隔音利用了声音的直线传播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612" descr="C:\Documents and Settings\Administrator\桌面\湖南物理\PY7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7692073" y="2656205"/>
            <a:ext cx="3410585" cy="186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055303" y="2371090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91893" y="4785995"/>
            <a:ext cx="1224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127000" indent="0" algn="ctr" fontAlgn="auto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题图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50558" y="1765300"/>
            <a:ext cx="1062418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15. (2016永州17题2分)进入二十一世纪，人民生活水平有了很大的提高，汽车也悄然进入了千家万户．我们听见马路上汽车的鸣笛声是通过________传来的．在需要安静环境的医院、学校等单位附近，常常有禁止鸣笛的标志，禁止鸣笛是在________处减弱噪声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25598" y="2381885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空气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32063" y="3499485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声源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40398" y="2384425"/>
            <a:ext cx="1062418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16. (2019郴州5题2分)下列关于声音的说法中，正确的是(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蝴蝶翅膀振动的声音我们听不到，是因为它的翅膀振动幅度太小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“不敢高声语，恐惊天上人”中的“高声”指的是声音的音调高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宇航员在月球上无需借助其他设备可以直接对话交流信息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用收音机听歌，能分辨歌曲的演唱者，是根据声音的音色来判断的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12153" y="1513205"/>
            <a:ext cx="10764520" cy="781050"/>
            <a:chOff x="1156" y="2906"/>
            <a:chExt cx="16952" cy="1230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2906"/>
              <a:ext cx="16558" cy="1200"/>
              <a:chOff x="1324" y="1550"/>
              <a:chExt cx="16558" cy="120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550"/>
                <a:ext cx="1337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声学综合题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，岳阳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考，益阳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考)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437563" y="2524125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22313" y="1550035"/>
            <a:ext cx="1062418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17. (2019长沙16题3分)鸟鸣清脆如玉，琴声婉转悠扬，声音对我们来说再熟悉不过了，下列关于声现象的说法正确的是(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发声的琴弦在振动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长而粗的琴弦与短而细的琴弦发出声音的音调相同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悠扬的琴声无论在什么情况下都属于乐音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布谷鸟的叫声让我们感知季节的更替，说明声音能传递能量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73533" y="2258060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37578" y="1406525"/>
            <a:ext cx="1005395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18. (2019湘潭5题2分)关于如图所示的民族吹管乐器唢呐，下列说法正确的是(　　) 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吹奏时按压不同位置的气孔，主要改变了声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音的响度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用不同的力度吹奏，主要改变了声音的音调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唢呐前端的喇叭主要改变了声音的音色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唢呐发出的声音不能在真空中传播</a:t>
            </a:r>
          </a:p>
        </p:txBody>
      </p:sp>
      <p:pic>
        <p:nvPicPr>
          <p:cNvPr id="2" name="图片 -2147482610" descr="C:\Documents and Settings\Administrator\桌面\湖南物理\PY8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060373" y="2541270"/>
            <a:ext cx="2772410" cy="2045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92948" y="2113915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91893" y="4785995"/>
            <a:ext cx="1224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127000" indent="0" algn="ctr" fontAlgn="auto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题图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22313" y="1621790"/>
            <a:ext cx="1062418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19. (2018益阳2题2分)大象可以用我们人类听不到的“声音”交流．关于这种“声音”的下列说法正确的是(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这种“声音”是电磁波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这种“声音”人类听不到，因此没有响度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每头大象发出的这种“声音”音色相同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这种“声音”的传播需要介质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69118" y="2319655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22313" y="1334770"/>
            <a:ext cx="106241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20. (2019常德2题3分)清明节是中国的传统节日，小军同学响应政府提倡的文明祭扫，在网上下载了已经录制好的鞭炮声，到墓地后用音响设备播放，音效特逼真．下列说法中错误的是(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播放出的鞭炮声保证了音色的逼真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轻松避免了火灾，不留垃圾，更加环保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音响设备消耗的电能属二次能源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音响设备放出的鞭炮声不是振动产生的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37188" y="2571115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MainIdea"/>
          <p:cNvSpPr/>
          <p:nvPr/>
        </p:nvSpPr>
        <p:spPr>
          <a:xfrm>
            <a:off x="4854258" y="3294380"/>
            <a:ext cx="1438910" cy="1041400"/>
          </a:xfrm>
          <a:custGeom>
            <a:avLst/>
            <a:gdLst>
              <a:gd name="rtl" fmla="*/ 192128 w 964896"/>
              <a:gd name="rtt" fmla="*/ 132240 h 456000"/>
              <a:gd name="rtr" fmla="*/ 769728 w 964896"/>
              <a:gd name="rtb" fmla="*/ 337440 h 456000"/>
            </a:gdLst>
            <a:ahLst/>
            <a:cxnLst/>
            <a:rect l="rtl" t="rtt" r="rtr" b="rtb"/>
            <a:pathLst>
              <a:path w="964896" h="456000">
                <a:moveTo>
                  <a:pt x="228000" y="0"/>
                </a:moveTo>
                <a:lnTo>
                  <a:pt x="736896" y="0"/>
                </a:lnTo>
                <a:cubicBezTo>
                  <a:pt x="862820" y="0"/>
                  <a:pt x="964896" y="102076"/>
                  <a:pt x="964896" y="228000"/>
                </a:cubicBezTo>
                <a:cubicBezTo>
                  <a:pt x="964896" y="353924"/>
                  <a:pt x="862820" y="456000"/>
                  <a:pt x="736896" y="456000"/>
                </a:cubicBezTo>
                <a:lnTo>
                  <a:pt x="228000" y="456000"/>
                </a:lnTo>
                <a:cubicBezTo>
                  <a:pt x="102076" y="456000"/>
                  <a:pt x="0" y="353924"/>
                  <a:pt x="0" y="228000"/>
                </a:cubicBezTo>
                <a:cubicBezTo>
                  <a:pt x="0" y="102076"/>
                  <a:pt x="102076" y="0"/>
                  <a:pt x="228000" y="0"/>
                </a:cubicBezTo>
                <a:close/>
              </a:path>
            </a:pathLst>
          </a:custGeom>
          <a:solidFill>
            <a:srgbClr val="FFFFFF"/>
          </a:solidFill>
          <a:ln w="30400" cap="flat">
            <a:solidFill>
              <a:srgbClr val="96E54E"/>
            </a:solidFill>
            <a:round/>
          </a:ln>
        </p:spPr>
        <p:txBody>
          <a:bodyPr wrap="none" lIns="0" tIns="0" rIns="0" bIns="22500" rtlCol="0" anchor="ctr"/>
          <a:lstStyle/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454545"/>
                </a:solidFill>
                <a:latin typeface="宋体" panose="02010600030101010101" pitchFamily="2" charset="-122"/>
              </a:rPr>
              <a:t>声现象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528753" y="1332865"/>
            <a:ext cx="2440305" cy="3055620"/>
            <a:chOff x="11095" y="2212"/>
            <a:chExt cx="3843" cy="4812"/>
          </a:xfrm>
        </p:grpSpPr>
        <p:sp>
          <p:nvSpPr>
            <p:cNvPr id="103" name="MMConnector"/>
            <p:cNvSpPr/>
            <p:nvPr/>
          </p:nvSpPr>
          <p:spPr>
            <a:xfrm>
              <a:off x="11095" y="4377"/>
              <a:ext cx="2056" cy="2647"/>
            </a:xfrm>
            <a:custGeom>
              <a:avLst/>
              <a:gdLst/>
              <a:ahLst/>
              <a:cxnLst/>
              <a:rect l="0" t="0" r="0" b="0"/>
              <a:pathLst>
                <a:path w="875582" h="735900">
                  <a:moveTo>
                    <a:pt x="-253670" y="262981"/>
                  </a:moveTo>
                  <a:cubicBezTo>
                    <a:pt x="-267596" y="276129"/>
                    <a:pt x="-268582" y="293637"/>
                    <a:pt x="-258511" y="304249"/>
                  </a:cubicBezTo>
                  <a:cubicBezTo>
                    <a:pt x="-248440" y="314861"/>
                    <a:pt x="-230458" y="315242"/>
                    <a:pt x="-217047" y="301569"/>
                  </a:cubicBezTo>
                  <a:cubicBezTo>
                    <a:pt x="-204281" y="288554"/>
                    <a:pt x="-191516" y="275539"/>
                    <a:pt x="-179226" y="262174"/>
                  </a:cubicBezTo>
                  <a:cubicBezTo>
                    <a:pt x="-166937" y="248810"/>
                    <a:pt x="-155124" y="235096"/>
                    <a:pt x="-143578" y="221219"/>
                  </a:cubicBezTo>
                  <a:cubicBezTo>
                    <a:pt x="-132031" y="207342"/>
                    <a:pt x="-120752" y="193303"/>
                    <a:pt x="-109714" y="179126"/>
                  </a:cubicBezTo>
                  <a:cubicBezTo>
                    <a:pt x="-98676" y="164949"/>
                    <a:pt x="-87879" y="150635"/>
                    <a:pt x="-77252" y="136238"/>
                  </a:cubicBezTo>
                  <a:cubicBezTo>
                    <a:pt x="-66624" y="121841"/>
                    <a:pt x="-56166" y="107362"/>
                    <a:pt x="-45822" y="92839"/>
                  </a:cubicBezTo>
                  <a:cubicBezTo>
                    <a:pt x="-35477" y="78316"/>
                    <a:pt x="-25246" y="63748"/>
                    <a:pt x="-15071" y="49172"/>
                  </a:cubicBezTo>
                  <a:cubicBezTo>
                    <a:pt x="-4897" y="34597"/>
                    <a:pt x="5221" y="20014"/>
                    <a:pt x="15337" y="5457"/>
                  </a:cubicBezTo>
                  <a:cubicBezTo>
                    <a:pt x="25454" y="-9099"/>
                    <a:pt x="35568" y="-23629"/>
                    <a:pt x="45733" y="-38096"/>
                  </a:cubicBezTo>
                  <a:cubicBezTo>
                    <a:pt x="55899" y="-52564"/>
                    <a:pt x="66116" y="-66970"/>
                    <a:pt x="76439" y="-81276"/>
                  </a:cubicBezTo>
                  <a:cubicBezTo>
                    <a:pt x="86762" y="-95582"/>
                    <a:pt x="97190" y="-109789"/>
                    <a:pt x="107777" y="-123853"/>
                  </a:cubicBezTo>
                  <a:cubicBezTo>
                    <a:pt x="118364" y="-137918"/>
                    <a:pt x="129111" y="-151840"/>
                    <a:pt x="140072" y="-165570"/>
                  </a:cubicBezTo>
                  <a:cubicBezTo>
                    <a:pt x="151033" y="-179300"/>
                    <a:pt x="162208" y="-192838"/>
                    <a:pt x="173651" y="-206126"/>
                  </a:cubicBezTo>
                  <a:cubicBezTo>
                    <a:pt x="185094" y="-219414"/>
                    <a:pt x="196805" y="-232451"/>
                    <a:pt x="208837" y="-245167"/>
                  </a:cubicBezTo>
                  <a:cubicBezTo>
                    <a:pt x="220869" y="-257883"/>
                    <a:pt x="233221" y="-270279"/>
                    <a:pt x="245939" y="-282271"/>
                  </a:cubicBezTo>
                  <a:cubicBezTo>
                    <a:pt x="258657" y="-294263"/>
                    <a:pt x="271741" y="-305852"/>
                    <a:pt x="285227" y="-316945"/>
                  </a:cubicBezTo>
                  <a:cubicBezTo>
                    <a:pt x="298713" y="-328038"/>
                    <a:pt x="312600" y="-338634"/>
                    <a:pt x="326900" y="-348635"/>
                  </a:cubicBezTo>
                  <a:cubicBezTo>
                    <a:pt x="341201" y="-358635"/>
                    <a:pt x="355913" y="-368040"/>
                    <a:pt x="371044" y="-376753"/>
                  </a:cubicBezTo>
                  <a:cubicBezTo>
                    <a:pt x="386175" y="-385466"/>
                    <a:pt x="401723" y="-393488"/>
                    <a:pt x="417589" y="-400740"/>
                  </a:cubicBezTo>
                  <a:cubicBezTo>
                    <a:pt x="433455" y="-407991"/>
                    <a:pt x="449640" y="-414472"/>
                    <a:pt x="466296" y="-420139"/>
                  </a:cubicBezTo>
                  <a:cubicBezTo>
                    <a:pt x="482952" y="-425806"/>
                    <a:pt x="500080" y="-430658"/>
                    <a:pt x="516773" y="-434676"/>
                  </a:cubicBezTo>
                  <a:cubicBezTo>
                    <a:pt x="533467" y="-438694"/>
                    <a:pt x="549725" y="-441878"/>
                    <a:pt x="568539" y="-444299"/>
                  </a:cubicBezTo>
                  <a:cubicBezTo>
                    <a:pt x="587352" y="-446720"/>
                    <a:pt x="608721" y="-448378"/>
                    <a:pt x="621094" y="-449172"/>
                  </a:cubicBezTo>
                  <a:cubicBezTo>
                    <a:pt x="633468" y="-449966"/>
                    <a:pt x="636846" y="-449895"/>
                    <a:pt x="640224" y="-449825"/>
                  </a:cubicBezTo>
                  <a:cubicBezTo>
                    <a:pt x="642959" y="-449768"/>
                    <a:pt x="644784" y="-451535"/>
                    <a:pt x="644784" y="-453625"/>
                  </a:cubicBezTo>
                  <a:cubicBezTo>
                    <a:pt x="644784" y="-455715"/>
                    <a:pt x="642955" y="-457263"/>
                    <a:pt x="640224" y="-457425"/>
                  </a:cubicBezTo>
                  <a:cubicBezTo>
                    <a:pt x="636819" y="-457627"/>
                    <a:pt x="633414" y="-457830"/>
                    <a:pt x="620845" y="-457506"/>
                  </a:cubicBezTo>
                  <a:cubicBezTo>
                    <a:pt x="608276" y="-457183"/>
                    <a:pt x="586543" y="-456333"/>
                    <a:pt x="567320" y="-454604"/>
                  </a:cubicBezTo>
                  <a:cubicBezTo>
                    <a:pt x="548097" y="-452875"/>
                    <a:pt x="531384" y="-450267"/>
                    <a:pt x="514160" y="-446814"/>
                  </a:cubicBezTo>
                  <a:cubicBezTo>
                    <a:pt x="496936" y="-443362"/>
                    <a:pt x="479201" y="-439065"/>
                    <a:pt x="461882" y="-433904"/>
                  </a:cubicBezTo>
                  <a:cubicBezTo>
                    <a:pt x="444564" y="-428743"/>
                    <a:pt x="427661" y="-422718"/>
                    <a:pt x="411035" y="-415877"/>
                  </a:cubicBezTo>
                  <a:cubicBezTo>
                    <a:pt x="394409" y="-409036"/>
                    <a:pt x="378060" y="-401380"/>
                    <a:pt x="362106" y="-392989"/>
                  </a:cubicBezTo>
                  <a:cubicBezTo>
                    <a:pt x="346152" y="-384599"/>
                    <a:pt x="330594" y="-375475"/>
                    <a:pt x="315442" y="-365721"/>
                  </a:cubicBezTo>
                  <a:cubicBezTo>
                    <a:pt x="300289" y="-355968"/>
                    <a:pt x="285544" y="-345585"/>
                    <a:pt x="271204" y="-334685"/>
                  </a:cubicBezTo>
                  <a:cubicBezTo>
                    <a:pt x="256865" y="-323784"/>
                    <a:pt x="242933" y="-312365"/>
                    <a:pt x="229379" y="-300532"/>
                  </a:cubicBezTo>
                  <a:cubicBezTo>
                    <a:pt x="215824" y="-288699"/>
                    <a:pt x="202648" y="-276452"/>
                    <a:pt x="189809" y="-263884"/>
                  </a:cubicBezTo>
                  <a:cubicBezTo>
                    <a:pt x="176969" y="-251316"/>
                    <a:pt x="164466" y="-238426"/>
                    <a:pt x="152248" y="-225292"/>
                  </a:cubicBezTo>
                  <a:cubicBezTo>
                    <a:pt x="140031" y="-212159"/>
                    <a:pt x="128100" y="-198782"/>
                    <a:pt x="116401" y="-185228"/>
                  </a:cubicBezTo>
                  <a:cubicBezTo>
                    <a:pt x="104703" y="-171673"/>
                    <a:pt x="93238" y="-157941"/>
                    <a:pt x="81951" y="-144087"/>
                  </a:cubicBezTo>
                  <a:cubicBezTo>
                    <a:pt x="70665" y="-130233"/>
                    <a:pt x="59558" y="-116257"/>
                    <a:pt x="48578" y="-102207"/>
                  </a:cubicBezTo>
                  <a:cubicBezTo>
                    <a:pt x="37598" y="-88157"/>
                    <a:pt x="26744" y="-74034"/>
                    <a:pt x="15965" y="-59879"/>
                  </a:cubicBezTo>
                  <a:cubicBezTo>
                    <a:pt x="5187" y="-45725"/>
                    <a:pt x="-5517" y="-31540"/>
                    <a:pt x="-16196" y="-17366"/>
                  </a:cubicBezTo>
                  <a:cubicBezTo>
                    <a:pt x="-26874" y="-3191"/>
                    <a:pt x="-37528" y="10973"/>
                    <a:pt x="-48207" y="25086"/>
                  </a:cubicBezTo>
                  <a:cubicBezTo>
                    <a:pt x="-58886" y="39199"/>
                    <a:pt x="-69589" y="53261"/>
                    <a:pt x="-80368" y="67228"/>
                  </a:cubicBezTo>
                  <a:cubicBezTo>
                    <a:pt x="-91146" y="81195"/>
                    <a:pt x="-101999" y="95067"/>
                    <a:pt x="-112974" y="108800"/>
                  </a:cubicBezTo>
                  <a:cubicBezTo>
                    <a:pt x="-123948" y="122533"/>
                    <a:pt x="-135045" y="136126"/>
                    <a:pt x="-146320" y="149516"/>
                  </a:cubicBezTo>
                  <a:cubicBezTo>
                    <a:pt x="-157595" y="162906"/>
                    <a:pt x="-169048" y="176091"/>
                    <a:pt x="-180699" y="189049"/>
                  </a:cubicBezTo>
                  <a:cubicBezTo>
                    <a:pt x="-192350" y="202006"/>
                    <a:pt x="-204200" y="214734"/>
                    <a:pt x="-216394" y="227018"/>
                  </a:cubicBezTo>
                  <a:cubicBezTo>
                    <a:pt x="-228589" y="239302"/>
                    <a:pt x="-241129" y="251142"/>
                    <a:pt x="-253670" y="262981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2" name="MainTopic"/>
            <p:cNvSpPr/>
            <p:nvPr/>
          </p:nvSpPr>
          <p:spPr>
            <a:xfrm>
              <a:off x="12595" y="2212"/>
              <a:ext cx="2343" cy="1066"/>
            </a:xfrm>
            <a:custGeom>
              <a:avLst/>
              <a:gdLst>
                <a:gd name="rtl" fmla="*/ 135280 w 1314800"/>
                <a:gd name="rtt" fmla="*/ 71440 h 296400"/>
                <a:gd name="rtr" fmla="*/ 1176480 w 1314800"/>
                <a:gd name="rtb" fmla="*/ 238640 h 296400"/>
              </a:gdLst>
              <a:ahLst/>
              <a:cxnLst/>
              <a:rect l="rtl" t="rtt" r="rtr" b="rtb"/>
              <a:pathLst>
                <a:path w="1314800" h="296400">
                  <a:moveTo>
                    <a:pt x="30400" y="0"/>
                  </a:moveTo>
                  <a:lnTo>
                    <a:pt x="1284400" y="0"/>
                  </a:lnTo>
                  <a:cubicBezTo>
                    <a:pt x="1301181" y="0"/>
                    <a:pt x="1314800" y="13619"/>
                    <a:pt x="1314800" y="30400"/>
                  </a:cubicBezTo>
                  <a:lnTo>
                    <a:pt x="1314800" y="266000"/>
                  </a:lnTo>
                  <a:cubicBezTo>
                    <a:pt x="1314800" y="282781"/>
                    <a:pt x="1301181" y="296400"/>
                    <a:pt x="12844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2" action="ppaction://hlinksldjump"/>
                </a:rPr>
                <a:t>声的利用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00508" y="2580640"/>
            <a:ext cx="2687320" cy="1459865"/>
            <a:chOff x="11095" y="4064"/>
            <a:chExt cx="4232" cy="2299"/>
          </a:xfrm>
        </p:grpSpPr>
        <p:sp>
          <p:nvSpPr>
            <p:cNvPr id="105" name="MMConnector"/>
            <p:cNvSpPr/>
            <p:nvPr/>
          </p:nvSpPr>
          <p:spPr>
            <a:xfrm>
              <a:off x="11095" y="5302"/>
              <a:ext cx="1925" cy="1061"/>
            </a:xfrm>
            <a:custGeom>
              <a:avLst/>
              <a:gdLst/>
              <a:ahLst/>
              <a:cxnLst/>
              <a:rect l="0" t="0" r="0" b="0"/>
              <a:pathLst>
                <a:path w="819785" h="294963">
                  <a:moveTo>
                    <a:pt x="-189914" y="74285"/>
                  </a:moveTo>
                  <a:cubicBezTo>
                    <a:pt x="-207679" y="81441"/>
                    <a:pt x="-214658" y="97735"/>
                    <a:pt x="-208964" y="111212"/>
                  </a:cubicBezTo>
                  <a:cubicBezTo>
                    <a:pt x="-203270" y="124688"/>
                    <a:pt x="-186578" y="131356"/>
                    <a:pt x="-169208" y="123291"/>
                  </a:cubicBezTo>
                  <a:cubicBezTo>
                    <a:pt x="-152873" y="115706"/>
                    <a:pt x="-136538" y="108121"/>
                    <a:pt x="-120380" y="100268"/>
                  </a:cubicBezTo>
                  <a:cubicBezTo>
                    <a:pt x="-104221" y="92414"/>
                    <a:pt x="-88238" y="84291"/>
                    <a:pt x="-72356" y="76043"/>
                  </a:cubicBezTo>
                  <a:cubicBezTo>
                    <a:pt x="-56473" y="67795"/>
                    <a:pt x="-40691" y="59420"/>
                    <a:pt x="-24994" y="50956"/>
                  </a:cubicBezTo>
                  <a:cubicBezTo>
                    <a:pt x="-9296" y="42491"/>
                    <a:pt x="6317" y="33935"/>
                    <a:pt x="21884" y="25354"/>
                  </a:cubicBezTo>
                  <a:cubicBezTo>
                    <a:pt x="37450" y="16772"/>
                    <a:pt x="52970" y="8165"/>
                    <a:pt x="68479" y="-408"/>
                  </a:cubicBezTo>
                  <a:cubicBezTo>
                    <a:pt x="83988" y="-8982"/>
                    <a:pt x="99486" y="-17523"/>
                    <a:pt x="115010" y="-25969"/>
                  </a:cubicBezTo>
                  <a:cubicBezTo>
                    <a:pt x="130534" y="-34414"/>
                    <a:pt x="146084" y="-42765"/>
                    <a:pt x="161696" y="-50959"/>
                  </a:cubicBezTo>
                  <a:cubicBezTo>
                    <a:pt x="177307" y="-59152"/>
                    <a:pt x="192981" y="-67188"/>
                    <a:pt x="208748" y="-75002"/>
                  </a:cubicBezTo>
                  <a:cubicBezTo>
                    <a:pt x="224516" y="-82817"/>
                    <a:pt x="240376" y="-90410"/>
                    <a:pt x="256358" y="-97717"/>
                  </a:cubicBezTo>
                  <a:cubicBezTo>
                    <a:pt x="272340" y="-105025"/>
                    <a:pt x="288442" y="-112047"/>
                    <a:pt x="304680" y="-118722"/>
                  </a:cubicBezTo>
                  <a:cubicBezTo>
                    <a:pt x="320918" y="-125397"/>
                    <a:pt x="337291" y="-131724"/>
                    <a:pt x="353820" y="-137647"/>
                  </a:cubicBezTo>
                  <a:cubicBezTo>
                    <a:pt x="370348" y="-143569"/>
                    <a:pt x="387031" y="-149087"/>
                    <a:pt x="403824" y="-154149"/>
                  </a:cubicBezTo>
                  <a:cubicBezTo>
                    <a:pt x="420617" y="-159210"/>
                    <a:pt x="437520" y="-163816"/>
                    <a:pt x="454674" y="-167933"/>
                  </a:cubicBezTo>
                  <a:cubicBezTo>
                    <a:pt x="471829" y="-172051"/>
                    <a:pt x="489236" y="-175679"/>
                    <a:pt x="506287" y="-178776"/>
                  </a:cubicBezTo>
                  <a:cubicBezTo>
                    <a:pt x="523339" y="-181872"/>
                    <a:pt x="540035" y="-184436"/>
                    <a:pt x="558527" y="-186534"/>
                  </a:cubicBezTo>
                  <a:cubicBezTo>
                    <a:pt x="577019" y="-188632"/>
                    <a:pt x="597307" y="-190264"/>
                    <a:pt x="611223" y="-191159"/>
                  </a:cubicBezTo>
                  <a:cubicBezTo>
                    <a:pt x="625138" y="-192055"/>
                    <a:pt x="632681" y="-192215"/>
                    <a:pt x="640224" y="-192375"/>
                  </a:cubicBezTo>
                  <a:cubicBezTo>
                    <a:pt x="642959" y="-192433"/>
                    <a:pt x="644784" y="-194085"/>
                    <a:pt x="644784" y="-196175"/>
                  </a:cubicBezTo>
                  <a:cubicBezTo>
                    <a:pt x="644784" y="-198265"/>
                    <a:pt x="642959" y="-199891"/>
                    <a:pt x="640224" y="-199975"/>
                  </a:cubicBezTo>
                  <a:cubicBezTo>
                    <a:pt x="632623" y="-200208"/>
                    <a:pt x="625022" y="-200441"/>
                    <a:pt x="610932" y="-200265"/>
                  </a:cubicBezTo>
                  <a:cubicBezTo>
                    <a:pt x="596843" y="-200089"/>
                    <a:pt x="576266" y="-199503"/>
                    <a:pt x="557445" y="-198350"/>
                  </a:cubicBezTo>
                  <a:cubicBezTo>
                    <a:pt x="538624" y="-197197"/>
                    <a:pt x="521559" y="-195476"/>
                    <a:pt x="504083" y="-193230"/>
                  </a:cubicBezTo>
                  <a:cubicBezTo>
                    <a:pt x="486608" y="-190984"/>
                    <a:pt x="468723" y="-188213"/>
                    <a:pt x="451048" y="-184928"/>
                  </a:cubicBezTo>
                  <a:cubicBezTo>
                    <a:pt x="433374" y="-181643"/>
                    <a:pt x="415911" y="-177844"/>
                    <a:pt x="398526" y="-173571"/>
                  </a:cubicBezTo>
                  <a:cubicBezTo>
                    <a:pt x="381141" y="-169299"/>
                    <a:pt x="363834" y="-164554"/>
                    <a:pt x="346664" y="-159388"/>
                  </a:cubicBezTo>
                  <a:cubicBezTo>
                    <a:pt x="329493" y="-154221"/>
                    <a:pt x="312459" y="-148633"/>
                    <a:pt x="295554" y="-142687"/>
                  </a:cubicBezTo>
                  <a:cubicBezTo>
                    <a:pt x="278650" y="-136742"/>
                    <a:pt x="261875" y="-130438"/>
                    <a:pt x="245227" y="-123844"/>
                  </a:cubicBezTo>
                  <a:cubicBezTo>
                    <a:pt x="228579" y="-117251"/>
                    <a:pt x="212058" y="-110369"/>
                    <a:pt x="195647" y="-103268"/>
                  </a:cubicBezTo>
                  <a:cubicBezTo>
                    <a:pt x="179236" y="-96168"/>
                    <a:pt x="162936" y="-88850"/>
                    <a:pt x="146724" y="-81386"/>
                  </a:cubicBezTo>
                  <a:cubicBezTo>
                    <a:pt x="130513" y="-73921"/>
                    <a:pt x="114390" y="-66310"/>
                    <a:pt x="98330" y="-58621"/>
                  </a:cubicBezTo>
                  <a:cubicBezTo>
                    <a:pt x="82269" y="-50933"/>
                    <a:pt x="66271" y="-43167"/>
                    <a:pt x="50306" y="-35392"/>
                  </a:cubicBezTo>
                  <a:cubicBezTo>
                    <a:pt x="34342" y="-27616"/>
                    <a:pt x="18410" y="-19831"/>
                    <a:pt x="2485" y="-12098"/>
                  </a:cubicBezTo>
                  <a:cubicBezTo>
                    <a:pt x="-13441" y="-4365"/>
                    <a:pt x="-29360" y="3315"/>
                    <a:pt x="-45302" y="10874"/>
                  </a:cubicBezTo>
                  <a:cubicBezTo>
                    <a:pt x="-61245" y="18433"/>
                    <a:pt x="-77209" y="25872"/>
                    <a:pt x="-93212" y="33157"/>
                  </a:cubicBezTo>
                  <a:cubicBezTo>
                    <a:pt x="-109215" y="40442"/>
                    <a:pt x="-125257" y="47573"/>
                    <a:pt x="-141380" y="54403"/>
                  </a:cubicBezTo>
                  <a:cubicBezTo>
                    <a:pt x="-157504" y="61232"/>
                    <a:pt x="-173709" y="67759"/>
                    <a:pt x="-189914" y="74285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4" name="MainTopic"/>
            <p:cNvSpPr/>
            <p:nvPr/>
          </p:nvSpPr>
          <p:spPr>
            <a:xfrm>
              <a:off x="12599" y="4064"/>
              <a:ext cx="2728" cy="1852"/>
            </a:xfrm>
            <a:custGeom>
              <a:avLst/>
              <a:gdLst>
                <a:gd name="rtl" fmla="*/ 135280 w 881600"/>
                <a:gd name="rtt" fmla="*/ 71440 h 296400"/>
                <a:gd name="rtr" fmla="*/ 743280 w 881600"/>
                <a:gd name="rtb" fmla="*/ 238640 h 296400"/>
              </a:gdLst>
              <a:ahLst/>
              <a:cxnLst/>
              <a:rect l="rtl" t="rtt" r="rtr" b="rtb"/>
              <a:pathLst>
                <a:path w="881600" h="296400">
                  <a:moveTo>
                    <a:pt x="30400" y="0"/>
                  </a:moveTo>
                  <a:lnTo>
                    <a:pt x="851200" y="0"/>
                  </a:lnTo>
                  <a:cubicBezTo>
                    <a:pt x="867981" y="0"/>
                    <a:pt x="881600" y="13619"/>
                    <a:pt x="881600" y="30400"/>
                  </a:cubicBezTo>
                  <a:lnTo>
                    <a:pt x="881600" y="266000"/>
                  </a:lnTo>
                  <a:cubicBezTo>
                    <a:pt x="881600" y="282781"/>
                    <a:pt x="867981" y="296400"/>
                    <a:pt x="8512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3" action="ppaction://hlinksldjump"/>
                </a:rPr>
                <a:t>人耳听到</a:t>
              </a:r>
            </a:p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3" action="ppaction://hlinksldjump"/>
                </a:rPr>
                <a:t>声音的条件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23503" y="4584065"/>
            <a:ext cx="2730500" cy="1083310"/>
            <a:chOff x="3904" y="7106"/>
            <a:chExt cx="4300" cy="1706"/>
          </a:xfrm>
        </p:grpSpPr>
        <p:sp>
          <p:nvSpPr>
            <p:cNvPr id="115" name="MMConnector"/>
            <p:cNvSpPr/>
            <p:nvPr/>
          </p:nvSpPr>
          <p:spPr>
            <a:xfrm>
              <a:off x="7297" y="7106"/>
              <a:ext cx="907" cy="1706"/>
            </a:xfrm>
            <a:custGeom>
              <a:avLst/>
              <a:gdLst/>
              <a:ahLst/>
              <a:cxnLst/>
              <a:rect l="0" t="0" r="0" b="0"/>
              <a:pathLst>
                <a:path w="843441" h="474237">
                  <a:moveTo>
                    <a:pt x="217831" y="-146586"/>
                  </a:moveTo>
                  <a:cubicBezTo>
                    <a:pt x="233937" y="-156949"/>
                    <a:pt x="237926" y="-174125"/>
                    <a:pt x="229888" y="-186349"/>
                  </a:cubicBezTo>
                  <a:cubicBezTo>
                    <a:pt x="221850" y="-198573"/>
                    <a:pt x="204214" y="-202132"/>
                    <a:pt x="188603" y="-191038"/>
                  </a:cubicBezTo>
                  <a:cubicBezTo>
                    <a:pt x="173824" y="-180535"/>
                    <a:pt x="159045" y="-170033"/>
                    <a:pt x="144590" y="-159191"/>
                  </a:cubicBezTo>
                  <a:cubicBezTo>
                    <a:pt x="130134" y="-148350"/>
                    <a:pt x="116003" y="-137169"/>
                    <a:pt x="102052" y="-125831"/>
                  </a:cubicBezTo>
                  <a:cubicBezTo>
                    <a:pt x="88102" y="-114492"/>
                    <a:pt x="74334" y="-102996"/>
                    <a:pt x="60722" y="-91375"/>
                  </a:cubicBezTo>
                  <a:cubicBezTo>
                    <a:pt x="47110" y="-79755"/>
                    <a:pt x="33654" y="-68011"/>
                    <a:pt x="20295" y="-56211"/>
                  </a:cubicBezTo>
                  <a:cubicBezTo>
                    <a:pt x="6935" y="-44411"/>
                    <a:pt x="-6329" y="-32555"/>
                    <a:pt x="-19550" y="-20700"/>
                  </a:cubicBezTo>
                  <a:cubicBezTo>
                    <a:pt x="-32772" y="-8844"/>
                    <a:pt x="-45952" y="3012"/>
                    <a:pt x="-59146" y="14811"/>
                  </a:cubicBezTo>
                  <a:cubicBezTo>
                    <a:pt x="-72340" y="26609"/>
                    <a:pt x="-85547" y="38350"/>
                    <a:pt x="-98825" y="49975"/>
                  </a:cubicBezTo>
                  <a:cubicBezTo>
                    <a:pt x="-112102" y="61600"/>
                    <a:pt x="-125448" y="73109"/>
                    <a:pt x="-138916" y="84439"/>
                  </a:cubicBezTo>
                  <a:cubicBezTo>
                    <a:pt x="-152385" y="95769"/>
                    <a:pt x="-165976" y="106921"/>
                    <a:pt x="-179740" y="117826"/>
                  </a:cubicBezTo>
                  <a:cubicBezTo>
                    <a:pt x="-193504" y="128732"/>
                    <a:pt x="-207440" y="139391"/>
                    <a:pt x="-221593" y="149731"/>
                  </a:cubicBezTo>
                  <a:cubicBezTo>
                    <a:pt x="-235745" y="160072"/>
                    <a:pt x="-250114" y="170092"/>
                    <a:pt x="-264735" y="179716"/>
                  </a:cubicBezTo>
                  <a:cubicBezTo>
                    <a:pt x="-279356" y="189339"/>
                    <a:pt x="-294228" y="198566"/>
                    <a:pt x="-309371" y="207314"/>
                  </a:cubicBezTo>
                  <a:cubicBezTo>
                    <a:pt x="-324513" y="216063"/>
                    <a:pt x="-339926" y="224334"/>
                    <a:pt x="-355622" y="232051"/>
                  </a:cubicBezTo>
                  <a:cubicBezTo>
                    <a:pt x="-371319" y="239769"/>
                    <a:pt x="-387298" y="246932"/>
                    <a:pt x="-403509" y="253475"/>
                  </a:cubicBezTo>
                  <a:cubicBezTo>
                    <a:pt x="-419720" y="260017"/>
                    <a:pt x="-436163" y="265939"/>
                    <a:pt x="-452935" y="271198"/>
                  </a:cubicBezTo>
                  <a:cubicBezTo>
                    <a:pt x="-469708" y="276458"/>
                    <a:pt x="-486812" y="281055"/>
                    <a:pt x="-503694" y="284949"/>
                  </a:cubicBezTo>
                  <a:cubicBezTo>
                    <a:pt x="-520575" y="288842"/>
                    <a:pt x="-537233" y="292032"/>
                    <a:pt x="-555493" y="294597"/>
                  </a:cubicBezTo>
                  <a:cubicBezTo>
                    <a:pt x="-573753" y="297161"/>
                    <a:pt x="-593615" y="299099"/>
                    <a:pt x="-608004" y="300167"/>
                  </a:cubicBezTo>
                  <a:cubicBezTo>
                    <a:pt x="-622393" y="301234"/>
                    <a:pt x="-631308" y="301429"/>
                    <a:pt x="-640224" y="301625"/>
                  </a:cubicBezTo>
                  <a:cubicBezTo>
                    <a:pt x="-642959" y="301685"/>
                    <a:pt x="-644784" y="303335"/>
                    <a:pt x="-644784" y="305425"/>
                  </a:cubicBezTo>
                  <a:cubicBezTo>
                    <a:pt x="-644784" y="307515"/>
                    <a:pt x="-642959" y="309159"/>
                    <a:pt x="-640224" y="309225"/>
                  </a:cubicBezTo>
                  <a:cubicBezTo>
                    <a:pt x="-631218" y="309443"/>
                    <a:pt x="-622212" y="309660"/>
                    <a:pt x="-607599" y="309251"/>
                  </a:cubicBezTo>
                  <a:cubicBezTo>
                    <a:pt x="-592987" y="308842"/>
                    <a:pt x="-572767" y="307807"/>
                    <a:pt x="-554098" y="306056"/>
                  </a:cubicBezTo>
                  <a:cubicBezTo>
                    <a:pt x="-535429" y="304306"/>
                    <a:pt x="-518310" y="301840"/>
                    <a:pt x="-500900" y="298662"/>
                  </a:cubicBezTo>
                  <a:cubicBezTo>
                    <a:pt x="-483490" y="295483"/>
                    <a:pt x="-465789" y="291590"/>
                    <a:pt x="-448368" y="286996"/>
                  </a:cubicBezTo>
                  <a:cubicBezTo>
                    <a:pt x="-430946" y="282403"/>
                    <a:pt x="-413804" y="277108"/>
                    <a:pt x="-396854" y="271159"/>
                  </a:cubicBezTo>
                  <a:cubicBezTo>
                    <a:pt x="-379905" y="265210"/>
                    <a:pt x="-363148" y="258608"/>
                    <a:pt x="-346652" y="251421"/>
                  </a:cubicBezTo>
                  <a:cubicBezTo>
                    <a:pt x="-330156" y="244234"/>
                    <a:pt x="-313922" y="236462"/>
                    <a:pt x="-297951" y="228191"/>
                  </a:cubicBezTo>
                  <a:cubicBezTo>
                    <a:pt x="-281980" y="219920"/>
                    <a:pt x="-266272" y="211150"/>
                    <a:pt x="-250820" y="201970"/>
                  </a:cubicBezTo>
                  <a:cubicBezTo>
                    <a:pt x="-235368" y="192790"/>
                    <a:pt x="-220173" y="183201"/>
                    <a:pt x="-205208" y="173291"/>
                  </a:cubicBezTo>
                  <a:cubicBezTo>
                    <a:pt x="-190243" y="163381"/>
                    <a:pt x="-175510" y="153150"/>
                    <a:pt x="-160970" y="142682"/>
                  </a:cubicBezTo>
                  <a:cubicBezTo>
                    <a:pt x="-146431" y="132214"/>
                    <a:pt x="-132085" y="121509"/>
                    <a:pt x="-117891" y="110644"/>
                  </a:cubicBezTo>
                  <a:cubicBezTo>
                    <a:pt x="-103697" y="99779"/>
                    <a:pt x="-89653" y="88753"/>
                    <a:pt x="-75712" y="77639"/>
                  </a:cubicBezTo>
                  <a:cubicBezTo>
                    <a:pt x="-61772" y="66524"/>
                    <a:pt x="-47935" y="55320"/>
                    <a:pt x="-34152" y="44093"/>
                  </a:cubicBezTo>
                  <a:cubicBezTo>
                    <a:pt x="-20370" y="32866"/>
                    <a:pt x="-6642" y="21616"/>
                    <a:pt x="7079" y="10407"/>
                  </a:cubicBezTo>
                  <a:cubicBezTo>
                    <a:pt x="20800" y="-801"/>
                    <a:pt x="34515" y="-11967"/>
                    <a:pt x="48269" y="-23031"/>
                  </a:cubicBezTo>
                  <a:cubicBezTo>
                    <a:pt x="62024" y="-34095"/>
                    <a:pt x="75817" y="-45057"/>
                    <a:pt x="89697" y="-55842"/>
                  </a:cubicBezTo>
                  <a:cubicBezTo>
                    <a:pt x="103576" y="-66628"/>
                    <a:pt x="117543" y="-77237"/>
                    <a:pt x="131619" y="-87639"/>
                  </a:cubicBezTo>
                  <a:cubicBezTo>
                    <a:pt x="145694" y="-98040"/>
                    <a:pt x="159879" y="-108233"/>
                    <a:pt x="174266" y="-118023"/>
                  </a:cubicBezTo>
                  <a:cubicBezTo>
                    <a:pt x="188653" y="-127813"/>
                    <a:pt x="203242" y="-137200"/>
                    <a:pt x="217831" y="-146586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14" name="MainTopic"/>
            <p:cNvSpPr/>
            <p:nvPr/>
          </p:nvSpPr>
          <p:spPr>
            <a:xfrm>
              <a:off x="3904" y="7672"/>
              <a:ext cx="2680" cy="1066"/>
            </a:xfrm>
            <a:custGeom>
              <a:avLst/>
              <a:gdLst>
                <a:gd name="rtl" fmla="*/ 135280 w 1026000"/>
                <a:gd name="rtt" fmla="*/ 71440 h 296400"/>
                <a:gd name="rtr" fmla="*/ 887680 w 1026000"/>
                <a:gd name="rtb" fmla="*/ 238640 h 296400"/>
              </a:gdLst>
              <a:ahLst/>
              <a:cxnLst/>
              <a:rect l="rtl" t="rtt" r="rtr" b="rtb"/>
              <a:pathLst>
                <a:path w="1026000" h="296400">
                  <a:moveTo>
                    <a:pt x="30400" y="0"/>
                  </a:moveTo>
                  <a:lnTo>
                    <a:pt x="995600" y="0"/>
                  </a:lnTo>
                  <a:cubicBezTo>
                    <a:pt x="1012381" y="0"/>
                    <a:pt x="1026000" y="13619"/>
                    <a:pt x="1026000" y="30400"/>
                  </a:cubicBezTo>
                  <a:lnTo>
                    <a:pt x="1026000" y="266000"/>
                  </a:lnTo>
                  <a:cubicBezTo>
                    <a:pt x="1026000" y="282781"/>
                    <a:pt x="1012381" y="296400"/>
                    <a:pt x="9956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4" action="ppaction://hlinksldjump"/>
                </a:rPr>
                <a:t>声音的特性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74378" y="2043430"/>
            <a:ext cx="2510155" cy="1698625"/>
            <a:chOff x="4025" y="3670"/>
            <a:chExt cx="3953" cy="2675"/>
          </a:xfrm>
        </p:grpSpPr>
        <p:sp>
          <p:nvSpPr>
            <p:cNvPr id="117" name="MMConnector"/>
            <p:cNvSpPr/>
            <p:nvPr/>
          </p:nvSpPr>
          <p:spPr>
            <a:xfrm>
              <a:off x="7184" y="5154"/>
              <a:ext cx="794" cy="1191"/>
            </a:xfrm>
            <a:custGeom>
              <a:avLst/>
              <a:gdLst/>
              <a:ahLst/>
              <a:cxnLst/>
              <a:rect l="0" t="0" r="0" b="0"/>
              <a:pathLst>
                <a:path w="831243" h="382985">
                  <a:moveTo>
                    <a:pt x="178354" y="155577"/>
                  </a:moveTo>
                  <a:cubicBezTo>
                    <a:pt x="194858" y="165292"/>
                    <a:pt x="212123" y="160249"/>
                    <a:pt x="219088" y="147384"/>
                  </a:cubicBezTo>
                  <a:cubicBezTo>
                    <a:pt x="226054" y="134519"/>
                    <a:pt x="220646" y="117689"/>
                    <a:pt x="203684" y="108794"/>
                  </a:cubicBezTo>
                  <a:cubicBezTo>
                    <a:pt x="188271" y="100711"/>
                    <a:pt x="172858" y="92629"/>
                    <a:pt x="157586" y="84184"/>
                  </a:cubicBezTo>
                  <a:cubicBezTo>
                    <a:pt x="142313" y="75739"/>
                    <a:pt x="127181" y="66933"/>
                    <a:pt x="112121" y="57941"/>
                  </a:cubicBezTo>
                  <a:cubicBezTo>
                    <a:pt x="97061" y="48948"/>
                    <a:pt x="82073" y="39770"/>
                    <a:pt x="67137" y="30441"/>
                  </a:cubicBezTo>
                  <a:cubicBezTo>
                    <a:pt x="52200" y="21111"/>
                    <a:pt x="37316" y="11629"/>
                    <a:pt x="22443" y="2070"/>
                  </a:cubicBezTo>
                  <a:cubicBezTo>
                    <a:pt x="7570" y="-7490"/>
                    <a:pt x="-7290" y="-17128"/>
                    <a:pt x="-22177" y="-26779"/>
                  </a:cubicBezTo>
                  <a:cubicBezTo>
                    <a:pt x="-37064" y="-36431"/>
                    <a:pt x="-51978" y="-46096"/>
                    <a:pt x="-66958" y="-55705"/>
                  </a:cubicBezTo>
                  <a:cubicBezTo>
                    <a:pt x="-81939" y="-65315"/>
                    <a:pt x="-96987" y="-74868"/>
                    <a:pt x="-112142" y="-84294"/>
                  </a:cubicBezTo>
                  <a:cubicBezTo>
                    <a:pt x="-127297" y="-93719"/>
                    <a:pt x="-142558" y="-103017"/>
                    <a:pt x="-157963" y="-112111"/>
                  </a:cubicBezTo>
                  <a:cubicBezTo>
                    <a:pt x="-173367" y="-121204"/>
                    <a:pt x="-188915" y="-130094"/>
                    <a:pt x="-204635" y="-138701"/>
                  </a:cubicBezTo>
                  <a:cubicBezTo>
                    <a:pt x="-220355" y="-147307"/>
                    <a:pt x="-236248" y="-155631"/>
                    <a:pt x="-252334" y="-163589"/>
                  </a:cubicBezTo>
                  <a:cubicBezTo>
                    <a:pt x="-268419" y="-171547"/>
                    <a:pt x="-284698" y="-179140"/>
                    <a:pt x="-301173" y="-186288"/>
                  </a:cubicBezTo>
                  <a:cubicBezTo>
                    <a:pt x="-317648" y="-193435"/>
                    <a:pt x="-334319" y="-200138"/>
                    <a:pt x="-351189" y="-206322"/>
                  </a:cubicBezTo>
                  <a:cubicBezTo>
                    <a:pt x="-368059" y="-212505"/>
                    <a:pt x="-385129" y="-218170"/>
                    <a:pt x="-402325" y="-223257"/>
                  </a:cubicBezTo>
                  <a:cubicBezTo>
                    <a:pt x="-419520" y="-228345"/>
                    <a:pt x="-436842" y="-232854"/>
                    <a:pt x="-454430" y="-236743"/>
                  </a:cubicBezTo>
                  <a:cubicBezTo>
                    <a:pt x="-472018" y="-240631"/>
                    <a:pt x="-489872" y="-243898"/>
                    <a:pt x="-507279" y="-246541"/>
                  </a:cubicBezTo>
                  <a:cubicBezTo>
                    <a:pt x="-524685" y="-249184"/>
                    <a:pt x="-541644" y="-251202"/>
                    <a:pt x="-560599" y="-252553"/>
                  </a:cubicBezTo>
                  <a:cubicBezTo>
                    <a:pt x="-579553" y="-253903"/>
                    <a:pt x="-600503" y="-254585"/>
                    <a:pt x="-614107" y="-254815"/>
                  </a:cubicBezTo>
                  <a:cubicBezTo>
                    <a:pt x="-627710" y="-255045"/>
                    <a:pt x="-633967" y="-254823"/>
                    <a:pt x="-640224" y="-254600"/>
                  </a:cubicBezTo>
                  <a:cubicBezTo>
                    <a:pt x="-642958" y="-254503"/>
                    <a:pt x="-644784" y="-252890"/>
                    <a:pt x="-644784" y="-250800"/>
                  </a:cubicBezTo>
                  <a:cubicBezTo>
                    <a:pt x="-644784" y="-248710"/>
                    <a:pt x="-642960" y="-247037"/>
                    <a:pt x="-640224" y="-247000"/>
                  </a:cubicBezTo>
                  <a:cubicBezTo>
                    <a:pt x="-634018" y="-246916"/>
                    <a:pt x="-627812" y="-246832"/>
                    <a:pt x="-614394" y="-245947"/>
                  </a:cubicBezTo>
                  <a:cubicBezTo>
                    <a:pt x="-600976" y="-245061"/>
                    <a:pt x="-580347" y="-243374"/>
                    <a:pt x="-561759" y="-241131"/>
                  </a:cubicBezTo>
                  <a:cubicBezTo>
                    <a:pt x="-543170" y="-238887"/>
                    <a:pt x="-526622" y="-236088"/>
                    <a:pt x="-509691" y="-232661"/>
                  </a:cubicBezTo>
                  <a:cubicBezTo>
                    <a:pt x="-492760" y="-229233"/>
                    <a:pt x="-475445" y="-225179"/>
                    <a:pt x="-458445" y="-220537"/>
                  </a:cubicBezTo>
                  <a:cubicBezTo>
                    <a:pt x="-441446" y="-215895"/>
                    <a:pt x="-424761" y="-210665"/>
                    <a:pt x="-408240" y="-204883"/>
                  </a:cubicBezTo>
                  <a:cubicBezTo>
                    <a:pt x="-391720" y="-199101"/>
                    <a:pt x="-375362" y="-192767"/>
                    <a:pt x="-359228" y="-185939"/>
                  </a:cubicBezTo>
                  <a:cubicBezTo>
                    <a:pt x="-343093" y="-179111"/>
                    <a:pt x="-327180" y="-171788"/>
                    <a:pt x="-311472" y="-164038"/>
                  </a:cubicBezTo>
                  <a:cubicBezTo>
                    <a:pt x="-295764" y="-156287"/>
                    <a:pt x="-280261" y="-148109"/>
                    <a:pt x="-264947" y="-139575"/>
                  </a:cubicBezTo>
                  <a:cubicBezTo>
                    <a:pt x="-249634" y="-131040"/>
                    <a:pt x="-234509" y="-122149"/>
                    <a:pt x="-219542" y="-112975"/>
                  </a:cubicBezTo>
                  <a:cubicBezTo>
                    <a:pt x="-204575" y="-103800"/>
                    <a:pt x="-189766" y="-94341"/>
                    <a:pt x="-175075" y="-84669"/>
                  </a:cubicBezTo>
                  <a:cubicBezTo>
                    <a:pt x="-160385" y="-74996"/>
                    <a:pt x="-145813" y="-65109"/>
                    <a:pt x="-131316" y="-55076"/>
                  </a:cubicBezTo>
                  <a:cubicBezTo>
                    <a:pt x="-116819" y="-45042"/>
                    <a:pt x="-102397" y="-34862"/>
                    <a:pt x="-88001" y="-24599"/>
                  </a:cubicBezTo>
                  <a:cubicBezTo>
                    <a:pt x="-73605" y="-14336"/>
                    <a:pt x="-59236" y="-3990"/>
                    <a:pt x="-44845" y="6375"/>
                  </a:cubicBezTo>
                  <a:cubicBezTo>
                    <a:pt x="-30454" y="16741"/>
                    <a:pt x="-16041" y="27126"/>
                    <a:pt x="-1558" y="37471"/>
                  </a:cubicBezTo>
                  <a:cubicBezTo>
                    <a:pt x="12924" y="47816"/>
                    <a:pt x="27475" y="58121"/>
                    <a:pt x="42146" y="68317"/>
                  </a:cubicBezTo>
                  <a:cubicBezTo>
                    <a:pt x="56817" y="78512"/>
                    <a:pt x="71608" y="88599"/>
                    <a:pt x="86541" y="98539"/>
                  </a:cubicBezTo>
                  <a:cubicBezTo>
                    <a:pt x="101474" y="108480"/>
                    <a:pt x="116548" y="118274"/>
                    <a:pt x="131874" y="127756"/>
                  </a:cubicBezTo>
                  <a:cubicBezTo>
                    <a:pt x="147200" y="137238"/>
                    <a:pt x="162777" y="146407"/>
                    <a:pt x="178354" y="155577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16" name="MainTopic"/>
            <p:cNvSpPr/>
            <p:nvPr/>
          </p:nvSpPr>
          <p:spPr>
            <a:xfrm>
              <a:off x="4025" y="3670"/>
              <a:ext cx="2560" cy="1484"/>
            </a:xfrm>
            <a:custGeom>
              <a:avLst/>
              <a:gdLst>
                <a:gd name="rtl" fmla="*/ 135280 w 1459200"/>
                <a:gd name="rtt" fmla="*/ 71440 h 296400"/>
                <a:gd name="rtr" fmla="*/ 1320880 w 1459200"/>
                <a:gd name="rtb" fmla="*/ 238640 h 296400"/>
              </a:gdLst>
              <a:ahLst/>
              <a:cxnLst/>
              <a:rect l="rtl" t="rtt" r="rtr" b="rtb"/>
              <a:pathLst>
                <a:path w="1459200" h="296400">
                  <a:moveTo>
                    <a:pt x="30400" y="0"/>
                  </a:moveTo>
                  <a:lnTo>
                    <a:pt x="1428800" y="0"/>
                  </a:lnTo>
                  <a:cubicBezTo>
                    <a:pt x="1445581" y="0"/>
                    <a:pt x="1459200" y="13619"/>
                    <a:pt x="1459200" y="30400"/>
                  </a:cubicBezTo>
                  <a:lnTo>
                    <a:pt x="1459200" y="266000"/>
                  </a:lnTo>
                  <a:cubicBezTo>
                    <a:pt x="1459200" y="282781"/>
                    <a:pt x="1445581" y="296400"/>
                    <a:pt x="14288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5" action="ppaction://hlinksldjump"/>
                </a:rPr>
                <a:t>声音的产</a:t>
              </a:r>
            </a:p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5" action="ppaction://hlinksldjump"/>
                </a:rPr>
                <a:t>生与传播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65758" y="4258945"/>
            <a:ext cx="2018665" cy="850900"/>
            <a:chOff x="15981" y="5916"/>
            <a:chExt cx="2347" cy="1340"/>
          </a:xfrm>
        </p:grpSpPr>
        <p:sp>
          <p:nvSpPr>
            <p:cNvPr id="201" name="MMConnector"/>
            <p:cNvSpPr/>
            <p:nvPr/>
          </p:nvSpPr>
          <p:spPr>
            <a:xfrm>
              <a:off x="15981" y="6796"/>
              <a:ext cx="589" cy="461"/>
            </a:xfrm>
            <a:custGeom>
              <a:avLst/>
              <a:gdLst/>
              <a:ahLst/>
              <a:cxnLst/>
              <a:rect l="0" t="0" r="0" b="0"/>
              <a:pathLst>
                <a:path w="250800" h="128250" fill="none">
                  <a:moveTo>
                    <a:pt x="-125400" y="64125"/>
                  </a:moveTo>
                  <a:cubicBezTo>
                    <a:pt x="-10072" y="64125"/>
                    <a:pt x="15142" y="-64125"/>
                    <a:pt x="125400" y="-64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0" name="SubTopic"/>
            <p:cNvSpPr/>
            <p:nvPr/>
          </p:nvSpPr>
          <p:spPr>
            <a:xfrm>
              <a:off x="16276" y="5916"/>
              <a:ext cx="2053" cy="649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声音强弱的等级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65758" y="4758055"/>
            <a:ext cx="1541145" cy="514985"/>
            <a:chOff x="15981" y="6702"/>
            <a:chExt cx="2427" cy="811"/>
          </a:xfrm>
        </p:grpSpPr>
        <p:sp>
          <p:nvSpPr>
            <p:cNvPr id="202" name="MMConnector"/>
            <p:cNvSpPr/>
            <p:nvPr/>
          </p:nvSpPr>
          <p:spPr>
            <a:xfrm>
              <a:off x="15981" y="7188"/>
              <a:ext cx="589" cy="325"/>
            </a:xfrm>
            <a:custGeom>
              <a:avLst/>
              <a:gdLst/>
              <a:ahLst/>
              <a:cxnLst/>
              <a:rect l="0" t="0" r="0" b="0"/>
              <a:pathLst>
                <a:path w="250800" h="90250" fill="none">
                  <a:moveTo>
                    <a:pt x="-125400" y="-45125"/>
                  </a:moveTo>
                  <a:cubicBezTo>
                    <a:pt x="-14483" y="-45125"/>
                    <a:pt x="25434" y="45125"/>
                    <a:pt x="125400" y="45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8" name="SubTopic"/>
            <p:cNvSpPr/>
            <p:nvPr/>
          </p:nvSpPr>
          <p:spPr>
            <a:xfrm>
              <a:off x="16276" y="6702"/>
              <a:ext cx="2132" cy="649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噪声的定义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69733" y="4327525"/>
            <a:ext cx="1127125" cy="1225550"/>
            <a:chOff x="2693" y="6702"/>
            <a:chExt cx="1775" cy="1930"/>
          </a:xfrm>
        </p:grpSpPr>
        <p:sp>
          <p:nvSpPr>
            <p:cNvPr id="297" name="MMConnector"/>
            <p:cNvSpPr/>
            <p:nvPr/>
          </p:nvSpPr>
          <p:spPr>
            <a:xfrm>
              <a:off x="3880" y="7778"/>
              <a:ext cx="589" cy="854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125400" y="118750"/>
                  </a:moveTo>
                  <a:cubicBezTo>
                    <a:pt x="-2259" y="118750"/>
                    <a:pt x="13632" y="-118750"/>
                    <a:pt x="-125400" y="-118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276" name="SubTopic"/>
            <p:cNvSpPr/>
            <p:nvPr/>
          </p:nvSpPr>
          <p:spPr>
            <a:xfrm>
              <a:off x="2693" y="6702"/>
              <a:ext cx="892" cy="649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音调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61098" y="1177925"/>
            <a:ext cx="2291080" cy="1600200"/>
            <a:chOff x="649" y="2307"/>
            <a:chExt cx="3608" cy="2520"/>
          </a:xfrm>
        </p:grpSpPr>
        <p:sp>
          <p:nvSpPr>
            <p:cNvPr id="321" name="MMConnector"/>
            <p:cNvSpPr/>
            <p:nvPr/>
          </p:nvSpPr>
          <p:spPr>
            <a:xfrm>
              <a:off x="3668" y="3580"/>
              <a:ext cx="589" cy="1247"/>
            </a:xfrm>
            <a:custGeom>
              <a:avLst/>
              <a:gdLst/>
              <a:ahLst/>
              <a:cxnLst/>
              <a:rect l="0" t="0" r="0" b="0"/>
              <a:pathLst>
                <a:path w="250800" h="346750" fill="none">
                  <a:moveTo>
                    <a:pt x="125400" y="173375"/>
                  </a:moveTo>
                  <a:cubicBezTo>
                    <a:pt x="-13793" y="173375"/>
                    <a:pt x="40543" y="-173375"/>
                    <a:pt x="-125400" y="-173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00" name="SubTopic"/>
            <p:cNvSpPr/>
            <p:nvPr/>
          </p:nvSpPr>
          <p:spPr>
            <a:xfrm>
              <a:off x="649" y="2307"/>
              <a:ext cx="2731" cy="649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产生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60463" y="1677670"/>
            <a:ext cx="2291080" cy="850265"/>
            <a:chOff x="648" y="3094"/>
            <a:chExt cx="3608" cy="1339"/>
          </a:xfrm>
        </p:grpSpPr>
        <p:sp>
          <p:nvSpPr>
            <p:cNvPr id="322" name="MMConnector"/>
            <p:cNvSpPr/>
            <p:nvPr/>
          </p:nvSpPr>
          <p:spPr>
            <a:xfrm>
              <a:off x="3668" y="3973"/>
              <a:ext cx="589" cy="461"/>
            </a:xfrm>
            <a:custGeom>
              <a:avLst/>
              <a:gdLst/>
              <a:ahLst/>
              <a:cxnLst/>
              <a:rect l="0" t="0" r="0" b="0"/>
              <a:pathLst>
                <a:path w="250800" h="128250" fill="none">
                  <a:moveTo>
                    <a:pt x="125400" y="64125"/>
                  </a:moveTo>
                  <a:cubicBezTo>
                    <a:pt x="10072" y="64125"/>
                    <a:pt x="-15142" y="-64125"/>
                    <a:pt x="-125400" y="-64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08" name="SubTopic"/>
            <p:cNvSpPr/>
            <p:nvPr/>
          </p:nvSpPr>
          <p:spPr>
            <a:xfrm>
              <a:off x="648" y="3094"/>
              <a:ext cx="2770" cy="649"/>
            </a:xfrm>
            <a:custGeom>
              <a:avLst/>
              <a:gdLst>
                <a:gd name="rtl" fmla="*/ 54150 w 866400"/>
                <a:gd name="rtt" fmla="*/ 26030 h 180500"/>
                <a:gd name="rtr" fmla="*/ 814150 w 866400"/>
                <a:gd name="rtb" fmla="*/ 162830 h 180500"/>
              </a:gdLst>
              <a:ahLst/>
              <a:cxnLst/>
              <a:rect l="rtl" t="rtt" r="rtr" b="rtb"/>
              <a:pathLst>
                <a:path w="866400" h="180500" stroke="0">
                  <a:moveTo>
                    <a:pt x="0" y="0"/>
                  </a:moveTo>
                  <a:lnTo>
                    <a:pt x="866400" y="0"/>
                  </a:lnTo>
                  <a:lnTo>
                    <a:pt x="866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866400" h="180500" fill="none">
                  <a:moveTo>
                    <a:pt x="0" y="180500"/>
                  </a:moveTo>
                  <a:lnTo>
                    <a:pt x="866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发声体的判断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61098" y="2176145"/>
            <a:ext cx="2290445" cy="514985"/>
            <a:chOff x="649" y="3879"/>
            <a:chExt cx="3607" cy="811"/>
          </a:xfrm>
        </p:grpSpPr>
        <p:sp>
          <p:nvSpPr>
            <p:cNvPr id="390" name="MMConnector"/>
            <p:cNvSpPr/>
            <p:nvPr/>
          </p:nvSpPr>
          <p:spPr>
            <a:xfrm>
              <a:off x="3668" y="4366"/>
              <a:ext cx="589" cy="325"/>
            </a:xfrm>
            <a:custGeom>
              <a:avLst/>
              <a:gdLst/>
              <a:ahLst/>
              <a:cxnLst/>
              <a:rect l="0" t="0" r="0" b="0"/>
              <a:pathLst>
                <a:path w="250800" h="90250" fill="none">
                  <a:moveTo>
                    <a:pt x="125400" y="-45125"/>
                  </a:moveTo>
                  <a:cubicBezTo>
                    <a:pt x="14483" y="-45125"/>
                    <a:pt x="-25434" y="45125"/>
                    <a:pt x="-125400" y="45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89" name="SubTopic"/>
            <p:cNvSpPr/>
            <p:nvPr/>
          </p:nvSpPr>
          <p:spPr>
            <a:xfrm>
              <a:off x="649" y="3879"/>
              <a:ext cx="2769" cy="649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传播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69733" y="4826000"/>
            <a:ext cx="1127125" cy="477520"/>
            <a:chOff x="2693" y="7487"/>
            <a:chExt cx="1775" cy="752"/>
          </a:xfrm>
        </p:grpSpPr>
        <p:sp>
          <p:nvSpPr>
            <p:cNvPr id="392" name="MMConnector"/>
            <p:cNvSpPr/>
            <p:nvPr/>
          </p:nvSpPr>
          <p:spPr>
            <a:xfrm>
              <a:off x="3880" y="8171"/>
              <a:ext cx="589" cy="68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125400" y="9500"/>
                  </a:moveTo>
                  <a:cubicBezTo>
                    <a:pt x="25080" y="9500"/>
                    <a:pt x="-50160" y="-9500"/>
                    <a:pt x="-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91" name="SubTopic"/>
            <p:cNvSpPr/>
            <p:nvPr/>
          </p:nvSpPr>
          <p:spPr>
            <a:xfrm>
              <a:off x="2693" y="7487"/>
              <a:ext cx="892" cy="649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响度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69733" y="5325110"/>
            <a:ext cx="1127125" cy="640715"/>
            <a:chOff x="2693" y="8273"/>
            <a:chExt cx="1775" cy="1009"/>
          </a:xfrm>
        </p:grpSpPr>
        <p:sp>
          <p:nvSpPr>
            <p:cNvPr id="394" name="MMConnector"/>
            <p:cNvSpPr/>
            <p:nvPr/>
          </p:nvSpPr>
          <p:spPr>
            <a:xfrm>
              <a:off x="3880" y="8564"/>
              <a:ext cx="589" cy="718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125400" y="-99750"/>
                  </a:moveTo>
                  <a:cubicBezTo>
                    <a:pt x="1957" y="-99750"/>
                    <a:pt x="3793" y="99750"/>
                    <a:pt x="-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93" name="SubTopic"/>
            <p:cNvSpPr/>
            <p:nvPr/>
          </p:nvSpPr>
          <p:spPr>
            <a:xfrm>
              <a:off x="2693" y="8273"/>
              <a:ext cx="892" cy="649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音色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61098" y="2667635"/>
            <a:ext cx="2290445" cy="772160"/>
            <a:chOff x="649" y="4653"/>
            <a:chExt cx="3607" cy="1216"/>
          </a:xfrm>
        </p:grpSpPr>
        <p:sp>
          <p:nvSpPr>
            <p:cNvPr id="396" name="MMConnector"/>
            <p:cNvSpPr/>
            <p:nvPr/>
          </p:nvSpPr>
          <p:spPr>
            <a:xfrm>
              <a:off x="3668" y="4759"/>
              <a:ext cx="589" cy="1110"/>
            </a:xfrm>
            <a:custGeom>
              <a:avLst/>
              <a:gdLst/>
              <a:ahLst/>
              <a:cxnLst/>
              <a:rect l="0" t="0" r="0" b="0"/>
              <a:pathLst>
                <a:path w="250800" h="308750" fill="none">
                  <a:moveTo>
                    <a:pt x="125400" y="-154375"/>
                  </a:moveTo>
                  <a:cubicBezTo>
                    <a:pt x="-9893" y="-154375"/>
                    <a:pt x="31445" y="154375"/>
                    <a:pt x="-125400" y="154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95" name="SubTopic"/>
            <p:cNvSpPr/>
            <p:nvPr/>
          </p:nvSpPr>
          <p:spPr>
            <a:xfrm>
              <a:off x="649" y="4653"/>
              <a:ext cx="2732" cy="649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声速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14743" y="3007360"/>
            <a:ext cx="2327910" cy="1203960"/>
            <a:chOff x="624" y="5188"/>
            <a:chExt cx="3666" cy="1896"/>
          </a:xfrm>
        </p:grpSpPr>
        <p:sp>
          <p:nvSpPr>
            <p:cNvPr id="398" name="MMConnector"/>
            <p:cNvSpPr/>
            <p:nvPr/>
          </p:nvSpPr>
          <p:spPr>
            <a:xfrm>
              <a:off x="3701" y="5188"/>
              <a:ext cx="589" cy="1896"/>
            </a:xfrm>
            <a:custGeom>
              <a:avLst/>
              <a:gdLst/>
              <a:ahLst/>
              <a:cxnLst/>
              <a:rect l="0" t="0" r="0" b="0"/>
              <a:pathLst>
                <a:path w="250800" h="527250" fill="none">
                  <a:moveTo>
                    <a:pt x="125400" y="-263625"/>
                  </a:moveTo>
                  <a:cubicBezTo>
                    <a:pt x="-30216" y="-263625"/>
                    <a:pt x="78864" y="263625"/>
                    <a:pt x="-125400" y="2636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97" name="SubTopic"/>
            <p:cNvSpPr/>
            <p:nvPr/>
          </p:nvSpPr>
          <p:spPr>
            <a:xfrm>
              <a:off x="624" y="5484"/>
              <a:ext cx="2770" cy="649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回声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65758" y="5256530"/>
            <a:ext cx="1712146" cy="764540"/>
            <a:chOff x="15981" y="7487"/>
            <a:chExt cx="1990" cy="1204"/>
          </a:xfrm>
        </p:grpSpPr>
        <p:sp>
          <p:nvSpPr>
            <p:cNvPr id="400" name="MMConnector"/>
            <p:cNvSpPr/>
            <p:nvPr/>
          </p:nvSpPr>
          <p:spPr>
            <a:xfrm>
              <a:off x="15981" y="7581"/>
              <a:ext cx="589" cy="1110"/>
            </a:xfrm>
            <a:custGeom>
              <a:avLst/>
              <a:gdLst/>
              <a:ahLst/>
              <a:cxnLst/>
              <a:rect l="0" t="0" r="0" b="0"/>
              <a:pathLst>
                <a:path w="250800" h="308750" fill="none">
                  <a:moveTo>
                    <a:pt x="-125400" y="-154375"/>
                  </a:moveTo>
                  <a:cubicBezTo>
                    <a:pt x="9893" y="-154375"/>
                    <a:pt x="-31445" y="154375"/>
                    <a:pt x="125400" y="154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99" name="SubTopic"/>
            <p:cNvSpPr/>
            <p:nvPr/>
          </p:nvSpPr>
          <p:spPr>
            <a:xfrm>
              <a:off x="16276" y="7487"/>
              <a:ext cx="1695" cy="649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控制噪声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143048" y="1013460"/>
            <a:ext cx="1490345" cy="850900"/>
            <a:chOff x="15981" y="5916"/>
            <a:chExt cx="2347" cy="1340"/>
          </a:xfrm>
        </p:grpSpPr>
        <p:sp>
          <p:nvSpPr>
            <p:cNvPr id="23" name="MMConnector"/>
            <p:cNvSpPr/>
            <p:nvPr/>
          </p:nvSpPr>
          <p:spPr>
            <a:xfrm>
              <a:off x="15981" y="6796"/>
              <a:ext cx="589" cy="461"/>
            </a:xfrm>
            <a:custGeom>
              <a:avLst/>
              <a:gdLst/>
              <a:ahLst/>
              <a:cxnLst/>
              <a:rect l="0" t="0" r="0" b="0"/>
              <a:pathLst>
                <a:path w="250800" h="128250" fill="none">
                  <a:moveTo>
                    <a:pt x="-125400" y="64125"/>
                  </a:moveTo>
                  <a:cubicBezTo>
                    <a:pt x="-10072" y="64125"/>
                    <a:pt x="15142" y="-64125"/>
                    <a:pt x="125400" y="-64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24" name="SubTopic"/>
            <p:cNvSpPr/>
            <p:nvPr/>
          </p:nvSpPr>
          <p:spPr>
            <a:xfrm>
              <a:off x="16276" y="5916"/>
              <a:ext cx="2053" cy="649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频率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43048" y="1512570"/>
            <a:ext cx="1533525" cy="514350"/>
            <a:chOff x="15981" y="6702"/>
            <a:chExt cx="2415" cy="810"/>
          </a:xfrm>
        </p:grpSpPr>
        <p:sp>
          <p:nvSpPr>
            <p:cNvPr id="26" name="MMConnector"/>
            <p:cNvSpPr/>
            <p:nvPr/>
          </p:nvSpPr>
          <p:spPr>
            <a:xfrm>
              <a:off x="15981" y="7188"/>
              <a:ext cx="589" cy="325"/>
            </a:xfrm>
            <a:custGeom>
              <a:avLst/>
              <a:gdLst/>
              <a:ahLst/>
              <a:cxnLst/>
              <a:rect l="0" t="0" r="0" b="0"/>
              <a:pathLst>
                <a:path w="250800" h="90250" fill="none">
                  <a:moveTo>
                    <a:pt x="-125400" y="-45125"/>
                  </a:moveTo>
                  <a:cubicBezTo>
                    <a:pt x="-14483" y="-45125"/>
                    <a:pt x="25434" y="45125"/>
                    <a:pt x="125400" y="45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27" name="SubTopic"/>
            <p:cNvSpPr/>
            <p:nvPr/>
          </p:nvSpPr>
          <p:spPr>
            <a:xfrm>
              <a:off x="16276" y="6702"/>
              <a:ext cx="2120" cy="649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超声波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143048" y="2011045"/>
            <a:ext cx="1490345" cy="764540"/>
            <a:chOff x="15981" y="7487"/>
            <a:chExt cx="2347" cy="1204"/>
          </a:xfrm>
        </p:grpSpPr>
        <p:sp>
          <p:nvSpPr>
            <p:cNvPr id="29" name="MMConnector"/>
            <p:cNvSpPr/>
            <p:nvPr/>
          </p:nvSpPr>
          <p:spPr>
            <a:xfrm>
              <a:off x="15981" y="7581"/>
              <a:ext cx="589" cy="1110"/>
            </a:xfrm>
            <a:custGeom>
              <a:avLst/>
              <a:gdLst/>
              <a:ahLst/>
              <a:cxnLst/>
              <a:rect l="0" t="0" r="0" b="0"/>
              <a:pathLst>
                <a:path w="250800" h="308750" fill="none">
                  <a:moveTo>
                    <a:pt x="-125400" y="-154375"/>
                  </a:moveTo>
                  <a:cubicBezTo>
                    <a:pt x="9893" y="-154375"/>
                    <a:pt x="-31445" y="154375"/>
                    <a:pt x="125400" y="154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0" name="SubTopic"/>
            <p:cNvSpPr/>
            <p:nvPr/>
          </p:nvSpPr>
          <p:spPr>
            <a:xfrm>
              <a:off x="16276" y="7487"/>
              <a:ext cx="2053" cy="649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次声波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29033" y="4544695"/>
            <a:ext cx="1492250" cy="757555"/>
            <a:chOff x="10599" y="7157"/>
            <a:chExt cx="2350" cy="1193"/>
          </a:xfrm>
        </p:grpSpPr>
        <p:sp>
          <p:nvSpPr>
            <p:cNvPr id="106" name="MainTopic"/>
            <p:cNvSpPr/>
            <p:nvPr/>
          </p:nvSpPr>
          <p:spPr>
            <a:xfrm>
              <a:off x="11587" y="7356"/>
              <a:ext cx="1362" cy="994"/>
            </a:xfrm>
            <a:custGeom>
              <a:avLst/>
              <a:gdLst>
                <a:gd name="rtl" fmla="*/ 135280 w 1314800"/>
                <a:gd name="rtt" fmla="*/ 71440 h 296400"/>
                <a:gd name="rtr" fmla="*/ 1176480 w 1314800"/>
                <a:gd name="rtb" fmla="*/ 238640 h 296400"/>
              </a:gdLst>
              <a:ahLst/>
              <a:cxnLst/>
              <a:rect l="rtl" t="rtt" r="rtr" b="rtb"/>
              <a:pathLst>
                <a:path w="1314800" h="296400">
                  <a:moveTo>
                    <a:pt x="30400" y="0"/>
                  </a:moveTo>
                  <a:lnTo>
                    <a:pt x="1284400" y="0"/>
                  </a:lnTo>
                  <a:cubicBezTo>
                    <a:pt x="1301181" y="0"/>
                    <a:pt x="1314800" y="13619"/>
                    <a:pt x="1314800" y="30400"/>
                  </a:cubicBezTo>
                  <a:lnTo>
                    <a:pt x="1314800" y="266000"/>
                  </a:lnTo>
                  <a:cubicBezTo>
                    <a:pt x="1314800" y="282781"/>
                    <a:pt x="1301181" y="296400"/>
                    <a:pt x="12844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6" action="ppaction://hlinksldjump"/>
                </a:rPr>
                <a:t>噪声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8" name="MMConnector"/>
            <p:cNvSpPr/>
            <p:nvPr/>
          </p:nvSpPr>
          <p:spPr>
            <a:xfrm>
              <a:off x="10599" y="7157"/>
              <a:ext cx="1247" cy="1020"/>
            </a:xfrm>
            <a:custGeom>
              <a:avLst/>
              <a:gdLst/>
              <a:ahLst/>
              <a:cxnLst/>
              <a:rect l="0" t="0" r="0" b="0"/>
              <a:pathLst>
                <a:path w="775541" h="519563">
                  <a:moveTo>
                    <a:pt x="-150548" y="-187199"/>
                  </a:moveTo>
                  <a:cubicBezTo>
                    <a:pt x="-162752" y="-198499"/>
                    <a:pt x="-178290" y="-197536"/>
                    <a:pt x="-186624" y="-187946"/>
                  </a:cubicBezTo>
                  <a:cubicBezTo>
                    <a:pt x="-194958" y="-178356"/>
                    <a:pt x="-193511" y="-163116"/>
                    <a:pt x="-180853" y="-152327"/>
                  </a:cubicBezTo>
                  <a:cubicBezTo>
                    <a:pt x="-169344" y="-142518"/>
                    <a:pt x="-157834" y="-132708"/>
                    <a:pt x="-146503" y="-122631"/>
                  </a:cubicBezTo>
                  <a:cubicBezTo>
                    <a:pt x="-135171" y="-112553"/>
                    <a:pt x="-124018" y="-102208"/>
                    <a:pt x="-112955" y="-91729"/>
                  </a:cubicBezTo>
                  <a:cubicBezTo>
                    <a:pt x="-101893" y="-81250"/>
                    <a:pt x="-90923" y="-70636"/>
                    <a:pt x="-80024" y="-59909"/>
                  </a:cubicBezTo>
                  <a:cubicBezTo>
                    <a:pt x="-69126" y="-49182"/>
                    <a:pt x="-58299" y="-38342"/>
                    <a:pt x="-47506" y="-27436"/>
                  </a:cubicBezTo>
                  <a:cubicBezTo>
                    <a:pt x="-36712" y="-16529"/>
                    <a:pt x="-25951" y="-5557"/>
                    <a:pt x="-15187" y="5442"/>
                  </a:cubicBezTo>
                  <a:cubicBezTo>
                    <a:pt x="-4423" y="16442"/>
                    <a:pt x="6344" y="27470"/>
                    <a:pt x="17152" y="38485"/>
                  </a:cubicBezTo>
                  <a:cubicBezTo>
                    <a:pt x="27959" y="49500"/>
                    <a:pt x="38808" y="60503"/>
                    <a:pt x="49736" y="71453"/>
                  </a:cubicBezTo>
                  <a:cubicBezTo>
                    <a:pt x="60663" y="82403"/>
                    <a:pt x="71669" y="93300"/>
                    <a:pt x="82793" y="104101"/>
                  </a:cubicBezTo>
                  <a:cubicBezTo>
                    <a:pt x="93916" y="114901"/>
                    <a:pt x="105157" y="125605"/>
                    <a:pt x="116551" y="136165"/>
                  </a:cubicBezTo>
                  <a:cubicBezTo>
                    <a:pt x="127946" y="146724"/>
                    <a:pt x="139496" y="157139"/>
                    <a:pt x="151235" y="167357"/>
                  </a:cubicBezTo>
                  <a:cubicBezTo>
                    <a:pt x="162975" y="177574"/>
                    <a:pt x="174905" y="187594"/>
                    <a:pt x="187056" y="197356"/>
                  </a:cubicBezTo>
                  <a:cubicBezTo>
                    <a:pt x="199207" y="207118"/>
                    <a:pt x="211581" y="216623"/>
                    <a:pt x="224200" y="225805"/>
                  </a:cubicBezTo>
                  <a:cubicBezTo>
                    <a:pt x="236820" y="234986"/>
                    <a:pt x="249687" y="243845"/>
                    <a:pt x="262814" y="252309"/>
                  </a:cubicBezTo>
                  <a:cubicBezTo>
                    <a:pt x="275942" y="260774"/>
                    <a:pt x="289331" y="268845"/>
                    <a:pt x="302981" y="276450"/>
                  </a:cubicBezTo>
                  <a:cubicBezTo>
                    <a:pt x="316631" y="284056"/>
                    <a:pt x="330541" y="291196"/>
                    <a:pt x="344699" y="297806"/>
                  </a:cubicBezTo>
                  <a:cubicBezTo>
                    <a:pt x="358857" y="304416"/>
                    <a:pt x="373262" y="310495"/>
                    <a:pt x="387870" y="315990"/>
                  </a:cubicBezTo>
                  <a:cubicBezTo>
                    <a:pt x="402477" y="321485"/>
                    <a:pt x="417286" y="326396"/>
                    <a:pt x="432295" y="330694"/>
                  </a:cubicBezTo>
                  <a:cubicBezTo>
                    <a:pt x="447304" y="334991"/>
                    <a:pt x="462512" y="338674"/>
                    <a:pt x="477699" y="341726"/>
                  </a:cubicBezTo>
                  <a:cubicBezTo>
                    <a:pt x="492886" y="344778"/>
                    <a:pt x="508052" y="347199"/>
                    <a:pt x="523763" y="349036"/>
                  </a:cubicBezTo>
                  <a:cubicBezTo>
                    <a:pt x="539474" y="350872"/>
                    <a:pt x="555731" y="352125"/>
                    <a:pt x="570168" y="352705"/>
                  </a:cubicBezTo>
                  <a:cubicBezTo>
                    <a:pt x="584605" y="353285"/>
                    <a:pt x="597222" y="353193"/>
                    <a:pt x="609840" y="353100"/>
                  </a:cubicBezTo>
                  <a:cubicBezTo>
                    <a:pt x="612216" y="353083"/>
                    <a:pt x="613800" y="351615"/>
                    <a:pt x="613800" y="349800"/>
                  </a:cubicBezTo>
                  <a:cubicBezTo>
                    <a:pt x="613800" y="347985"/>
                    <a:pt x="612215" y="346580"/>
                    <a:pt x="609840" y="346500"/>
                  </a:cubicBezTo>
                  <a:cubicBezTo>
                    <a:pt x="597363" y="346078"/>
                    <a:pt x="584885" y="345656"/>
                    <a:pt x="570672" y="344499"/>
                  </a:cubicBezTo>
                  <a:cubicBezTo>
                    <a:pt x="556459" y="343342"/>
                    <a:pt x="540511" y="341450"/>
                    <a:pt x="525154" y="339011"/>
                  </a:cubicBezTo>
                  <a:cubicBezTo>
                    <a:pt x="509797" y="336573"/>
                    <a:pt x="495032" y="333588"/>
                    <a:pt x="480298" y="329991"/>
                  </a:cubicBezTo>
                  <a:cubicBezTo>
                    <a:pt x="465564" y="326395"/>
                    <a:pt x="450861" y="322186"/>
                    <a:pt x="436401" y="317395"/>
                  </a:cubicBezTo>
                  <a:cubicBezTo>
                    <a:pt x="421940" y="312603"/>
                    <a:pt x="407721" y="307229"/>
                    <a:pt x="393736" y="301301"/>
                  </a:cubicBezTo>
                  <a:cubicBezTo>
                    <a:pt x="379751" y="295373"/>
                    <a:pt x="366001" y="288892"/>
                    <a:pt x="352518" y="281909"/>
                  </a:cubicBezTo>
                  <a:cubicBezTo>
                    <a:pt x="339034" y="274925"/>
                    <a:pt x="325819" y="267440"/>
                    <a:pt x="312873" y="259512"/>
                  </a:cubicBezTo>
                  <a:cubicBezTo>
                    <a:pt x="299927" y="251585"/>
                    <a:pt x="287251" y="243215"/>
                    <a:pt x="274837" y="234468"/>
                  </a:cubicBezTo>
                  <a:cubicBezTo>
                    <a:pt x="262422" y="225721"/>
                    <a:pt x="250269" y="216596"/>
                    <a:pt x="238356" y="207156"/>
                  </a:cubicBezTo>
                  <a:cubicBezTo>
                    <a:pt x="226443" y="197716"/>
                    <a:pt x="214769" y="187961"/>
                    <a:pt x="203306" y="177949"/>
                  </a:cubicBezTo>
                  <a:cubicBezTo>
                    <a:pt x="191843" y="167938"/>
                    <a:pt x="180591" y="157670"/>
                    <a:pt x="169513" y="147199"/>
                  </a:cubicBezTo>
                  <a:cubicBezTo>
                    <a:pt x="158436" y="136727"/>
                    <a:pt x="147534" y="126052"/>
                    <a:pt x="136768" y="115221"/>
                  </a:cubicBezTo>
                  <a:cubicBezTo>
                    <a:pt x="126003" y="104389"/>
                    <a:pt x="115375" y="93401"/>
                    <a:pt x="104843" y="82299"/>
                  </a:cubicBezTo>
                  <a:cubicBezTo>
                    <a:pt x="94312" y="71198"/>
                    <a:pt x="83878" y="59981"/>
                    <a:pt x="73499" y="48690"/>
                  </a:cubicBezTo>
                  <a:cubicBezTo>
                    <a:pt x="63121" y="37398"/>
                    <a:pt x="52798" y="26030"/>
                    <a:pt x="42491" y="14623"/>
                  </a:cubicBezTo>
                  <a:cubicBezTo>
                    <a:pt x="32183" y="3215"/>
                    <a:pt x="21890" y="-8232"/>
                    <a:pt x="11570" y="-19684"/>
                  </a:cubicBezTo>
                  <a:cubicBezTo>
                    <a:pt x="1249" y="-31136"/>
                    <a:pt x="-9099" y="-42593"/>
                    <a:pt x="-19514" y="-54021"/>
                  </a:cubicBezTo>
                  <a:cubicBezTo>
                    <a:pt x="-29930" y="-65449"/>
                    <a:pt x="-40414" y="-76847"/>
                    <a:pt x="-51015" y="-88175"/>
                  </a:cubicBezTo>
                  <a:cubicBezTo>
                    <a:pt x="-61615" y="-99503"/>
                    <a:pt x="-72332" y="-110759"/>
                    <a:pt x="-83185" y="-121923"/>
                  </a:cubicBezTo>
                  <a:cubicBezTo>
                    <a:pt x="-94039" y="-133087"/>
                    <a:pt x="-105030" y="-144158"/>
                    <a:pt x="-116281" y="-155022"/>
                  </a:cubicBezTo>
                  <a:cubicBezTo>
                    <a:pt x="-127531" y="-165886"/>
                    <a:pt x="-139039" y="-176543"/>
                    <a:pt x="-150548" y="-187199"/>
                  </a:cubicBezTo>
                  <a:close/>
                </a:path>
              </a:pathLst>
            </a:custGeom>
            <a:solidFill>
              <a:srgbClr val="96E54E"/>
            </a:solidFill>
            <a:ln w="6600" cap="rnd">
              <a:solidFill>
                <a:srgbClr val="96E54E"/>
              </a:solidFill>
              <a:round/>
            </a:ln>
          </p:spPr>
        </p:sp>
      </p:grpSp>
      <p:grpSp>
        <p:nvGrpSpPr>
          <p:cNvPr id="22" name="组合 21"/>
          <p:cNvGrpSpPr/>
          <p:nvPr/>
        </p:nvGrpSpPr>
        <p:grpSpPr>
          <a:xfrm>
            <a:off x="9859328" y="4973955"/>
            <a:ext cx="1490345" cy="850900"/>
            <a:chOff x="15981" y="5916"/>
            <a:chExt cx="2347" cy="1340"/>
          </a:xfrm>
        </p:grpSpPr>
        <p:sp>
          <p:nvSpPr>
            <p:cNvPr id="31" name="MMConnector"/>
            <p:cNvSpPr/>
            <p:nvPr/>
          </p:nvSpPr>
          <p:spPr>
            <a:xfrm>
              <a:off x="15981" y="6796"/>
              <a:ext cx="589" cy="461"/>
            </a:xfrm>
            <a:custGeom>
              <a:avLst/>
              <a:gdLst/>
              <a:ahLst/>
              <a:cxnLst/>
              <a:rect l="0" t="0" r="0" b="0"/>
              <a:pathLst>
                <a:path w="250800" h="128250" fill="none">
                  <a:moveTo>
                    <a:pt x="-125400" y="64125"/>
                  </a:moveTo>
                  <a:cubicBezTo>
                    <a:pt x="-10072" y="64125"/>
                    <a:pt x="15142" y="-64125"/>
                    <a:pt x="125400" y="-64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2" name="SubTopic"/>
            <p:cNvSpPr/>
            <p:nvPr/>
          </p:nvSpPr>
          <p:spPr>
            <a:xfrm>
              <a:off x="16276" y="5916"/>
              <a:ext cx="2053" cy="649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声源处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859328" y="5468620"/>
            <a:ext cx="1533525" cy="514350"/>
            <a:chOff x="15981" y="6702"/>
            <a:chExt cx="2415" cy="810"/>
          </a:xfrm>
        </p:grpSpPr>
        <p:sp>
          <p:nvSpPr>
            <p:cNvPr id="34" name="MMConnector"/>
            <p:cNvSpPr/>
            <p:nvPr/>
          </p:nvSpPr>
          <p:spPr>
            <a:xfrm>
              <a:off x="15981" y="7188"/>
              <a:ext cx="589" cy="325"/>
            </a:xfrm>
            <a:custGeom>
              <a:avLst/>
              <a:gdLst/>
              <a:ahLst/>
              <a:cxnLst/>
              <a:rect l="0" t="0" r="0" b="0"/>
              <a:pathLst>
                <a:path w="250800" h="90250" fill="none">
                  <a:moveTo>
                    <a:pt x="-125400" y="-45125"/>
                  </a:moveTo>
                  <a:cubicBezTo>
                    <a:pt x="-14483" y="-45125"/>
                    <a:pt x="25434" y="45125"/>
                    <a:pt x="125400" y="45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5" name="SubTopic"/>
            <p:cNvSpPr/>
            <p:nvPr/>
          </p:nvSpPr>
          <p:spPr>
            <a:xfrm>
              <a:off x="16276" y="6702"/>
              <a:ext cx="2120" cy="649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传播过程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870123" y="5967095"/>
            <a:ext cx="1490345" cy="764540"/>
            <a:chOff x="15981" y="7487"/>
            <a:chExt cx="2347" cy="1204"/>
          </a:xfrm>
        </p:grpSpPr>
        <p:sp>
          <p:nvSpPr>
            <p:cNvPr id="37" name="MMConnector"/>
            <p:cNvSpPr/>
            <p:nvPr/>
          </p:nvSpPr>
          <p:spPr>
            <a:xfrm>
              <a:off x="15981" y="7581"/>
              <a:ext cx="589" cy="1110"/>
            </a:xfrm>
            <a:custGeom>
              <a:avLst/>
              <a:gdLst/>
              <a:ahLst/>
              <a:cxnLst/>
              <a:rect l="0" t="0" r="0" b="0"/>
              <a:pathLst>
                <a:path w="250800" h="308750" fill="none">
                  <a:moveTo>
                    <a:pt x="-125400" y="-154375"/>
                  </a:moveTo>
                  <a:cubicBezTo>
                    <a:pt x="9893" y="-154375"/>
                    <a:pt x="-31445" y="154375"/>
                    <a:pt x="125400" y="154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8" name="SubTopic"/>
            <p:cNvSpPr/>
            <p:nvPr/>
          </p:nvSpPr>
          <p:spPr>
            <a:xfrm>
              <a:off x="16276" y="7487"/>
              <a:ext cx="2053" cy="649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人耳处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10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2" name="组合 61"/>
          <p:cNvGrpSpPr/>
          <p:nvPr/>
        </p:nvGrpSpPr>
        <p:grpSpPr>
          <a:xfrm>
            <a:off x="3054668" y="1044663"/>
            <a:ext cx="6281420" cy="645039"/>
            <a:chOff x="4741" y="1321"/>
            <a:chExt cx="9592" cy="1231"/>
          </a:xfrm>
        </p:grpSpPr>
        <p:pic>
          <p:nvPicPr>
            <p:cNvPr id="45063" name="图片 6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" y="1379"/>
              <a:ext cx="9592" cy="1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4" name="文本框 63"/>
            <p:cNvSpPr txBox="1"/>
            <p:nvPr/>
          </p:nvSpPr>
          <p:spPr>
            <a:xfrm>
              <a:off x="5798" y="1321"/>
              <a:ext cx="7828" cy="1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知识精讲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58496" y="2252345"/>
            <a:ext cx="10838815" cy="600075"/>
            <a:chOff x="921" y="2643"/>
            <a:chExt cx="17069" cy="945"/>
          </a:xfrm>
        </p:grpSpPr>
        <p:pic>
          <p:nvPicPr>
            <p:cNvPr id="39" name="图片 38" descr="9"/>
            <p:cNvPicPr>
              <a:picLocks noChangeAspect="1"/>
            </p:cNvPicPr>
            <p:nvPr/>
          </p:nvPicPr>
          <p:blipFill>
            <a:blip r:embed="rId4"/>
            <a:srcRect t="9970" r="29594" b="6445"/>
            <a:stretch>
              <a:fillRect/>
            </a:stretch>
          </p:blipFill>
          <p:spPr>
            <a:xfrm>
              <a:off x="921" y="2643"/>
              <a:ext cx="17069" cy="896"/>
            </a:xfrm>
            <a:prstGeom prst="rect">
              <a:avLst/>
            </a:prstGeom>
          </p:spPr>
        </p:pic>
        <p:sp>
          <p:nvSpPr>
            <p:cNvPr id="45079" name="文本框 78"/>
            <p:cNvSpPr txBox="1"/>
            <p:nvPr/>
          </p:nvSpPr>
          <p:spPr>
            <a:xfrm>
              <a:off x="2711" y="2717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考点清单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799138" y="367792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6423" y="3072130"/>
            <a:ext cx="1096200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一、声音的产生与传播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1.声音的产生：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声音是由物体的______产生的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，一切正在发声的物体都在振动，振动停止，发声也就停止，但传声未停止.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2.声音的传播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(1)形式:声音以_____的形式传播.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80623" y="3708400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振动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79713" y="5327650"/>
            <a:ext cx="423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波</a:t>
            </a:r>
          </a:p>
        </p:txBody>
      </p:sp>
      <p:sp>
        <p:nvSpPr>
          <p:cNvPr id="16" name="流程图: 终止 15">
            <a:hlinkClick r:id="rId5" action="ppaction://hlinksldjump"/>
          </p:cNvPr>
          <p:cNvSpPr/>
          <p:nvPr/>
        </p:nvSpPr>
        <p:spPr>
          <a:xfrm>
            <a:off x="9239568" y="591375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35013" y="2629340"/>
            <a:ext cx="1057480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(2015岳阳2题3分)下列实验能探究“声音传播需要介质”的是(　　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900873" y="987766"/>
            <a:ext cx="7725410" cy="645147"/>
            <a:chOff x="2766" y="1210"/>
            <a:chExt cx="12166" cy="1234"/>
          </a:xfrm>
        </p:grpSpPr>
        <p:pic>
          <p:nvPicPr>
            <p:cNvPr id="21521" name="图片 1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6" y="1247"/>
              <a:ext cx="12166" cy="1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文本框 15"/>
            <p:cNvSpPr txBox="1"/>
            <p:nvPr/>
          </p:nvSpPr>
          <p:spPr>
            <a:xfrm>
              <a:off x="4087" y="1210"/>
              <a:ext cx="9389" cy="1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湖南</a:t>
              </a:r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年中考真题精选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5013" y="1701800"/>
            <a:ext cx="10764520" cy="781050"/>
            <a:chOff x="1156" y="2906"/>
            <a:chExt cx="16952" cy="1230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2906"/>
              <a:ext cx="16558" cy="1200"/>
              <a:chOff x="1324" y="1550"/>
              <a:chExt cx="16558" cy="120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550"/>
                <a:ext cx="1337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声音的产生与传播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(郴州4考，岳阳5考，益阳3考)</a:t>
                </a:r>
              </a:p>
            </p:txBody>
          </p:sp>
        </p:grpSp>
      </p:grpSp>
      <p:pic>
        <p:nvPicPr>
          <p:cNvPr id="2" name="图片 -2147482621" descr="C:\Documents and Settings\Administrator\桌面\湖南物理\PY1.T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2033588" y="3404235"/>
            <a:ext cx="7592695" cy="2792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267508" y="2792095"/>
            <a:ext cx="288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799138" y="367792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4998" y="1066800"/>
            <a:ext cx="1096200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(2)条件：声音的传播需要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.传声的介质既可以是气体、固体，也可以是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；真空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(选填“能”或“不能”)传声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3.声速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物理意义:描述声音传播的快慢，它的大小等于声音在每秒内传播的距离.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影响因素：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介质：声音在固体、液体、气体中的传播速度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气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温度：声速的大小不仅跟介质的种类有关，还跟介质的温度有关，15℃</a:t>
            </a: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时空气中的声速是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89413" y="1167130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介质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7403" y="1699260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液体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40673" y="1729740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不能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8993" y="4411345"/>
            <a:ext cx="1898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aseline="-25000">
                <a:solidFill>
                  <a:srgbClr val="FF0000"/>
                </a:solidFill>
                <a:latin typeface="+mn-ea"/>
              </a:rPr>
              <a:t>固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＞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aseline="-25000">
                <a:solidFill>
                  <a:srgbClr val="FF0000"/>
                </a:solidFill>
                <a:latin typeface="+mn-ea"/>
              </a:rPr>
              <a:t>液</a:t>
            </a:r>
            <a:r>
              <a:rPr lang="zh-CN" altLang="en-US" sz="2400">
                <a:solidFill>
                  <a:srgbClr val="FF0000"/>
                </a:solidFill>
                <a:latin typeface="+mn-ea"/>
              </a:rPr>
              <a:t>＞</a:t>
            </a:r>
            <a:r>
              <a:rPr lang="zh-CN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aseline="-25000">
                <a:solidFill>
                  <a:srgbClr val="FF0000"/>
                </a:solidFill>
                <a:latin typeface="+mn-ea"/>
              </a:rPr>
              <a:t>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73973" y="5521325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</a:p>
        </p:txBody>
      </p:sp>
      <p:sp>
        <p:nvSpPr>
          <p:cNvPr id="16" name="流程图: 终止 15">
            <a:hlinkClick r:id="rId3" action="ppaction://hlinksldjump"/>
          </p:cNvPr>
          <p:cNvSpPr/>
          <p:nvPr/>
        </p:nvSpPr>
        <p:spPr>
          <a:xfrm>
            <a:off x="9239568" y="591375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799138" y="367792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4998" y="1066800"/>
            <a:ext cx="1096200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4.回声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(1)形成原理:声音在传播过程中，如果遇到障碍物，就会被反射回来形成回声.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(2)利用：回声测距离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表示声音传播的速度，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表示从发声到接收到回声所用的时间.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二、人耳听到声音的条件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发声物体振动(产生声音)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频率适合(在20~20 000 Hz之间)；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有传声介质(能够传播声音)；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响度足够大(能引起人耳鼓膜振动，人离发声物体距离较近)</a:t>
            </a:r>
          </a:p>
        </p:txBody>
      </p:sp>
      <p:graphicFrame>
        <p:nvGraphicFramePr>
          <p:cNvPr id="9" name="对象 8"/>
          <p:cNvGraphicFramePr/>
          <p:nvPr/>
        </p:nvGraphicFramePr>
        <p:xfrm>
          <a:off x="3945573" y="2135505"/>
          <a:ext cx="67500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419100" imgH="558800" progId="Equation.DSMT4">
                  <p:embed/>
                </p:oleObj>
              </mc:Choice>
              <mc:Fallback>
                <p:oleObj r:id="rId4" imgW="419100" imgH="558800" progId="Equation.DSMT4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5573" y="2135505"/>
                        <a:ext cx="67500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流程图: 终止 15">
            <a:hlinkClick r:id="rId6" action="ppaction://hlinksldjump"/>
          </p:cNvPr>
          <p:cNvSpPr/>
          <p:nvPr/>
        </p:nvSpPr>
        <p:spPr>
          <a:xfrm>
            <a:off x="9239568" y="591375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1073" y="951771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三、</a:t>
            </a: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声音的特性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727393" y="1600835"/>
          <a:ext cx="10514965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65"/>
                <a:gridCol w="2256155"/>
                <a:gridCol w="4992370"/>
                <a:gridCol w="2301875"/>
              </a:tblGrid>
              <a:tr h="64008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音调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响度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音色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声音的</a:t>
                      </a:r>
                      <a:r>
                        <a:rPr lang="en-US" altLang="zh-CN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声音的</a:t>
                      </a:r>
                      <a:r>
                        <a:rPr lang="en-US" altLang="zh-CN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_______</a:t>
                      </a:r>
                      <a:endParaRPr lang="zh-CN" altLang="en-US" sz="24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声音的品质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影响因素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发声体振动的频率</a:t>
                      </a: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：频率越快，音调越______.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a.</a:t>
                      </a: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物体发出声音的响度与发声体的振幅有关</a:t>
                      </a: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：振幅越大，响度越______；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b.</a:t>
                      </a: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人耳听到声音的响度与距离发声体的远近有关</a:t>
                      </a: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：距离越近，响度越_____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由发声体的______、___</a:t>
                      </a:r>
                      <a:r>
                        <a:rPr lang="en-US" altLang="zh-CN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_及发声方式等因素决定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899728" y="2345055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高低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71933" y="2336165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强弱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19403" y="3549015"/>
            <a:ext cx="494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81823" y="4921250"/>
            <a:ext cx="494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62108" y="5198745"/>
            <a:ext cx="494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78278" y="3839210"/>
            <a:ext cx="902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材料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268268" y="3839210"/>
            <a:ext cx="902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结构</a:t>
            </a:r>
          </a:p>
        </p:txBody>
      </p:sp>
      <p:sp>
        <p:nvSpPr>
          <p:cNvPr id="16" name="流程图: 终止 15">
            <a:hlinkClick r:id="rId3" action="ppaction://hlinksldjump"/>
          </p:cNvPr>
          <p:cNvSpPr/>
          <p:nvPr/>
        </p:nvSpPr>
        <p:spPr>
          <a:xfrm>
            <a:off x="9239568" y="591375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 bwMode="auto">
          <a:xfrm>
            <a:off x="6644000" y="5913612"/>
            <a:ext cx="2352053" cy="538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点击至重难点突破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769938" y="1113790"/>
          <a:ext cx="10733405" cy="469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105"/>
                <a:gridCol w="2634615"/>
                <a:gridCol w="3510915"/>
                <a:gridCol w="3366770"/>
              </a:tblGrid>
              <a:tr h="64008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音调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响度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音色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532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波形图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波形密，振动快，频率高，音调高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波形疏，振动慢，频率低，音调低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波形上下高度大，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振幅大，响度大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波形上下高度小，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振幅小，响度小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波形图的形状不同表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示声音的音色不同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08" y="3043555"/>
            <a:ext cx="1860550" cy="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965" y="5168900"/>
            <a:ext cx="160020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583" y="3068955"/>
            <a:ext cx="1936115" cy="5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318" y="5097780"/>
            <a:ext cx="2446020" cy="6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Py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4878" y="3715385"/>
            <a:ext cx="2579370" cy="1218565"/>
          </a:xfrm>
          <a:prstGeom prst="rect">
            <a:avLst/>
          </a:prstGeom>
        </p:spPr>
      </p:pic>
      <p:sp>
        <p:nvSpPr>
          <p:cNvPr id="16" name="流程图: 终止 15">
            <a:hlinkClick r:id="rId8" action="ppaction://hlinksldjump"/>
          </p:cNvPr>
          <p:cNvSpPr/>
          <p:nvPr/>
        </p:nvSpPr>
        <p:spPr>
          <a:xfrm>
            <a:off x="9454833" y="598551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917258" y="1360805"/>
          <a:ext cx="1039685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915"/>
                <a:gridCol w="5160645"/>
                <a:gridCol w="2493645"/>
                <a:gridCol w="1390650"/>
              </a:tblGrid>
              <a:tr h="64008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音调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响度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音色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8328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乐器类特性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a.弦乐器(弦振动发声)：</a:t>
                      </a: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弦绷得越紧、长度越短、越细，音调越高</a:t>
                      </a:r>
                      <a:endParaRPr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b.管乐器(空气柱振动发声)：空</a:t>
                      </a: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气柱越短，音调越高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c.打击乐器(鼓)：鼓面绷得越紧，音调越高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弹奏、吹奏、打击所用力度越大，响度越大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改变发声体的材料、结构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流程图: 终止 15">
            <a:hlinkClick r:id="rId3" action="ppaction://hlinksldjump"/>
          </p:cNvPr>
          <p:cNvSpPr/>
          <p:nvPr/>
        </p:nvSpPr>
        <p:spPr>
          <a:xfrm>
            <a:off x="9311323" y="591375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738823" y="881380"/>
          <a:ext cx="10770870" cy="437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60"/>
                <a:gridCol w="4444365"/>
                <a:gridCol w="3054350"/>
                <a:gridCol w="2309495"/>
              </a:tblGrid>
              <a:tr h="64008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音调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响度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音色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9136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生活实例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3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男低音、女高音</a:t>
                      </a:r>
                    </a:p>
                    <a:p>
                      <a:pPr algn="l" fontAlgn="auto">
                        <a:lnSpc>
                          <a:spcPct val="13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b.手指按压管乐器的不同位置</a:t>
                      </a:r>
                    </a:p>
                    <a:p>
                      <a:pPr algn="l" fontAlgn="auto">
                        <a:lnSpc>
                          <a:spcPct val="13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c.手指按压弦乐器的不同位置</a:t>
                      </a:r>
                    </a:p>
                    <a:p>
                      <a:pPr algn="l" fontAlgn="auto">
                        <a:lnSpc>
                          <a:spcPct val="130000"/>
                        </a:lnSpc>
                        <a:buNone/>
                      </a:pPr>
                      <a:r>
                        <a:rPr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d.音乐课上所教的音符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3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a.调节电视机、手机的音量</a:t>
                      </a:r>
                    </a:p>
                    <a:p>
                      <a:pPr algn="l" fontAlgn="auto">
                        <a:lnSpc>
                          <a:spcPct val="13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b.声如洪钟</a:t>
                      </a:r>
                    </a:p>
                    <a:p>
                      <a:pPr algn="l" fontAlgn="auto">
                        <a:lnSpc>
                          <a:spcPct val="130000"/>
                        </a:lnSpc>
                        <a:buNone/>
                      </a:pPr>
                      <a:r>
                        <a:rPr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c.万籁俱寂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声纹锁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b.口技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c.闻其声知其人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737360">
                <a:tc gridSpan="4"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注：</a:t>
                      </a:r>
                      <a:r>
                        <a:rPr 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a.音调和响度没有必然的联系，音调高的声音响度不一定大；</a:t>
                      </a:r>
                    </a:p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b.在声音的传播过程中，音调、音色一般不会变化，响度会随传播距离的改变而变化.</a:t>
                      </a:r>
                      <a:endParaRPr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30238" y="5315585"/>
            <a:ext cx="109620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超声波和次声波：人们把高于20 000 Hz的声叫做______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_，把低于20 Hz的声叫做________.超声波和次声波都超出人的听觉范围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15518" y="5412105"/>
            <a:ext cx="1242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超声波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9223" y="5970270"/>
            <a:ext cx="1351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次声波</a:t>
            </a:r>
          </a:p>
        </p:txBody>
      </p:sp>
      <p:sp>
        <p:nvSpPr>
          <p:cNvPr id="16" name="流程图: 终止 15">
            <a:hlinkClick r:id="rId3" action="ppaction://hlinksldjump"/>
          </p:cNvPr>
          <p:cNvSpPr/>
          <p:nvPr/>
        </p:nvSpPr>
        <p:spPr>
          <a:xfrm>
            <a:off x="9526588" y="605726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512118" y="281686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32473" y="1251585"/>
            <a:ext cx="1051941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四、声音的利用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声音可以传递____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_；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超声波:回声定位(声呐、超声导盲仪、倒车雷达、蝙蝠)、B超、超声波探伤、检测锅炉有没有裂纹.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次声波:使用灵敏的声学仪器接收地震、火山喷发、台风、海啸等产生的次声波.</a:t>
            </a:r>
          </a:p>
          <a:p>
            <a:pPr fontAlgn="auto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声音可以传递_____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；超声波除垢、清洗精密仪器，超声波除结石等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42603" y="1900555"/>
            <a:ext cx="852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信息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01328" y="4631055"/>
            <a:ext cx="852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能量</a:t>
            </a:r>
          </a:p>
        </p:txBody>
      </p:sp>
      <p:sp>
        <p:nvSpPr>
          <p:cNvPr id="16" name="流程图: 终止 15">
            <a:hlinkClick r:id="rId3" action="ppaction://hlinksldjump"/>
          </p:cNvPr>
          <p:cNvSpPr/>
          <p:nvPr/>
        </p:nvSpPr>
        <p:spPr>
          <a:xfrm>
            <a:off x="9239568" y="591375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988368" y="410845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4998" y="1497330"/>
            <a:ext cx="109620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五、控制噪声的三种途径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防止噪声产生，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减弱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，如：汽车安装消声器、禁止鸣笛、公共场合禁止喧哗等.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阻断噪声传播，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减弱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，如：“隔音墙”、公路两旁植树、音乐厅用吸音材料做墙壁等.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防止噪声进入人耳，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减弱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，如：工厂用的防噪声耳罩、捂耳朵等.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61423" y="213042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声源处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48698" y="3221355"/>
            <a:ext cx="1764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传播过程中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58628" y="4338955"/>
            <a:ext cx="1261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人耳处</a:t>
            </a:r>
          </a:p>
        </p:txBody>
      </p:sp>
      <p:sp>
        <p:nvSpPr>
          <p:cNvPr id="16" name="流程图: 终止 15">
            <a:hlinkClick r:id="rId3" action="ppaction://hlinksldjump"/>
          </p:cNvPr>
          <p:cNvSpPr/>
          <p:nvPr/>
        </p:nvSpPr>
        <p:spPr>
          <a:xfrm>
            <a:off x="9167813" y="591375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93433" y="1129030"/>
            <a:ext cx="10075545" cy="570230"/>
            <a:chOff x="1676" y="1655"/>
            <a:chExt cx="15867" cy="898"/>
          </a:xfrm>
        </p:grpSpPr>
        <p:pic>
          <p:nvPicPr>
            <p:cNvPr id="9" name="图片 8" descr="9"/>
            <p:cNvPicPr>
              <a:picLocks noChangeAspect="1"/>
            </p:cNvPicPr>
            <p:nvPr/>
          </p:nvPicPr>
          <p:blipFill>
            <a:blip r:embed="rId2"/>
            <a:srcRect t="9289" r="40169" b="9736"/>
            <a:stretch>
              <a:fillRect/>
            </a:stretch>
          </p:blipFill>
          <p:spPr>
            <a:xfrm>
              <a:off x="1676" y="1655"/>
              <a:ext cx="15867" cy="898"/>
            </a:xfrm>
            <a:prstGeom prst="rect">
              <a:avLst/>
            </a:prstGeom>
          </p:spPr>
        </p:pic>
        <p:sp>
          <p:nvSpPr>
            <p:cNvPr id="10" name="文本框 78"/>
            <p:cNvSpPr txBox="1"/>
            <p:nvPr/>
          </p:nvSpPr>
          <p:spPr>
            <a:xfrm>
              <a:off x="3660" y="1682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图说物理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83578" y="1917700"/>
            <a:ext cx="1081214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如图所示是小明练习敲鼓的情景.</a:t>
            </a:r>
            <a:endParaRPr lang="zh-CN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命题点1　声音的产生与传播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(1)人们听到的鼓声是由鼓面________产生的，然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后通过________传播到人耳.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命题点2　声音的特性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(2)若小明时重时轻地敲击鼓面，可以改变鼓声的________(填声音的特性).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(3)我们可以区分鼓声和其他乐器是根据声音的________(填声音的特性)．</a:t>
            </a:r>
          </a:p>
        </p:txBody>
      </p:sp>
      <p:sp>
        <p:nvSpPr>
          <p:cNvPr id="4" name="矩形 3"/>
          <p:cNvSpPr/>
          <p:nvPr/>
        </p:nvSpPr>
        <p:spPr>
          <a:xfrm>
            <a:off x="8495983" y="4067810"/>
            <a:ext cx="20942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(RJ八上P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29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-2147482581" descr="C:\Documents and Settings\Administrator\桌面\湖南物理\YY9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129588" y="1706245"/>
            <a:ext cx="2816860" cy="2118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4661218" y="3112770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振动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48168" y="3644265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空气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66318" y="4747260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响度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37718" y="5319395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音色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8843" y="998220"/>
            <a:ext cx="1037082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命题点　声音的特性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如图所示，同学们自制了一件小乐器，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在8个相同的透明玻璃瓶中装有不同高度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的水.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(1)用同样大小的力敲击8个玻璃瓶的瓶口，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会发出不同的声音，这“不同的声音”主要指声音的________．敲击瓶口时，图中________(选填“最左边”或“最右边”)瓶的音调高.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(2)若用嘴从左向右依次吹瓶口(力度大小一样)，可以听见发出声音的“高低”变化情况为____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32128" y="3086100"/>
            <a:ext cx="20942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(RJ八上P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37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-2147482580" descr="C:\Documents and Settings\Administrator\桌面\湖南物理\YY96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685723" y="1336040"/>
            <a:ext cx="3130550" cy="1612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564448" y="5476240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由高到低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89228" y="3834765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音调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66558" y="4382135"/>
            <a:ext cx="1174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最右边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13143" y="1750060"/>
            <a:ext cx="764413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(2014郴州2题2分)声音从空气传入水中，它的传播速度将(　　)</a:t>
            </a:r>
          </a:p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变大　　B. 变小　　C. 不变　　D. 不能确定</a:t>
            </a:r>
          </a:p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(2017邵阳20题2分)君君同学在游览某文化长廊时拍下了一幅如图所示的古诗碑帖．诗中寒山寺的钟声是通过________传播到客船上的．</a:t>
            </a:r>
          </a:p>
        </p:txBody>
      </p:sp>
      <p:pic>
        <p:nvPicPr>
          <p:cNvPr id="2" name="图片 -2147482620" descr="C:\Documents and Settings\Administrator\桌面\湖南物理\PY2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9260523" y="1942465"/>
            <a:ext cx="1467485" cy="268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11668" y="2463800"/>
            <a:ext cx="531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36663" y="4568825"/>
            <a:ext cx="93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空气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02458" y="4885690"/>
            <a:ext cx="982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第3题图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0388" y="1021715"/>
            <a:ext cx="1090422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如图所示，在筷子上捆一些棉花或碎布，做一个活塞，用水蘸湿棉花后插入两端开口的塑料管或竹管中.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命题点1　声音的产生与传播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(1)用嘴吹管的上端，可以发出悦耳的哨音．哨音是由管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内空气柱________产生的，并通过________传入人耳的．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命题点2　声音的特性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(2)上下推拉“活塞”，并用相同的力吹管的上端，是为了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改变哨音的________，向上推“活塞”时，哨音的这一特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性会变________(选填“高”或“低”).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44293" y="5151120"/>
            <a:ext cx="20942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(RJ八上P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37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-2147482579" descr="C:\Documents and Settings\Administrator\桌面\湖南物理\YY97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157653" y="2455545"/>
            <a:ext cx="1621155" cy="2442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2172653" y="3303270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振动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84178" y="3303270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空气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07273" y="4970145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音调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59293" y="5527675"/>
            <a:ext cx="428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高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4213" y="2467610"/>
            <a:ext cx="106362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命题点3　噪声的控制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(3)小丽在安静的自习室用此竹管进行“演奏”，老师要求小丽停止“演奏”，这是在________控制噪声．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11643" y="3673475"/>
            <a:ext cx="1097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声源处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478" y="1353185"/>
            <a:ext cx="730123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将扬声器对准烛焰，播放音乐，看到烛焰随着音乐的节奏晃动.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命题点1　声音的产生与传播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(1)当扬声器发出较强的声音时，可以看到烛焰随着音乐的节奏晃动，扬声器的纸盆由于________发出声音，声音通过__________传到烛焰处，声音是以________的形式传播.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76996" y="3944620"/>
            <a:ext cx="20942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(RJ八上P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-2147482578" descr="C:\Documents and Settings\Administrator\桌面\湖南物理\YY98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986203" y="1870710"/>
            <a:ext cx="2075815" cy="1915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5743893" y="3656330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振动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52383" y="4188460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空气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61518" y="4188460"/>
            <a:ext cx="478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波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5" grpId="0"/>
      <p:bldP spid="5" grpId="1"/>
      <p:bldP spid="6" grpId="0"/>
      <p:bldP spid="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968" y="1783715"/>
            <a:ext cx="106591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命题点2　声音的利用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(2)烛焰的晃动说明声音可以传递________.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命题点3　电磁现象辨识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(3)扬声器的工作原理是__________________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，工作时将________能转化为________能.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50828" y="2395220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能量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16083" y="3460750"/>
            <a:ext cx="3990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通电导体在磁场中受力运动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214928" y="3485515"/>
            <a:ext cx="48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29168" y="4056380"/>
            <a:ext cx="84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机械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6938" y="1279525"/>
            <a:ext cx="10075545" cy="570230"/>
            <a:chOff x="1676" y="1655"/>
            <a:chExt cx="15867" cy="898"/>
          </a:xfrm>
        </p:grpSpPr>
        <p:pic>
          <p:nvPicPr>
            <p:cNvPr id="3" name="图片 2" descr="9"/>
            <p:cNvPicPr>
              <a:picLocks noChangeAspect="1"/>
            </p:cNvPicPr>
            <p:nvPr/>
          </p:nvPicPr>
          <p:blipFill>
            <a:blip r:embed="rId2"/>
            <a:srcRect t="9289" r="40169" b="9736"/>
            <a:stretch>
              <a:fillRect/>
            </a:stretch>
          </p:blipFill>
          <p:spPr>
            <a:xfrm>
              <a:off x="1676" y="1655"/>
              <a:ext cx="15867" cy="898"/>
            </a:xfrm>
            <a:prstGeom prst="rect">
              <a:avLst/>
            </a:prstGeom>
          </p:spPr>
        </p:pic>
        <p:sp>
          <p:nvSpPr>
            <p:cNvPr id="4" name="文本框 78"/>
            <p:cNvSpPr txBox="1"/>
            <p:nvPr/>
          </p:nvSpPr>
          <p:spPr>
            <a:xfrm>
              <a:off x="3660" y="1682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重难点突破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766763" y="2063115"/>
            <a:ext cx="10922000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声音特性的辨识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　判断下列关于声音特性的说法是否正确．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(1)振幅越大，频率越大(　　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(2)音调和响度相同时，音色一定相同(　　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(3)“暴风骤雨，雷声大作”描述的是声音的响度(　　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29183" y="4546600"/>
            <a:ext cx="504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+mn-ea"/>
              </a:rPr>
              <a:t>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03053" y="3430905"/>
            <a:ext cx="495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43283" y="3978275"/>
            <a:ext cx="495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 bwMode="auto">
          <a:xfrm>
            <a:off x="8620755" y="2062972"/>
            <a:ext cx="2352053" cy="538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点击至考点清单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5008" y="1745615"/>
            <a:ext cx="1055878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(4)“引吭高歌”“低声细语”中的“高”“低”描述的声音的音调(　　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(5)能分辨出《二泉映月》是用二胡演奏的，是根据声音的音色来判断的(　　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(6)喊话时使用喇叭是为了增大声音的响度(　　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(7)调整收音机的音量可以改变声音的音调(　　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(8)吉他是一种弦乐器，用大小不同的力拨动同一根琴弦主要改变声音的响度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　　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866948" y="1936115"/>
            <a:ext cx="712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397173" y="2468245"/>
            <a:ext cx="53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+mn-ea"/>
              </a:rPr>
              <a:t>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43663" y="3041650"/>
            <a:ext cx="53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+mn-ea"/>
              </a:rPr>
              <a:t>√</a:t>
            </a:r>
          </a:p>
        </p:txBody>
      </p:sp>
      <p:sp>
        <p:nvSpPr>
          <p:cNvPr id="25" name="文本框 24"/>
          <p:cNvSpPr txBox="1"/>
          <p:nvPr/>
        </p:nvSpPr>
        <p:spPr>
          <a:xfrm flipV="1">
            <a:off x="6465888" y="3573780"/>
            <a:ext cx="523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9798" y="4669790"/>
            <a:ext cx="53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+mn-ea"/>
              </a:rPr>
              <a:t>√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69633" y="1176020"/>
            <a:ext cx="104140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(2016娄底15题4分)在飞机失事搜寻过程中，搜救舰船在定位和测量海深时都要用到超声测位仪(如图所示)，它是利用声音可以在________中传播来工作的．若海水的深度是6.75 km，声音在海水中的传播速度是1 500 m/s，则测位仪发出信号后需经过________s才能接收到信号．　  </a:t>
            </a:r>
          </a:p>
        </p:txBody>
      </p:sp>
      <p:pic>
        <p:nvPicPr>
          <p:cNvPr id="2" name="图片 -2147482619" descr="C:\Documents and Settings\Administrator\桌面\湖南物理\PY3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736783" y="3589020"/>
            <a:ext cx="2648585" cy="2000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260398" y="1835150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液体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91978" y="2881630"/>
            <a:ext cx="344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04828" y="5732780"/>
            <a:ext cx="982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题图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68643" y="2093595"/>
            <a:ext cx="106241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(2015郴州2题2分)在公共场所大声喧哗是不文明的行为，交谈时应轻声细语，不影响他人．这里的“大声”和“轻声”是指声音的(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A. 音调     B. 音色      C. 响度        D. 频率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6. (2017怀化1题3分)“稻花香里说丰年，听取蛙声一片”，我们能区别蛙声是根据声音的(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音调不同                       B. 响度不同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音色不同                       D. 频率不同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40398" y="1230630"/>
            <a:ext cx="10764520" cy="737235"/>
            <a:chOff x="1156" y="3026"/>
            <a:chExt cx="16952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26"/>
              <a:ext cx="16558" cy="1161"/>
              <a:chOff x="1324" y="1670"/>
              <a:chExt cx="16558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70"/>
                <a:ext cx="1337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声音的特性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考，岳阳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考，益阳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考)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7338378" y="2811780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96783" y="4464685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48348" y="956310"/>
            <a:ext cx="1042479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(2014湘潭4题2分)在一根饮料吸管上钻五个孔，嘴对着吸管吹气，用手指按住其他不同的孔，听到了高低不同的声音，这主要改变了声音的(　　)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振幅             B. 响度               C. 音色                   D. 音调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(2019张家界2题2分)如图所示的实验中，可探究决定音调高低因素的实验是(　　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01568" y="1624965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12253" y="3290570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57263" y="4032885"/>
            <a:ext cx="10164445" cy="1798320"/>
            <a:chOff x="941" y="5679"/>
            <a:chExt cx="17503" cy="3391"/>
          </a:xfrm>
        </p:grpSpPr>
        <p:pic>
          <p:nvPicPr>
            <p:cNvPr id="5" name="图片 -2147482617" descr="C:\Documents and Settings\Administrator\桌面\湖南物理\PY4.TI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r:link="rId6"/>
            <a:srcRect r="-1006" b="54491"/>
            <a:stretch>
              <a:fillRect/>
            </a:stretch>
          </p:blipFill>
          <p:spPr>
            <a:xfrm>
              <a:off x="941" y="6238"/>
              <a:ext cx="8535" cy="28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" name="图片 -2147482617" descr="C:\Documents and Settings\Administrator\桌面\湖南物理\PY4.TI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r:link="rId6"/>
            <a:srcRect t="45509" r="-2000"/>
            <a:stretch>
              <a:fillRect/>
            </a:stretch>
          </p:blipFill>
          <p:spPr>
            <a:xfrm>
              <a:off x="9825" y="5679"/>
              <a:ext cx="8619" cy="339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22313" y="832485"/>
            <a:ext cx="1062418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9. (2016益阳10题3分)下图所示为声波的波形图，下列说法正确的是(　　)</a:t>
            </a: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甲、乙、丙三者的音色不同</a:t>
            </a: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甲、乙、丙三者的响度不同</a:t>
            </a: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甲、乙、丙三者的音调不同</a:t>
            </a: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甲、乙、丙三者的音调、响度、音色都不同</a:t>
            </a:r>
          </a:p>
        </p:txBody>
      </p:sp>
      <p:pic>
        <p:nvPicPr>
          <p:cNvPr id="2" name="图片 -2147482616" descr="C:\Documents and Settings\Administrator\桌面\湖南物理\PY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403793" y="1767840"/>
            <a:ext cx="6971030" cy="1680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065703" y="982345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81918" y="3630930"/>
            <a:ext cx="1109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127000" indent="0" algn="ctr" fontAlgn="auto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第9题图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50558" y="1119505"/>
            <a:ext cx="1062418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10. (2014张家界18题2分)如图所示，是同学们在玩游戏，蒙住双眼的小王能辨别周围同学们的声音，这是因为不同人声音的________不同，同时，还可以根据声音的________来大致判断周围同学离他的远近．(均选填“响度”“音色”或“音调”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615" descr="C:\Documents and Settings\Administrator\桌面\湖南物理\PY6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327843" y="3084830"/>
            <a:ext cx="3425190" cy="2225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135178" y="1769745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音色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9208" y="2275840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响度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42573" y="5516245"/>
            <a:ext cx="12680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0" indent="0" algn="ctr" fontAlgn="auto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题图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68643" y="1810385"/>
            <a:ext cx="1062418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11. (2016郴州8题2分)下列实例是利用声音传递能量的是(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利用超声波给金属工件探伤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利用超声波除去人体内的结石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医生通过听诊器给病人诊病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超声波导盲仪帮助盲人出行 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12. (2018株洲18题2分)声音是由声源________产生的.120(救护)出车后会持续拉响警笛，行人或其他车辆会及时让道，它说明声音可以传递________(选填“信息”或“能量”)．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12153" y="939165"/>
            <a:ext cx="10764520" cy="781050"/>
            <a:chOff x="1156" y="2906"/>
            <a:chExt cx="16952" cy="1230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2906"/>
              <a:ext cx="16558" cy="1200"/>
              <a:chOff x="1324" y="1550"/>
              <a:chExt cx="16558" cy="120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550"/>
                <a:ext cx="1337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声音的利用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考，岳阳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考，益阳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考)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365808" y="1999615"/>
            <a:ext cx="38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12143" y="4631055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振动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3683" y="5199380"/>
            <a:ext cx="962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信息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2890116-561f-4abb-90ce-3dd96c936a6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2890116-561f-4abb-90ce-3dd96c936a6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223,&quot;width&quot;:845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41941276"/>
  <p:tag name="KSO_WM_UNIT_PLACING_PICTURE_USER_VIEWPORT" val="{&quot;height&quot;:6223,&quot;width&quot;:845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2890116-561f-4abb-90ce-3dd96c936a6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2890116-561f-4abb-90ce-3dd96c936a6c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1329</Words>
  <Application>Microsoft Office PowerPoint</Application>
  <PresentationFormat>自定义</PresentationFormat>
  <Paragraphs>341</Paragraphs>
  <Slides>35</Slides>
  <Notes>21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2019-11-26T04:16:00Z</dcterms:created>
  <dcterms:modified xsi:type="dcterms:W3CDTF">2020-03-14T01:43:16Z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