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A3C2EB-DCB2-44AA-A78B-84568CD4A1BA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D854F3-7A12-47BF-BD24-447020140D1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3319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9605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0784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3000">
              <a:schemeClr val="accent1">
                <a:tint val="66000"/>
                <a:satMod val="160000"/>
              </a:schemeClr>
            </a:gs>
            <a:gs pos="39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hyperlink" Target="http://image.baidu.com/i?ct=503316480&amp;z=0&amp;tn=baiduimagedetail&amp;word=%D0%FC%B8%A1%B5%C4%BC%A6%B5%B0&amp;in=25435&amp;cl=2&amp;cm=1&amp;sc=0&amp;lm=-1&amp;pn=36&amp;rn=1&amp;di=26987316540&amp;ln=1371&amp;fr=&amp;ic=0&amp;s=0&amp;se=1" TargetMode="External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&#35838;&#31243;&#21516;&#27493;\&#31532;10&#31456;&#12288;&#21387;&#24378;&#21644;&#28014;&#21147;\&#35838;&#20214;\10.4&#28014;&#21147;\&#33258;&#21046;&#28508;&#27700;&#33351;&#27169;&#22411;.mpg" TargetMode="Externa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hyperlink" Target="&#28508;&#27700;&#33351;&#21407;&#29702;.swf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9.wmf"/><Relationship Id="rId11" Type="http://schemas.openxmlformats.org/officeDocument/2006/relationships/image" Target="../media/image33.png"/><Relationship Id="rId5" Type="http://schemas.openxmlformats.org/officeDocument/2006/relationships/oleObject" Target="../embeddings/oleObject2.bin"/><Relationship Id="rId10" Type="http://schemas.openxmlformats.org/officeDocument/2006/relationships/image" Target="../media/image32.png"/><Relationship Id="rId4" Type="http://schemas.openxmlformats.org/officeDocument/2006/relationships/image" Target="../media/image28.wmf"/><Relationship Id="rId9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2-&#35270;&#39057;-21&#40481;&#34507;&#30340;&#27785;&#28014;.mpg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G:\&#19978;&#35838;&#29992;\(&#31034;&#20363;&#38899;&#20048;)&#19968;&#21098;&#26757;.wma" TargetMode="Externa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dsjy.com/jsbz/hj/qt/rb/1.htm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矩形 5121"/>
          <p:cNvSpPr>
            <a:spLocks noChangeArrowheads="1"/>
          </p:cNvSpPr>
          <p:nvPr/>
        </p:nvSpPr>
        <p:spPr bwMode="auto">
          <a:xfrm>
            <a:off x="1619250" y="1993107"/>
            <a:ext cx="5905500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buFont typeface="Arial" charset="0"/>
              <a:buNone/>
            </a:pPr>
            <a:r>
              <a:rPr lang="zh-CN" altLang="en-US" sz="6000" b="1" dirty="0">
                <a:solidFill>
                  <a:schemeClr val="tx2"/>
                </a:solidFill>
                <a:ea typeface="华文行楷" pitchFamily="2" charset="-122"/>
              </a:rPr>
              <a:t>教学课件</a:t>
            </a:r>
          </a:p>
        </p:txBody>
      </p:sp>
      <p:sp>
        <p:nvSpPr>
          <p:cNvPr id="34819" name="文本框 5122"/>
          <p:cNvSpPr txBox="1">
            <a:spLocks noChangeArrowheads="1"/>
          </p:cNvSpPr>
          <p:nvPr/>
        </p:nvSpPr>
        <p:spPr bwMode="auto">
          <a:xfrm>
            <a:off x="685800" y="2605088"/>
            <a:ext cx="7989888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>
              <a:buFont typeface="Arial" charset="0"/>
              <a:buNone/>
            </a:pPr>
            <a:endParaRPr lang="en-US" altLang="zh-CN" sz="6000" dirty="0">
              <a:solidFill>
                <a:srgbClr val="FFFFFF"/>
              </a:solidFill>
              <a:latin typeface="华文新魏" pitchFamily="2" charset="-122"/>
              <a:ea typeface="华文新魏" pitchFamily="2" charset="-122"/>
            </a:endParaRPr>
          </a:p>
          <a:p>
            <a:pPr algn="ctr" eaLnBrk="1" hangingPunct="1"/>
            <a:r>
              <a:rPr lang="zh-CN" altLang="en-US" sz="4000" b="1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  物理  八年级下册  江苏科技版</a:t>
            </a:r>
            <a:endParaRPr lang="zh-CN" altLang="zh-CN" sz="4000" b="1" dirty="0">
              <a:solidFill>
                <a:srgbClr val="0070C0"/>
              </a:solidFill>
              <a:latin typeface="华文楷体" pitchFamily="2" charset="-122"/>
              <a:ea typeface="华文楷体" pitchFamily="2" charset="-122"/>
            </a:endParaRPr>
          </a:p>
          <a:p>
            <a:pPr algn="ctr" eaLnBrk="1" hangingPunct="1">
              <a:buFont typeface="Arial" charset="0"/>
              <a:buNone/>
            </a:pPr>
            <a:endParaRPr lang="en-US" altLang="zh-CN" sz="4000" b="1" dirty="0">
              <a:solidFill>
                <a:srgbClr val="FFFFFF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886212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/>
          <p:cNvSpPr txBox="1">
            <a:spLocks noChangeArrowheads="1"/>
          </p:cNvSpPr>
          <p:nvPr/>
        </p:nvSpPr>
        <p:spPr bwMode="auto">
          <a:xfrm>
            <a:off x="357188" y="1384300"/>
            <a:ext cx="27368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latin typeface="+mn-ea"/>
                <a:ea typeface="+mn-ea"/>
              </a:rPr>
              <a:t>归纳与小结：</a:t>
            </a:r>
          </a:p>
        </p:txBody>
      </p:sp>
      <p:sp>
        <p:nvSpPr>
          <p:cNvPr id="12291" name="Text Box 5"/>
          <p:cNvSpPr txBox="1">
            <a:spLocks noChangeArrowheads="1"/>
          </p:cNvSpPr>
          <p:nvPr/>
        </p:nvSpPr>
        <p:spPr bwMode="auto">
          <a:xfrm>
            <a:off x="255588" y="2143125"/>
            <a:ext cx="76739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defRPr/>
            </a:pPr>
            <a:r>
              <a:rPr lang="en-US" altLang="zh-CN" sz="2400" b="1" dirty="0">
                <a:latin typeface="+mn-ea"/>
                <a:ea typeface="+mn-ea"/>
              </a:rPr>
              <a:t>       </a:t>
            </a:r>
            <a:r>
              <a:rPr lang="zh-CN" altLang="en-US" sz="2400" b="1" dirty="0">
                <a:latin typeface="+mn-ea"/>
                <a:ea typeface="+mn-ea"/>
              </a:rPr>
              <a:t>实验表明，可以通过改变物体的 </a:t>
            </a:r>
            <a:r>
              <a:rPr lang="zh-CN" altLang="en-US" sz="2400" u="sng" dirty="0">
                <a:latin typeface="+mn-ea"/>
                <a:ea typeface="+mn-ea"/>
              </a:rPr>
              <a:t>       </a:t>
            </a:r>
            <a:r>
              <a:rPr lang="zh-CN" altLang="en-US" sz="2400" b="1" dirty="0">
                <a:latin typeface="+mn-ea"/>
                <a:ea typeface="+mn-ea"/>
              </a:rPr>
              <a:t>和所受</a:t>
            </a:r>
            <a:r>
              <a:rPr lang="zh-CN" altLang="en-US" sz="2400" i="1" u="sng" dirty="0">
                <a:latin typeface="+mn-ea"/>
                <a:ea typeface="+mn-ea"/>
              </a:rPr>
              <a:t> </a:t>
            </a:r>
            <a:r>
              <a:rPr lang="zh-CN" altLang="en-US" sz="2400" u="sng" dirty="0">
                <a:latin typeface="+mn-ea"/>
                <a:ea typeface="+mn-ea"/>
              </a:rPr>
              <a:t>      </a:t>
            </a:r>
            <a:r>
              <a:rPr lang="zh-CN" altLang="en-US" sz="2400" b="1" dirty="0">
                <a:latin typeface="+mn-ea"/>
                <a:ea typeface="+mn-ea"/>
              </a:rPr>
              <a:t>的大小来控制物体的浮与沉。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428625" y="3429000"/>
            <a:ext cx="734536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defRPr/>
            </a:pPr>
            <a:r>
              <a:rPr lang="en-US" altLang="zh-CN" sz="2400" b="1" dirty="0">
                <a:latin typeface="+mn-ea"/>
                <a:ea typeface="+mn-ea"/>
              </a:rPr>
              <a:t>      </a:t>
            </a:r>
            <a:r>
              <a:rPr lang="zh-CN" altLang="en-US" sz="2400" b="1" dirty="0">
                <a:latin typeface="+mn-ea"/>
                <a:ea typeface="+mn-ea"/>
              </a:rPr>
              <a:t>那么，物体在上浮和下沉时，它受到的重力与浮力之间又有什么关系呢？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5991225" y="2181225"/>
            <a:ext cx="10810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重力</a:t>
            </a: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785813" y="2752725"/>
            <a:ext cx="10080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浮力</a:t>
            </a:r>
          </a:p>
        </p:txBody>
      </p:sp>
    </p:spTree>
    <p:extLst>
      <p:ext uri="{BB962C8B-B14F-4D97-AF65-F5344CB8AC3E}">
        <p14:creationId xmlns:p14="http://schemas.microsoft.com/office/powerpoint/2010/main" val="1223873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0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0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0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7" grpId="0"/>
      <p:bldP spid="1024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4"/>
          <p:cNvSpPr txBox="1">
            <a:spLocks noChangeArrowheads="1"/>
          </p:cNvSpPr>
          <p:nvPr/>
        </p:nvSpPr>
        <p:spPr bwMode="auto">
          <a:xfrm>
            <a:off x="1938183" y="927477"/>
            <a:ext cx="352395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探</a:t>
            </a:r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究物体的浮沉条件</a:t>
            </a:r>
          </a:p>
        </p:txBody>
      </p:sp>
      <p:sp>
        <p:nvSpPr>
          <p:cNvPr id="13315" name="Text Box 5"/>
          <p:cNvSpPr txBox="1">
            <a:spLocks noChangeArrowheads="1"/>
          </p:cNvSpPr>
          <p:nvPr/>
        </p:nvSpPr>
        <p:spPr bwMode="auto">
          <a:xfrm>
            <a:off x="433388" y="1928813"/>
            <a:ext cx="83534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latin typeface="+mn-ea"/>
                <a:ea typeface="+mn-ea"/>
              </a:rPr>
              <a:t>器材：弹簧测力计、量筒、水、小瓶、沙子等</a:t>
            </a: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436563" y="2286000"/>
            <a:ext cx="8135937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defRPr/>
            </a:pPr>
            <a:r>
              <a:rPr lang="zh-CN" altLang="en-US" sz="2400" b="1" dirty="0">
                <a:latin typeface="+mn-ea"/>
                <a:ea typeface="+mn-ea"/>
              </a:rPr>
              <a:t>议一议：</a:t>
            </a:r>
          </a:p>
          <a:p>
            <a:pPr>
              <a:lnSpc>
                <a:spcPct val="150000"/>
              </a:lnSpc>
              <a:spcBef>
                <a:spcPct val="50000"/>
              </a:spcBef>
              <a:defRPr/>
            </a:pPr>
            <a:r>
              <a:rPr lang="en-US" altLang="zh-CN" sz="2400" b="1" dirty="0">
                <a:latin typeface="+mn-ea"/>
                <a:ea typeface="+mn-ea"/>
              </a:rPr>
              <a:t>1.</a:t>
            </a:r>
            <a:r>
              <a:rPr lang="zh-CN" altLang="en-US" sz="2400" b="1" dirty="0">
                <a:latin typeface="+mn-ea"/>
                <a:ea typeface="+mn-ea"/>
              </a:rPr>
              <a:t>怎样测量物体的重力？</a:t>
            </a:r>
          </a:p>
          <a:p>
            <a:pPr>
              <a:lnSpc>
                <a:spcPct val="150000"/>
              </a:lnSpc>
              <a:spcBef>
                <a:spcPct val="50000"/>
              </a:spcBef>
              <a:defRPr/>
            </a:pPr>
            <a:r>
              <a:rPr lang="en-US" altLang="zh-CN" sz="2400" b="1" dirty="0">
                <a:latin typeface="+mn-ea"/>
                <a:ea typeface="+mn-ea"/>
              </a:rPr>
              <a:t>2.</a:t>
            </a:r>
            <a:r>
              <a:rPr lang="zh-CN" altLang="en-US" sz="2400" b="1" dirty="0">
                <a:latin typeface="+mn-ea"/>
                <a:ea typeface="+mn-ea"/>
              </a:rPr>
              <a:t>对于在水中上浮的物体，如木块，首先要让其处于</a:t>
            </a:r>
            <a:r>
              <a:rPr lang="zh-CN" altLang="en-US" sz="2400" b="1" u="sng" dirty="0">
                <a:latin typeface="+mn-ea"/>
                <a:ea typeface="+mn-ea"/>
              </a:rPr>
              <a:t>何种</a:t>
            </a:r>
            <a:r>
              <a:rPr lang="zh-CN" altLang="en-US" sz="2400" b="1" dirty="0">
                <a:latin typeface="+mn-ea"/>
                <a:ea typeface="+mn-ea"/>
              </a:rPr>
              <a:t>状态？</a:t>
            </a:r>
          </a:p>
          <a:p>
            <a:pPr>
              <a:lnSpc>
                <a:spcPct val="150000"/>
              </a:lnSpc>
              <a:spcBef>
                <a:spcPct val="50000"/>
              </a:spcBef>
              <a:defRPr/>
            </a:pPr>
            <a:r>
              <a:rPr lang="en-US" altLang="zh-CN" sz="2400" b="1" dirty="0">
                <a:latin typeface="+mn-ea"/>
                <a:ea typeface="+mn-ea"/>
              </a:rPr>
              <a:t>3.</a:t>
            </a:r>
            <a:r>
              <a:rPr lang="zh-CN" altLang="en-US" sz="2400" b="1" dirty="0">
                <a:latin typeface="+mn-ea"/>
                <a:ea typeface="+mn-ea"/>
              </a:rPr>
              <a:t>怎样利用提供的器材测量或计算出物体上浮、下沉、漂浮时受到的浮力？如果用原理法测浮力，如何知道物体排开液体的体积？</a:t>
            </a:r>
          </a:p>
        </p:txBody>
      </p:sp>
      <p:sp>
        <p:nvSpPr>
          <p:cNvPr id="46085" name="WordArt 8"/>
          <p:cNvSpPr>
            <a:spLocks noChangeArrowheads="1" noChangeShapeType="1" noTextEdit="1"/>
          </p:cNvSpPr>
          <p:nvPr/>
        </p:nvSpPr>
        <p:spPr bwMode="auto">
          <a:xfrm rot="4567906">
            <a:off x="564259" y="735389"/>
            <a:ext cx="744537" cy="846138"/>
          </a:xfrm>
          <a:prstGeom prst="rect">
            <a:avLst/>
          </a:prstGeom>
        </p:spPr>
        <p:txBody>
          <a:bodyPr vert="eaVert"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fontAlgn="auto"/>
            <a:r>
              <a:rPr lang="zh-CN" altLang="en-US" sz="2400" i="1" kern="10" dirty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35921" dir="2700000" algn="ctr" rotWithShape="0">
                    <a:srgbClr val="B2B2B2">
                      <a:alpha val="79999"/>
                    </a:srgbClr>
                  </a:outerShdw>
                </a:effectLst>
                <a:latin typeface="+mn-ea"/>
                <a:ea typeface="+mn-ea"/>
                <a:cs typeface="+mn-ea"/>
              </a:rPr>
              <a:t>活动</a:t>
            </a:r>
          </a:p>
        </p:txBody>
      </p:sp>
    </p:spTree>
    <p:extLst>
      <p:ext uri="{BB962C8B-B14F-4D97-AF65-F5344CB8AC3E}">
        <p14:creationId xmlns:p14="http://schemas.microsoft.com/office/powerpoint/2010/main" val="2811295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344" name="Group 56"/>
          <p:cNvGraphicFramePr>
            <a:graphicFrameLocks noGrp="1"/>
          </p:cNvGraphicFramePr>
          <p:nvPr>
            <p:ph idx="4294967295"/>
          </p:nvPr>
        </p:nvGraphicFramePr>
        <p:xfrm>
          <a:off x="500063" y="2428875"/>
          <a:ext cx="8229600" cy="2998789"/>
        </p:xfrm>
        <a:graphic>
          <a:graphicData uri="http://schemas.openxmlformats.org/drawingml/2006/table">
            <a:tbl>
              <a:tblPr/>
              <a:tblGrid>
                <a:gridCol w="2057400"/>
                <a:gridCol w="1471612"/>
                <a:gridCol w="1584325"/>
                <a:gridCol w="3116263"/>
              </a:tblGrid>
              <a:tr h="792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物体的状态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重力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浮力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重力与浮力的关系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9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下沉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0.6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0.47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6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上浮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保持</a:t>
                      </a:r>
                      <a:r>
                        <a:rPr kumimoji="0" lang="zh-CN" altLang="en-US" sz="24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浸没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状态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0.3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4.7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1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悬浮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0.63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0.63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365" name="Text Box 49"/>
          <p:cNvSpPr txBox="1">
            <a:spLocks noChangeArrowheads="1"/>
          </p:cNvSpPr>
          <p:nvPr/>
        </p:nvSpPr>
        <p:spPr bwMode="auto">
          <a:xfrm>
            <a:off x="458559" y="1062953"/>
            <a:ext cx="29527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latin typeface="+mn-ea"/>
                <a:ea typeface="+mn-ea"/>
              </a:rPr>
              <a:t>实验与探究</a:t>
            </a:r>
            <a:r>
              <a:rPr lang="en-US" altLang="zh-CN" sz="2400" b="1" dirty="0">
                <a:latin typeface="+mn-ea"/>
                <a:ea typeface="+mn-ea"/>
              </a:rPr>
              <a:t>:</a:t>
            </a:r>
          </a:p>
        </p:txBody>
      </p:sp>
      <p:sp>
        <p:nvSpPr>
          <p:cNvPr id="14366" name="Text Box 50"/>
          <p:cNvSpPr txBox="1">
            <a:spLocks noChangeArrowheads="1"/>
          </p:cNvSpPr>
          <p:nvPr/>
        </p:nvSpPr>
        <p:spPr bwMode="auto">
          <a:xfrm>
            <a:off x="369093" y="1626393"/>
            <a:ext cx="54006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latin typeface="+mn-ea"/>
                <a:ea typeface="+mn-ea"/>
              </a:rPr>
              <a:t>将实验数据记录在下表中：</a:t>
            </a:r>
          </a:p>
        </p:txBody>
      </p:sp>
    </p:spTree>
    <p:extLst>
      <p:ext uri="{BB962C8B-B14F-4D97-AF65-F5344CB8AC3E}">
        <p14:creationId xmlns:p14="http://schemas.microsoft.com/office/powerpoint/2010/main" val="3446939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11"/>
          <p:cNvSpPr>
            <a:spLocks noChangeArrowheads="1"/>
          </p:cNvSpPr>
          <p:nvPr/>
        </p:nvSpPr>
        <p:spPr bwMode="auto">
          <a:xfrm>
            <a:off x="500063" y="1878013"/>
            <a:ext cx="8001000" cy="4114800"/>
          </a:xfrm>
          <a:prstGeom prst="roundRect">
            <a:avLst>
              <a:gd name="adj" fmla="val 7315"/>
            </a:avLst>
          </a:prstGeom>
          <a:noFill/>
          <a:ln w="22225" cap="rnd">
            <a:solidFill>
              <a:srgbClr val="1C1C1C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500063" y="928688"/>
            <a:ext cx="54292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r>
              <a:rPr lang="zh-CN" altLang="en-US" sz="4000" b="1" dirty="0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浮沉状态与浮沉条件</a:t>
            </a:r>
          </a:p>
        </p:txBody>
      </p:sp>
      <p:pic>
        <p:nvPicPr>
          <p:cNvPr id="9" name="Picture 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3" y="3190875"/>
            <a:ext cx="1812925" cy="131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2709863" y="2200275"/>
            <a:ext cx="5105400" cy="3684588"/>
            <a:chOff x="-457200" y="152402"/>
            <a:chExt cx="5105400" cy="3684634"/>
          </a:xfrm>
        </p:grpSpPr>
        <p:sp>
          <p:nvSpPr>
            <p:cNvPr id="11" name="Line 12"/>
            <p:cNvSpPr>
              <a:spLocks noChangeShapeType="1"/>
            </p:cNvSpPr>
            <p:nvPr/>
          </p:nvSpPr>
          <p:spPr bwMode="auto">
            <a:xfrm flipV="1">
              <a:off x="152400" y="2954375"/>
              <a:ext cx="4495800" cy="76201"/>
            </a:xfrm>
            <a:prstGeom prst="line">
              <a:avLst/>
            </a:prstGeom>
            <a:noFill/>
            <a:ln w="57150" cap="rnd">
              <a:solidFill>
                <a:srgbClr val="808080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  <p:sp>
          <p:nvSpPr>
            <p:cNvPr id="12" name="Line 12"/>
            <p:cNvSpPr>
              <a:spLocks noChangeShapeType="1"/>
            </p:cNvSpPr>
            <p:nvPr/>
          </p:nvSpPr>
          <p:spPr bwMode="auto">
            <a:xfrm>
              <a:off x="-304800" y="893774"/>
              <a:ext cx="4495800" cy="3175"/>
            </a:xfrm>
            <a:prstGeom prst="line">
              <a:avLst/>
            </a:prstGeom>
            <a:noFill/>
            <a:ln w="57150" cap="rnd">
              <a:solidFill>
                <a:srgbClr val="808080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  <p:pic>
          <p:nvPicPr>
            <p:cNvPr id="48159" name="Picture 2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152402"/>
              <a:ext cx="2080922" cy="13716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8160" name="Picture 2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7808" y="2344992"/>
              <a:ext cx="2286000" cy="1492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Line 13"/>
            <p:cNvSpPr>
              <a:spLocks noChangeShapeType="1"/>
            </p:cNvSpPr>
            <p:nvPr/>
          </p:nvSpPr>
          <p:spPr bwMode="auto">
            <a:xfrm flipV="1">
              <a:off x="-457200" y="790585"/>
              <a:ext cx="0" cy="2239991"/>
            </a:xfrm>
            <a:prstGeom prst="line">
              <a:avLst/>
            </a:prstGeom>
            <a:noFill/>
            <a:ln w="57150" cap="rnd">
              <a:solidFill>
                <a:srgbClr val="808080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</p:grpSp>
      <p:sp>
        <p:nvSpPr>
          <p:cNvPr id="16" name="Rectangle 31"/>
          <p:cNvSpPr>
            <a:spLocks noChangeArrowheads="1"/>
          </p:cNvSpPr>
          <p:nvPr/>
        </p:nvSpPr>
        <p:spPr bwMode="auto">
          <a:xfrm>
            <a:off x="3243263" y="3524250"/>
            <a:ext cx="457200" cy="830263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chemeClr val="bg1"/>
                </a:solidFill>
                <a:latin typeface="宋体" pitchFamily="2" charset="-122"/>
                <a:ea typeface="楷体_GB2312" pitchFamily="49" charset="-122"/>
              </a:rPr>
              <a:t>悬浮</a:t>
            </a:r>
          </a:p>
        </p:txBody>
      </p:sp>
      <p:sp>
        <p:nvSpPr>
          <p:cNvPr id="17" name="Rectangle 31"/>
          <p:cNvSpPr>
            <a:spLocks noChangeArrowheads="1"/>
          </p:cNvSpPr>
          <p:nvPr/>
        </p:nvSpPr>
        <p:spPr bwMode="auto">
          <a:xfrm>
            <a:off x="7072313" y="3143250"/>
            <a:ext cx="838200" cy="461963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chemeClr val="bg1"/>
                </a:solidFill>
                <a:latin typeface="宋体" pitchFamily="2" charset="-122"/>
                <a:ea typeface="楷体_GB2312" pitchFamily="49" charset="-122"/>
              </a:rPr>
              <a:t>漂浮</a:t>
            </a:r>
          </a:p>
        </p:txBody>
      </p:sp>
      <p:sp>
        <p:nvSpPr>
          <p:cNvPr id="18" name="Rectangle 31"/>
          <p:cNvSpPr>
            <a:spLocks noChangeArrowheads="1"/>
          </p:cNvSpPr>
          <p:nvPr/>
        </p:nvSpPr>
        <p:spPr bwMode="auto">
          <a:xfrm>
            <a:off x="7000875" y="4500563"/>
            <a:ext cx="868363" cy="461962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chemeClr val="bg1"/>
                </a:solidFill>
                <a:latin typeface="宋体" pitchFamily="2" charset="-122"/>
                <a:ea typeface="楷体_GB2312" pitchFamily="49" charset="-122"/>
              </a:rPr>
              <a:t>沉底</a:t>
            </a:r>
          </a:p>
        </p:txBody>
      </p:sp>
      <p:sp>
        <p:nvSpPr>
          <p:cNvPr id="19" name="Rectangle 31"/>
          <p:cNvSpPr>
            <a:spLocks noChangeArrowheads="1"/>
          </p:cNvSpPr>
          <p:nvPr/>
        </p:nvSpPr>
        <p:spPr bwMode="auto">
          <a:xfrm>
            <a:off x="2428875" y="2357438"/>
            <a:ext cx="838200" cy="4619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chemeClr val="bg1"/>
                </a:solidFill>
                <a:latin typeface="宋体" pitchFamily="2" charset="-122"/>
                <a:ea typeface="楷体_GB2312" pitchFamily="49" charset="-122"/>
              </a:rPr>
              <a:t>上浮</a:t>
            </a:r>
          </a:p>
        </p:txBody>
      </p:sp>
      <p:sp>
        <p:nvSpPr>
          <p:cNvPr id="20" name="Rectangle 31"/>
          <p:cNvSpPr>
            <a:spLocks noChangeArrowheads="1"/>
          </p:cNvSpPr>
          <p:nvPr/>
        </p:nvSpPr>
        <p:spPr bwMode="auto">
          <a:xfrm>
            <a:off x="2286000" y="5214938"/>
            <a:ext cx="838200" cy="4619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chemeClr val="bg1"/>
                </a:solidFill>
                <a:latin typeface="宋体" pitchFamily="2" charset="-122"/>
                <a:ea typeface="楷体_GB2312" pitchFamily="49" charset="-122"/>
              </a:rPr>
              <a:t>下沉</a:t>
            </a:r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3852863" y="3648075"/>
            <a:ext cx="2128837" cy="482600"/>
            <a:chOff x="198631" y="93643"/>
            <a:chExt cx="2129153" cy="483455"/>
          </a:xfrm>
        </p:grpSpPr>
        <p:sp>
          <p:nvSpPr>
            <p:cNvPr id="48155" name="Text Box 15"/>
            <p:cNvSpPr txBox="1">
              <a:spLocks noChangeArrowheads="1"/>
            </p:cNvSpPr>
            <p:nvPr/>
          </p:nvSpPr>
          <p:spPr bwMode="auto">
            <a:xfrm>
              <a:off x="651135" y="115907"/>
              <a:ext cx="1676649" cy="461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400" b="1" i="1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zh-CN" altLang="en-US" sz="2400" b="1" baseline="-25000">
                  <a:latin typeface="宋体" pitchFamily="2" charset="-122"/>
                  <a:ea typeface="楷体_GB2312" pitchFamily="49" charset="-122"/>
                </a:rPr>
                <a:t>浮</a:t>
              </a:r>
              <a:r>
                <a:rPr lang="en-US" altLang="zh-CN" sz="2400" b="1">
                  <a:latin typeface="宋体" pitchFamily="2" charset="-122"/>
                  <a:ea typeface="楷体_GB2312" pitchFamily="49" charset="-122"/>
                </a:rPr>
                <a:t>= </a:t>
              </a:r>
              <a:r>
                <a:rPr lang="en-US" altLang="zh-CN" sz="2400" b="1" i="1">
                  <a:latin typeface="Times New Roman" pitchFamily="18" charset="0"/>
                  <a:cs typeface="Times New Roman" pitchFamily="18" charset="0"/>
                </a:rPr>
                <a:t>G</a:t>
              </a:r>
            </a:p>
          </p:txBody>
        </p:sp>
        <p:sp>
          <p:nvSpPr>
            <p:cNvPr id="48156" name="Rectangle 33"/>
            <p:cNvSpPr>
              <a:spLocks noChangeArrowheads="1"/>
            </p:cNvSpPr>
            <p:nvPr/>
          </p:nvSpPr>
          <p:spPr bwMode="auto">
            <a:xfrm>
              <a:off x="198631" y="93643"/>
              <a:ext cx="685902" cy="461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zh-TW" altLang="en-US" sz="2400" b="1">
                  <a:solidFill>
                    <a:srgbClr val="CC0000"/>
                  </a:solidFill>
                  <a:latin typeface="PMingLiU" pitchFamily="18" charset="-120"/>
                  <a:ea typeface="PMingLiU" pitchFamily="18" charset="-120"/>
                  <a:cs typeface="楷体_GB2312" pitchFamily="49" charset="-122"/>
                  <a:sym typeface="Symbol" pitchFamily="18" charset="2"/>
                </a:rPr>
                <a:t></a:t>
              </a:r>
              <a:endParaRPr lang="zh-CN" altLang="en-US" sz="2400" b="1">
                <a:solidFill>
                  <a:srgbClr val="CC0000"/>
                </a:solidFill>
                <a:latin typeface="宋体" pitchFamily="2" charset="-122"/>
                <a:ea typeface="PMingLiU" pitchFamily="18" charset="-120"/>
                <a:cs typeface="楷体_GB2312" pitchFamily="49" charset="-122"/>
                <a:sym typeface="Symbol" pitchFamily="18" charset="2"/>
              </a:endParaRPr>
            </a:p>
          </p:txBody>
        </p:sp>
      </p:grp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6138863" y="2424113"/>
            <a:ext cx="1676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 i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zh-CN" altLang="en-US" sz="2400" b="1" baseline="-25000">
                <a:latin typeface="宋体" pitchFamily="2" charset="-122"/>
                <a:ea typeface="楷体_GB2312" pitchFamily="49" charset="-122"/>
              </a:rPr>
              <a:t>浮</a:t>
            </a:r>
            <a:r>
              <a:rPr lang="en-US" altLang="zh-CN" sz="2400" b="1">
                <a:latin typeface="宋体" pitchFamily="2" charset="-122"/>
                <a:ea typeface="楷体_GB2312" pitchFamily="49" charset="-122"/>
              </a:rPr>
              <a:t>= </a:t>
            </a:r>
            <a:r>
              <a:rPr lang="en-US" altLang="zh-CN" sz="2400" b="1" i="1">
                <a:latin typeface="Times New Roman" pitchFamily="18" charset="0"/>
                <a:cs typeface="Times New Roman" pitchFamily="18" charset="0"/>
              </a:rPr>
              <a:t>G</a:t>
            </a:r>
            <a:endParaRPr lang="en-US" altLang="zh-CN" sz="2400" b="1">
              <a:latin typeface="宋体" pitchFamily="2" charset="-122"/>
              <a:ea typeface="楷体_GB2312" pitchFamily="49" charset="-122"/>
            </a:endParaRPr>
          </a:p>
        </p:txBody>
      </p:sp>
      <p:sp>
        <p:nvSpPr>
          <p:cNvPr id="25" name="Rectangle 48"/>
          <p:cNvSpPr>
            <a:spLocks noChangeArrowheads="1"/>
          </p:cNvSpPr>
          <p:nvPr/>
        </p:nvSpPr>
        <p:spPr bwMode="auto">
          <a:xfrm>
            <a:off x="6215063" y="1971675"/>
            <a:ext cx="1828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400" b="1" i="1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zh-CN" altLang="en-US" sz="2400" b="1" baseline="-25000">
                <a:latin typeface="宋体" pitchFamily="2" charset="-122"/>
                <a:ea typeface="楷体_GB2312" pitchFamily="49" charset="-122"/>
              </a:rPr>
              <a:t>液</a:t>
            </a:r>
            <a:r>
              <a:rPr lang="en-US" altLang="zh-CN" sz="2400" b="1">
                <a:latin typeface="宋体" pitchFamily="2" charset="-122"/>
                <a:ea typeface="楷体_GB2312" pitchFamily="49" charset="-122"/>
              </a:rPr>
              <a:t>&gt;</a:t>
            </a:r>
            <a:r>
              <a:rPr lang="en-US" altLang="zh-CN" sz="2400" b="1" i="1">
                <a:latin typeface="Times New Roman" pitchFamily="18" charset="0"/>
                <a:cs typeface="Times New Roman" pitchFamily="18" charset="0"/>
              </a:rPr>
              <a:t> ρ</a:t>
            </a:r>
            <a:r>
              <a:rPr lang="zh-CN" altLang="en-US" sz="2400" b="1" baseline="-25000">
                <a:latin typeface="宋体" pitchFamily="2" charset="-122"/>
                <a:ea typeface="楷体_GB2312" pitchFamily="49" charset="-122"/>
              </a:rPr>
              <a:t>物</a:t>
            </a:r>
          </a:p>
        </p:txBody>
      </p:sp>
      <p:sp>
        <p:nvSpPr>
          <p:cNvPr id="26" name="Text Box 18"/>
          <p:cNvSpPr txBox="1">
            <a:spLocks noChangeArrowheads="1"/>
          </p:cNvSpPr>
          <p:nvPr/>
        </p:nvSpPr>
        <p:spPr bwMode="auto">
          <a:xfrm>
            <a:off x="728663" y="2652713"/>
            <a:ext cx="1981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 i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zh-CN" altLang="en-US" sz="2400" b="1" baseline="-25000">
                <a:latin typeface="宋体" pitchFamily="2" charset="-122"/>
                <a:ea typeface="楷体_GB2312" pitchFamily="49" charset="-122"/>
              </a:rPr>
              <a:t>浮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＞</a:t>
            </a:r>
            <a:r>
              <a:rPr lang="en-US" altLang="zh-CN" sz="2400" b="1" i="1">
                <a:latin typeface="Times New Roman" pitchFamily="18" charset="0"/>
                <a:cs typeface="Times New Roman" pitchFamily="18" charset="0"/>
              </a:rPr>
              <a:t>G</a:t>
            </a:r>
          </a:p>
        </p:txBody>
      </p:sp>
      <p:sp>
        <p:nvSpPr>
          <p:cNvPr id="27" name="Rectangle 32"/>
          <p:cNvSpPr>
            <a:spLocks noChangeArrowheads="1"/>
          </p:cNvSpPr>
          <p:nvPr/>
        </p:nvSpPr>
        <p:spPr bwMode="auto">
          <a:xfrm>
            <a:off x="728663" y="2028825"/>
            <a:ext cx="2025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400" b="1" i="1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zh-CN" altLang="en-US" sz="2400" b="1" baseline="-25000">
                <a:latin typeface="宋体" pitchFamily="2" charset="-122"/>
                <a:ea typeface="楷体_GB2312" pitchFamily="49" charset="-122"/>
              </a:rPr>
              <a:t>液</a:t>
            </a:r>
            <a:r>
              <a:rPr lang="en-US" altLang="zh-CN" sz="2400" b="1">
                <a:latin typeface="宋体" pitchFamily="2" charset="-122"/>
                <a:ea typeface="楷体_GB2312" pitchFamily="49" charset="-122"/>
              </a:rPr>
              <a:t>&gt;</a:t>
            </a:r>
            <a:r>
              <a:rPr lang="en-US" altLang="zh-CN" sz="2400" b="1" i="1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zh-CN" altLang="en-US" sz="2400" b="1" baseline="-25000">
                <a:latin typeface="宋体" pitchFamily="2" charset="-122"/>
                <a:ea typeface="楷体_GB2312" pitchFamily="49" charset="-122"/>
              </a:rPr>
              <a:t>物</a:t>
            </a:r>
          </a:p>
        </p:txBody>
      </p:sp>
      <p:sp>
        <p:nvSpPr>
          <p:cNvPr id="28" name="Rectangle 33"/>
          <p:cNvSpPr>
            <a:spLocks noChangeArrowheads="1"/>
          </p:cNvSpPr>
          <p:nvPr/>
        </p:nvSpPr>
        <p:spPr bwMode="auto">
          <a:xfrm rot="-5400000">
            <a:off x="7169944" y="2616994"/>
            <a:ext cx="685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TW" altLang="en-US" sz="2400" b="1">
                <a:solidFill>
                  <a:srgbClr val="CC0000"/>
                </a:solidFill>
                <a:latin typeface="PMingLiU" pitchFamily="18" charset="-120"/>
                <a:ea typeface="PMingLiU" pitchFamily="18" charset="-120"/>
                <a:cs typeface="楷体_GB2312" pitchFamily="49" charset="-122"/>
                <a:sym typeface="Symbol" pitchFamily="18" charset="2"/>
              </a:rPr>
              <a:t></a:t>
            </a:r>
            <a:endParaRPr lang="zh-CN" altLang="en-US" sz="2400" b="1">
              <a:solidFill>
                <a:srgbClr val="CC0000"/>
              </a:solidFill>
              <a:latin typeface="宋体" pitchFamily="2" charset="-122"/>
              <a:ea typeface="PMingLiU" pitchFamily="18" charset="-120"/>
              <a:cs typeface="楷体_GB2312" pitchFamily="49" charset="-122"/>
              <a:sym typeface="Symbol" pitchFamily="18" charset="2"/>
            </a:endParaRPr>
          </a:p>
        </p:txBody>
      </p:sp>
      <p:sp>
        <p:nvSpPr>
          <p:cNvPr id="29" name="Rectangle 33"/>
          <p:cNvSpPr>
            <a:spLocks noChangeArrowheads="1"/>
          </p:cNvSpPr>
          <p:nvPr/>
        </p:nvSpPr>
        <p:spPr bwMode="auto">
          <a:xfrm rot="5400000">
            <a:off x="7698582" y="4750593"/>
            <a:ext cx="685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TW" altLang="en-US" sz="2400" b="1">
                <a:solidFill>
                  <a:srgbClr val="CC0000"/>
                </a:solidFill>
                <a:latin typeface="PMingLiU" pitchFamily="18" charset="-120"/>
                <a:ea typeface="PMingLiU" pitchFamily="18" charset="-120"/>
                <a:cs typeface="楷体_GB2312" pitchFamily="49" charset="-122"/>
                <a:sym typeface="Symbol" pitchFamily="18" charset="2"/>
              </a:rPr>
              <a:t></a:t>
            </a:r>
            <a:endParaRPr lang="zh-CN" altLang="en-US" sz="2400" b="1">
              <a:solidFill>
                <a:srgbClr val="CC0000"/>
              </a:solidFill>
              <a:latin typeface="宋体" pitchFamily="2" charset="-122"/>
              <a:ea typeface="PMingLiU" pitchFamily="18" charset="-120"/>
              <a:cs typeface="楷体_GB2312" pitchFamily="49" charset="-122"/>
              <a:sym typeface="Symbol" pitchFamily="18" charset="2"/>
            </a:endParaRPr>
          </a:p>
        </p:txBody>
      </p:sp>
      <p:sp>
        <p:nvSpPr>
          <p:cNvPr id="30" name="Rectangle 33"/>
          <p:cNvSpPr>
            <a:spLocks noChangeArrowheads="1"/>
          </p:cNvSpPr>
          <p:nvPr/>
        </p:nvSpPr>
        <p:spPr bwMode="auto">
          <a:xfrm rot="10800000">
            <a:off x="1785938" y="2357438"/>
            <a:ext cx="685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TW" altLang="en-US" sz="2400" b="1">
                <a:solidFill>
                  <a:srgbClr val="CC0000"/>
                </a:solidFill>
                <a:latin typeface="PMingLiU" pitchFamily="18" charset="-120"/>
                <a:ea typeface="PMingLiU" pitchFamily="18" charset="-120"/>
                <a:cs typeface="楷体_GB2312" pitchFamily="49" charset="-122"/>
                <a:sym typeface="Symbol" pitchFamily="18" charset="2"/>
              </a:rPr>
              <a:t></a:t>
            </a:r>
            <a:endParaRPr lang="zh-CN" altLang="en-US" sz="2400" b="1">
              <a:solidFill>
                <a:srgbClr val="CC0000"/>
              </a:solidFill>
              <a:latin typeface="宋体" pitchFamily="2" charset="-122"/>
              <a:ea typeface="PMingLiU" pitchFamily="18" charset="-120"/>
              <a:cs typeface="楷体_GB2312" pitchFamily="49" charset="-122"/>
              <a:sym typeface="Symbol" pitchFamily="18" charset="2"/>
            </a:endParaRPr>
          </a:p>
        </p:txBody>
      </p:sp>
      <p:sp>
        <p:nvSpPr>
          <p:cNvPr id="31" name="Rectangle 33"/>
          <p:cNvSpPr>
            <a:spLocks noChangeArrowheads="1"/>
          </p:cNvSpPr>
          <p:nvPr/>
        </p:nvSpPr>
        <p:spPr bwMode="auto">
          <a:xfrm rot="10800000">
            <a:off x="1643063" y="5286375"/>
            <a:ext cx="685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TW" altLang="en-US" sz="2400" b="1">
                <a:solidFill>
                  <a:srgbClr val="CC0000"/>
                </a:solidFill>
                <a:latin typeface="PMingLiU" pitchFamily="18" charset="-120"/>
                <a:ea typeface="PMingLiU" pitchFamily="18" charset="-120"/>
                <a:cs typeface="楷体_GB2312" pitchFamily="49" charset="-122"/>
                <a:sym typeface="Symbol" pitchFamily="18" charset="2"/>
              </a:rPr>
              <a:t></a:t>
            </a:r>
            <a:endParaRPr lang="zh-CN" altLang="en-US" sz="2400" b="1">
              <a:solidFill>
                <a:srgbClr val="CC0000"/>
              </a:solidFill>
              <a:latin typeface="宋体" pitchFamily="2" charset="-122"/>
              <a:ea typeface="PMingLiU" pitchFamily="18" charset="-120"/>
              <a:cs typeface="楷体_GB2312" pitchFamily="49" charset="-122"/>
              <a:sym typeface="Symbol" pitchFamily="18" charset="2"/>
            </a:endParaRPr>
          </a:p>
        </p:txBody>
      </p:sp>
      <p:sp>
        <p:nvSpPr>
          <p:cNvPr id="32" name="Text Box 20"/>
          <p:cNvSpPr txBox="1">
            <a:spLocks noChangeArrowheads="1"/>
          </p:cNvSpPr>
          <p:nvPr/>
        </p:nvSpPr>
        <p:spPr bwMode="auto">
          <a:xfrm>
            <a:off x="804863" y="4562475"/>
            <a:ext cx="190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 i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zh-CN" altLang="en-US" sz="2400" b="1" baseline="-25000">
                <a:latin typeface="宋体" pitchFamily="2" charset="-122"/>
                <a:ea typeface="楷体_GB2312" pitchFamily="49" charset="-122"/>
              </a:rPr>
              <a:t>浮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＜</a:t>
            </a:r>
            <a:r>
              <a:rPr lang="en-US" altLang="zh-CN" sz="2400" b="1" i="1">
                <a:latin typeface="Times New Roman" pitchFamily="18" charset="0"/>
                <a:cs typeface="Times New Roman" pitchFamily="18" charset="0"/>
              </a:rPr>
              <a:t>G</a:t>
            </a:r>
          </a:p>
        </p:txBody>
      </p:sp>
      <p:sp>
        <p:nvSpPr>
          <p:cNvPr id="33" name="Rectangle 31"/>
          <p:cNvSpPr>
            <a:spLocks noChangeArrowheads="1"/>
          </p:cNvSpPr>
          <p:nvPr/>
        </p:nvSpPr>
        <p:spPr bwMode="auto">
          <a:xfrm>
            <a:off x="804863" y="5172075"/>
            <a:ext cx="1219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400" b="1" i="1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zh-CN" altLang="en-US" sz="2400" b="1" baseline="-25000">
                <a:latin typeface="宋体" pitchFamily="2" charset="-122"/>
                <a:ea typeface="楷体_GB2312" pitchFamily="49" charset="-122"/>
              </a:rPr>
              <a:t>液</a:t>
            </a:r>
            <a:r>
              <a:rPr lang="en-US" altLang="zh-CN" sz="2400" b="1">
                <a:latin typeface="宋体" pitchFamily="2" charset="-122"/>
                <a:ea typeface="楷体_GB2312" pitchFamily="49" charset="-122"/>
              </a:rPr>
              <a:t>&lt;</a:t>
            </a:r>
            <a:r>
              <a:rPr lang="en-US" altLang="zh-CN" sz="2400" b="1" i="1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zh-CN" altLang="en-US" sz="2400" b="1" baseline="-25000">
                <a:latin typeface="宋体" pitchFamily="2" charset="-122"/>
                <a:ea typeface="楷体_GB2312" pitchFamily="49" charset="-122"/>
              </a:rPr>
              <a:t>物</a:t>
            </a:r>
          </a:p>
        </p:txBody>
      </p:sp>
      <p:sp>
        <p:nvSpPr>
          <p:cNvPr id="34" name="Text Box 30"/>
          <p:cNvSpPr txBox="1">
            <a:spLocks noChangeArrowheads="1"/>
          </p:cNvSpPr>
          <p:nvPr/>
        </p:nvSpPr>
        <p:spPr bwMode="auto">
          <a:xfrm>
            <a:off x="6426200" y="5014913"/>
            <a:ext cx="18462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 i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zh-CN" altLang="en-US" sz="2400" b="1" baseline="-25000">
                <a:latin typeface="宋体" pitchFamily="2" charset="-122"/>
                <a:ea typeface="楷体_GB2312" pitchFamily="49" charset="-122"/>
              </a:rPr>
              <a:t>浮</a:t>
            </a:r>
            <a:r>
              <a:rPr lang="en-US" altLang="zh-CN" sz="2400" b="1">
                <a:latin typeface="宋体" pitchFamily="2" charset="-122"/>
                <a:ea typeface="楷体_GB2312" pitchFamily="49" charset="-122"/>
              </a:rPr>
              <a:t>+ </a:t>
            </a:r>
            <a:r>
              <a:rPr lang="en-US" altLang="zh-CN" sz="2400" b="1" i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zh-CN" altLang="en-US" sz="2400" b="1" baseline="-25000">
                <a:latin typeface="宋体" pitchFamily="2" charset="-122"/>
                <a:ea typeface="楷体_GB2312" pitchFamily="49" charset="-122"/>
              </a:rPr>
              <a:t>支</a:t>
            </a:r>
            <a:r>
              <a:rPr lang="en-US" altLang="zh-CN" sz="2400" b="1">
                <a:latin typeface="宋体" pitchFamily="2" charset="-122"/>
                <a:ea typeface="楷体_GB2312" pitchFamily="49" charset="-122"/>
              </a:rPr>
              <a:t>=</a:t>
            </a:r>
            <a:r>
              <a:rPr lang="en-US" altLang="zh-CN" sz="2400" b="1" i="1">
                <a:latin typeface="Times New Roman" pitchFamily="18" charset="0"/>
                <a:cs typeface="Times New Roman" pitchFamily="18" charset="0"/>
              </a:rPr>
              <a:t>G</a:t>
            </a:r>
          </a:p>
        </p:txBody>
      </p:sp>
      <p:sp>
        <p:nvSpPr>
          <p:cNvPr id="35" name="Rectangle 44"/>
          <p:cNvSpPr>
            <a:spLocks noChangeArrowheads="1"/>
          </p:cNvSpPr>
          <p:nvPr/>
        </p:nvSpPr>
        <p:spPr bwMode="auto">
          <a:xfrm>
            <a:off x="6478588" y="5395913"/>
            <a:ext cx="18700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400" b="1" i="1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zh-CN" altLang="en-US" sz="2400" b="1" baseline="-25000">
                <a:latin typeface="宋体" pitchFamily="2" charset="-122"/>
                <a:ea typeface="楷体_GB2312" pitchFamily="49" charset="-122"/>
              </a:rPr>
              <a:t>液</a:t>
            </a:r>
            <a:r>
              <a:rPr lang="en-US" altLang="zh-CN" sz="2400" b="1">
                <a:latin typeface="宋体" pitchFamily="2" charset="-122"/>
                <a:ea typeface="楷体_GB2312" pitchFamily="49" charset="-122"/>
              </a:rPr>
              <a:t>&lt;</a:t>
            </a:r>
            <a:r>
              <a:rPr lang="en-US" altLang="zh-CN" sz="2400" b="1" i="1">
                <a:latin typeface="Times New Roman" pitchFamily="18" charset="0"/>
                <a:cs typeface="Times New Roman" pitchFamily="18" charset="0"/>
              </a:rPr>
              <a:t> ρ</a:t>
            </a:r>
            <a:r>
              <a:rPr lang="zh-CN" altLang="en-US" sz="2400" b="1" baseline="-25000">
                <a:latin typeface="宋体" pitchFamily="2" charset="-122"/>
                <a:ea typeface="楷体_GB2312" pitchFamily="49" charset="-122"/>
              </a:rPr>
              <a:t>物</a:t>
            </a:r>
          </a:p>
        </p:txBody>
      </p:sp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5529263" y="3648075"/>
            <a:ext cx="2667000" cy="479425"/>
            <a:chOff x="0" y="0"/>
            <a:chExt cx="2438400" cy="479033"/>
          </a:xfrm>
        </p:grpSpPr>
        <p:sp>
          <p:nvSpPr>
            <p:cNvPr id="48153" name="Rectangle 33"/>
            <p:cNvSpPr>
              <a:spLocks noChangeArrowheads="1"/>
            </p:cNvSpPr>
            <p:nvPr/>
          </p:nvSpPr>
          <p:spPr bwMode="auto">
            <a:xfrm>
              <a:off x="534126" y="17449"/>
              <a:ext cx="1904274" cy="4615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2400" b="1" i="1">
                  <a:latin typeface="Times New Roman" pitchFamily="18" charset="0"/>
                  <a:cs typeface="Times New Roman" pitchFamily="18" charset="0"/>
                </a:rPr>
                <a:t>ρ</a:t>
              </a:r>
              <a:r>
                <a:rPr lang="zh-CN" altLang="en-US" sz="2400" b="1" baseline="-25000">
                  <a:latin typeface="宋体" pitchFamily="2" charset="-122"/>
                  <a:ea typeface="楷体_GB2312" pitchFamily="49" charset="-122"/>
                </a:rPr>
                <a:t>液</a:t>
              </a:r>
              <a:r>
                <a:rPr lang="en-US" altLang="zh-CN" sz="2400" b="1">
                  <a:latin typeface="宋体" pitchFamily="2" charset="-122"/>
                  <a:ea typeface="楷体_GB2312" pitchFamily="49" charset="-122"/>
                </a:rPr>
                <a:t>= </a:t>
              </a:r>
              <a:r>
                <a:rPr lang="en-US" altLang="zh-CN" sz="2400" b="1" i="1">
                  <a:latin typeface="Times New Roman" pitchFamily="18" charset="0"/>
                  <a:cs typeface="Times New Roman" pitchFamily="18" charset="0"/>
                </a:rPr>
                <a:t>ρ</a:t>
              </a:r>
              <a:r>
                <a:rPr lang="zh-CN" altLang="en-US" sz="2400" b="1" baseline="-25000">
                  <a:latin typeface="宋体" pitchFamily="2" charset="-122"/>
                  <a:ea typeface="楷体_GB2312" pitchFamily="49" charset="-122"/>
                </a:rPr>
                <a:t>物</a:t>
              </a:r>
            </a:p>
          </p:txBody>
        </p:sp>
        <p:sp>
          <p:nvSpPr>
            <p:cNvPr id="48154" name="Rectangle 33"/>
            <p:cNvSpPr>
              <a:spLocks noChangeArrowheads="1"/>
            </p:cNvSpPr>
            <p:nvPr/>
          </p:nvSpPr>
          <p:spPr bwMode="auto">
            <a:xfrm>
              <a:off x="0" y="0"/>
              <a:ext cx="686525" cy="461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zh-TW" altLang="en-US" sz="2400" b="1">
                  <a:solidFill>
                    <a:srgbClr val="CC0000"/>
                  </a:solidFill>
                  <a:latin typeface="PMingLiU" pitchFamily="18" charset="-120"/>
                  <a:ea typeface="PMingLiU" pitchFamily="18" charset="-120"/>
                  <a:cs typeface="楷体_GB2312" pitchFamily="49" charset="-122"/>
                  <a:sym typeface="Symbol" pitchFamily="18" charset="2"/>
                </a:rPr>
                <a:t></a:t>
              </a:r>
              <a:endParaRPr lang="zh-CN" altLang="en-US" sz="2400" b="1">
                <a:solidFill>
                  <a:srgbClr val="CC0000"/>
                </a:solidFill>
                <a:latin typeface="宋体" pitchFamily="2" charset="-122"/>
                <a:ea typeface="PMingLiU" pitchFamily="18" charset="-120"/>
                <a:cs typeface="楷体_GB2312" pitchFamily="49" charset="-122"/>
                <a:sym typeface="Symbol" pitchFamily="18" charset="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8962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  <p:bldP spid="8" grpId="0" autoUpdateAnimBg="0"/>
      <p:bldP spid="16" grpId="0" animBg="1" autoUpdateAnimBg="0"/>
      <p:bldP spid="17" grpId="0" animBg="1" autoUpdateAnimBg="0"/>
      <p:bldP spid="18" grpId="0" animBg="1" autoUpdateAnimBg="0"/>
      <p:bldP spid="19" grpId="0" animBg="1" autoUpdateAnimBg="0"/>
      <p:bldP spid="20" grpId="0" animBg="1" autoUpdateAnimBg="0"/>
      <p:bldP spid="24" grpId="0" autoUpdateAnimBg="0"/>
      <p:bldP spid="25" grpId="0" autoUpdateAnimBg="0"/>
      <p:bldP spid="26" grpId="0" autoUpdateAnimBg="0"/>
      <p:bldP spid="27" grpId="0" autoUpdateAnimBg="0"/>
      <p:bldP spid="28" grpId="0" autoUpdateAnimBg="0"/>
      <p:bldP spid="29" grpId="0" autoUpdateAnimBg="0"/>
      <p:bldP spid="30" grpId="0" autoUpdateAnimBg="0"/>
      <p:bldP spid="31" grpId="0" autoUpdateAnimBg="0"/>
      <p:bldP spid="32" grpId="0" autoUpdateAnimBg="0"/>
      <p:bldP spid="33" grpId="0" autoUpdateAnimBg="0"/>
      <p:bldP spid="34" grpId="0" autoUpdateAnimBg="0"/>
      <p:bldP spid="35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684213" y="3086100"/>
            <a:ext cx="76327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defRPr/>
            </a:pPr>
            <a:r>
              <a:rPr lang="en-US" altLang="zh-CN" sz="2800" b="1" dirty="0">
                <a:latin typeface="+mn-ea"/>
                <a:ea typeface="+mn-ea"/>
              </a:rPr>
              <a:t>    </a:t>
            </a:r>
            <a:r>
              <a:rPr lang="en-US" altLang="zh-CN" sz="2800" b="1" dirty="0" smtClean="0">
                <a:latin typeface="+mn-ea"/>
                <a:ea typeface="+mn-ea"/>
              </a:rPr>
              <a:t> </a:t>
            </a:r>
            <a:r>
              <a:rPr lang="zh-CN" altLang="en-US" sz="2800" b="1" dirty="0">
                <a:latin typeface="+mn-ea"/>
                <a:ea typeface="+mn-ea"/>
              </a:rPr>
              <a:t>当物体悬浮时， </a:t>
            </a:r>
            <a:r>
              <a:rPr lang="en-US" altLang="zh-CN" sz="28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lang="zh-CN" altLang="en-US" sz="2800" b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浮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＝</a:t>
            </a:r>
            <a:r>
              <a:rPr lang="en-US" altLang="zh-CN" sz="28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G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，此时物体既</a:t>
            </a:r>
            <a:r>
              <a:rPr lang="zh-CN" altLang="en-US" sz="2800" b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不下沉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也</a:t>
            </a:r>
            <a:r>
              <a:rPr lang="zh-CN" altLang="en-US" sz="2800" b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不上浮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，可以静止在液体中的</a:t>
            </a:r>
            <a:r>
              <a:rPr lang="zh-CN" altLang="en-US" sz="2800" b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任何位置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。</a:t>
            </a:r>
          </a:p>
        </p:txBody>
      </p:sp>
      <p:sp>
        <p:nvSpPr>
          <p:cNvPr id="49155" name="WordArt 7"/>
          <p:cNvSpPr>
            <a:spLocks noChangeArrowheads="1" noChangeShapeType="1" noTextEdit="1"/>
          </p:cNvSpPr>
          <p:nvPr/>
        </p:nvSpPr>
        <p:spPr bwMode="auto">
          <a:xfrm rot="-781960">
            <a:off x="427282" y="1535164"/>
            <a:ext cx="2486025" cy="1079500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85713"/>
              </a:avLst>
            </a:prstTxWarp>
          </a:bodyPr>
          <a:lstStyle/>
          <a:p>
            <a:pPr algn="ctr"/>
            <a:r>
              <a:rPr lang="zh-CN" altLang="en-US" sz="40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618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宋体"/>
                <a:ea typeface="宋体"/>
              </a:rPr>
              <a:t>信息快递</a:t>
            </a:r>
          </a:p>
        </p:txBody>
      </p:sp>
    </p:spTree>
    <p:extLst>
      <p:ext uri="{BB962C8B-B14F-4D97-AF65-F5344CB8AC3E}">
        <p14:creationId xmlns:p14="http://schemas.microsoft.com/office/powerpoint/2010/main" val="169488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4"/>
          <p:cNvSpPr txBox="1">
            <a:spLocks noChangeArrowheads="1"/>
          </p:cNvSpPr>
          <p:nvPr/>
        </p:nvSpPr>
        <p:spPr bwMode="auto">
          <a:xfrm>
            <a:off x="477838" y="970633"/>
            <a:ext cx="2736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评价与思考：</a:t>
            </a:r>
          </a:p>
        </p:txBody>
      </p:sp>
      <p:sp>
        <p:nvSpPr>
          <p:cNvPr id="17411" name="Text Box 5"/>
          <p:cNvSpPr txBox="1">
            <a:spLocks noChangeArrowheads="1"/>
          </p:cNvSpPr>
          <p:nvPr/>
        </p:nvSpPr>
        <p:spPr bwMode="auto">
          <a:xfrm>
            <a:off x="488950" y="1643063"/>
            <a:ext cx="806450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defRPr/>
            </a:pPr>
            <a:r>
              <a:rPr lang="zh-CN" altLang="en-US" sz="2400" dirty="0">
                <a:latin typeface="+mn-ea"/>
                <a:ea typeface="+mn-ea"/>
              </a:rPr>
              <a:t>　  </a:t>
            </a:r>
            <a:r>
              <a:rPr lang="zh-CN" altLang="en-US" sz="2400" b="1" dirty="0">
                <a:latin typeface="+mn-ea"/>
                <a:ea typeface="+mn-ea"/>
              </a:rPr>
              <a:t>在上面的实验中，我们是通过改变物体的质量、体积使物体浮沉的。另外，还能通过改变液体的</a:t>
            </a:r>
            <a:r>
              <a:rPr lang="zh-CN" altLang="en-US" sz="2400" b="1" u="sng" dirty="0">
                <a:latin typeface="+mn-ea"/>
                <a:ea typeface="+mn-ea"/>
              </a:rPr>
              <a:t>　　　　</a:t>
            </a:r>
            <a:r>
              <a:rPr lang="zh-CN" altLang="en-US" sz="2400" b="1" dirty="0">
                <a:latin typeface="+mn-ea"/>
                <a:ea typeface="+mn-ea"/>
              </a:rPr>
              <a:t>使物体上浮或下沉。</a:t>
            </a:r>
          </a:p>
        </p:txBody>
      </p:sp>
      <p:sp>
        <p:nvSpPr>
          <p:cNvPr id="17412" name="Text Box 6"/>
          <p:cNvSpPr txBox="1">
            <a:spLocks noChangeArrowheads="1"/>
          </p:cNvSpPr>
          <p:nvPr/>
        </p:nvSpPr>
        <p:spPr bwMode="auto">
          <a:xfrm>
            <a:off x="428625" y="3500438"/>
            <a:ext cx="76327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latin typeface="+mn-ea"/>
                <a:ea typeface="+mn-ea"/>
              </a:rPr>
              <a:t>　　这些因素的改变和物体的浮沉有什么关系呢？？</a:t>
            </a:r>
            <a:endParaRPr lang="zh-CN" altLang="en-US" sz="2400" dirty="0">
              <a:latin typeface="+mn-ea"/>
              <a:ea typeface="+mn-ea"/>
            </a:endParaRPr>
          </a:p>
        </p:txBody>
      </p:sp>
      <p:sp>
        <p:nvSpPr>
          <p:cNvPr id="21520" name="Text Box 16"/>
          <p:cNvSpPr txBox="1">
            <a:spLocks noChangeArrowheads="1"/>
          </p:cNvSpPr>
          <p:nvPr/>
        </p:nvSpPr>
        <p:spPr bwMode="auto">
          <a:xfrm>
            <a:off x="6634163" y="2214563"/>
            <a:ext cx="12239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密度</a:t>
            </a:r>
          </a:p>
        </p:txBody>
      </p:sp>
    </p:spTree>
    <p:extLst>
      <p:ext uri="{BB962C8B-B14F-4D97-AF65-F5344CB8AC3E}">
        <p14:creationId xmlns:p14="http://schemas.microsoft.com/office/powerpoint/2010/main" val="4264099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4"/>
          <p:cNvSpPr txBox="1">
            <a:spLocks noChangeArrowheads="1"/>
          </p:cNvSpPr>
          <p:nvPr/>
        </p:nvSpPr>
        <p:spPr bwMode="auto">
          <a:xfrm>
            <a:off x="152400" y="838200"/>
            <a:ext cx="6096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4000" b="1" dirty="0">
                <a:latin typeface="+mj-ea"/>
                <a:ea typeface="+mj-ea"/>
              </a:rPr>
              <a:t>物体浮沉条件的应用</a:t>
            </a:r>
          </a:p>
        </p:txBody>
      </p:sp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322263" y="1600200"/>
            <a:ext cx="80010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headEnd/>
            <a:tailEnd type="oval" w="med" len="med"/>
          </a:ln>
        </p:spPr>
        <p:txBody>
          <a:bodyPr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76200" y="1752600"/>
            <a:ext cx="1524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altLang="zh-CN" sz="2400" b="1" dirty="0">
                <a:solidFill>
                  <a:srgbClr val="990033"/>
                </a:solidFill>
                <a:latin typeface="+mn-ea"/>
                <a:ea typeface="+mn-ea"/>
              </a:rPr>
              <a:t>【</a:t>
            </a:r>
            <a:r>
              <a:rPr lang="zh-CN" altLang="en-US" sz="2400" b="1" dirty="0">
                <a:solidFill>
                  <a:srgbClr val="990033"/>
                </a:solidFill>
                <a:latin typeface="+mn-ea"/>
                <a:ea typeface="+mn-ea"/>
              </a:rPr>
              <a:t>应用</a:t>
            </a:r>
            <a:r>
              <a:rPr lang="en-US" altLang="zh-CN" sz="2400" b="1" dirty="0">
                <a:solidFill>
                  <a:srgbClr val="990033"/>
                </a:solidFill>
                <a:latin typeface="+mn-ea"/>
                <a:ea typeface="+mn-ea"/>
              </a:rPr>
              <a:t>】</a:t>
            </a:r>
            <a:endParaRPr lang="zh-CN" altLang="en-US" sz="2400" b="1" dirty="0">
              <a:solidFill>
                <a:srgbClr val="990033"/>
              </a:solidFill>
              <a:latin typeface="+mn-ea"/>
              <a:ea typeface="+mn-ea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357313" y="1752600"/>
            <a:ext cx="23764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400" b="1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1.</a:t>
            </a:r>
            <a:r>
              <a:rPr lang="zh-CN" altLang="en-US" sz="2400" b="1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判断物体浮沉</a:t>
            </a:r>
          </a:p>
        </p:txBody>
      </p:sp>
      <p:grpSp>
        <p:nvGrpSpPr>
          <p:cNvPr id="6" name="Group 6"/>
          <p:cNvGrpSpPr>
            <a:grpSpLocks/>
          </p:cNvGrpSpPr>
          <p:nvPr/>
        </p:nvGrpSpPr>
        <p:grpSpPr bwMode="auto">
          <a:xfrm>
            <a:off x="152400" y="2235200"/>
            <a:ext cx="8991600" cy="4470400"/>
            <a:chOff x="-79375" y="-25034"/>
            <a:chExt cx="9144000" cy="4271892"/>
          </a:xfrm>
        </p:grpSpPr>
        <p:sp>
          <p:nvSpPr>
            <p:cNvPr id="51207" name="Rectangle 1"/>
            <p:cNvSpPr>
              <a:spLocks noChangeArrowheads="1"/>
            </p:cNvSpPr>
            <p:nvPr/>
          </p:nvSpPr>
          <p:spPr bwMode="auto">
            <a:xfrm>
              <a:off x="-79375" y="-25034"/>
              <a:ext cx="9144000" cy="22057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lnSpc>
                  <a:spcPct val="150000"/>
                </a:lnSpc>
              </a:pPr>
              <a:r>
                <a:rPr lang="zh-CN" altLang="en-US" sz="2400" b="1" dirty="0">
                  <a:solidFill>
                    <a:srgbClr val="000000"/>
                  </a:solidFill>
                  <a:latin typeface="宋体" pitchFamily="2" charset="-122"/>
                  <a:ea typeface="楷体_GB2312" pitchFamily="49" charset="-122"/>
                </a:rPr>
                <a:t>例</a:t>
              </a:r>
              <a:r>
                <a:rPr lang="en-US" altLang="zh-CN" sz="2400" b="1" dirty="0">
                  <a:solidFill>
                    <a:srgbClr val="000000"/>
                  </a:solidFill>
                  <a:latin typeface="宋体" pitchFamily="2" charset="-122"/>
                  <a:ea typeface="楷体_GB2312" pitchFamily="49" charset="-122"/>
                </a:rPr>
                <a:t>1</a:t>
              </a:r>
              <a:r>
                <a:rPr lang="zh-CN" altLang="en-US" sz="2400" b="1" dirty="0">
                  <a:solidFill>
                    <a:srgbClr val="000000"/>
                  </a:solidFill>
                  <a:latin typeface="宋体" pitchFamily="2" charset="-122"/>
                  <a:ea typeface="楷体_GB2312" pitchFamily="49" charset="-122"/>
                </a:rPr>
                <a:t>、如图所示，把一个苹果放入浓盐水中，苹果处于漂浮状态。如果把水面以上的部分切去，则余下的部分 （     ）</a:t>
              </a:r>
              <a:endParaRPr lang="zh-CN" altLang="en-US" sz="2400" b="1" dirty="0">
                <a:latin typeface="宋体" pitchFamily="2" charset="-122"/>
                <a:ea typeface="楷体_GB2312" pitchFamily="49" charset="-122"/>
              </a:endParaRPr>
            </a:p>
            <a:p>
              <a:pPr eaLnBrk="0" hangingPunct="0">
                <a:lnSpc>
                  <a:spcPct val="150000"/>
                </a:lnSpc>
              </a:pPr>
              <a:r>
                <a:rPr lang="zh-CN" altLang="en-US" sz="2400" b="1" dirty="0">
                  <a:solidFill>
                    <a:srgbClr val="000000"/>
                  </a:solidFill>
                  <a:latin typeface="宋体" pitchFamily="2" charset="-122"/>
                  <a:ea typeface="楷体_GB2312" pitchFamily="49" charset="-122"/>
                </a:rPr>
                <a:t> </a:t>
              </a:r>
              <a:r>
                <a:rPr lang="en-US" altLang="zh-CN" sz="2400" b="1" dirty="0">
                  <a:solidFill>
                    <a:srgbClr val="C00000"/>
                  </a:solidFill>
                  <a:latin typeface="宋体" pitchFamily="2" charset="-122"/>
                  <a:ea typeface="楷体_GB2312" pitchFamily="49" charset="-122"/>
                </a:rPr>
                <a:t>A.</a:t>
              </a:r>
              <a:r>
                <a:rPr lang="zh-CN" altLang="en-US" sz="2400" b="1" dirty="0">
                  <a:solidFill>
                    <a:srgbClr val="C00000"/>
                  </a:solidFill>
                  <a:latin typeface="宋体" pitchFamily="2" charset="-122"/>
                  <a:ea typeface="楷体_GB2312" pitchFamily="49" charset="-122"/>
                </a:rPr>
                <a:t>沉入水底         </a:t>
              </a:r>
              <a:r>
                <a:rPr lang="en-US" altLang="zh-CN" sz="2400" b="1" dirty="0">
                  <a:solidFill>
                    <a:srgbClr val="C00000"/>
                  </a:solidFill>
                  <a:latin typeface="宋体" pitchFamily="2" charset="-122"/>
                  <a:ea typeface="楷体_GB2312" pitchFamily="49" charset="-122"/>
                </a:rPr>
                <a:t>B.</a:t>
              </a:r>
              <a:r>
                <a:rPr lang="zh-CN" altLang="en-US" sz="2400" b="1" dirty="0">
                  <a:solidFill>
                    <a:srgbClr val="C00000"/>
                  </a:solidFill>
                  <a:latin typeface="宋体" pitchFamily="2" charset="-122"/>
                  <a:ea typeface="楷体_GB2312" pitchFamily="49" charset="-122"/>
                </a:rPr>
                <a:t>仍然漂浮</a:t>
              </a:r>
            </a:p>
            <a:p>
              <a:pPr eaLnBrk="0" hangingPunct="0">
                <a:lnSpc>
                  <a:spcPct val="150000"/>
                </a:lnSpc>
              </a:pPr>
              <a:r>
                <a:rPr lang="zh-CN" altLang="en-US" sz="2400" b="1" dirty="0">
                  <a:solidFill>
                    <a:srgbClr val="C00000"/>
                  </a:solidFill>
                  <a:latin typeface="宋体" pitchFamily="2" charset="-122"/>
                  <a:ea typeface="楷体_GB2312" pitchFamily="49" charset="-122"/>
                </a:rPr>
                <a:t> </a:t>
              </a:r>
              <a:r>
                <a:rPr lang="en-US" altLang="zh-CN" sz="2400" b="1" dirty="0">
                  <a:solidFill>
                    <a:srgbClr val="C00000"/>
                  </a:solidFill>
                  <a:latin typeface="宋体" pitchFamily="2" charset="-122"/>
                  <a:ea typeface="楷体_GB2312" pitchFamily="49" charset="-122"/>
                </a:rPr>
                <a:t>C.</a:t>
              </a:r>
              <a:r>
                <a:rPr lang="zh-CN" altLang="en-US" sz="2400" b="1" dirty="0">
                  <a:solidFill>
                    <a:srgbClr val="C00000"/>
                  </a:solidFill>
                  <a:latin typeface="宋体" pitchFamily="2" charset="-122"/>
                  <a:ea typeface="楷体_GB2312" pitchFamily="49" charset="-122"/>
                </a:rPr>
                <a:t>刚好悬浮         </a:t>
              </a:r>
              <a:r>
                <a:rPr lang="en-US" altLang="zh-CN" sz="2400" b="1" dirty="0">
                  <a:solidFill>
                    <a:srgbClr val="C00000"/>
                  </a:solidFill>
                  <a:latin typeface="宋体" pitchFamily="2" charset="-122"/>
                  <a:ea typeface="楷体_GB2312" pitchFamily="49" charset="-122"/>
                </a:rPr>
                <a:t>D.</a:t>
              </a:r>
              <a:r>
                <a:rPr lang="zh-CN" altLang="en-US" sz="2400" b="1" dirty="0">
                  <a:solidFill>
                    <a:srgbClr val="C00000"/>
                  </a:solidFill>
                  <a:latin typeface="宋体" pitchFamily="2" charset="-122"/>
                  <a:ea typeface="楷体_GB2312" pitchFamily="49" charset="-122"/>
                </a:rPr>
                <a:t>无法判断</a:t>
              </a:r>
            </a:p>
          </p:txBody>
        </p:sp>
        <p:pic>
          <p:nvPicPr>
            <p:cNvPr id="51208" name="Picture 2" descr="HWOCRTEMP_ROC17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950" r="8955" b="19084"/>
            <a:stretch>
              <a:fillRect/>
            </a:stretch>
          </p:blipFill>
          <p:spPr bwMode="auto">
            <a:xfrm>
              <a:off x="5596211" y="1109038"/>
              <a:ext cx="1460382" cy="1333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09" name="Rectangle 3"/>
            <p:cNvSpPr>
              <a:spLocks noChangeArrowheads="1"/>
            </p:cNvSpPr>
            <p:nvPr/>
          </p:nvSpPr>
          <p:spPr bwMode="auto">
            <a:xfrm>
              <a:off x="-76146" y="2570566"/>
              <a:ext cx="9063280" cy="1676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lnSpc>
                  <a:spcPct val="150000"/>
                </a:lnSpc>
              </a:pPr>
              <a:r>
                <a:rPr lang="zh-CN" altLang="en-US" sz="2400" b="1">
                  <a:latin typeface="宋体" pitchFamily="2" charset="-122"/>
                  <a:ea typeface="楷体_GB2312" pitchFamily="49" charset="-122"/>
                </a:rPr>
                <a:t>例</a:t>
              </a:r>
              <a:r>
                <a:rPr lang="en-US" altLang="zh-CN" sz="2400" b="1">
                  <a:latin typeface="宋体" pitchFamily="2" charset="-122"/>
                  <a:ea typeface="楷体_GB2312" pitchFamily="49" charset="-122"/>
                </a:rPr>
                <a:t>2</a:t>
              </a:r>
              <a:r>
                <a:rPr lang="zh-CN" altLang="en-US" sz="2400" b="1">
                  <a:latin typeface="宋体" pitchFamily="2" charset="-122"/>
                  <a:ea typeface="楷体_GB2312" pitchFamily="49" charset="-122"/>
                </a:rPr>
                <a:t>、质量</a:t>
              </a:r>
              <a:r>
                <a:rPr lang="en-US" altLang="zh-CN" sz="2400" b="1">
                  <a:latin typeface="宋体" pitchFamily="2" charset="-122"/>
                  <a:ea typeface="楷体_GB2312" pitchFamily="49" charset="-122"/>
                </a:rPr>
                <a:t>3kg</a:t>
              </a:r>
              <a:r>
                <a:rPr lang="zh-CN" altLang="en-US" sz="2400" b="1">
                  <a:latin typeface="宋体" pitchFamily="2" charset="-122"/>
                  <a:ea typeface="楷体_GB2312" pitchFamily="49" charset="-122"/>
                </a:rPr>
                <a:t>的物体放入盛满水的容器后，溢出</a:t>
              </a:r>
              <a:r>
                <a:rPr lang="en-US" altLang="zh-CN" sz="2400" b="1">
                  <a:latin typeface="宋体" pitchFamily="2" charset="-122"/>
                  <a:ea typeface="楷体_GB2312" pitchFamily="49" charset="-122"/>
                </a:rPr>
                <a:t>3 kg</a:t>
              </a:r>
              <a:r>
                <a:rPr lang="zh-CN" altLang="en-US" sz="2400" b="1">
                  <a:latin typeface="宋体" pitchFamily="2" charset="-122"/>
                  <a:ea typeface="楷体_GB2312" pitchFamily="49" charset="-122"/>
                </a:rPr>
                <a:t>的水，则物体   </a:t>
              </a:r>
              <a:r>
                <a:rPr lang="en-US" altLang="zh-CN" sz="2400" b="1">
                  <a:latin typeface="宋体" pitchFamily="2" charset="-122"/>
                  <a:ea typeface="楷体_GB2312" pitchFamily="49" charset="-122"/>
                </a:rPr>
                <a:t>(      )</a:t>
              </a:r>
            </a:p>
            <a:p>
              <a:pPr eaLnBrk="0" hangingPunct="0">
                <a:lnSpc>
                  <a:spcPct val="150000"/>
                </a:lnSpc>
              </a:pPr>
              <a:r>
                <a:rPr lang="en-US" sz="2400" b="1">
                  <a:solidFill>
                    <a:srgbClr val="C00000"/>
                  </a:solidFill>
                  <a:ea typeface="楷体_GB2312" pitchFamily="49" charset="-122"/>
                </a:rPr>
                <a:t> </a:t>
              </a:r>
              <a:r>
                <a:rPr lang="en-US" altLang="zh-CN" sz="2400" b="1">
                  <a:solidFill>
                    <a:srgbClr val="C00000"/>
                  </a:solidFill>
                  <a:latin typeface="宋体" pitchFamily="2" charset="-122"/>
                  <a:ea typeface="楷体_GB2312" pitchFamily="49" charset="-122"/>
                </a:rPr>
                <a:t>A</a:t>
              </a:r>
              <a:r>
                <a:rPr lang="zh-CN" altLang="en-US" sz="2400" b="1">
                  <a:solidFill>
                    <a:srgbClr val="C00000"/>
                  </a:solidFill>
                  <a:latin typeface="宋体" pitchFamily="2" charset="-122"/>
                  <a:ea typeface="楷体_GB2312" pitchFamily="49" charset="-122"/>
                </a:rPr>
                <a:t>．沉入水底  </a:t>
              </a:r>
              <a:r>
                <a:rPr lang="en-US" altLang="zh-CN" sz="2400" b="1">
                  <a:solidFill>
                    <a:srgbClr val="C00000"/>
                  </a:solidFill>
                  <a:latin typeface="宋体" pitchFamily="2" charset="-122"/>
                  <a:ea typeface="楷体_GB2312" pitchFamily="49" charset="-122"/>
                </a:rPr>
                <a:t>B</a:t>
              </a:r>
              <a:r>
                <a:rPr lang="zh-CN" altLang="en-US" sz="2400" b="1">
                  <a:solidFill>
                    <a:srgbClr val="C00000"/>
                  </a:solidFill>
                  <a:latin typeface="宋体" pitchFamily="2" charset="-122"/>
                  <a:ea typeface="楷体_GB2312" pitchFamily="49" charset="-122"/>
                </a:rPr>
                <a:t>．漂浮在水面上 </a:t>
              </a:r>
              <a:r>
                <a:rPr lang="en-US" altLang="zh-CN" sz="2400" b="1">
                  <a:solidFill>
                    <a:srgbClr val="C00000"/>
                  </a:solidFill>
                  <a:latin typeface="宋体" pitchFamily="2" charset="-122"/>
                  <a:ea typeface="楷体_GB2312" pitchFamily="49" charset="-122"/>
                </a:rPr>
                <a:t>C</a:t>
              </a:r>
              <a:r>
                <a:rPr lang="zh-CN" altLang="en-US" sz="2400" b="1">
                  <a:solidFill>
                    <a:srgbClr val="C00000"/>
                  </a:solidFill>
                  <a:latin typeface="宋体" pitchFamily="2" charset="-122"/>
                  <a:ea typeface="楷体_GB2312" pitchFamily="49" charset="-122"/>
                </a:rPr>
                <a:t>．悬浮在水中  </a:t>
              </a:r>
              <a:r>
                <a:rPr lang="en-US" altLang="zh-CN" sz="2400" b="1">
                  <a:solidFill>
                    <a:srgbClr val="C00000"/>
                  </a:solidFill>
                  <a:latin typeface="宋体" pitchFamily="2" charset="-122"/>
                  <a:ea typeface="楷体_GB2312" pitchFamily="49" charset="-122"/>
                </a:rPr>
                <a:t>D</a:t>
              </a:r>
              <a:r>
                <a:rPr lang="zh-CN" altLang="en-US" sz="2400" b="1">
                  <a:solidFill>
                    <a:srgbClr val="C00000"/>
                  </a:solidFill>
                  <a:latin typeface="宋体" pitchFamily="2" charset="-122"/>
                  <a:ea typeface="楷体_GB2312" pitchFamily="49" charset="-122"/>
                </a:rPr>
                <a:t>．情况不定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0432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134938" y="1069975"/>
            <a:ext cx="31861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altLang="zh-CN" sz="2400" b="1">
                <a:solidFill>
                  <a:srgbClr val="990033"/>
                </a:solidFill>
                <a:latin typeface="+mn-ea"/>
                <a:ea typeface="+mn-ea"/>
              </a:rPr>
              <a:t>【</a:t>
            </a:r>
            <a:r>
              <a:rPr lang="zh-CN" altLang="en-US" sz="2400" b="1">
                <a:solidFill>
                  <a:srgbClr val="990033"/>
                </a:solidFill>
                <a:latin typeface="+mn-ea"/>
                <a:ea typeface="+mn-ea"/>
              </a:rPr>
              <a:t>应用</a:t>
            </a:r>
            <a:r>
              <a:rPr lang="en-US" altLang="zh-CN" sz="2400" b="1">
                <a:solidFill>
                  <a:srgbClr val="990033"/>
                </a:solidFill>
                <a:latin typeface="+mn-ea"/>
                <a:ea typeface="+mn-ea"/>
              </a:rPr>
              <a:t>】</a:t>
            </a:r>
            <a:endParaRPr lang="zh-CN" altLang="en-US" sz="2400" b="1">
              <a:solidFill>
                <a:srgbClr val="990033"/>
              </a:solidFill>
              <a:latin typeface="+mn-ea"/>
              <a:ea typeface="+mn-ea"/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1568450" y="1066800"/>
            <a:ext cx="3994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400" b="1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2.</a:t>
            </a:r>
            <a:r>
              <a:rPr lang="zh-CN" altLang="en-US" sz="2400" b="1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控制物体浮沉</a:t>
            </a:r>
          </a:p>
        </p:txBody>
      </p:sp>
      <p:sp>
        <p:nvSpPr>
          <p:cNvPr id="4" name="AutoShape 11"/>
          <p:cNvSpPr>
            <a:spLocks noChangeArrowheads="1"/>
          </p:cNvSpPr>
          <p:nvPr/>
        </p:nvSpPr>
        <p:spPr bwMode="auto">
          <a:xfrm>
            <a:off x="457200" y="2054225"/>
            <a:ext cx="8077200" cy="2743200"/>
          </a:xfrm>
          <a:prstGeom prst="roundRect">
            <a:avLst>
              <a:gd name="adj" fmla="val 7315"/>
            </a:avLst>
          </a:prstGeom>
          <a:noFill/>
          <a:ln w="22225" cap="rnd">
            <a:solidFill>
              <a:srgbClr val="1C1C1C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5" name="Text Box 111"/>
          <p:cNvSpPr txBox="1">
            <a:spLocks noChangeArrowheads="1"/>
          </p:cNvSpPr>
          <p:nvPr/>
        </p:nvSpPr>
        <p:spPr bwMode="auto">
          <a:xfrm>
            <a:off x="138113" y="1493838"/>
            <a:ext cx="2387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altLang="zh-CN" sz="2400" b="1">
                <a:solidFill>
                  <a:schemeClr val="accent2"/>
                </a:solidFill>
                <a:latin typeface="+mn-ea"/>
                <a:ea typeface="+mn-ea"/>
              </a:rPr>
              <a:t>【</a:t>
            </a:r>
            <a:r>
              <a:rPr lang="zh-CN" altLang="en-US" sz="2400" b="1">
                <a:solidFill>
                  <a:schemeClr val="accent2"/>
                </a:solidFill>
                <a:latin typeface="+mn-ea"/>
                <a:ea typeface="+mn-ea"/>
              </a:rPr>
              <a:t>实例</a:t>
            </a:r>
            <a:r>
              <a:rPr lang="en-US" altLang="zh-CN" sz="2400" b="1">
                <a:solidFill>
                  <a:schemeClr val="accent2"/>
                </a:solidFill>
                <a:latin typeface="+mn-ea"/>
                <a:ea typeface="+mn-ea"/>
              </a:rPr>
              <a:t>】</a:t>
            </a:r>
            <a:endParaRPr lang="zh-CN" altLang="en-US" sz="2400" b="1">
              <a:solidFill>
                <a:schemeClr val="accent2"/>
              </a:solidFill>
              <a:latin typeface="+mn-ea"/>
              <a:ea typeface="+mn-ea"/>
            </a:endParaRPr>
          </a:p>
        </p:txBody>
      </p:sp>
      <p:sp>
        <p:nvSpPr>
          <p:cNvPr id="6" name="Rectangle 15"/>
          <p:cNvSpPr>
            <a:spLocks noChangeArrowheads="1"/>
          </p:cNvSpPr>
          <p:nvPr/>
        </p:nvSpPr>
        <p:spPr bwMode="auto">
          <a:xfrm>
            <a:off x="1600200" y="1447800"/>
            <a:ext cx="4876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altLang="zh-CN" sz="2400" b="1">
                <a:latin typeface="宋体" pitchFamily="2" charset="-122"/>
                <a:ea typeface="楷体_GB2312" pitchFamily="49" charset="-122"/>
              </a:rPr>
              <a:t>A.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轮船：</a:t>
            </a:r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160588"/>
            <a:ext cx="3806825" cy="256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160588"/>
            <a:ext cx="38862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057400" y="5392738"/>
            <a:ext cx="6248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轮船满载时排开水的</a:t>
            </a:r>
            <a:r>
              <a:rPr lang="zh-CN" altLang="en-US" sz="2400" b="1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质量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。</a:t>
            </a:r>
          </a:p>
        </p:txBody>
      </p:sp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152400" y="5360988"/>
            <a:ext cx="2667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altLang="zh-CN" sz="2400" b="1">
                <a:solidFill>
                  <a:schemeClr val="accent2"/>
                </a:solidFill>
                <a:latin typeface="+mn-ea"/>
                <a:ea typeface="+mn-ea"/>
              </a:rPr>
              <a:t>【</a:t>
            </a:r>
            <a:r>
              <a:rPr lang="zh-CN" altLang="en-US" sz="2400" b="1">
                <a:solidFill>
                  <a:schemeClr val="accent2"/>
                </a:solidFill>
                <a:latin typeface="+mn-ea"/>
                <a:ea typeface="+mn-ea"/>
              </a:rPr>
              <a:t>排水量</a:t>
            </a:r>
            <a:r>
              <a:rPr lang="en-US" altLang="zh-CN" sz="2400" b="1">
                <a:solidFill>
                  <a:schemeClr val="accent2"/>
                </a:solidFill>
                <a:latin typeface="+mn-ea"/>
                <a:ea typeface="+mn-ea"/>
              </a:rPr>
              <a:t>】</a:t>
            </a:r>
            <a:endParaRPr lang="zh-CN" altLang="en-US" sz="2400" b="1">
              <a:solidFill>
                <a:schemeClr val="accent2"/>
              </a:solidFill>
              <a:latin typeface="+mn-ea"/>
              <a:ea typeface="+mn-ea"/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152400" y="4859338"/>
            <a:ext cx="31861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altLang="zh-CN" sz="2400" b="1">
                <a:solidFill>
                  <a:srgbClr val="990033"/>
                </a:solidFill>
                <a:latin typeface="+mn-ea"/>
                <a:ea typeface="+mn-ea"/>
              </a:rPr>
              <a:t>【</a:t>
            </a:r>
            <a:r>
              <a:rPr lang="zh-CN" altLang="en-US" sz="2400" b="1">
                <a:solidFill>
                  <a:srgbClr val="990033"/>
                </a:solidFill>
                <a:latin typeface="+mn-ea"/>
                <a:ea typeface="+mn-ea"/>
              </a:rPr>
              <a:t>控制方法</a:t>
            </a:r>
            <a:r>
              <a:rPr lang="en-US" altLang="zh-CN" sz="2400" b="1">
                <a:solidFill>
                  <a:srgbClr val="990033"/>
                </a:solidFill>
                <a:latin typeface="+mn-ea"/>
                <a:ea typeface="+mn-ea"/>
              </a:rPr>
              <a:t>】</a:t>
            </a:r>
            <a:endParaRPr lang="zh-CN" altLang="en-US" sz="2400" b="1">
              <a:solidFill>
                <a:srgbClr val="990033"/>
              </a:solidFill>
              <a:latin typeface="+mn-ea"/>
              <a:ea typeface="+mn-ea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2057400" y="4883150"/>
            <a:ext cx="63166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利用空心优势使轮船处于</a:t>
            </a:r>
            <a:r>
              <a:rPr lang="zh-CN" altLang="en-US" sz="2400" b="1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漂浮状态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。</a:t>
            </a:r>
          </a:p>
        </p:txBody>
      </p:sp>
      <p:sp>
        <p:nvSpPr>
          <p:cNvPr id="13" name="矩形 28"/>
          <p:cNvSpPr>
            <a:spLocks noChangeArrowheads="1"/>
          </p:cNvSpPr>
          <p:nvPr/>
        </p:nvSpPr>
        <p:spPr bwMode="auto">
          <a:xfrm>
            <a:off x="228600" y="5932488"/>
            <a:ext cx="7162800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思考：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轮船由长江进入大海，船体会如何浮沉？</a:t>
            </a:r>
            <a:endParaRPr lang="zh-CN" altLang="en-US" sz="2400"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64501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 animBg="1" autoUpdateAnimBg="0"/>
      <p:bldP spid="5" grpId="0" autoUpdateAnimBg="0"/>
      <p:bldP spid="6" grpId="0" autoUpdateAnimBg="0"/>
      <p:bldP spid="9" grpId="0" autoUpdateAnimBg="0"/>
      <p:bldP spid="10" grpId="0" autoUpdateAnimBg="0"/>
      <p:bldP spid="11" grpId="0" autoUpdateAnimBg="0"/>
      <p:bldP spid="12" grpId="0" autoUpdateAnimBg="0"/>
      <p:bldP spid="13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11"/>
          <p:cNvSpPr txBox="1">
            <a:spLocks noChangeArrowheads="1"/>
          </p:cNvSpPr>
          <p:nvPr/>
        </p:nvSpPr>
        <p:spPr bwMode="auto">
          <a:xfrm>
            <a:off x="152400" y="1219200"/>
            <a:ext cx="137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altLang="zh-CN" sz="2400" b="1" dirty="0">
                <a:solidFill>
                  <a:schemeClr val="accent2"/>
                </a:solidFill>
                <a:latin typeface="+mn-ea"/>
                <a:ea typeface="+mn-ea"/>
              </a:rPr>
              <a:t>【</a:t>
            </a: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实例</a:t>
            </a:r>
            <a:r>
              <a:rPr lang="en-US" altLang="zh-CN" sz="2400" b="1" dirty="0">
                <a:solidFill>
                  <a:schemeClr val="accent2"/>
                </a:solidFill>
                <a:latin typeface="+mn-ea"/>
                <a:ea typeface="+mn-ea"/>
              </a:rPr>
              <a:t>】</a:t>
            </a:r>
            <a:endParaRPr lang="zh-CN" altLang="en-US" sz="2400" b="1" dirty="0">
              <a:solidFill>
                <a:schemeClr val="accent2"/>
              </a:solidFill>
              <a:latin typeface="+mn-ea"/>
              <a:ea typeface="+mn-ea"/>
            </a:endParaRPr>
          </a:p>
        </p:txBody>
      </p:sp>
      <p:sp>
        <p:nvSpPr>
          <p:cNvPr id="3" name="Rectangle 15"/>
          <p:cNvSpPr>
            <a:spLocks noChangeArrowheads="1"/>
          </p:cNvSpPr>
          <p:nvPr/>
        </p:nvSpPr>
        <p:spPr bwMode="auto">
          <a:xfrm>
            <a:off x="1538288" y="1219200"/>
            <a:ext cx="16621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altLang="zh-CN" sz="2400" b="1">
                <a:latin typeface="宋体" pitchFamily="2" charset="-122"/>
                <a:ea typeface="楷体_GB2312" pitchFamily="49" charset="-122"/>
              </a:rPr>
              <a:t>B.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密度计：</a:t>
            </a:r>
          </a:p>
        </p:txBody>
      </p:sp>
      <p:sp>
        <p:nvSpPr>
          <p:cNvPr id="4" name="AutoShape 11"/>
          <p:cNvSpPr>
            <a:spLocks noChangeArrowheads="1"/>
          </p:cNvSpPr>
          <p:nvPr/>
        </p:nvSpPr>
        <p:spPr bwMode="auto">
          <a:xfrm>
            <a:off x="395288" y="1931988"/>
            <a:ext cx="8077200" cy="2743200"/>
          </a:xfrm>
          <a:prstGeom prst="roundRect">
            <a:avLst>
              <a:gd name="adj" fmla="val 7315"/>
            </a:avLst>
          </a:prstGeom>
          <a:noFill/>
          <a:ln w="22225" cap="rnd">
            <a:solidFill>
              <a:srgbClr val="1C1C1C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pic>
        <p:nvPicPr>
          <p:cNvPr id="5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2"/>
          <a:stretch>
            <a:fillRect/>
          </a:stretch>
        </p:blipFill>
        <p:spPr bwMode="auto">
          <a:xfrm>
            <a:off x="1919288" y="1978025"/>
            <a:ext cx="1905000" cy="254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1978025"/>
            <a:ext cx="1600200" cy="262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t1.gstatic.com/images?q=tbn:Pn6BIcfgf_IGTM::i7.meishichina.com/Health/UploadFiles/200808/2008081515015631.jpg&amp;t=1&amp;h=183&amp;w=275&amp;usg=__QLsrUC_hRe3xi-5BAPuqHUoYaO8=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9" r="9392"/>
          <a:stretch>
            <a:fillRect/>
          </a:stretch>
        </p:blipFill>
        <p:spPr bwMode="auto">
          <a:xfrm>
            <a:off x="3748088" y="2359025"/>
            <a:ext cx="2819400" cy="216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http://t2.baidu.com/it/u=1908723993,2021305801&amp;fm=0&amp;gp=0.jpg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5035"/>
          <a:stretch>
            <a:fillRect/>
          </a:stretch>
        </p:blipFill>
        <p:spPr bwMode="auto">
          <a:xfrm>
            <a:off x="6567488" y="2008188"/>
            <a:ext cx="1752600" cy="254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614488" y="5256213"/>
            <a:ext cx="6248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altLang="zh-CN" sz="2400" b="1">
                <a:latin typeface="宋体" pitchFamily="2" charset="-122"/>
                <a:ea typeface="楷体_GB2312" pitchFamily="49" charset="-122"/>
              </a:rPr>
              <a:t>1.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密度计的刻度有什么特点？</a:t>
            </a:r>
          </a:p>
        </p:txBody>
      </p:sp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90488" y="5329238"/>
            <a:ext cx="2667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altLang="zh-CN" sz="2400" b="1" dirty="0">
                <a:solidFill>
                  <a:schemeClr val="accent2"/>
                </a:solidFill>
                <a:latin typeface="+mn-ea"/>
                <a:ea typeface="+mn-ea"/>
              </a:rPr>
              <a:t>【</a:t>
            </a: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思考</a:t>
            </a:r>
            <a:r>
              <a:rPr lang="en-US" altLang="zh-CN" sz="2400" b="1" dirty="0">
                <a:solidFill>
                  <a:schemeClr val="accent2"/>
                </a:solidFill>
                <a:latin typeface="+mn-ea"/>
                <a:ea typeface="+mn-ea"/>
              </a:rPr>
              <a:t>】</a:t>
            </a:r>
            <a:endParaRPr lang="zh-CN" altLang="en-US" sz="2400" b="1" dirty="0">
              <a:solidFill>
                <a:schemeClr val="accent2"/>
              </a:solidFill>
              <a:latin typeface="+mn-ea"/>
              <a:ea typeface="+mn-ea"/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90488" y="4737100"/>
            <a:ext cx="31861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altLang="zh-CN" sz="2400" b="1">
                <a:solidFill>
                  <a:srgbClr val="990033"/>
                </a:solidFill>
                <a:latin typeface="+mn-ea"/>
                <a:ea typeface="+mn-ea"/>
              </a:rPr>
              <a:t>【</a:t>
            </a:r>
            <a:r>
              <a:rPr lang="zh-CN" altLang="en-US" sz="2400" b="1">
                <a:solidFill>
                  <a:srgbClr val="990033"/>
                </a:solidFill>
                <a:latin typeface="+mn-ea"/>
                <a:ea typeface="+mn-ea"/>
              </a:rPr>
              <a:t>原理</a:t>
            </a:r>
            <a:r>
              <a:rPr lang="en-US" altLang="zh-CN" sz="2400" b="1">
                <a:solidFill>
                  <a:srgbClr val="990033"/>
                </a:solidFill>
                <a:latin typeface="+mn-ea"/>
                <a:ea typeface="+mn-ea"/>
              </a:rPr>
              <a:t>】</a:t>
            </a:r>
            <a:endParaRPr lang="zh-CN" altLang="en-US" sz="2400" b="1">
              <a:solidFill>
                <a:srgbClr val="990033"/>
              </a:solidFill>
              <a:latin typeface="+mn-ea"/>
              <a:ea typeface="+mn-ea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1587500" y="4737100"/>
            <a:ext cx="571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利用</a:t>
            </a:r>
            <a:r>
              <a:rPr lang="zh-CN" altLang="en-US" sz="2400" b="1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漂浮条件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直接测量</a:t>
            </a:r>
            <a:r>
              <a:rPr lang="zh-CN" altLang="en-US" sz="2400" b="1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液体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密度。</a:t>
            </a: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1614488" y="5713413"/>
            <a:ext cx="6248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altLang="zh-CN" sz="2400" b="1">
                <a:latin typeface="宋体" pitchFamily="2" charset="-122"/>
                <a:ea typeface="楷体_GB2312" pitchFamily="49" charset="-122"/>
              </a:rPr>
              <a:t>2.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如何用密度计测量鸡蛋的密度？</a:t>
            </a:r>
          </a:p>
        </p:txBody>
      </p:sp>
      <p:sp>
        <p:nvSpPr>
          <p:cNvPr id="14" name="Rectangle 44"/>
          <p:cNvSpPr>
            <a:spLocks noChangeArrowheads="1"/>
          </p:cNvSpPr>
          <p:nvPr/>
        </p:nvSpPr>
        <p:spPr bwMode="auto">
          <a:xfrm>
            <a:off x="6118225" y="5268913"/>
            <a:ext cx="2590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defRPr/>
            </a:pPr>
            <a:r>
              <a:rPr lang="zh-CN" altLang="en-US" sz="2400" b="1">
                <a:solidFill>
                  <a:srgbClr val="FF0000"/>
                </a:solidFill>
                <a:latin typeface="+mn-ea"/>
                <a:ea typeface="+mn-ea"/>
              </a:rPr>
              <a:t>（上小下大）</a:t>
            </a:r>
            <a:endParaRPr lang="en-US" sz="2400" b="1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15" name="Rectangle 44"/>
          <p:cNvSpPr>
            <a:spLocks noChangeArrowheads="1"/>
          </p:cNvSpPr>
          <p:nvPr/>
        </p:nvSpPr>
        <p:spPr bwMode="auto">
          <a:xfrm>
            <a:off x="6781800" y="5713413"/>
            <a:ext cx="15240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（悬浮）</a:t>
            </a:r>
            <a:endParaRPr lang="en-US" sz="2400" b="1" dirty="0">
              <a:solidFill>
                <a:srgbClr val="FF000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36487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 animBg="1" autoUpdateAnimBg="0"/>
      <p:bldP spid="9" grpId="0" autoUpdateAnimBg="0"/>
      <p:bldP spid="10" grpId="0" autoUpdateAnimBg="0"/>
      <p:bldP spid="11" grpId="0" autoUpdateAnimBg="0"/>
      <p:bldP spid="12" grpId="0" autoUpdateAnimBg="0"/>
      <p:bldP spid="13" grpId="0" autoUpdateAnimBg="0"/>
      <p:bldP spid="14" grpId="0" autoUpdateAnimBg="0"/>
      <p:bldP spid="15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11"/>
          <p:cNvSpPr>
            <a:spLocks noChangeArrowheads="1"/>
          </p:cNvSpPr>
          <p:nvPr/>
        </p:nvSpPr>
        <p:spPr bwMode="auto">
          <a:xfrm>
            <a:off x="471488" y="1752600"/>
            <a:ext cx="8001000" cy="2743200"/>
          </a:xfrm>
          <a:prstGeom prst="roundRect">
            <a:avLst>
              <a:gd name="adj" fmla="val 7315"/>
            </a:avLst>
          </a:prstGeom>
          <a:noFill/>
          <a:ln w="22225" cap="rnd">
            <a:solidFill>
              <a:srgbClr val="1C1C1C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888" y="1905000"/>
            <a:ext cx="53340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111"/>
          <p:cNvSpPr txBox="1">
            <a:spLocks noChangeArrowheads="1"/>
          </p:cNvSpPr>
          <p:nvPr/>
        </p:nvSpPr>
        <p:spPr bwMode="auto">
          <a:xfrm>
            <a:off x="203200" y="1066800"/>
            <a:ext cx="2387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altLang="zh-CN" sz="2400" b="1" dirty="0">
                <a:solidFill>
                  <a:schemeClr val="accent2"/>
                </a:solidFill>
                <a:latin typeface="+mn-ea"/>
                <a:ea typeface="+mn-ea"/>
              </a:rPr>
              <a:t>【</a:t>
            </a: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实例</a:t>
            </a:r>
            <a:r>
              <a:rPr lang="en-US" altLang="zh-CN" sz="2400" b="1" dirty="0">
                <a:solidFill>
                  <a:schemeClr val="accent2"/>
                </a:solidFill>
                <a:latin typeface="+mn-ea"/>
                <a:ea typeface="+mn-ea"/>
              </a:rPr>
              <a:t>】</a:t>
            </a:r>
            <a:endParaRPr lang="zh-CN" altLang="en-US" sz="2400" b="1" dirty="0">
              <a:solidFill>
                <a:schemeClr val="accent2"/>
              </a:solidFill>
              <a:latin typeface="+mn-ea"/>
              <a:ea typeface="+mn-ea"/>
            </a:endParaRP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1614488" y="1062038"/>
            <a:ext cx="4876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altLang="zh-CN" sz="2400" b="1">
                <a:latin typeface="宋体" pitchFamily="2" charset="-122"/>
                <a:ea typeface="楷体_GB2312" pitchFamily="49" charset="-122"/>
              </a:rPr>
              <a:t>C.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潜水艇：</a:t>
            </a:r>
          </a:p>
        </p:txBody>
      </p:sp>
      <p:pic>
        <p:nvPicPr>
          <p:cNvPr id="6" name="Picture 14" descr="http://joke.cnball.net/attachments/images/c090322/123lu0l1z30-et0.jpg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" r="51221"/>
          <a:stretch>
            <a:fillRect/>
          </a:stretch>
        </p:blipFill>
        <p:spPr bwMode="auto">
          <a:xfrm>
            <a:off x="623888" y="1905000"/>
            <a:ext cx="21336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13"/>
          <p:cNvSpPr txBox="1">
            <a:spLocks noChangeArrowheads="1"/>
          </p:cNvSpPr>
          <p:nvPr/>
        </p:nvSpPr>
        <p:spPr bwMode="auto">
          <a:xfrm>
            <a:off x="166688" y="5059363"/>
            <a:ext cx="2667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altLang="zh-CN" sz="2400" b="1">
                <a:solidFill>
                  <a:schemeClr val="accent2"/>
                </a:solidFill>
                <a:latin typeface="+mn-ea"/>
                <a:ea typeface="+mn-ea"/>
              </a:rPr>
              <a:t>【</a:t>
            </a:r>
            <a:r>
              <a:rPr lang="zh-CN" altLang="en-US" sz="2400" b="1">
                <a:solidFill>
                  <a:schemeClr val="accent2"/>
                </a:solidFill>
                <a:latin typeface="+mn-ea"/>
                <a:ea typeface="+mn-ea"/>
              </a:rPr>
              <a:t>思考</a:t>
            </a:r>
            <a:r>
              <a:rPr lang="en-US" altLang="zh-CN" sz="2400" b="1">
                <a:solidFill>
                  <a:schemeClr val="accent2"/>
                </a:solidFill>
                <a:latin typeface="+mn-ea"/>
                <a:ea typeface="+mn-ea"/>
              </a:rPr>
              <a:t>】</a:t>
            </a:r>
            <a:endParaRPr lang="zh-CN" altLang="en-US" sz="2400" b="1">
              <a:solidFill>
                <a:schemeClr val="accent2"/>
              </a:solidFill>
              <a:latin typeface="+mn-ea"/>
              <a:ea typeface="+mn-ea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133600" y="4572000"/>
            <a:ext cx="6096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通过增减水仓的水</a:t>
            </a:r>
            <a:r>
              <a:rPr lang="zh-CN" altLang="en-US" sz="2400" b="1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改变自重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实现浮沉。</a:t>
            </a:r>
          </a:p>
        </p:txBody>
      </p:sp>
      <p:sp>
        <p:nvSpPr>
          <p:cNvPr id="9" name="矩形 28"/>
          <p:cNvSpPr>
            <a:spLocks noChangeArrowheads="1"/>
          </p:cNvSpPr>
          <p:nvPr/>
        </p:nvSpPr>
        <p:spPr bwMode="auto">
          <a:xfrm>
            <a:off x="1524000" y="5075238"/>
            <a:ext cx="5867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400" b="1">
                <a:latin typeface="宋体" pitchFamily="2" charset="-122"/>
                <a:ea typeface="楷体_GB2312" pitchFamily="49" charset="-122"/>
              </a:rPr>
              <a:t>1.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潜水艇由长江潜入大海浮力如何变化？                          </a:t>
            </a:r>
            <a:endParaRPr lang="zh-CN" altLang="en-US" sz="2400">
              <a:latin typeface="宋体" pitchFamily="2" charset="-122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66688" y="4557713"/>
            <a:ext cx="31861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altLang="zh-CN" sz="2400" b="1">
                <a:solidFill>
                  <a:srgbClr val="990033"/>
                </a:solidFill>
                <a:latin typeface="+mn-ea"/>
                <a:ea typeface="+mn-ea"/>
              </a:rPr>
              <a:t>【</a:t>
            </a:r>
            <a:r>
              <a:rPr lang="zh-CN" altLang="en-US" sz="2400" b="1">
                <a:solidFill>
                  <a:srgbClr val="990033"/>
                </a:solidFill>
                <a:latin typeface="+mn-ea"/>
                <a:ea typeface="+mn-ea"/>
              </a:rPr>
              <a:t>控制方法</a:t>
            </a:r>
            <a:r>
              <a:rPr lang="en-US" altLang="zh-CN" sz="2400" b="1">
                <a:solidFill>
                  <a:srgbClr val="990033"/>
                </a:solidFill>
                <a:latin typeface="+mn-ea"/>
                <a:ea typeface="+mn-ea"/>
              </a:rPr>
              <a:t>】</a:t>
            </a:r>
            <a:endParaRPr lang="zh-CN" altLang="en-US" sz="2400" b="1">
              <a:solidFill>
                <a:srgbClr val="990033"/>
              </a:solidFill>
              <a:latin typeface="+mn-ea"/>
              <a:ea typeface="+mn-ea"/>
            </a:endParaRPr>
          </a:p>
        </p:txBody>
      </p:sp>
      <p:sp>
        <p:nvSpPr>
          <p:cNvPr id="11" name="矩形 28"/>
          <p:cNvSpPr>
            <a:spLocks noChangeArrowheads="1"/>
          </p:cNvSpPr>
          <p:nvPr/>
        </p:nvSpPr>
        <p:spPr bwMode="auto">
          <a:xfrm>
            <a:off x="1508125" y="5548313"/>
            <a:ext cx="6111875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400" b="1">
                <a:latin typeface="宋体" pitchFamily="2" charset="-122"/>
                <a:ea typeface="楷体_GB2312" pitchFamily="49" charset="-122"/>
              </a:rPr>
              <a:t>2.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潜水艇悬浮在不同深处的重力大小关系？                          </a:t>
            </a:r>
            <a:endParaRPr lang="zh-CN" altLang="en-US" sz="2400">
              <a:latin typeface="宋体" pitchFamily="2" charset="-122"/>
            </a:endParaRPr>
          </a:p>
        </p:txBody>
      </p:sp>
      <p:pic>
        <p:nvPicPr>
          <p:cNvPr id="12" name="自制潜水艇模型.mpg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588" y="1844675"/>
            <a:ext cx="54102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8041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 nodeType="clickPar">
                      <p:stCondLst>
                        <p:cond delay="0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8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>
                <p:cTn id="69" fill="hold" display="0" nodeType="clickEffect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video>
          </p:childTnLst>
        </p:cTn>
      </p:par>
    </p:tnLst>
    <p:bldLst>
      <p:bldP spid="2" grpId="0" animBg="1" autoUpdateAnimBg="0"/>
      <p:bldP spid="5" grpId="0" autoUpdateAnimBg="0"/>
      <p:bldP spid="7" grpId="0" autoUpdateAnimBg="0"/>
      <p:bldP spid="8" grpId="0" autoUpdateAnimBg="0"/>
      <p:bldP spid="9" grpId="0" autoUpdateAnimBg="0"/>
      <p:bldP spid="10" grpId="0" autoUpdateAnimBg="0"/>
      <p:bldP spid="11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文本框 1"/>
          <p:cNvSpPr>
            <a:spLocks noGrp="1"/>
          </p:cNvSpPr>
          <p:nvPr>
            <p:ph idx="4294967295"/>
          </p:nvPr>
        </p:nvSpPr>
        <p:spPr bwMode="auto">
          <a:xfrm>
            <a:off x="-15026" y="2060848"/>
            <a:ext cx="9144000" cy="1754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0" algn="ctr" eaLnBrk="1" hangingPunct="1"/>
            <a:r>
              <a:rPr lang="zh-CN" altLang="en-US" sz="3600" b="1" dirty="0" smtClean="0">
                <a:latin typeface="华文新魏" pitchFamily="2" charset="-122"/>
                <a:ea typeface="华文新魏" pitchFamily="2" charset="-122"/>
              </a:rPr>
              <a:t>第十章　压强和浮力</a:t>
            </a:r>
            <a:endParaRPr lang="zh-CN" altLang="en-US" sz="6600" b="1" dirty="0" smtClean="0">
              <a:solidFill>
                <a:srgbClr val="FF0000"/>
              </a:solidFill>
              <a:latin typeface="华文新魏" pitchFamily="2" charset="-122"/>
              <a:ea typeface="华文新魏" pitchFamily="2" charset="-122"/>
            </a:endParaRPr>
          </a:p>
          <a:p>
            <a:pPr indent="0" algn="ctr" eaLnBrk="1" hangingPunct="1">
              <a:buNone/>
            </a:pPr>
            <a:r>
              <a:rPr lang="en-US" altLang="zh-CN" sz="6000" b="1" dirty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5</a:t>
            </a:r>
            <a:r>
              <a:rPr lang="zh-CN" altLang="en-US" sz="6000" b="1" dirty="0" smtClean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、物体的浮与沉</a:t>
            </a:r>
          </a:p>
        </p:txBody>
      </p:sp>
    </p:spTree>
    <p:extLst>
      <p:ext uri="{BB962C8B-B14F-4D97-AF65-F5344CB8AC3E}">
        <p14:creationId xmlns:p14="http://schemas.microsoft.com/office/powerpoint/2010/main" val="11846148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8688" y="2241550"/>
            <a:ext cx="3590925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11"/>
          <p:cNvSpPr>
            <a:spLocks noChangeArrowheads="1"/>
          </p:cNvSpPr>
          <p:nvPr/>
        </p:nvSpPr>
        <p:spPr bwMode="auto">
          <a:xfrm>
            <a:off x="471488" y="1828800"/>
            <a:ext cx="8001000" cy="2590800"/>
          </a:xfrm>
          <a:prstGeom prst="roundRect">
            <a:avLst>
              <a:gd name="adj" fmla="val 7315"/>
            </a:avLst>
          </a:prstGeom>
          <a:noFill/>
          <a:ln w="22225" cap="rnd">
            <a:solidFill>
              <a:srgbClr val="1C1C1C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pic>
        <p:nvPicPr>
          <p:cNvPr id="4" name="图片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8" y="1981200"/>
            <a:ext cx="2151062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111"/>
          <p:cNvSpPr txBox="1">
            <a:spLocks noChangeArrowheads="1"/>
          </p:cNvSpPr>
          <p:nvPr/>
        </p:nvSpPr>
        <p:spPr bwMode="auto">
          <a:xfrm>
            <a:off x="152400" y="1219200"/>
            <a:ext cx="2387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altLang="zh-CN" sz="2400" b="1" dirty="0">
                <a:solidFill>
                  <a:schemeClr val="accent2"/>
                </a:solidFill>
                <a:latin typeface="+mn-ea"/>
                <a:ea typeface="+mn-ea"/>
              </a:rPr>
              <a:t>【</a:t>
            </a: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实例</a:t>
            </a:r>
            <a:r>
              <a:rPr lang="en-US" altLang="zh-CN" sz="2400" b="1" dirty="0">
                <a:solidFill>
                  <a:schemeClr val="accent2"/>
                </a:solidFill>
                <a:latin typeface="+mn-ea"/>
                <a:ea typeface="+mn-ea"/>
              </a:rPr>
              <a:t>】</a:t>
            </a:r>
            <a:endParaRPr lang="zh-CN" altLang="en-US" sz="2400" b="1" dirty="0">
              <a:solidFill>
                <a:schemeClr val="accent2"/>
              </a:solidFill>
              <a:latin typeface="+mn-ea"/>
              <a:ea typeface="+mn-ea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1614488" y="1219200"/>
            <a:ext cx="20431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altLang="zh-CN" sz="2400" b="1">
                <a:latin typeface="宋体" pitchFamily="2" charset="-122"/>
                <a:ea typeface="楷体_GB2312" pitchFamily="49" charset="-122"/>
              </a:rPr>
              <a:t>D.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升空气球：</a:t>
            </a: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3688" y="2057400"/>
            <a:ext cx="1905000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166688" y="5121275"/>
            <a:ext cx="2667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altLang="zh-CN" sz="2400" b="1">
                <a:solidFill>
                  <a:schemeClr val="accent2"/>
                </a:solidFill>
                <a:latin typeface="+mn-ea"/>
                <a:ea typeface="+mn-ea"/>
              </a:rPr>
              <a:t>【</a:t>
            </a:r>
            <a:r>
              <a:rPr lang="zh-CN" altLang="en-US" sz="2400" b="1">
                <a:solidFill>
                  <a:schemeClr val="accent2"/>
                </a:solidFill>
                <a:latin typeface="+mn-ea"/>
                <a:ea typeface="+mn-ea"/>
              </a:rPr>
              <a:t>思考</a:t>
            </a:r>
            <a:r>
              <a:rPr lang="en-US" altLang="zh-CN" sz="2400" b="1">
                <a:solidFill>
                  <a:schemeClr val="accent2"/>
                </a:solidFill>
                <a:latin typeface="+mn-ea"/>
                <a:ea typeface="+mn-ea"/>
              </a:rPr>
              <a:t>】</a:t>
            </a:r>
            <a:endParaRPr lang="zh-CN" altLang="en-US" sz="2400" b="1">
              <a:solidFill>
                <a:schemeClr val="accent2"/>
              </a:solidFill>
              <a:latin typeface="+mn-ea"/>
              <a:ea typeface="+mn-ea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2300288" y="4633913"/>
            <a:ext cx="5343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通过热胀冷缩等</a:t>
            </a:r>
            <a:r>
              <a:rPr lang="zh-CN" altLang="en-US" sz="2400" b="1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改变密度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实现浮沉。</a:t>
            </a:r>
          </a:p>
        </p:txBody>
      </p:sp>
      <p:sp>
        <p:nvSpPr>
          <p:cNvPr id="10" name="矩形 28"/>
          <p:cNvSpPr>
            <a:spLocks noChangeArrowheads="1"/>
          </p:cNvSpPr>
          <p:nvPr/>
        </p:nvSpPr>
        <p:spPr bwMode="auto">
          <a:xfrm>
            <a:off x="1524000" y="5137150"/>
            <a:ext cx="5476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400" b="1">
                <a:latin typeface="宋体" pitchFamily="2" charset="-122"/>
                <a:ea typeface="楷体_GB2312" pitchFamily="49" charset="-122"/>
              </a:rPr>
              <a:t>1.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热气球有哪些缺陷？如何改进？                          </a:t>
            </a:r>
            <a:endParaRPr lang="zh-CN" altLang="en-US" sz="2400">
              <a:latin typeface="宋体" pitchFamily="2" charset="-122"/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166688" y="4619625"/>
            <a:ext cx="31861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altLang="zh-CN" sz="2400" b="1">
                <a:solidFill>
                  <a:srgbClr val="990033"/>
                </a:solidFill>
                <a:latin typeface="+mn-ea"/>
                <a:ea typeface="+mn-ea"/>
              </a:rPr>
              <a:t>【</a:t>
            </a:r>
            <a:r>
              <a:rPr lang="zh-CN" altLang="en-US" sz="2400" b="1">
                <a:solidFill>
                  <a:srgbClr val="990033"/>
                </a:solidFill>
                <a:latin typeface="+mn-ea"/>
                <a:ea typeface="+mn-ea"/>
              </a:rPr>
              <a:t>控制方法</a:t>
            </a:r>
            <a:r>
              <a:rPr lang="en-US" altLang="zh-CN" sz="2400" b="1">
                <a:solidFill>
                  <a:srgbClr val="990033"/>
                </a:solidFill>
                <a:latin typeface="+mn-ea"/>
                <a:ea typeface="+mn-ea"/>
              </a:rPr>
              <a:t>】</a:t>
            </a:r>
            <a:endParaRPr lang="zh-CN" altLang="en-US" sz="2400" b="1">
              <a:solidFill>
                <a:srgbClr val="990033"/>
              </a:solidFill>
              <a:latin typeface="+mn-ea"/>
              <a:ea typeface="+mn-ea"/>
            </a:endParaRPr>
          </a:p>
        </p:txBody>
      </p:sp>
      <p:sp>
        <p:nvSpPr>
          <p:cNvPr id="12" name="矩形 28"/>
          <p:cNvSpPr>
            <a:spLocks noChangeArrowheads="1"/>
          </p:cNvSpPr>
          <p:nvPr/>
        </p:nvSpPr>
        <p:spPr bwMode="auto">
          <a:xfrm>
            <a:off x="1508125" y="5610225"/>
            <a:ext cx="68500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400" b="1">
                <a:latin typeface="宋体" pitchFamily="2" charset="-122"/>
                <a:ea typeface="楷体_GB2312" pitchFamily="49" charset="-122"/>
              </a:rPr>
              <a:t>2.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总结能使物体升空的常用方法及其原理？                          </a:t>
            </a:r>
            <a:endParaRPr lang="zh-CN" altLang="en-US" sz="2400"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22534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 autoUpdateAnimBg="0"/>
      <p:bldP spid="6" grpId="0" autoUpdateAnimBg="0"/>
      <p:bldP spid="8" grpId="0" autoUpdateAnimBg="0"/>
      <p:bldP spid="9" grpId="0" autoUpdateAnimBg="0"/>
      <p:bldP spid="10" grpId="0" autoUpdateAnimBg="0"/>
      <p:bldP spid="11" grpId="0" autoUpdateAnimBg="0"/>
      <p:bldP spid="12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g44.pp.sohu.com/images/blog/2007/4/26/8/25/112c305499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" y="2362200"/>
            <a:ext cx="3810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 descr="http://img45.pp.sohu.com/images/blog/2007/4/26/8/27/112c30daf9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37"/>
          <a:stretch>
            <a:fillRect/>
          </a:stretch>
        </p:blipFill>
        <p:spPr bwMode="auto">
          <a:xfrm>
            <a:off x="4635500" y="2362200"/>
            <a:ext cx="37338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1631950" y="1600200"/>
            <a:ext cx="2101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altLang="zh-CN" sz="2400" b="1">
                <a:latin typeface="宋体" pitchFamily="2" charset="-122"/>
                <a:ea typeface="楷体_GB2312" pitchFamily="49" charset="-122"/>
              </a:rPr>
              <a:t>A.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曹冲称象：</a:t>
            </a: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198438" y="1146175"/>
            <a:ext cx="31861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altLang="zh-CN" sz="2400" b="1" dirty="0">
                <a:solidFill>
                  <a:srgbClr val="990033"/>
                </a:solidFill>
                <a:latin typeface="+mn-ea"/>
                <a:ea typeface="+mn-ea"/>
              </a:rPr>
              <a:t>【</a:t>
            </a:r>
            <a:r>
              <a:rPr lang="zh-CN" altLang="en-US" sz="2400" b="1" dirty="0">
                <a:solidFill>
                  <a:srgbClr val="990033"/>
                </a:solidFill>
                <a:latin typeface="+mn-ea"/>
                <a:ea typeface="+mn-ea"/>
              </a:rPr>
              <a:t>应用</a:t>
            </a:r>
            <a:r>
              <a:rPr lang="en-US" altLang="zh-CN" sz="2400" b="1" dirty="0">
                <a:solidFill>
                  <a:srgbClr val="990033"/>
                </a:solidFill>
                <a:latin typeface="+mn-ea"/>
                <a:ea typeface="+mn-ea"/>
              </a:rPr>
              <a:t>】</a:t>
            </a:r>
            <a:endParaRPr lang="zh-CN" altLang="en-US" sz="2400" b="1" dirty="0">
              <a:solidFill>
                <a:srgbClr val="990033"/>
              </a:solidFill>
              <a:latin typeface="+mn-ea"/>
              <a:ea typeface="+mn-ea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631950" y="1138238"/>
            <a:ext cx="3994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400" b="1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3.</a:t>
            </a:r>
            <a:r>
              <a:rPr lang="zh-CN" altLang="en-US" sz="2400" b="1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测量物体质量</a:t>
            </a:r>
          </a:p>
        </p:txBody>
      </p:sp>
      <p:sp>
        <p:nvSpPr>
          <p:cNvPr id="7" name="Text Box 111"/>
          <p:cNvSpPr txBox="1">
            <a:spLocks noChangeArrowheads="1"/>
          </p:cNvSpPr>
          <p:nvPr/>
        </p:nvSpPr>
        <p:spPr bwMode="auto">
          <a:xfrm>
            <a:off x="201613" y="1614488"/>
            <a:ext cx="2387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altLang="zh-CN" sz="2400" b="1">
                <a:solidFill>
                  <a:schemeClr val="accent2"/>
                </a:solidFill>
                <a:latin typeface="+mn-ea"/>
                <a:ea typeface="+mn-ea"/>
              </a:rPr>
              <a:t>【</a:t>
            </a:r>
            <a:r>
              <a:rPr lang="zh-CN" altLang="en-US" sz="2400" b="1">
                <a:solidFill>
                  <a:schemeClr val="accent2"/>
                </a:solidFill>
                <a:latin typeface="+mn-ea"/>
                <a:ea typeface="+mn-ea"/>
              </a:rPr>
              <a:t>实例</a:t>
            </a:r>
            <a:r>
              <a:rPr lang="en-US" altLang="zh-CN" sz="2400" b="1">
                <a:solidFill>
                  <a:schemeClr val="accent2"/>
                </a:solidFill>
                <a:latin typeface="+mn-ea"/>
                <a:ea typeface="+mn-ea"/>
              </a:rPr>
              <a:t>】</a:t>
            </a:r>
            <a:endParaRPr lang="zh-CN" altLang="en-US" sz="2400" b="1">
              <a:solidFill>
                <a:schemeClr val="accent2"/>
              </a:solidFill>
              <a:latin typeface="+mn-ea"/>
              <a:ea typeface="+mn-ea"/>
            </a:endParaRPr>
          </a:p>
        </p:txBody>
      </p:sp>
      <p:sp>
        <p:nvSpPr>
          <p:cNvPr id="8" name="AutoShape 11"/>
          <p:cNvSpPr>
            <a:spLocks noChangeArrowheads="1"/>
          </p:cNvSpPr>
          <p:nvPr/>
        </p:nvSpPr>
        <p:spPr bwMode="auto">
          <a:xfrm>
            <a:off x="520700" y="2209800"/>
            <a:ext cx="8001000" cy="3429000"/>
          </a:xfrm>
          <a:prstGeom prst="roundRect">
            <a:avLst>
              <a:gd name="adj" fmla="val 7315"/>
            </a:avLst>
          </a:prstGeom>
          <a:noFill/>
          <a:ln w="22225" cap="rnd">
            <a:solidFill>
              <a:srgbClr val="1C1C1C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pic>
        <p:nvPicPr>
          <p:cNvPr id="9" name="Picture 4" descr="http://img001.photo.21cn.com/photos/album/20090730/o/7A0310F6250824B11E76FE5CBD58B18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346325"/>
            <a:ext cx="7696200" cy="315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AutoShape 19"/>
          <p:cNvSpPr>
            <a:spLocks noChangeArrowheads="1"/>
          </p:cNvSpPr>
          <p:nvPr/>
        </p:nvSpPr>
        <p:spPr bwMode="auto">
          <a:xfrm>
            <a:off x="474663" y="5732463"/>
            <a:ext cx="8077200" cy="592137"/>
          </a:xfrm>
          <a:prstGeom prst="roundRect">
            <a:avLst>
              <a:gd name="adj" fmla="val 47509"/>
            </a:avLst>
          </a:prstGeom>
          <a:solidFill>
            <a:srgbClr val="5F5F5F"/>
          </a:solidFill>
          <a:ln w="28575">
            <a:solidFill>
              <a:srgbClr val="EAEAEA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zh-CN" altLang="en-US" sz="2400" dirty="0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Text Box 30"/>
          <p:cNvSpPr txBox="1">
            <a:spLocks noChangeArrowheads="1"/>
          </p:cNvSpPr>
          <p:nvPr/>
        </p:nvSpPr>
        <p:spPr bwMode="auto">
          <a:xfrm>
            <a:off x="1435100" y="5700713"/>
            <a:ext cx="3581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zh-CN" altLang="en-US" sz="2400" b="1" baseline="-25000">
                <a:solidFill>
                  <a:schemeClr val="bg1"/>
                </a:solidFill>
                <a:latin typeface="宋体" pitchFamily="2" charset="-122"/>
                <a:ea typeface="楷体_GB2312" pitchFamily="49" charset="-122"/>
              </a:rPr>
              <a:t>船</a:t>
            </a:r>
            <a:r>
              <a:rPr lang="en-US" altLang="zh-CN" sz="2400" b="1">
                <a:solidFill>
                  <a:schemeClr val="bg1"/>
                </a:solidFill>
                <a:latin typeface="宋体" pitchFamily="2" charset="-122"/>
                <a:ea typeface="楷体_GB2312" pitchFamily="49" charset="-122"/>
              </a:rPr>
              <a:t>+ </a:t>
            </a:r>
            <a:r>
              <a:rPr lang="en-US" altLang="zh-CN" sz="24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zh-CN" altLang="en-US" sz="2400" b="1" baseline="-25000">
                <a:solidFill>
                  <a:schemeClr val="bg1"/>
                </a:solidFill>
                <a:latin typeface="宋体" pitchFamily="2" charset="-122"/>
                <a:ea typeface="楷体_GB2312" pitchFamily="49" charset="-122"/>
              </a:rPr>
              <a:t>象</a:t>
            </a:r>
            <a:r>
              <a:rPr lang="en-US" altLang="zh-CN" sz="2400" b="1">
                <a:solidFill>
                  <a:schemeClr val="bg1"/>
                </a:solidFill>
                <a:latin typeface="宋体" pitchFamily="2" charset="-122"/>
                <a:ea typeface="楷体_GB2312" pitchFamily="49" charset="-122"/>
              </a:rPr>
              <a:t>=</a:t>
            </a:r>
            <a:r>
              <a:rPr lang="en-US" altLang="zh-CN" sz="24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zh-CN" altLang="en-US" sz="2400" b="1" baseline="-25000">
                <a:solidFill>
                  <a:schemeClr val="bg1"/>
                </a:solidFill>
                <a:latin typeface="宋体" pitchFamily="2" charset="-122"/>
                <a:ea typeface="楷体_GB2312" pitchFamily="49" charset="-122"/>
              </a:rPr>
              <a:t>浮</a:t>
            </a:r>
            <a:r>
              <a:rPr lang="en-US" altLang="zh-CN" sz="2400" b="1" baseline="-25000">
                <a:solidFill>
                  <a:schemeClr val="bg1"/>
                </a:solidFill>
                <a:latin typeface="宋体" pitchFamily="2" charset="-122"/>
                <a:ea typeface="楷体_GB2312" pitchFamily="49" charset="-122"/>
              </a:rPr>
              <a:t>1</a:t>
            </a:r>
          </a:p>
        </p:txBody>
      </p:sp>
      <p:sp>
        <p:nvSpPr>
          <p:cNvPr id="12" name="Text Box 30"/>
          <p:cNvSpPr txBox="1">
            <a:spLocks noChangeArrowheads="1"/>
          </p:cNvSpPr>
          <p:nvPr/>
        </p:nvSpPr>
        <p:spPr bwMode="auto">
          <a:xfrm>
            <a:off x="5105400" y="5715000"/>
            <a:ext cx="3581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zh-CN" altLang="en-US" sz="2400" b="1" baseline="-25000">
                <a:solidFill>
                  <a:schemeClr val="bg1"/>
                </a:solidFill>
                <a:latin typeface="宋体" pitchFamily="2" charset="-122"/>
                <a:ea typeface="楷体_GB2312" pitchFamily="49" charset="-122"/>
              </a:rPr>
              <a:t>浮</a:t>
            </a:r>
            <a:r>
              <a:rPr lang="en-US" altLang="zh-CN" sz="2400" b="1" baseline="-25000">
                <a:solidFill>
                  <a:schemeClr val="bg1"/>
                </a:solidFill>
                <a:latin typeface="宋体" pitchFamily="2" charset="-122"/>
                <a:ea typeface="楷体_GB2312" pitchFamily="49" charset="-122"/>
              </a:rPr>
              <a:t>2</a:t>
            </a:r>
            <a:r>
              <a:rPr lang="en-US" altLang="zh-CN" sz="2400" b="1">
                <a:solidFill>
                  <a:schemeClr val="bg1"/>
                </a:solidFill>
                <a:latin typeface="宋体" pitchFamily="2" charset="-122"/>
                <a:ea typeface="楷体_GB2312" pitchFamily="49" charset="-122"/>
              </a:rPr>
              <a:t>=</a:t>
            </a:r>
            <a:r>
              <a:rPr lang="en-US" altLang="zh-CN" sz="24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zh-CN" altLang="en-US" sz="2400" b="1" baseline="-25000">
                <a:solidFill>
                  <a:schemeClr val="bg1"/>
                </a:solidFill>
                <a:latin typeface="宋体" pitchFamily="2" charset="-122"/>
                <a:ea typeface="楷体_GB2312" pitchFamily="49" charset="-122"/>
              </a:rPr>
              <a:t>船</a:t>
            </a:r>
            <a:r>
              <a:rPr lang="en-US" altLang="zh-CN" sz="2400" b="1">
                <a:solidFill>
                  <a:schemeClr val="bg1"/>
                </a:solidFill>
                <a:latin typeface="宋体" pitchFamily="2" charset="-122"/>
                <a:ea typeface="楷体_GB2312" pitchFamily="49" charset="-122"/>
              </a:rPr>
              <a:t>+ </a:t>
            </a:r>
            <a:r>
              <a:rPr lang="en-US" altLang="zh-CN" sz="24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zh-CN" altLang="en-US" sz="2400" b="1" baseline="-25000">
                <a:solidFill>
                  <a:schemeClr val="bg1"/>
                </a:solidFill>
                <a:latin typeface="宋体" pitchFamily="2" charset="-122"/>
                <a:ea typeface="楷体_GB2312" pitchFamily="49" charset="-122"/>
              </a:rPr>
              <a:t>石</a:t>
            </a:r>
            <a:endParaRPr lang="en-US" sz="2400" b="1" baseline="-25000">
              <a:solidFill>
                <a:schemeClr val="bg1"/>
              </a:solidFill>
              <a:ea typeface="楷体_GB2312" pitchFamily="49" charset="-122"/>
            </a:endParaRPr>
          </a:p>
        </p:txBody>
      </p:sp>
      <p:sp>
        <p:nvSpPr>
          <p:cNvPr id="13" name="Text Box 30"/>
          <p:cNvSpPr txBox="1">
            <a:spLocks noChangeArrowheads="1"/>
          </p:cNvSpPr>
          <p:nvPr/>
        </p:nvSpPr>
        <p:spPr bwMode="auto">
          <a:xfrm>
            <a:off x="4038600" y="5786438"/>
            <a:ext cx="1143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>
                <a:solidFill>
                  <a:srgbClr val="FFFF00"/>
                </a:solidFill>
                <a:latin typeface="宋体" pitchFamily="2" charset="-122"/>
                <a:ea typeface="楷体_GB2312" pitchFamily="49" charset="-122"/>
              </a:rPr>
              <a:t>=</a:t>
            </a:r>
            <a:endParaRPr lang="en-US" altLang="zh-CN" sz="2400" b="1" baseline="-25000">
              <a:solidFill>
                <a:srgbClr val="FFFF00"/>
              </a:solidFill>
              <a:latin typeface="宋体" pitchFamily="2" charset="-122"/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82719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6" grpId="0" autoUpdateAnimBg="0"/>
      <p:bldP spid="7" grpId="0" autoUpdateAnimBg="0"/>
      <p:bldP spid="8" grpId="0" animBg="1" autoUpdateAnimBg="0"/>
      <p:bldP spid="10" grpId="0" animBg="1" autoUpdateAnimBg="0"/>
      <p:bldP spid="11" grpId="0" autoUpdateAnimBg="0"/>
      <p:bldP spid="12" grpId="0" autoUpdateAnimBg="0"/>
      <p:bldP spid="13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http://czwl.cooco.net.cn/files/down/test/2008/10/15/13/20081015134010132974648-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44"/>
          <a:stretch>
            <a:fillRect/>
          </a:stretch>
        </p:blipFill>
        <p:spPr bwMode="auto">
          <a:xfrm>
            <a:off x="852488" y="2043113"/>
            <a:ext cx="40386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0"/>
          <p:cNvSpPr>
            <a:spLocks noChangeArrowheads="1"/>
          </p:cNvSpPr>
          <p:nvPr/>
        </p:nvSpPr>
        <p:spPr bwMode="auto">
          <a:xfrm>
            <a:off x="1658938" y="1219200"/>
            <a:ext cx="18462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altLang="zh-CN" sz="2400" b="1">
                <a:latin typeface="宋体" pitchFamily="2" charset="-122"/>
                <a:ea typeface="楷体_GB2312" pitchFamily="49" charset="-122"/>
              </a:rPr>
              <a:t>B.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浮力秤：</a:t>
            </a:r>
          </a:p>
        </p:txBody>
      </p:sp>
      <p:sp>
        <p:nvSpPr>
          <p:cNvPr id="4" name="Text Box 111"/>
          <p:cNvSpPr txBox="1">
            <a:spLocks noChangeArrowheads="1"/>
          </p:cNvSpPr>
          <p:nvPr/>
        </p:nvSpPr>
        <p:spPr bwMode="auto">
          <a:xfrm>
            <a:off x="304800" y="1219200"/>
            <a:ext cx="1447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altLang="zh-CN" sz="2400" b="1" dirty="0">
                <a:solidFill>
                  <a:schemeClr val="accent2"/>
                </a:solidFill>
                <a:latin typeface="+mn-ea"/>
                <a:ea typeface="+mn-ea"/>
              </a:rPr>
              <a:t>【</a:t>
            </a: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实例</a:t>
            </a:r>
            <a:r>
              <a:rPr lang="en-US" altLang="zh-CN" sz="2400" b="1" dirty="0">
                <a:solidFill>
                  <a:schemeClr val="accent2"/>
                </a:solidFill>
                <a:latin typeface="+mn-ea"/>
                <a:ea typeface="+mn-ea"/>
              </a:rPr>
              <a:t>】</a:t>
            </a:r>
            <a:endParaRPr lang="zh-CN" altLang="en-US" sz="2400" b="1" dirty="0">
              <a:solidFill>
                <a:schemeClr val="accent2"/>
              </a:solidFill>
              <a:latin typeface="+mn-ea"/>
              <a:ea typeface="+mn-ea"/>
            </a:endParaRPr>
          </a:p>
        </p:txBody>
      </p:sp>
      <p:sp>
        <p:nvSpPr>
          <p:cNvPr id="5" name="AutoShape 11"/>
          <p:cNvSpPr>
            <a:spLocks noChangeArrowheads="1"/>
          </p:cNvSpPr>
          <p:nvPr/>
        </p:nvSpPr>
        <p:spPr bwMode="auto">
          <a:xfrm>
            <a:off x="547688" y="1966913"/>
            <a:ext cx="8001000" cy="2590800"/>
          </a:xfrm>
          <a:prstGeom prst="roundRect">
            <a:avLst>
              <a:gd name="adj" fmla="val 7315"/>
            </a:avLst>
          </a:prstGeom>
          <a:noFill/>
          <a:ln w="22225" cap="rnd">
            <a:solidFill>
              <a:srgbClr val="1C1C1C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242888" y="5564188"/>
            <a:ext cx="2667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altLang="zh-CN" sz="2400" b="1">
                <a:solidFill>
                  <a:schemeClr val="accent2"/>
                </a:solidFill>
                <a:latin typeface="+mn-ea"/>
                <a:ea typeface="+mn-ea"/>
              </a:rPr>
              <a:t>【</a:t>
            </a:r>
            <a:r>
              <a:rPr lang="zh-CN" altLang="en-US" sz="2400" b="1">
                <a:solidFill>
                  <a:schemeClr val="accent2"/>
                </a:solidFill>
                <a:latin typeface="+mn-ea"/>
                <a:ea typeface="+mn-ea"/>
              </a:rPr>
              <a:t>改进</a:t>
            </a:r>
            <a:r>
              <a:rPr lang="en-US" altLang="zh-CN" sz="2400" b="1">
                <a:solidFill>
                  <a:schemeClr val="accent2"/>
                </a:solidFill>
                <a:latin typeface="+mn-ea"/>
                <a:ea typeface="+mn-ea"/>
              </a:rPr>
              <a:t>】</a:t>
            </a:r>
            <a:endParaRPr lang="zh-CN" altLang="en-US" sz="2400" b="1">
              <a:solidFill>
                <a:schemeClr val="accent2"/>
              </a:solidFill>
              <a:latin typeface="+mn-ea"/>
              <a:ea typeface="+mn-ea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690688" y="4633913"/>
            <a:ext cx="4800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400" b="1">
                <a:latin typeface="宋体" pitchFamily="2" charset="-122"/>
                <a:ea typeface="楷体_GB2312" pitchFamily="49" charset="-122"/>
              </a:rPr>
              <a:t>1.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如何确定零刻度线？</a:t>
            </a: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242888" y="4619625"/>
            <a:ext cx="31861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altLang="zh-CN" sz="2400" b="1" dirty="0">
                <a:solidFill>
                  <a:srgbClr val="990033"/>
                </a:solidFill>
                <a:latin typeface="+mn-ea"/>
                <a:ea typeface="+mn-ea"/>
              </a:rPr>
              <a:t>【</a:t>
            </a:r>
            <a:r>
              <a:rPr lang="zh-CN" altLang="en-US" sz="2400" b="1" dirty="0">
                <a:solidFill>
                  <a:srgbClr val="990033"/>
                </a:solidFill>
                <a:latin typeface="+mn-ea"/>
                <a:ea typeface="+mn-ea"/>
              </a:rPr>
              <a:t>问题</a:t>
            </a:r>
            <a:r>
              <a:rPr lang="en-US" altLang="zh-CN" sz="2400" b="1" dirty="0">
                <a:solidFill>
                  <a:srgbClr val="990033"/>
                </a:solidFill>
                <a:latin typeface="+mn-ea"/>
                <a:ea typeface="+mn-ea"/>
              </a:rPr>
              <a:t>】</a:t>
            </a:r>
            <a:endParaRPr lang="zh-CN" altLang="en-US" sz="2400" b="1" dirty="0">
              <a:solidFill>
                <a:srgbClr val="990033"/>
              </a:solidFill>
              <a:latin typeface="+mn-ea"/>
              <a:ea typeface="+mn-ea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1690688" y="5091113"/>
            <a:ext cx="4114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400" b="1">
                <a:latin typeface="宋体" pitchFamily="2" charset="-122"/>
                <a:ea typeface="楷体_GB2312" pitchFamily="49" charset="-122"/>
              </a:rPr>
              <a:t>2.</a:t>
            </a: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如何确定最大称量？</a:t>
            </a:r>
          </a:p>
        </p:txBody>
      </p:sp>
      <p:sp>
        <p:nvSpPr>
          <p:cNvPr id="10" name="矩形 28"/>
          <p:cNvSpPr>
            <a:spLocks noChangeArrowheads="1"/>
          </p:cNvSpPr>
          <p:nvPr/>
        </p:nvSpPr>
        <p:spPr bwMode="auto">
          <a:xfrm>
            <a:off x="1720850" y="5608638"/>
            <a:ext cx="69040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该浮力秤还有哪些缺陷？如何改进？                          </a:t>
            </a:r>
            <a:endParaRPr lang="zh-CN" altLang="en-US" sz="2400">
              <a:latin typeface="宋体" pitchFamily="2" charset="-122"/>
            </a:endParaRPr>
          </a:p>
        </p:txBody>
      </p:sp>
      <p:pic>
        <p:nvPicPr>
          <p:cNvPr id="11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888" y="2043113"/>
            <a:ext cx="3038475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688" y="2043113"/>
            <a:ext cx="3295650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6283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5" grpId="0" animBg="1" autoUpdateAnimBg="0"/>
      <p:bldP spid="6" grpId="0" autoUpdateAnimBg="0"/>
      <p:bldP spid="7" grpId="0" autoUpdateAnimBg="0"/>
      <p:bldP spid="8" grpId="0" autoUpdateAnimBg="0"/>
      <p:bldP spid="9" grpId="0" autoUpdateAnimBg="0"/>
      <p:bldP spid="10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20"/>
          <p:cNvSpPr>
            <a:spLocks noChangeArrowheads="1"/>
          </p:cNvSpPr>
          <p:nvPr/>
        </p:nvSpPr>
        <p:spPr bwMode="auto">
          <a:xfrm>
            <a:off x="623888" y="4846638"/>
            <a:ext cx="8077200" cy="134143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FFFFF"/>
              </a:gs>
              <a:gs pos="35001">
                <a:srgbClr val="DDFEFF"/>
              </a:gs>
              <a:gs pos="100000">
                <a:srgbClr val="F0FFFF"/>
              </a:gs>
            </a:gsLst>
            <a:lin ang="5400000" scaled="1"/>
          </a:gradFill>
          <a:ln w="9525" cmpd="sng">
            <a:solidFill>
              <a:srgbClr val="B6DCDF"/>
            </a:solidFill>
            <a:round/>
            <a:headEnd/>
            <a:tailEnd/>
          </a:ln>
          <a:effectLst>
            <a:outerShdw dist="20000" dir="5400000" algn="ctr" rotWithShape="0">
              <a:srgbClr val="000000">
                <a:alpha val="35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zh-CN" altLang="en-US" sz="240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4" name="Text Box 111"/>
          <p:cNvSpPr txBox="1">
            <a:spLocks noChangeArrowheads="1"/>
          </p:cNvSpPr>
          <p:nvPr/>
        </p:nvSpPr>
        <p:spPr bwMode="auto">
          <a:xfrm>
            <a:off x="355600" y="1295400"/>
            <a:ext cx="2387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altLang="zh-CN" sz="2400" b="1" dirty="0">
                <a:solidFill>
                  <a:schemeClr val="accent2"/>
                </a:solidFill>
                <a:latin typeface="+mn-ea"/>
                <a:ea typeface="+mn-ea"/>
              </a:rPr>
              <a:t>【</a:t>
            </a: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改进</a:t>
            </a:r>
            <a:r>
              <a:rPr lang="en-US" altLang="zh-CN" sz="2400" b="1" dirty="0">
                <a:solidFill>
                  <a:schemeClr val="accent2"/>
                </a:solidFill>
                <a:latin typeface="+mn-ea"/>
                <a:ea typeface="+mn-ea"/>
              </a:rPr>
              <a:t>】</a:t>
            </a:r>
            <a:endParaRPr lang="zh-CN" altLang="en-US" sz="2400" b="1" dirty="0">
              <a:solidFill>
                <a:schemeClr val="accent2"/>
              </a:solidFill>
              <a:latin typeface="+mn-ea"/>
              <a:ea typeface="+mn-ea"/>
            </a:endParaRPr>
          </a:p>
        </p:txBody>
      </p:sp>
      <p:sp>
        <p:nvSpPr>
          <p:cNvPr id="5" name="AutoShape 11"/>
          <p:cNvSpPr>
            <a:spLocks noChangeArrowheads="1"/>
          </p:cNvSpPr>
          <p:nvPr/>
        </p:nvSpPr>
        <p:spPr bwMode="auto">
          <a:xfrm>
            <a:off x="623888" y="2073275"/>
            <a:ext cx="8077200" cy="2667000"/>
          </a:xfrm>
          <a:prstGeom prst="roundRect">
            <a:avLst>
              <a:gd name="adj" fmla="val 7315"/>
            </a:avLst>
          </a:prstGeom>
          <a:noFill/>
          <a:ln w="22225" cap="rnd">
            <a:solidFill>
              <a:srgbClr val="1C1C1C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graphicFrame>
        <p:nvGraphicFramePr>
          <p:cNvPr id="6" name="Object 10"/>
          <p:cNvGraphicFramePr>
            <a:graphicFrameLocks noChangeAspect="1"/>
          </p:cNvGraphicFramePr>
          <p:nvPr/>
        </p:nvGraphicFramePr>
        <p:xfrm>
          <a:off x="1017588" y="4986338"/>
          <a:ext cx="1555750" cy="111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2" r:id="rId3" imgW="584517" imgH="457517" progId="Equation.3">
                  <p:embed/>
                </p:oleObj>
              </mc:Choice>
              <mc:Fallback>
                <p:oleObj r:id="rId3" imgW="584517" imgH="45751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7588" y="4986338"/>
                        <a:ext cx="1555750" cy="1111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11"/>
          <p:cNvGraphicFramePr>
            <a:graphicFrameLocks noChangeAspect="1"/>
          </p:cNvGraphicFramePr>
          <p:nvPr/>
        </p:nvGraphicFramePr>
        <p:xfrm>
          <a:off x="3024188" y="5011738"/>
          <a:ext cx="1776412" cy="1081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3" r:id="rId5" imgW="686415" imgH="457716" progId="Equation.3">
                  <p:embed/>
                </p:oleObj>
              </mc:Choice>
              <mc:Fallback>
                <p:oleObj r:id="rId5" imgW="686415" imgH="45771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4188" y="5011738"/>
                        <a:ext cx="1776412" cy="1081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2"/>
          <p:cNvGraphicFramePr>
            <a:graphicFrameLocks noChangeAspect="1"/>
          </p:cNvGraphicFramePr>
          <p:nvPr/>
        </p:nvGraphicFramePr>
        <p:xfrm>
          <a:off x="5272088" y="4999038"/>
          <a:ext cx="3182937" cy="1090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4" r:id="rId7" imgW="1220046" imgH="457716" progId="Equation.3">
                  <p:embed/>
                </p:oleObj>
              </mc:Choice>
              <mc:Fallback>
                <p:oleObj r:id="rId7" imgW="1220046" imgH="45771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2088" y="4999038"/>
                        <a:ext cx="3182937" cy="1090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2835275"/>
            <a:ext cx="23622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7088" y="2530475"/>
            <a:ext cx="25146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888" y="2149475"/>
            <a:ext cx="2563812" cy="250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0379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 autoUpdateAnimBg="0"/>
      <p:bldP spid="5" grpId="0" animBg="1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4"/>
          <p:cNvSpPr txBox="1">
            <a:spLocks noChangeArrowheads="1"/>
          </p:cNvSpPr>
          <p:nvPr/>
        </p:nvSpPr>
        <p:spPr bwMode="auto">
          <a:xfrm>
            <a:off x="457200" y="892175"/>
            <a:ext cx="6096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4000" b="1" dirty="0">
                <a:latin typeface="+mj-ea"/>
                <a:ea typeface="+mj-ea"/>
              </a:rPr>
              <a:t>浮力知识的综合应用</a:t>
            </a:r>
          </a:p>
        </p:txBody>
      </p:sp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609600" y="1600200"/>
            <a:ext cx="80010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headEnd/>
            <a:tailEnd type="oval" w="med" len="med"/>
          </a:ln>
        </p:spPr>
        <p:txBody>
          <a:bodyPr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363538" y="1671638"/>
            <a:ext cx="13890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altLang="zh-CN" sz="2400" b="1" dirty="0">
                <a:solidFill>
                  <a:srgbClr val="990033"/>
                </a:solidFill>
                <a:latin typeface="+mn-ea"/>
                <a:ea typeface="+mn-ea"/>
              </a:rPr>
              <a:t>【</a:t>
            </a:r>
            <a:r>
              <a:rPr lang="zh-CN" altLang="en-US" sz="2400" b="1" dirty="0">
                <a:solidFill>
                  <a:srgbClr val="990033"/>
                </a:solidFill>
                <a:latin typeface="+mn-ea"/>
                <a:ea typeface="+mn-ea"/>
              </a:rPr>
              <a:t>总结</a:t>
            </a:r>
            <a:r>
              <a:rPr lang="en-US" altLang="zh-CN" sz="2400" b="1" dirty="0">
                <a:solidFill>
                  <a:srgbClr val="990033"/>
                </a:solidFill>
                <a:latin typeface="+mn-ea"/>
                <a:ea typeface="+mn-ea"/>
              </a:rPr>
              <a:t>】</a:t>
            </a:r>
            <a:endParaRPr lang="zh-CN" altLang="en-US" sz="2400" b="1" dirty="0">
              <a:solidFill>
                <a:srgbClr val="990033"/>
              </a:solidFill>
              <a:latin typeface="+mn-ea"/>
              <a:ea typeface="+mn-ea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644650" y="1671638"/>
            <a:ext cx="3994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计算浮力的四种方法</a:t>
            </a:r>
          </a:p>
        </p:txBody>
      </p:sp>
      <p:sp>
        <p:nvSpPr>
          <p:cNvPr id="6" name="Rectangle 22"/>
          <p:cNvSpPr>
            <a:spLocks noChangeArrowheads="1"/>
          </p:cNvSpPr>
          <p:nvPr/>
        </p:nvSpPr>
        <p:spPr bwMode="auto">
          <a:xfrm>
            <a:off x="1524000" y="6243638"/>
            <a:ext cx="6096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400" b="1">
                <a:latin typeface="宋体" pitchFamily="2" charset="-122"/>
                <a:ea typeface="楷体_GB2312" pitchFamily="49" charset="-122"/>
              </a:rPr>
              <a:t>通常如何合理地选用以上方法计算浮力呢？</a:t>
            </a:r>
          </a:p>
        </p:txBody>
      </p:sp>
      <p:sp>
        <p:nvSpPr>
          <p:cNvPr id="7" name="Text Box 13"/>
          <p:cNvSpPr txBox="1">
            <a:spLocks noChangeArrowheads="1"/>
          </p:cNvSpPr>
          <p:nvPr/>
        </p:nvSpPr>
        <p:spPr bwMode="auto">
          <a:xfrm>
            <a:off x="228600" y="6245225"/>
            <a:ext cx="143351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altLang="zh-CN" sz="2400" b="1" dirty="0">
                <a:solidFill>
                  <a:schemeClr val="accent2"/>
                </a:solidFill>
                <a:latin typeface="+mn-ea"/>
                <a:ea typeface="+mn-ea"/>
              </a:rPr>
              <a:t>【</a:t>
            </a: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思考</a:t>
            </a:r>
            <a:r>
              <a:rPr lang="en-US" altLang="zh-CN" sz="2400" b="1" dirty="0">
                <a:solidFill>
                  <a:schemeClr val="accent2"/>
                </a:solidFill>
                <a:latin typeface="+mn-ea"/>
                <a:ea typeface="+mn-ea"/>
              </a:rPr>
              <a:t>】</a:t>
            </a:r>
            <a:endParaRPr lang="zh-CN" altLang="en-US" sz="2400" b="1" dirty="0">
              <a:solidFill>
                <a:schemeClr val="accent2"/>
              </a:solidFill>
              <a:latin typeface="+mn-ea"/>
              <a:ea typeface="+mn-ea"/>
            </a:endParaRPr>
          </a:p>
        </p:txBody>
      </p:sp>
      <p:grpSp>
        <p:nvGrpSpPr>
          <p:cNvPr id="8" name="Group 8"/>
          <p:cNvGrpSpPr>
            <a:grpSpLocks/>
          </p:cNvGrpSpPr>
          <p:nvPr/>
        </p:nvGrpSpPr>
        <p:grpSpPr bwMode="auto">
          <a:xfrm>
            <a:off x="533400" y="2133600"/>
            <a:ext cx="8001000" cy="3962400"/>
            <a:chOff x="0" y="0"/>
            <a:chExt cx="8001000" cy="3962400"/>
          </a:xfrm>
        </p:grpSpPr>
        <p:sp>
          <p:nvSpPr>
            <p:cNvPr id="9" name="AutoShape 4"/>
            <p:cNvSpPr>
              <a:spLocks noChangeArrowheads="1"/>
            </p:cNvSpPr>
            <p:nvPr/>
          </p:nvSpPr>
          <p:spPr bwMode="auto">
            <a:xfrm rot="5400000">
              <a:off x="2019300" y="-2019300"/>
              <a:ext cx="3962400" cy="8001000"/>
            </a:xfrm>
            <a:prstGeom prst="roundRect">
              <a:avLst>
                <a:gd name="adj" fmla="val 9481"/>
              </a:avLst>
            </a:prstGeom>
            <a:gradFill rotWithShape="1">
              <a:gsLst>
                <a:gs pos="0">
                  <a:srgbClr val="DFDFDF"/>
                </a:gs>
                <a:gs pos="50000">
                  <a:srgbClr val="F7F7F7"/>
                </a:gs>
                <a:gs pos="100000">
                  <a:srgbClr val="DFDFDF"/>
                </a:gs>
              </a:gsLst>
              <a:lin ang="5400000" scaled="1"/>
            </a:gradFill>
            <a:ln w="19050" cmpd="sng">
              <a:solidFill>
                <a:srgbClr val="C0C0C0"/>
              </a:solidFill>
              <a:round/>
              <a:headEnd/>
              <a:tailEnd/>
            </a:ln>
            <a:effectLst>
              <a:outerShdw dist="53882" dir="2700000" algn="ctr" rotWithShape="0">
                <a:srgbClr val="292929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  <p:grpSp>
          <p:nvGrpSpPr>
            <p:cNvPr id="58406" name="Group 10"/>
            <p:cNvGrpSpPr>
              <a:grpSpLocks/>
            </p:cNvGrpSpPr>
            <p:nvPr/>
          </p:nvGrpSpPr>
          <p:grpSpPr bwMode="auto">
            <a:xfrm>
              <a:off x="228600" y="308451"/>
              <a:ext cx="552450" cy="586634"/>
              <a:chOff x="0" y="3651"/>
              <a:chExt cx="552450" cy="586634"/>
            </a:xfrm>
          </p:grpSpPr>
          <p:grpSp>
            <p:nvGrpSpPr>
              <p:cNvPr id="58437" name="Group 11"/>
              <p:cNvGrpSpPr>
                <a:grpSpLocks/>
              </p:cNvGrpSpPr>
              <p:nvPr/>
            </p:nvGrpSpPr>
            <p:grpSpPr bwMode="auto">
              <a:xfrm>
                <a:off x="0" y="3651"/>
                <a:ext cx="552450" cy="586634"/>
                <a:chOff x="0" y="3"/>
                <a:chExt cx="454" cy="482"/>
              </a:xfrm>
            </p:grpSpPr>
            <p:grpSp>
              <p:nvGrpSpPr>
                <p:cNvPr id="58439" name="Group 12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454" cy="482"/>
                  <a:chOff x="0" y="-1"/>
                  <a:chExt cx="1042" cy="1103"/>
                </a:xfrm>
              </p:grpSpPr>
              <p:pic>
                <p:nvPicPr>
                  <p:cNvPr id="58441" name="Picture 29" descr="light_shadow"/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lum bright="-78000" contrast="-78000"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99" y="864"/>
                    <a:ext cx="858" cy="23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58442" name="Picture 30" descr="circuler_1"/>
                  <p:cNvPicPr>
                    <a:picLocks noChangeAspect="1" noChangeArrowheads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0" y="0"/>
                    <a:ext cx="1042" cy="101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41" name="Oval 31"/>
                  <p:cNvSpPr>
                    <a:spLocks noChangeArrowheads="1"/>
                  </p:cNvSpPr>
                  <p:nvPr/>
                </p:nvSpPr>
                <p:spPr bwMode="auto">
                  <a:xfrm>
                    <a:off x="0" y="-1"/>
                    <a:ext cx="1036" cy="1020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003737">
                          <a:alpha val="89999"/>
                        </a:srgbClr>
                      </a:gs>
                      <a:gs pos="50000">
                        <a:schemeClr val="hlink">
                          <a:alpha val="54999"/>
                        </a:schemeClr>
                      </a:gs>
                      <a:gs pos="100000">
                        <a:srgbClr val="003737">
                          <a:alpha val="89999"/>
                        </a:srgb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zh-CN" altLang="en-US" sz="2400">
                      <a:latin typeface="+mn-ea"/>
                      <a:ea typeface="+mn-ea"/>
                    </a:endParaRPr>
                  </a:p>
                </p:txBody>
              </p:sp>
            </p:grpSp>
            <p:pic>
              <p:nvPicPr>
                <p:cNvPr id="58440" name="Picture 32" descr="Picture2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5" y="4"/>
                  <a:ext cx="359" cy="15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36" name="Text Box 18"/>
              <p:cNvSpPr txBox="1">
                <a:spLocks noChangeArrowheads="1"/>
              </p:cNvSpPr>
              <p:nvPr/>
            </p:nvSpPr>
            <p:spPr bwMode="auto">
              <a:xfrm>
                <a:off x="84138" y="44450"/>
                <a:ext cx="338137" cy="4619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9pPr>
              </a:lstStyle>
              <a:p>
                <a:pPr algn="ctr"/>
                <a:r>
                  <a:rPr lang="en-US" altLang="zh-CN" sz="2400">
                    <a:solidFill>
                      <a:srgbClr val="FFFF00"/>
                    </a:solidFill>
                    <a:latin typeface="宋体" pitchFamily="2" charset="-122"/>
                  </a:rPr>
                  <a:t>1</a:t>
                </a:r>
              </a:p>
            </p:txBody>
          </p:sp>
        </p:grpSp>
        <p:grpSp>
          <p:nvGrpSpPr>
            <p:cNvPr id="58407" name="Group 18"/>
            <p:cNvGrpSpPr>
              <a:grpSpLocks/>
            </p:cNvGrpSpPr>
            <p:nvPr/>
          </p:nvGrpSpPr>
          <p:grpSpPr bwMode="auto">
            <a:xfrm>
              <a:off x="228600" y="1299051"/>
              <a:ext cx="552450" cy="586634"/>
              <a:chOff x="0" y="3651"/>
              <a:chExt cx="552450" cy="586634"/>
            </a:xfrm>
          </p:grpSpPr>
          <p:grpSp>
            <p:nvGrpSpPr>
              <p:cNvPr id="58428" name="Group 19"/>
              <p:cNvGrpSpPr>
                <a:grpSpLocks/>
              </p:cNvGrpSpPr>
              <p:nvPr/>
            </p:nvGrpSpPr>
            <p:grpSpPr bwMode="auto">
              <a:xfrm>
                <a:off x="0" y="3651"/>
                <a:ext cx="552450" cy="586634"/>
                <a:chOff x="0" y="3"/>
                <a:chExt cx="454" cy="482"/>
              </a:xfrm>
            </p:grpSpPr>
            <p:grpSp>
              <p:nvGrpSpPr>
                <p:cNvPr id="58430" name="Group 20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454" cy="482"/>
                  <a:chOff x="0" y="-1"/>
                  <a:chExt cx="1042" cy="1103"/>
                </a:xfrm>
              </p:grpSpPr>
              <p:pic>
                <p:nvPicPr>
                  <p:cNvPr id="58432" name="Picture 37" descr="light_shadow"/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lum bright="-78000" contrast="-78000"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99" y="864"/>
                    <a:ext cx="858" cy="23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58433" name="Picture 38" descr="circuler_1"/>
                  <p:cNvPicPr>
                    <a:picLocks noChangeAspect="1" noChangeArrowheads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0" y="0"/>
                    <a:ext cx="1042" cy="101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34" name="Oval 39"/>
                  <p:cNvSpPr>
                    <a:spLocks noChangeArrowheads="1"/>
                  </p:cNvSpPr>
                  <p:nvPr/>
                </p:nvSpPr>
                <p:spPr bwMode="auto">
                  <a:xfrm>
                    <a:off x="0" y="-1"/>
                    <a:ext cx="1036" cy="1020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374A00">
                          <a:alpha val="89999"/>
                        </a:srgbClr>
                      </a:gs>
                      <a:gs pos="50000">
                        <a:schemeClr val="folHlink">
                          <a:alpha val="54999"/>
                        </a:schemeClr>
                      </a:gs>
                      <a:gs pos="100000">
                        <a:srgbClr val="374A00">
                          <a:alpha val="89999"/>
                        </a:srgb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zh-CN" altLang="en-US" sz="2400">
                      <a:latin typeface="+mn-ea"/>
                      <a:ea typeface="+mn-ea"/>
                    </a:endParaRPr>
                  </a:p>
                </p:txBody>
              </p:sp>
            </p:grpSp>
            <p:pic>
              <p:nvPicPr>
                <p:cNvPr id="58431" name="Picture 40" descr="Picture2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5" y="4"/>
                  <a:ext cx="359" cy="15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29" name="Text Box 34"/>
              <p:cNvSpPr txBox="1">
                <a:spLocks noChangeArrowheads="1"/>
              </p:cNvSpPr>
              <p:nvPr/>
            </p:nvSpPr>
            <p:spPr bwMode="auto">
              <a:xfrm>
                <a:off x="112713" y="44450"/>
                <a:ext cx="339725" cy="4619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9pPr>
              </a:lstStyle>
              <a:p>
                <a:pPr algn="ctr"/>
                <a:r>
                  <a:rPr lang="en-US" altLang="zh-CN" sz="2400">
                    <a:latin typeface="宋体" pitchFamily="2" charset="-122"/>
                  </a:rPr>
                  <a:t>2</a:t>
                </a:r>
              </a:p>
            </p:txBody>
          </p:sp>
        </p:grpSp>
        <p:grpSp>
          <p:nvGrpSpPr>
            <p:cNvPr id="58408" name="Group 26"/>
            <p:cNvGrpSpPr>
              <a:grpSpLocks/>
            </p:cNvGrpSpPr>
            <p:nvPr/>
          </p:nvGrpSpPr>
          <p:grpSpPr bwMode="auto">
            <a:xfrm>
              <a:off x="228600" y="3127851"/>
              <a:ext cx="552450" cy="586634"/>
              <a:chOff x="0" y="3651"/>
              <a:chExt cx="552450" cy="586634"/>
            </a:xfrm>
          </p:grpSpPr>
          <p:grpSp>
            <p:nvGrpSpPr>
              <p:cNvPr id="58419" name="Group 27"/>
              <p:cNvGrpSpPr>
                <a:grpSpLocks/>
              </p:cNvGrpSpPr>
              <p:nvPr/>
            </p:nvGrpSpPr>
            <p:grpSpPr bwMode="auto">
              <a:xfrm>
                <a:off x="0" y="3651"/>
                <a:ext cx="552450" cy="586634"/>
                <a:chOff x="0" y="3"/>
                <a:chExt cx="454" cy="482"/>
              </a:xfrm>
            </p:grpSpPr>
            <p:grpSp>
              <p:nvGrpSpPr>
                <p:cNvPr id="58421" name="Group 28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454" cy="482"/>
                  <a:chOff x="0" y="-1"/>
                  <a:chExt cx="1042" cy="1103"/>
                </a:xfrm>
              </p:grpSpPr>
              <p:pic>
                <p:nvPicPr>
                  <p:cNvPr id="58423" name="Picture 53" descr="light_shadow"/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lum bright="-78000" contrast="-78000"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99" y="864"/>
                    <a:ext cx="858" cy="23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58424" name="Picture 54" descr="circuler_1"/>
                  <p:cNvPicPr>
                    <a:picLocks noChangeAspect="1" noChangeArrowheads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0" y="0"/>
                    <a:ext cx="1042" cy="101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27" name="Oval 55"/>
                  <p:cNvSpPr>
                    <a:spLocks noChangeArrowheads="1"/>
                  </p:cNvSpPr>
                  <p:nvPr/>
                </p:nvSpPr>
                <p:spPr bwMode="auto">
                  <a:xfrm>
                    <a:off x="0" y="-1"/>
                    <a:ext cx="1036" cy="1020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435152">
                          <a:alpha val="89999"/>
                        </a:srgbClr>
                      </a:gs>
                      <a:gs pos="50000">
                        <a:schemeClr val="accent1">
                          <a:alpha val="54999"/>
                        </a:schemeClr>
                      </a:gs>
                      <a:gs pos="100000">
                        <a:srgbClr val="435152">
                          <a:alpha val="89999"/>
                        </a:srgb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zh-CN" altLang="en-US" sz="2400">
                      <a:latin typeface="+mn-ea"/>
                      <a:ea typeface="+mn-ea"/>
                    </a:endParaRPr>
                  </a:p>
                </p:txBody>
              </p:sp>
            </p:grpSp>
            <p:pic>
              <p:nvPicPr>
                <p:cNvPr id="58422" name="Picture 56" descr="Picture2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5" y="4"/>
                  <a:ext cx="359" cy="15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22" name="Text Box 50"/>
              <p:cNvSpPr txBox="1">
                <a:spLocks noChangeArrowheads="1"/>
              </p:cNvSpPr>
              <p:nvPr/>
            </p:nvSpPr>
            <p:spPr bwMode="auto">
              <a:xfrm>
                <a:off x="17463" y="60325"/>
                <a:ext cx="533400" cy="4587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9pPr>
              </a:lstStyle>
              <a:p>
                <a:pPr algn="ctr"/>
                <a:r>
                  <a:rPr lang="en-US" altLang="zh-CN" sz="2400">
                    <a:solidFill>
                      <a:srgbClr val="C00000"/>
                    </a:solidFill>
                    <a:latin typeface="宋体" pitchFamily="2" charset="-122"/>
                  </a:rPr>
                  <a:t>4</a:t>
                </a:r>
              </a:p>
            </p:txBody>
          </p:sp>
        </p:grpSp>
        <p:grpSp>
          <p:nvGrpSpPr>
            <p:cNvPr id="58409" name="Group 34"/>
            <p:cNvGrpSpPr>
              <a:grpSpLocks/>
            </p:cNvGrpSpPr>
            <p:nvPr/>
          </p:nvGrpSpPr>
          <p:grpSpPr bwMode="auto">
            <a:xfrm>
              <a:off x="228600" y="2213451"/>
              <a:ext cx="552450" cy="586634"/>
              <a:chOff x="0" y="3651"/>
              <a:chExt cx="552450" cy="586634"/>
            </a:xfrm>
          </p:grpSpPr>
          <p:grpSp>
            <p:nvGrpSpPr>
              <p:cNvPr id="58410" name="Group 35"/>
              <p:cNvGrpSpPr>
                <a:grpSpLocks/>
              </p:cNvGrpSpPr>
              <p:nvPr/>
            </p:nvGrpSpPr>
            <p:grpSpPr bwMode="auto">
              <a:xfrm>
                <a:off x="0" y="3651"/>
                <a:ext cx="552450" cy="586634"/>
                <a:chOff x="0" y="3"/>
                <a:chExt cx="454" cy="482"/>
              </a:xfrm>
            </p:grpSpPr>
            <p:grpSp>
              <p:nvGrpSpPr>
                <p:cNvPr id="58412" name="Group 36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454" cy="482"/>
                  <a:chOff x="0" y="-1"/>
                  <a:chExt cx="1042" cy="1103"/>
                </a:xfrm>
              </p:grpSpPr>
              <p:pic>
                <p:nvPicPr>
                  <p:cNvPr id="58414" name="Picture 45" descr="light_shadow"/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lum bright="-78000" contrast="-78000"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99" y="864"/>
                    <a:ext cx="858" cy="23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58415" name="Picture 46" descr="circuler_1"/>
                  <p:cNvPicPr>
                    <a:picLocks noChangeAspect="1" noChangeArrowheads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0" y="0"/>
                    <a:ext cx="1042" cy="101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20" name="Oval 47"/>
                  <p:cNvSpPr>
                    <a:spLocks noChangeArrowheads="1"/>
                  </p:cNvSpPr>
                  <p:nvPr/>
                </p:nvSpPr>
                <p:spPr bwMode="auto">
                  <a:xfrm>
                    <a:off x="0" y="-1"/>
                    <a:ext cx="1036" cy="1020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121237">
                          <a:alpha val="89999"/>
                        </a:srgbClr>
                      </a:gs>
                      <a:gs pos="50000">
                        <a:schemeClr val="accent2">
                          <a:alpha val="54999"/>
                        </a:schemeClr>
                      </a:gs>
                      <a:gs pos="100000">
                        <a:srgbClr val="121237">
                          <a:alpha val="89999"/>
                        </a:srgb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zh-CN" altLang="en-US" sz="2400">
                      <a:latin typeface="+mn-ea"/>
                      <a:ea typeface="+mn-ea"/>
                    </a:endParaRPr>
                  </a:p>
                </p:txBody>
              </p:sp>
            </p:grpSp>
            <p:pic>
              <p:nvPicPr>
                <p:cNvPr id="58413" name="Picture 48" descr="Picture2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5" y="4"/>
                  <a:ext cx="359" cy="15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15" name="Text Box 50"/>
              <p:cNvSpPr txBox="1">
                <a:spLocks noChangeArrowheads="1"/>
              </p:cNvSpPr>
              <p:nvPr/>
            </p:nvSpPr>
            <p:spPr bwMode="auto">
              <a:xfrm>
                <a:off x="98425" y="58738"/>
                <a:ext cx="338138" cy="4619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9pPr>
              </a:lstStyle>
              <a:p>
                <a:pPr algn="ctr"/>
                <a:r>
                  <a:rPr lang="en-US" altLang="zh-CN" sz="2400">
                    <a:solidFill>
                      <a:srgbClr val="FFC000"/>
                    </a:solidFill>
                    <a:latin typeface="宋体" pitchFamily="2" charset="-122"/>
                  </a:rPr>
                  <a:t>3</a:t>
                </a:r>
              </a:p>
            </p:txBody>
          </p:sp>
        </p:grpSp>
      </p:grpSp>
      <p:grpSp>
        <p:nvGrpSpPr>
          <p:cNvPr id="25" name="Group 42"/>
          <p:cNvGrpSpPr>
            <a:grpSpLocks/>
          </p:cNvGrpSpPr>
          <p:nvPr/>
        </p:nvGrpSpPr>
        <p:grpSpPr bwMode="auto">
          <a:xfrm>
            <a:off x="1447800" y="2411413"/>
            <a:ext cx="6781800" cy="636587"/>
            <a:chOff x="0" y="25400"/>
            <a:chExt cx="6781800" cy="636587"/>
          </a:xfrm>
        </p:grpSpPr>
        <p:sp>
          <p:nvSpPr>
            <p:cNvPr id="43" name="AutoShape 5"/>
            <p:cNvSpPr>
              <a:spLocks noChangeArrowheads="1"/>
            </p:cNvSpPr>
            <p:nvPr/>
          </p:nvSpPr>
          <p:spPr bwMode="auto">
            <a:xfrm>
              <a:off x="0" y="25400"/>
              <a:ext cx="6781800" cy="636587"/>
            </a:xfrm>
            <a:prstGeom prst="roundRect">
              <a:avLst>
                <a:gd name="adj" fmla="val 50000"/>
              </a:avLst>
            </a:prstGeom>
            <a:solidFill>
              <a:srgbClr val="5F5F5F"/>
            </a:solidFill>
            <a:ln w="28575">
              <a:solidFill>
                <a:srgbClr val="EAEAE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  <p:grpSp>
          <p:nvGrpSpPr>
            <p:cNvPr id="58401" name="Group 44"/>
            <p:cNvGrpSpPr>
              <a:grpSpLocks/>
            </p:cNvGrpSpPr>
            <p:nvPr/>
          </p:nvGrpSpPr>
          <p:grpSpPr bwMode="auto">
            <a:xfrm rot="5400000">
              <a:off x="1352550" y="-1244600"/>
              <a:ext cx="541338" cy="3154362"/>
              <a:chOff x="0" y="0"/>
              <a:chExt cx="267" cy="1213"/>
            </a:xfrm>
          </p:grpSpPr>
          <p:sp>
            <p:nvSpPr>
              <p:cNvPr id="46" name="AutoShape 10"/>
              <p:cNvSpPr>
                <a:spLocks noChangeArrowheads="1"/>
              </p:cNvSpPr>
              <p:nvPr/>
            </p:nvSpPr>
            <p:spPr bwMode="auto">
              <a:xfrm rot="-5400000">
                <a:off x="-473" y="473"/>
                <a:ext cx="1213" cy="267"/>
              </a:xfrm>
              <a:prstGeom prst="roundRect">
                <a:avLst>
                  <a:gd name="adj" fmla="val 50000"/>
                </a:avLst>
              </a:pr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7" name="AutoShape 11"/>
              <p:cNvSpPr>
                <a:spLocks noChangeArrowheads="1"/>
              </p:cNvSpPr>
              <p:nvPr/>
            </p:nvSpPr>
            <p:spPr bwMode="auto">
              <a:xfrm rot="-5400000">
                <a:off x="-418" y="509"/>
                <a:ext cx="1165" cy="18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</p:grpSp>
        <p:sp>
          <p:nvSpPr>
            <p:cNvPr id="58402" name="Rectangle 16"/>
            <p:cNvSpPr>
              <a:spLocks noChangeArrowheads="1"/>
            </p:cNvSpPr>
            <p:nvPr/>
          </p:nvSpPr>
          <p:spPr bwMode="auto">
            <a:xfrm>
              <a:off x="228600" y="58737"/>
              <a:ext cx="42672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r>
                <a:rPr lang="en-US" altLang="zh-CN" sz="2400" b="1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zh-CN" altLang="en-US" sz="2400" b="1" baseline="-25000">
                  <a:solidFill>
                    <a:srgbClr val="FF0000"/>
                  </a:solidFill>
                  <a:latin typeface="宋体" pitchFamily="2" charset="-122"/>
                  <a:ea typeface="楷体_GB2312" pitchFamily="49" charset="-122"/>
                </a:rPr>
                <a:t>浮</a:t>
              </a:r>
              <a:r>
                <a:rPr lang="en-US" altLang="zh-CN" sz="2400" b="1">
                  <a:solidFill>
                    <a:srgbClr val="FF0000"/>
                  </a:solidFill>
                  <a:latin typeface="宋体" pitchFamily="2" charset="-122"/>
                  <a:ea typeface="楷体_GB2312" pitchFamily="49" charset="-122"/>
                </a:rPr>
                <a:t>= </a:t>
              </a:r>
              <a:r>
                <a:rPr lang="en-US" altLang="zh-CN" sz="2400" b="1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zh-CN" altLang="en-US" sz="2400" b="1" baseline="-25000">
                  <a:solidFill>
                    <a:srgbClr val="FF0000"/>
                  </a:solidFill>
                  <a:latin typeface="宋体" pitchFamily="2" charset="-122"/>
                  <a:ea typeface="楷体_GB2312" pitchFamily="49" charset="-122"/>
                </a:rPr>
                <a:t>向上</a:t>
              </a:r>
              <a:r>
                <a:rPr lang="en-US" altLang="zh-CN" sz="2400" b="1">
                  <a:solidFill>
                    <a:srgbClr val="FF0000"/>
                  </a:solidFill>
                  <a:latin typeface="宋体" pitchFamily="2" charset="-122"/>
                  <a:ea typeface="楷体_GB2312" pitchFamily="49" charset="-122"/>
                </a:rPr>
                <a:t>-</a:t>
              </a:r>
              <a:r>
                <a:rPr lang="en-US" altLang="zh-CN" sz="2400" b="1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zh-CN" altLang="en-US" sz="2400" b="1" baseline="-25000">
                  <a:solidFill>
                    <a:srgbClr val="FF0000"/>
                  </a:solidFill>
                  <a:latin typeface="宋体" pitchFamily="2" charset="-122"/>
                  <a:ea typeface="楷体_GB2312" pitchFamily="49" charset="-122"/>
                </a:rPr>
                <a:t>向下</a:t>
              </a:r>
            </a:p>
          </p:txBody>
        </p:sp>
      </p:grpSp>
      <p:sp>
        <p:nvSpPr>
          <p:cNvPr id="48" name="Text Box 24"/>
          <p:cNvSpPr txBox="1">
            <a:spLocks noChangeArrowheads="1"/>
          </p:cNvSpPr>
          <p:nvPr/>
        </p:nvSpPr>
        <p:spPr bwMode="auto">
          <a:xfrm>
            <a:off x="4648200" y="2509838"/>
            <a:ext cx="3352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FF00"/>
                </a:solidFill>
                <a:latin typeface="宋体" pitchFamily="2" charset="-122"/>
                <a:ea typeface="楷体_GB2312" pitchFamily="49" charset="-122"/>
              </a:rPr>
              <a:t>揭示了浮力产生的本质</a:t>
            </a:r>
          </a:p>
        </p:txBody>
      </p:sp>
      <p:grpSp>
        <p:nvGrpSpPr>
          <p:cNvPr id="28" name="Group 49"/>
          <p:cNvGrpSpPr>
            <a:grpSpLocks/>
          </p:cNvGrpSpPr>
          <p:nvPr/>
        </p:nvGrpSpPr>
        <p:grpSpPr bwMode="auto">
          <a:xfrm>
            <a:off x="1454150" y="3400425"/>
            <a:ext cx="6775450" cy="638175"/>
            <a:chOff x="0" y="13827"/>
            <a:chExt cx="6775450" cy="638175"/>
          </a:xfrm>
        </p:grpSpPr>
        <p:sp>
          <p:nvSpPr>
            <p:cNvPr id="50" name="AutoShape 6"/>
            <p:cNvSpPr>
              <a:spLocks noChangeArrowheads="1"/>
            </p:cNvSpPr>
            <p:nvPr/>
          </p:nvSpPr>
          <p:spPr bwMode="auto">
            <a:xfrm>
              <a:off x="0" y="13827"/>
              <a:ext cx="6775450" cy="638175"/>
            </a:xfrm>
            <a:prstGeom prst="roundRect">
              <a:avLst>
                <a:gd name="adj" fmla="val 50000"/>
              </a:avLst>
            </a:prstGeom>
            <a:solidFill>
              <a:srgbClr val="5F5F5F"/>
            </a:solidFill>
            <a:ln w="28575">
              <a:solidFill>
                <a:srgbClr val="EAEAE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  <p:grpSp>
          <p:nvGrpSpPr>
            <p:cNvPr id="58396" name="Group 51"/>
            <p:cNvGrpSpPr>
              <a:grpSpLocks/>
            </p:cNvGrpSpPr>
            <p:nvPr/>
          </p:nvGrpSpPr>
          <p:grpSpPr bwMode="auto">
            <a:xfrm rot="5400000">
              <a:off x="1164431" y="-1045829"/>
              <a:ext cx="541338" cy="2755900"/>
              <a:chOff x="0" y="0"/>
              <a:chExt cx="267" cy="1213"/>
            </a:xfrm>
          </p:grpSpPr>
          <p:sp>
            <p:nvSpPr>
              <p:cNvPr id="53" name="AutoShape 13"/>
              <p:cNvSpPr>
                <a:spLocks noChangeArrowheads="1"/>
              </p:cNvSpPr>
              <p:nvPr/>
            </p:nvSpPr>
            <p:spPr bwMode="auto">
              <a:xfrm rot="-5400000">
                <a:off x="-473" y="473"/>
                <a:ext cx="1213" cy="267"/>
              </a:xfrm>
              <a:prstGeom prst="roundRect">
                <a:avLst>
                  <a:gd name="adj" fmla="val 5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54" name="AutoShape 14"/>
              <p:cNvSpPr>
                <a:spLocks noChangeArrowheads="1"/>
              </p:cNvSpPr>
              <p:nvPr/>
            </p:nvSpPr>
            <p:spPr bwMode="auto">
              <a:xfrm rot="-5400000">
                <a:off x="-418" y="510"/>
                <a:ext cx="1165" cy="18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</p:grpSp>
        <p:sp>
          <p:nvSpPr>
            <p:cNvPr id="58397" name="Text Box 14"/>
            <p:cNvSpPr txBox="1">
              <a:spLocks noChangeArrowheads="1"/>
            </p:cNvSpPr>
            <p:nvPr/>
          </p:nvSpPr>
          <p:spPr bwMode="auto">
            <a:xfrm>
              <a:off x="527050" y="113840"/>
              <a:ext cx="1676400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zh-CN" altLang="en-US" sz="2400" b="1" baseline="-25000">
                  <a:solidFill>
                    <a:srgbClr val="FF0000"/>
                  </a:solidFill>
                  <a:latin typeface="宋体" pitchFamily="2" charset="-122"/>
                  <a:ea typeface="楷体_GB2312" pitchFamily="49" charset="-122"/>
                </a:rPr>
                <a:t>浮</a:t>
              </a:r>
              <a:r>
                <a:rPr lang="en-US" altLang="zh-CN" sz="2400" b="1">
                  <a:solidFill>
                    <a:srgbClr val="FF0000"/>
                  </a:solidFill>
                  <a:latin typeface="宋体" pitchFamily="2" charset="-122"/>
                  <a:ea typeface="楷体_GB2312" pitchFamily="49" charset="-122"/>
                </a:rPr>
                <a:t>= </a:t>
              </a:r>
              <a:r>
                <a:rPr lang="en-US" altLang="zh-CN" sz="2400" b="1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lang="zh-CN" altLang="en-US" sz="2400" b="1">
                  <a:solidFill>
                    <a:srgbClr val="FF0000"/>
                  </a:solidFill>
                  <a:latin typeface="宋体" pitchFamily="2" charset="-122"/>
                  <a:ea typeface="楷体_GB2312" pitchFamily="49" charset="-122"/>
                </a:rPr>
                <a:t>－</a:t>
              </a:r>
              <a:r>
                <a:rPr lang="en-US" altLang="zh-CN" sz="2400" b="1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en-US" altLang="zh-CN" sz="2400" b="1" i="1" baseline="-25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5" name="Text Box 18"/>
          <p:cNvSpPr txBox="1">
            <a:spLocks noChangeArrowheads="1"/>
          </p:cNvSpPr>
          <p:nvPr/>
        </p:nvSpPr>
        <p:spPr bwMode="auto">
          <a:xfrm>
            <a:off x="4343400" y="3429000"/>
            <a:ext cx="3644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FF00"/>
                </a:solidFill>
                <a:latin typeface="宋体" pitchFamily="2" charset="-122"/>
                <a:ea typeface="楷体_GB2312" pitchFamily="49" charset="-122"/>
              </a:rPr>
              <a:t>揭示实验中浮力测量方法</a:t>
            </a:r>
          </a:p>
        </p:txBody>
      </p:sp>
      <p:grpSp>
        <p:nvGrpSpPr>
          <p:cNvPr id="31" name="Group 56"/>
          <p:cNvGrpSpPr>
            <a:grpSpLocks/>
          </p:cNvGrpSpPr>
          <p:nvPr/>
        </p:nvGrpSpPr>
        <p:grpSpPr bwMode="auto">
          <a:xfrm>
            <a:off x="1492250" y="4343400"/>
            <a:ext cx="6737350" cy="644525"/>
            <a:chOff x="0" y="0"/>
            <a:chExt cx="6737350" cy="644986"/>
          </a:xfrm>
        </p:grpSpPr>
        <p:sp>
          <p:nvSpPr>
            <p:cNvPr id="57" name="AutoShape 7"/>
            <p:cNvSpPr>
              <a:spLocks noChangeArrowheads="1"/>
            </p:cNvSpPr>
            <p:nvPr/>
          </p:nvSpPr>
          <p:spPr bwMode="auto">
            <a:xfrm>
              <a:off x="0" y="6355"/>
              <a:ext cx="6737350" cy="638631"/>
            </a:xfrm>
            <a:prstGeom prst="roundRect">
              <a:avLst>
                <a:gd name="adj" fmla="val 50000"/>
              </a:avLst>
            </a:prstGeom>
            <a:solidFill>
              <a:srgbClr val="5F5F5F"/>
            </a:solidFill>
            <a:ln w="28575">
              <a:solidFill>
                <a:srgbClr val="EAEAE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  <p:grpSp>
          <p:nvGrpSpPr>
            <p:cNvPr id="58391" name="Group 58"/>
            <p:cNvGrpSpPr>
              <a:grpSpLocks/>
            </p:cNvGrpSpPr>
            <p:nvPr/>
          </p:nvGrpSpPr>
          <p:grpSpPr bwMode="auto">
            <a:xfrm rot="5400000">
              <a:off x="1522409" y="-1428289"/>
              <a:ext cx="541337" cy="3487738"/>
              <a:chOff x="0" y="0"/>
              <a:chExt cx="267" cy="1213"/>
            </a:xfrm>
          </p:grpSpPr>
          <p:sp>
            <p:nvSpPr>
              <p:cNvPr id="60" name="AutoShape 16"/>
              <p:cNvSpPr>
                <a:spLocks noChangeArrowheads="1"/>
              </p:cNvSpPr>
              <p:nvPr/>
            </p:nvSpPr>
            <p:spPr bwMode="auto">
              <a:xfrm rot="-5400000">
                <a:off x="-473" y="473"/>
                <a:ext cx="1213" cy="267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61" name="AutoShape 17"/>
              <p:cNvSpPr>
                <a:spLocks noChangeArrowheads="1"/>
              </p:cNvSpPr>
              <p:nvPr/>
            </p:nvSpPr>
            <p:spPr bwMode="auto">
              <a:xfrm rot="-5400000">
                <a:off x="-419" y="503"/>
                <a:ext cx="1167" cy="19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2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</p:grpSp>
        <p:sp>
          <p:nvSpPr>
            <p:cNvPr id="58392" name="Text Box 15"/>
            <p:cNvSpPr txBox="1">
              <a:spLocks noChangeArrowheads="1"/>
            </p:cNvSpPr>
            <p:nvPr/>
          </p:nvSpPr>
          <p:spPr bwMode="auto">
            <a:xfrm>
              <a:off x="166688" y="0"/>
              <a:ext cx="6019800" cy="462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zh-CN" altLang="en-US" sz="2400" b="1" baseline="-25000">
                  <a:solidFill>
                    <a:srgbClr val="FF0000"/>
                  </a:solidFill>
                  <a:latin typeface="宋体" pitchFamily="2" charset="-122"/>
                  <a:ea typeface="楷体_GB2312" pitchFamily="49" charset="-122"/>
                </a:rPr>
                <a:t>浮</a:t>
              </a:r>
              <a:r>
                <a:rPr lang="en-US" altLang="zh-CN" sz="2400" b="1">
                  <a:solidFill>
                    <a:srgbClr val="FF0000"/>
                  </a:solidFill>
                  <a:latin typeface="宋体" pitchFamily="2" charset="-122"/>
                  <a:ea typeface="楷体_GB2312" pitchFamily="49" charset="-122"/>
                </a:rPr>
                <a:t>= </a:t>
              </a:r>
              <a:r>
                <a:rPr lang="en-US" altLang="zh-CN" sz="2400" b="1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lang="zh-CN" altLang="en-US" sz="2400" b="1" baseline="-25000">
                  <a:solidFill>
                    <a:srgbClr val="FF0000"/>
                  </a:solidFill>
                  <a:latin typeface="宋体" pitchFamily="2" charset="-122"/>
                  <a:ea typeface="楷体_GB2312" pitchFamily="49" charset="-122"/>
                </a:rPr>
                <a:t>排</a:t>
              </a:r>
              <a:r>
                <a:rPr lang="en-US" altLang="zh-CN" sz="2400" b="1">
                  <a:solidFill>
                    <a:srgbClr val="FF0000"/>
                  </a:solidFill>
                  <a:latin typeface="宋体" pitchFamily="2" charset="-122"/>
                  <a:ea typeface="楷体_GB2312" pitchFamily="49" charset="-122"/>
                </a:rPr>
                <a:t>=</a:t>
              </a:r>
              <a:r>
                <a:rPr lang="en-US" altLang="zh-CN" sz="2400" b="1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ρ</a:t>
              </a:r>
              <a:r>
                <a:rPr lang="zh-CN" altLang="en-US" sz="2400" b="1" baseline="-25000">
                  <a:solidFill>
                    <a:srgbClr val="FF0000"/>
                  </a:solidFill>
                  <a:latin typeface="宋体" pitchFamily="2" charset="-122"/>
                  <a:ea typeface="楷体_GB2312" pitchFamily="49" charset="-122"/>
                </a:rPr>
                <a:t>液</a:t>
              </a:r>
              <a:r>
                <a:rPr lang="en-US" altLang="zh-CN" sz="2400" b="1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gV</a:t>
              </a:r>
              <a:r>
                <a:rPr lang="zh-CN" altLang="en-US" sz="2400" b="1" baseline="-25000">
                  <a:solidFill>
                    <a:srgbClr val="FF0000"/>
                  </a:solidFill>
                  <a:latin typeface="宋体" pitchFamily="2" charset="-122"/>
                  <a:ea typeface="楷体_GB2312" pitchFamily="49" charset="-122"/>
                </a:rPr>
                <a:t>排</a:t>
              </a:r>
            </a:p>
          </p:txBody>
        </p:sp>
      </p:grpSp>
      <p:grpSp>
        <p:nvGrpSpPr>
          <p:cNvPr id="33" name="Group 62"/>
          <p:cNvGrpSpPr>
            <a:grpSpLocks/>
          </p:cNvGrpSpPr>
          <p:nvPr/>
        </p:nvGrpSpPr>
        <p:grpSpPr bwMode="auto">
          <a:xfrm>
            <a:off x="1509713" y="5275263"/>
            <a:ext cx="6719887" cy="636587"/>
            <a:chOff x="0" y="17669"/>
            <a:chExt cx="6719887" cy="636587"/>
          </a:xfrm>
        </p:grpSpPr>
        <p:sp>
          <p:nvSpPr>
            <p:cNvPr id="63" name="AutoShape 8"/>
            <p:cNvSpPr>
              <a:spLocks noChangeArrowheads="1"/>
            </p:cNvSpPr>
            <p:nvPr/>
          </p:nvSpPr>
          <p:spPr bwMode="auto">
            <a:xfrm>
              <a:off x="0" y="17669"/>
              <a:ext cx="6719887" cy="636587"/>
            </a:xfrm>
            <a:prstGeom prst="roundRect">
              <a:avLst>
                <a:gd name="adj" fmla="val 50000"/>
              </a:avLst>
            </a:prstGeom>
            <a:solidFill>
              <a:srgbClr val="5F5F5F"/>
            </a:solidFill>
            <a:ln w="28575">
              <a:solidFill>
                <a:srgbClr val="EAEAE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  <p:grpSp>
          <p:nvGrpSpPr>
            <p:cNvPr id="58386" name="Group 64"/>
            <p:cNvGrpSpPr>
              <a:grpSpLocks/>
            </p:cNvGrpSpPr>
            <p:nvPr/>
          </p:nvGrpSpPr>
          <p:grpSpPr bwMode="auto">
            <a:xfrm rot="5400000">
              <a:off x="832641" y="-708612"/>
              <a:ext cx="542925" cy="2087562"/>
              <a:chOff x="0" y="0"/>
              <a:chExt cx="267" cy="1213"/>
            </a:xfrm>
          </p:grpSpPr>
          <p:sp>
            <p:nvSpPr>
              <p:cNvPr id="66" name="AutoShape 19"/>
              <p:cNvSpPr>
                <a:spLocks noChangeArrowheads="1"/>
              </p:cNvSpPr>
              <p:nvPr/>
            </p:nvSpPr>
            <p:spPr bwMode="auto">
              <a:xfrm rot="-5400000">
                <a:off x="-473" y="473"/>
                <a:ext cx="1213" cy="267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67" name="AutoShape 20"/>
              <p:cNvSpPr>
                <a:spLocks noChangeArrowheads="1"/>
              </p:cNvSpPr>
              <p:nvPr/>
            </p:nvSpPr>
            <p:spPr bwMode="auto">
              <a:xfrm rot="-5400000">
                <a:off x="-417" y="509"/>
                <a:ext cx="1164" cy="18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</p:grpSp>
        <p:sp>
          <p:nvSpPr>
            <p:cNvPr id="58387" name="Text Box 17"/>
            <p:cNvSpPr txBox="1">
              <a:spLocks noChangeArrowheads="1"/>
            </p:cNvSpPr>
            <p:nvPr/>
          </p:nvSpPr>
          <p:spPr bwMode="auto">
            <a:xfrm>
              <a:off x="381000" y="71644"/>
              <a:ext cx="1538287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zh-CN" altLang="en-US" sz="2400" b="1" baseline="-25000">
                  <a:solidFill>
                    <a:srgbClr val="FF0000"/>
                  </a:solidFill>
                  <a:latin typeface="宋体" pitchFamily="2" charset="-122"/>
                  <a:ea typeface="楷体_GB2312" pitchFamily="49" charset="-122"/>
                </a:rPr>
                <a:t>浮</a:t>
              </a:r>
              <a:r>
                <a:rPr lang="en-US" altLang="zh-CN" sz="2400" b="1">
                  <a:solidFill>
                    <a:srgbClr val="FF0000"/>
                  </a:solidFill>
                  <a:latin typeface="宋体" pitchFamily="2" charset="-122"/>
                  <a:ea typeface="楷体_GB2312" pitchFamily="49" charset="-122"/>
                </a:rPr>
                <a:t>= </a:t>
              </a:r>
              <a:r>
                <a:rPr lang="en-US" altLang="zh-CN" sz="2400" b="1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lang="zh-CN" altLang="en-US" sz="2400" b="1" baseline="-25000">
                  <a:solidFill>
                    <a:srgbClr val="FF0000"/>
                  </a:solidFill>
                  <a:latin typeface="宋体" pitchFamily="2" charset="-122"/>
                  <a:ea typeface="楷体_GB2312" pitchFamily="49" charset="-122"/>
                </a:rPr>
                <a:t>物</a:t>
              </a:r>
            </a:p>
          </p:txBody>
        </p:sp>
      </p:grpSp>
      <p:sp>
        <p:nvSpPr>
          <p:cNvPr id="68" name="Text Box 25"/>
          <p:cNvSpPr txBox="1">
            <a:spLocks noChangeArrowheads="1"/>
          </p:cNvSpPr>
          <p:nvPr/>
        </p:nvSpPr>
        <p:spPr bwMode="auto">
          <a:xfrm>
            <a:off x="3962400" y="5334000"/>
            <a:ext cx="40084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FF00"/>
                </a:solidFill>
                <a:latin typeface="宋体" pitchFamily="2" charset="-122"/>
                <a:ea typeface="楷体_GB2312" pitchFamily="49" charset="-122"/>
              </a:rPr>
              <a:t>揭示了物体漂浮、悬浮条件</a:t>
            </a:r>
          </a:p>
        </p:txBody>
      </p:sp>
      <p:sp>
        <p:nvSpPr>
          <p:cNvPr id="69" name="Text Box 23"/>
          <p:cNvSpPr txBox="1">
            <a:spLocks noChangeArrowheads="1"/>
          </p:cNvSpPr>
          <p:nvPr/>
        </p:nvSpPr>
        <p:spPr bwMode="auto">
          <a:xfrm>
            <a:off x="5033963" y="4419600"/>
            <a:ext cx="30432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FF00"/>
                </a:solidFill>
                <a:latin typeface="宋体" pitchFamily="2" charset="-122"/>
                <a:ea typeface="楷体_GB2312" pitchFamily="49" charset="-122"/>
              </a:rPr>
              <a:t>揭示浮力的影响因素</a:t>
            </a:r>
          </a:p>
        </p:txBody>
      </p:sp>
    </p:spTree>
    <p:extLst>
      <p:ext uri="{BB962C8B-B14F-4D97-AF65-F5344CB8AC3E}">
        <p14:creationId xmlns:p14="http://schemas.microsoft.com/office/powerpoint/2010/main" val="62659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autoUpdateAnimBg="0"/>
      <p:bldP spid="7" grpId="0" autoUpdateAnimBg="0"/>
      <p:bldP spid="48" grpId="0" autoUpdateAnimBg="0"/>
      <p:bldP spid="55" grpId="0" autoUpdateAnimBg="0"/>
      <p:bldP spid="68" grpId="0" autoUpdateAnimBg="0"/>
      <p:bldP spid="69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Text Box 7"/>
          <p:cNvSpPr txBox="1">
            <a:spLocks noChangeArrowheads="1"/>
          </p:cNvSpPr>
          <p:nvPr/>
        </p:nvSpPr>
        <p:spPr bwMode="auto">
          <a:xfrm>
            <a:off x="285750" y="1773238"/>
            <a:ext cx="84264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defRPr/>
            </a:pPr>
            <a:r>
              <a:rPr lang="zh-CN" altLang="en-US" sz="2400" b="1" dirty="0">
                <a:latin typeface="+mn-ea"/>
                <a:ea typeface="+mn-ea"/>
              </a:rPr>
              <a:t>１</a:t>
            </a:r>
            <a:r>
              <a:rPr lang="en-US" altLang="zh-CN" sz="2400" b="1" dirty="0">
                <a:latin typeface="+mn-ea"/>
                <a:ea typeface="+mn-ea"/>
              </a:rPr>
              <a:t>.</a:t>
            </a:r>
            <a:r>
              <a:rPr lang="zh-CN" altLang="en-US" sz="2400" b="1" dirty="0">
                <a:latin typeface="+mn-ea"/>
                <a:ea typeface="+mn-ea"/>
              </a:rPr>
              <a:t>一物体的质量为２㎏，体积为３</a:t>
            </a:r>
            <a:r>
              <a:rPr lang="en-US" altLang="zh-CN" sz="2400" b="1" dirty="0">
                <a:latin typeface="+mn-ea"/>
                <a:ea typeface="+mn-ea"/>
              </a:rPr>
              <a:t>×10</a:t>
            </a:r>
            <a:r>
              <a:rPr lang="en-US" altLang="zh-CN" sz="2400" b="1" baseline="40000" dirty="0">
                <a:latin typeface="+mn-ea"/>
                <a:ea typeface="+mn-ea"/>
              </a:rPr>
              <a:t>-3</a:t>
            </a:r>
            <a:r>
              <a:rPr lang="en-US" altLang="zh-CN" sz="2400" b="1" dirty="0">
                <a:latin typeface="+mn-ea"/>
                <a:ea typeface="+mn-ea"/>
              </a:rPr>
              <a:t> m</a:t>
            </a:r>
            <a:r>
              <a:rPr lang="en-US" altLang="zh-CN" sz="2400" b="1" baseline="40000" dirty="0">
                <a:latin typeface="+mn-ea"/>
                <a:ea typeface="+mn-ea"/>
              </a:rPr>
              <a:t>3</a:t>
            </a:r>
            <a:r>
              <a:rPr lang="zh-CN" altLang="en-US" sz="2400" b="1" dirty="0">
                <a:latin typeface="+mn-ea"/>
                <a:ea typeface="+mn-ea"/>
              </a:rPr>
              <a:t>，将其浸没在水中后松手，该物体是上浮，还是下沉？</a:t>
            </a:r>
          </a:p>
        </p:txBody>
      </p:sp>
      <p:sp>
        <p:nvSpPr>
          <p:cNvPr id="26629" name="Text Box 10"/>
          <p:cNvSpPr txBox="1">
            <a:spLocks noChangeArrowheads="1"/>
          </p:cNvSpPr>
          <p:nvPr/>
        </p:nvSpPr>
        <p:spPr bwMode="auto">
          <a:xfrm>
            <a:off x="539750" y="3252788"/>
            <a:ext cx="5746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>
                <a:solidFill>
                  <a:srgbClr val="FF0000"/>
                </a:solidFill>
                <a:latin typeface="+mn-ea"/>
                <a:ea typeface="+mn-ea"/>
              </a:rPr>
              <a:t>解</a:t>
            </a:r>
            <a:r>
              <a:rPr lang="en-US" altLang="zh-CN" sz="2400" b="1">
                <a:solidFill>
                  <a:srgbClr val="FF0000"/>
                </a:solidFill>
                <a:latin typeface="+mn-ea"/>
                <a:ea typeface="+mn-ea"/>
              </a:rPr>
              <a:t>:</a:t>
            </a:r>
          </a:p>
        </p:txBody>
      </p:sp>
      <p:sp>
        <p:nvSpPr>
          <p:cNvPr id="25611" name="Text Box 11"/>
          <p:cNvSpPr txBox="1">
            <a:spLocks noChangeArrowheads="1"/>
          </p:cNvSpPr>
          <p:nvPr/>
        </p:nvSpPr>
        <p:spPr bwMode="auto">
          <a:xfrm>
            <a:off x="1258888" y="3257550"/>
            <a:ext cx="5111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4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G</a:t>
            </a:r>
            <a: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</a:rPr>
              <a:t>=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mg</a:t>
            </a:r>
            <a: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</a:rPr>
              <a:t>=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２㎏</a:t>
            </a:r>
            <a:r>
              <a:rPr lang="zh-CN" altLang="en-US" sz="2400" dirty="0">
                <a:solidFill>
                  <a:srgbClr val="FF0000"/>
                </a:solidFill>
                <a:latin typeface="+mn-ea"/>
                <a:ea typeface="+mn-ea"/>
              </a:rPr>
              <a:t> </a:t>
            </a:r>
            <a: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</a:rPr>
              <a:t>×9.8 N/㎏</a:t>
            </a:r>
            <a:r>
              <a:rPr lang="en-US" altLang="zh-CN" sz="2400" dirty="0">
                <a:solidFill>
                  <a:srgbClr val="FF0000"/>
                </a:solidFill>
                <a:latin typeface="+mn-ea"/>
                <a:ea typeface="+mn-ea"/>
              </a:rPr>
              <a:t> </a:t>
            </a:r>
            <a: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</a:rPr>
              <a:t>=19.6 N</a:t>
            </a:r>
          </a:p>
        </p:txBody>
      </p:sp>
      <p:sp>
        <p:nvSpPr>
          <p:cNvPr id="25612" name="Text Box 12"/>
          <p:cNvSpPr txBox="1">
            <a:spLocks noChangeArrowheads="1"/>
          </p:cNvSpPr>
          <p:nvPr/>
        </p:nvSpPr>
        <p:spPr bwMode="auto">
          <a:xfrm>
            <a:off x="1258888" y="3841750"/>
            <a:ext cx="73088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lang="zh-CN" altLang="en-US" sz="2400" b="1" baseline="-30000" dirty="0">
                <a:solidFill>
                  <a:srgbClr val="FF0000"/>
                </a:solidFill>
                <a:latin typeface="+mn-ea"/>
                <a:ea typeface="+mn-ea"/>
              </a:rPr>
              <a:t>浮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 </a:t>
            </a:r>
            <a: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</a:rPr>
              <a:t>=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ρ</a:t>
            </a:r>
            <a:r>
              <a:rPr lang="zh-CN" altLang="en-US" sz="2400" b="1" baseline="-25000" dirty="0">
                <a:solidFill>
                  <a:srgbClr val="FF0000"/>
                </a:solidFill>
                <a:latin typeface="+mn-ea"/>
                <a:ea typeface="+mn-ea"/>
              </a:rPr>
              <a:t>液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gV</a:t>
            </a:r>
            <a:r>
              <a:rPr lang="zh-CN" altLang="en-US" sz="2400" b="1" baseline="-25000" dirty="0">
                <a:solidFill>
                  <a:srgbClr val="FF0000"/>
                </a:solidFill>
                <a:latin typeface="+mn-ea"/>
                <a:ea typeface="+mn-ea"/>
              </a:rPr>
              <a:t>排</a:t>
            </a:r>
          </a:p>
          <a:p>
            <a:pPr>
              <a:spcBef>
                <a:spcPct val="50000"/>
              </a:spcBef>
              <a:defRPr/>
            </a:pPr>
            <a: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</a:rPr>
              <a:t>   =1×10</a:t>
            </a:r>
            <a:r>
              <a:rPr lang="en-US" altLang="zh-CN" sz="2400" b="1" baseline="40000" dirty="0">
                <a:solidFill>
                  <a:srgbClr val="FF0000"/>
                </a:solidFill>
                <a:latin typeface="+mn-ea"/>
                <a:ea typeface="+mn-ea"/>
              </a:rPr>
              <a:t>3 </a:t>
            </a:r>
            <a: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</a:rPr>
              <a:t>㎏/m</a:t>
            </a:r>
            <a:r>
              <a:rPr lang="en-US" altLang="zh-CN" sz="2400" b="1" baseline="30000" dirty="0">
                <a:solidFill>
                  <a:srgbClr val="FF0000"/>
                </a:solidFill>
                <a:latin typeface="+mn-ea"/>
                <a:ea typeface="+mn-ea"/>
              </a:rPr>
              <a:t>3</a:t>
            </a:r>
            <a: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</a:rPr>
              <a:t>×9.8 N/㎏×3×10</a:t>
            </a:r>
            <a:r>
              <a:rPr lang="zh-CN" altLang="en-US" sz="2400" b="1" baseline="40000" dirty="0">
                <a:solidFill>
                  <a:srgbClr val="FF0000"/>
                </a:solidFill>
                <a:latin typeface="+mn-ea"/>
                <a:ea typeface="+mn-ea"/>
              </a:rPr>
              <a:t>－</a:t>
            </a:r>
            <a:r>
              <a:rPr lang="en-US" altLang="zh-CN" sz="2400" b="1" baseline="40000" dirty="0">
                <a:solidFill>
                  <a:srgbClr val="FF0000"/>
                </a:solidFill>
                <a:latin typeface="+mn-ea"/>
                <a:ea typeface="+mn-ea"/>
              </a:rPr>
              <a:t>3 </a:t>
            </a:r>
            <a: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</a:rPr>
              <a:t>m</a:t>
            </a:r>
            <a:r>
              <a:rPr lang="en-US" altLang="zh-CN" sz="2400" b="1" baseline="40000" dirty="0">
                <a:solidFill>
                  <a:srgbClr val="FF0000"/>
                </a:solidFill>
                <a:latin typeface="+mn-ea"/>
                <a:ea typeface="+mn-ea"/>
              </a:rPr>
              <a:t>3</a:t>
            </a:r>
            <a: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</a:rPr>
              <a:t>=29.4 N</a:t>
            </a:r>
          </a:p>
        </p:txBody>
      </p:sp>
      <p:sp>
        <p:nvSpPr>
          <p:cNvPr id="25613" name="Text Box 13"/>
          <p:cNvSpPr txBox="1">
            <a:spLocks noChangeArrowheads="1"/>
          </p:cNvSpPr>
          <p:nvPr/>
        </p:nvSpPr>
        <p:spPr bwMode="auto">
          <a:xfrm>
            <a:off x="1331913" y="5038725"/>
            <a:ext cx="4537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</a:rPr>
              <a:t>F</a:t>
            </a:r>
            <a:r>
              <a:rPr lang="zh-CN" altLang="en-US" sz="2400" b="1" baseline="-25000" dirty="0">
                <a:solidFill>
                  <a:srgbClr val="FF0000"/>
                </a:solidFill>
                <a:latin typeface="+mn-ea"/>
                <a:ea typeface="+mn-ea"/>
              </a:rPr>
              <a:t>浮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＞</a:t>
            </a:r>
            <a: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</a:rPr>
              <a:t>G      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所以上浮</a:t>
            </a:r>
          </a:p>
        </p:txBody>
      </p:sp>
      <p:sp>
        <p:nvSpPr>
          <p:cNvPr id="25614" name="Text Box 14"/>
          <p:cNvSpPr txBox="1">
            <a:spLocks noChangeArrowheads="1"/>
          </p:cNvSpPr>
          <p:nvPr/>
        </p:nvSpPr>
        <p:spPr bwMode="auto">
          <a:xfrm>
            <a:off x="642938" y="5686425"/>
            <a:ext cx="4105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答：松手后，物体应该上浮</a:t>
            </a:r>
          </a:p>
        </p:txBody>
      </p:sp>
      <p:pic>
        <p:nvPicPr>
          <p:cNvPr id="59400" name="Picture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1000125"/>
            <a:ext cx="2620962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4101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56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56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56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56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56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56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11" grpId="0"/>
      <p:bldP spid="25612" grpId="0"/>
      <p:bldP spid="25613" grpId="0"/>
      <p:bldP spid="256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288925" y="1514475"/>
            <a:ext cx="84264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defRPr/>
            </a:pPr>
            <a:r>
              <a:rPr lang="en-US" altLang="zh-CN" sz="2400" b="1" dirty="0">
                <a:latin typeface="+mn-ea"/>
                <a:ea typeface="+mn-ea"/>
              </a:rPr>
              <a:t>2.</a:t>
            </a:r>
            <a:r>
              <a:rPr lang="zh-CN" altLang="en-US" sz="2400" b="1" dirty="0">
                <a:latin typeface="+mn-ea"/>
                <a:ea typeface="+mn-ea"/>
              </a:rPr>
              <a:t>向清水里加盐可以使已沉入水底的鸡蛋上浮，加清水可以使漂浮的鸡蛋下沉</a:t>
            </a:r>
            <a:r>
              <a:rPr lang="en-US" altLang="zh-CN" sz="2400" b="1" dirty="0">
                <a:latin typeface="+mn-ea"/>
                <a:ea typeface="+mn-ea"/>
              </a:rPr>
              <a:t>,</a:t>
            </a:r>
            <a:r>
              <a:rPr lang="zh-CN" altLang="en-US" sz="2400" b="1" dirty="0">
                <a:latin typeface="+mn-ea"/>
                <a:ea typeface="+mn-ea"/>
              </a:rPr>
              <a:t>请说明其中的道理。</a:t>
            </a:r>
          </a:p>
        </p:txBody>
      </p:sp>
      <p:sp>
        <p:nvSpPr>
          <p:cNvPr id="60419" name="Text Box 7"/>
          <p:cNvSpPr txBox="1">
            <a:spLocks noChangeArrowheads="1"/>
          </p:cNvSpPr>
          <p:nvPr/>
        </p:nvSpPr>
        <p:spPr bwMode="auto">
          <a:xfrm>
            <a:off x="357188" y="3536950"/>
            <a:ext cx="12969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latin typeface="宋体" pitchFamily="2" charset="-122"/>
                <a:ea typeface="楷体_GB2312" pitchFamily="49" charset="-122"/>
                <a:hlinkClick r:id="rId2" action="ppaction://hlinkfile"/>
              </a:rPr>
              <a:t>原因</a:t>
            </a:r>
            <a:r>
              <a:rPr lang="zh-CN" altLang="en-US" sz="2400" b="1">
                <a:solidFill>
                  <a:srgbClr val="FF0000"/>
                </a:solidFill>
                <a:latin typeface="宋体" pitchFamily="2" charset="-122"/>
                <a:ea typeface="楷体_GB2312" pitchFamily="49" charset="-122"/>
              </a:rPr>
              <a:t>：　</a:t>
            </a: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1592263" y="3359150"/>
            <a:ext cx="9350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>
                <a:solidFill>
                  <a:srgbClr val="FF0000"/>
                </a:solidFill>
                <a:latin typeface="+mn-ea"/>
                <a:ea typeface="+mn-ea"/>
              </a:rPr>
              <a:t>增大</a:t>
            </a: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2384425" y="3575050"/>
            <a:ext cx="11525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>
                <a:solidFill>
                  <a:srgbClr val="FF0000"/>
                </a:solidFill>
                <a:latin typeface="+mn-ea"/>
                <a:ea typeface="+mn-ea"/>
              </a:rPr>
              <a:t>密度</a:t>
            </a: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3248025" y="3359150"/>
            <a:ext cx="9350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>
                <a:solidFill>
                  <a:srgbClr val="FF0000"/>
                </a:solidFill>
                <a:latin typeface="+mn-ea"/>
                <a:ea typeface="+mn-ea"/>
              </a:rPr>
              <a:t>增大</a:t>
            </a:r>
          </a:p>
        </p:txBody>
      </p:sp>
      <p:sp>
        <p:nvSpPr>
          <p:cNvPr id="7" name="Text Box 13"/>
          <p:cNvSpPr txBox="1">
            <a:spLocks noChangeArrowheads="1"/>
          </p:cNvSpPr>
          <p:nvPr/>
        </p:nvSpPr>
        <p:spPr bwMode="auto">
          <a:xfrm>
            <a:off x="4040188" y="3575050"/>
            <a:ext cx="1295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>
                <a:solidFill>
                  <a:srgbClr val="FF0000"/>
                </a:solidFill>
                <a:latin typeface="+mn-ea"/>
                <a:ea typeface="+mn-ea"/>
              </a:rPr>
              <a:t>浮力</a:t>
            </a:r>
          </a:p>
        </p:txBody>
      </p:sp>
      <p:sp>
        <p:nvSpPr>
          <p:cNvPr id="8" name="AutoShape 15"/>
          <p:cNvSpPr>
            <a:spLocks/>
          </p:cNvSpPr>
          <p:nvPr/>
        </p:nvSpPr>
        <p:spPr bwMode="auto">
          <a:xfrm flipH="1">
            <a:off x="4832350" y="3287713"/>
            <a:ext cx="250825" cy="1152525"/>
          </a:xfrm>
          <a:prstGeom prst="rightBrace">
            <a:avLst>
              <a:gd name="adj1" fmla="val 19025"/>
              <a:gd name="adj2" fmla="val 50000"/>
            </a:avLst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zh-CN" altLang="en-US" sz="240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9" name="Text Box 17"/>
          <p:cNvSpPr txBox="1">
            <a:spLocks noChangeArrowheads="1"/>
          </p:cNvSpPr>
          <p:nvPr/>
        </p:nvSpPr>
        <p:spPr bwMode="auto">
          <a:xfrm>
            <a:off x="5083175" y="3143250"/>
            <a:ext cx="3276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当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lang="zh-CN" altLang="en-US" sz="2400" b="1" baseline="-25000" dirty="0">
                <a:solidFill>
                  <a:srgbClr val="FF0000"/>
                </a:solidFill>
                <a:latin typeface="+mn-ea"/>
                <a:ea typeface="+mn-ea"/>
              </a:rPr>
              <a:t>浮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＞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G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时物体上浮 </a:t>
            </a:r>
          </a:p>
        </p:txBody>
      </p:sp>
      <p:sp>
        <p:nvSpPr>
          <p:cNvPr id="10" name="Text Box 18"/>
          <p:cNvSpPr txBox="1">
            <a:spLocks noChangeArrowheads="1"/>
          </p:cNvSpPr>
          <p:nvPr/>
        </p:nvSpPr>
        <p:spPr bwMode="auto">
          <a:xfrm>
            <a:off x="5083175" y="4151313"/>
            <a:ext cx="3276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当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lang="zh-CN" altLang="en-US" sz="2400" b="1" baseline="-25000" dirty="0">
                <a:solidFill>
                  <a:srgbClr val="FF0000"/>
                </a:solidFill>
                <a:latin typeface="+mn-ea"/>
                <a:ea typeface="+mn-ea"/>
              </a:rPr>
              <a:t>浮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＜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G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时物体下沉 </a:t>
            </a:r>
          </a:p>
        </p:txBody>
      </p:sp>
      <p:sp>
        <p:nvSpPr>
          <p:cNvPr id="11" name="Text Box 19"/>
          <p:cNvSpPr txBox="1">
            <a:spLocks noChangeArrowheads="1"/>
          </p:cNvSpPr>
          <p:nvPr/>
        </p:nvSpPr>
        <p:spPr bwMode="auto">
          <a:xfrm>
            <a:off x="1592263" y="3863975"/>
            <a:ext cx="1079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>
                <a:solidFill>
                  <a:srgbClr val="FF0000"/>
                </a:solidFill>
                <a:latin typeface="+mn-ea"/>
                <a:ea typeface="+mn-ea"/>
              </a:rPr>
              <a:t>减小</a:t>
            </a:r>
          </a:p>
        </p:txBody>
      </p:sp>
      <p:sp>
        <p:nvSpPr>
          <p:cNvPr id="12" name="Text Box 20"/>
          <p:cNvSpPr txBox="1">
            <a:spLocks noChangeArrowheads="1"/>
          </p:cNvSpPr>
          <p:nvPr/>
        </p:nvSpPr>
        <p:spPr bwMode="auto">
          <a:xfrm>
            <a:off x="3248025" y="3863975"/>
            <a:ext cx="936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>
                <a:solidFill>
                  <a:srgbClr val="FF0000"/>
                </a:solidFill>
                <a:latin typeface="+mn-ea"/>
                <a:ea typeface="+mn-ea"/>
              </a:rPr>
              <a:t>减小</a:t>
            </a:r>
          </a:p>
        </p:txBody>
      </p:sp>
      <p:sp>
        <p:nvSpPr>
          <p:cNvPr id="13" name="Line 8"/>
          <p:cNvSpPr>
            <a:spLocks noChangeShapeType="1"/>
          </p:cNvSpPr>
          <p:nvPr/>
        </p:nvSpPr>
        <p:spPr bwMode="auto">
          <a:xfrm>
            <a:off x="1571625" y="3857625"/>
            <a:ext cx="865188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>
            <a:off x="3214688" y="3857625"/>
            <a:ext cx="8636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7341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 animBg="1"/>
      <p:bldP spid="9" grpId="0"/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591146" y="260648"/>
            <a:ext cx="56165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4000" b="1" dirty="0">
                <a:solidFill>
                  <a:srgbClr val="FFFF66"/>
                </a:solidFill>
                <a:ea typeface="隶书" pitchFamily="49" charset="-122"/>
              </a:rPr>
              <a:t>物体的浮与沉</a:t>
            </a:r>
          </a:p>
        </p:txBody>
      </p:sp>
      <p:pic>
        <p:nvPicPr>
          <p:cNvPr id="16392" name="(示例音乐)一剪梅.wma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876925"/>
            <a:ext cx="665162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0" name="Picture 2" descr="http://img.mp.itc.cn/upload/20170318/8e685854ca524edb9455493ebbfed5fc_th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92" y="1196752"/>
            <a:ext cx="8277225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538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63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35989" fill="hold"/>
                                        <p:tgtEl>
                                          <p:spTgt spid="1639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2"/>
                  </p:tgtEl>
                </p:cond>
              </p:nextCondLst>
            </p:seq>
            <p:audi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392"/>
                </p:tgtEl>
              </p:cMediaNode>
            </p:audio>
          </p:childTnLst>
        </p:cTn>
      </p:par>
    </p:tnLst>
    <p:bldLst>
      <p:bldP spid="1638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5" descr="06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95" r="2750" b="4639"/>
          <a:stretch>
            <a:fillRect/>
          </a:stretch>
        </p:blipFill>
        <p:spPr bwMode="auto">
          <a:xfrm>
            <a:off x="500063" y="1071563"/>
            <a:ext cx="8372475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0350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5"/>
          <p:cNvSpPr txBox="1">
            <a:spLocks noChangeArrowheads="1"/>
          </p:cNvSpPr>
          <p:nvPr/>
        </p:nvSpPr>
        <p:spPr bwMode="auto">
          <a:xfrm>
            <a:off x="786475" y="1412776"/>
            <a:ext cx="647700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4000" b="1" dirty="0">
                <a:latin typeface="+mj-ea"/>
                <a:ea typeface="+mj-ea"/>
              </a:rPr>
              <a:t>气</a:t>
            </a:r>
          </a:p>
          <a:p>
            <a:pPr>
              <a:spcBef>
                <a:spcPct val="50000"/>
              </a:spcBef>
              <a:defRPr/>
            </a:pPr>
            <a:r>
              <a:rPr lang="zh-CN" altLang="en-US" sz="4000" b="1" dirty="0">
                <a:latin typeface="+mj-ea"/>
                <a:ea typeface="+mj-ea"/>
              </a:rPr>
              <a:t>球</a:t>
            </a:r>
          </a:p>
        </p:txBody>
      </p:sp>
      <p:pic>
        <p:nvPicPr>
          <p:cNvPr id="18434" name="Picture 2" descr="http://pic1.win4000.com/wallpaper/c/5487e6928982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3" t="-9445" r="34176" b="9445"/>
          <a:stretch/>
        </p:blipFill>
        <p:spPr bwMode="auto">
          <a:xfrm>
            <a:off x="2123728" y="-21704"/>
            <a:ext cx="6729563" cy="634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6358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5"/>
          <p:cNvSpPr txBox="1">
            <a:spLocks noChangeArrowheads="1"/>
          </p:cNvSpPr>
          <p:nvPr/>
        </p:nvSpPr>
        <p:spPr bwMode="auto">
          <a:xfrm>
            <a:off x="3059832" y="5229225"/>
            <a:ext cx="25209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4000" b="1" dirty="0">
                <a:latin typeface="+mn-ea"/>
                <a:ea typeface="+mn-ea"/>
              </a:rPr>
              <a:t>飞   艇</a:t>
            </a:r>
          </a:p>
        </p:txBody>
      </p:sp>
      <p:pic>
        <p:nvPicPr>
          <p:cNvPr id="19460" name="Picture 4" descr="http://5b0988e595225.cdn.sohucs.com/images/20180828/0be98dcb4c6540f8858b19929c22277e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6672"/>
            <a:ext cx="7600913" cy="427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19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5"/>
          <p:cNvSpPr txBox="1">
            <a:spLocks noChangeArrowheads="1"/>
          </p:cNvSpPr>
          <p:nvPr/>
        </p:nvSpPr>
        <p:spPr bwMode="auto">
          <a:xfrm>
            <a:off x="500063" y="1340768"/>
            <a:ext cx="207486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思考与讨论：</a:t>
            </a:r>
          </a:p>
        </p:txBody>
      </p:sp>
      <p:sp>
        <p:nvSpPr>
          <p:cNvPr id="9219" name="Text Box 6"/>
          <p:cNvSpPr txBox="1">
            <a:spLocks noChangeArrowheads="1"/>
          </p:cNvSpPr>
          <p:nvPr/>
        </p:nvSpPr>
        <p:spPr bwMode="auto">
          <a:xfrm>
            <a:off x="571500" y="2060848"/>
            <a:ext cx="7561263" cy="193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defRPr/>
            </a:pPr>
            <a:r>
              <a:rPr lang="zh-CN" altLang="en-US" sz="2800" b="1" dirty="0">
                <a:latin typeface="+mn-ea"/>
                <a:ea typeface="+mn-ea"/>
              </a:rPr>
              <a:t>把乒乓球、硬币、橡皮、小木块、小石蜡块、小玻璃瓶、石块、梳子等物体放入水中后放手，它们分别会处于什么运动状态呢？　</a:t>
            </a:r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606778" y="4341019"/>
            <a:ext cx="5832475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猜猜看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你会看到什么现象</a:t>
            </a:r>
            <a:r>
              <a:rPr lang="en-US" altLang="zh-CN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67769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  <p:bldP spid="410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4"/>
          <p:cNvSpPr txBox="1">
            <a:spLocks noChangeArrowheads="1"/>
          </p:cNvSpPr>
          <p:nvPr/>
        </p:nvSpPr>
        <p:spPr bwMode="auto">
          <a:xfrm>
            <a:off x="850900" y="2260600"/>
            <a:ext cx="14351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latin typeface="+mn-ea"/>
                <a:ea typeface="+mn-ea"/>
              </a:rPr>
              <a:t>交流一 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941388" y="4857750"/>
            <a:ext cx="734536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latin typeface="+mn-ea"/>
                <a:ea typeface="+mn-ea"/>
              </a:rPr>
              <a:t>交流二：把橡皮泥做成碗状，橡皮泥也可以漂浮在水面上。</a:t>
            </a:r>
          </a:p>
        </p:txBody>
      </p:sp>
      <p:sp>
        <p:nvSpPr>
          <p:cNvPr id="43012" name="WordArt 10"/>
          <p:cNvSpPr>
            <a:spLocks noChangeArrowheads="1" noChangeShapeType="1" noTextEdit="1"/>
          </p:cNvSpPr>
          <p:nvPr/>
        </p:nvSpPr>
        <p:spPr bwMode="auto">
          <a:xfrm rot="-952271">
            <a:off x="464987" y="951848"/>
            <a:ext cx="2005013" cy="787400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85713"/>
              </a:avLst>
            </a:prstTxWarp>
            <a:scene3d>
              <a:camera prst="legacyPerspectiveFront">
                <a:rot lat="2051998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zh-CN" altLang="en-US" sz="24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6300000" scaled="1"/>
                </a:gradFill>
                <a:latin typeface="+mn-ea"/>
                <a:ea typeface="+mn-ea"/>
                <a:cs typeface="+mn-ea"/>
              </a:rPr>
              <a:t>讨论与交流</a:t>
            </a:r>
          </a:p>
        </p:txBody>
      </p:sp>
      <p:sp>
        <p:nvSpPr>
          <p:cNvPr id="8203" name="Rectangle 11"/>
          <p:cNvSpPr>
            <a:spLocks noChangeArrowheads="1"/>
          </p:cNvSpPr>
          <p:nvPr/>
        </p:nvSpPr>
        <p:spPr bwMode="auto">
          <a:xfrm>
            <a:off x="785813" y="2928938"/>
            <a:ext cx="6686550" cy="157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上浮的物体有</a:t>
            </a:r>
            <a:r>
              <a:rPr lang="en-US" altLang="zh-CN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:                      </a:t>
            </a:r>
            <a:r>
              <a:rPr lang="en-US" altLang="zh-CN" sz="2400" b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 </a:t>
            </a:r>
            <a:endParaRPr lang="en-US" altLang="zh-CN" sz="2400" b="1" dirty="0">
              <a:effectLst>
                <a:outerShdw blurRad="38100" dist="38100" dir="2700000" algn="tl">
                  <a:srgbClr val="C0C0C0"/>
                </a:outerShdw>
              </a:effectLst>
              <a:latin typeface="+mn-ea"/>
              <a:ea typeface="+mn-ea"/>
            </a:endParaRPr>
          </a:p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下沉的物体有</a:t>
            </a:r>
            <a:r>
              <a:rPr lang="en-US" altLang="zh-CN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:</a:t>
            </a:r>
          </a:p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悬浮的物体有</a:t>
            </a:r>
            <a:r>
              <a:rPr lang="en-US" altLang="zh-CN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:</a:t>
            </a:r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2967038" y="2928938"/>
            <a:ext cx="41767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乒乓球、小木块、小石蜡块</a:t>
            </a:r>
          </a:p>
        </p:txBody>
      </p:sp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2928938" y="3429000"/>
            <a:ext cx="3565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硬币、橡皮、石块、梳子 </a:t>
            </a:r>
          </a:p>
        </p:txBody>
      </p:sp>
      <p:sp>
        <p:nvSpPr>
          <p:cNvPr id="10248" name="Line 15"/>
          <p:cNvSpPr>
            <a:spLocks noChangeShapeType="1"/>
          </p:cNvSpPr>
          <p:nvPr/>
        </p:nvSpPr>
        <p:spPr bwMode="auto">
          <a:xfrm>
            <a:off x="3000375" y="3360738"/>
            <a:ext cx="37433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10249" name="Line 16"/>
          <p:cNvSpPr>
            <a:spLocks noChangeShapeType="1"/>
          </p:cNvSpPr>
          <p:nvPr/>
        </p:nvSpPr>
        <p:spPr bwMode="auto">
          <a:xfrm>
            <a:off x="3000375" y="3857625"/>
            <a:ext cx="37433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10250" name="Line 17"/>
          <p:cNvSpPr>
            <a:spLocks noChangeShapeType="1"/>
          </p:cNvSpPr>
          <p:nvPr/>
        </p:nvSpPr>
        <p:spPr bwMode="auto">
          <a:xfrm>
            <a:off x="2857500" y="4500563"/>
            <a:ext cx="37433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10251" name="Text Box 18"/>
          <p:cNvSpPr txBox="1">
            <a:spLocks noChangeArrowheads="1"/>
          </p:cNvSpPr>
          <p:nvPr/>
        </p:nvSpPr>
        <p:spPr bwMode="auto">
          <a:xfrm>
            <a:off x="2928938" y="4000500"/>
            <a:ext cx="19446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小玻璃瓶</a:t>
            </a:r>
          </a:p>
        </p:txBody>
      </p:sp>
    </p:spTree>
    <p:extLst>
      <p:ext uri="{BB962C8B-B14F-4D97-AF65-F5344CB8AC3E}">
        <p14:creationId xmlns:p14="http://schemas.microsoft.com/office/powerpoint/2010/main" val="3629540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/>
      <p:bldP spid="8204" grpId="0"/>
      <p:bldP spid="8205" grpId="0"/>
      <p:bldP spid="1025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4"/>
          <p:cNvSpPr txBox="1">
            <a:spLocks noChangeArrowheads="1"/>
          </p:cNvSpPr>
          <p:nvPr/>
        </p:nvSpPr>
        <p:spPr bwMode="auto">
          <a:xfrm>
            <a:off x="541338" y="908720"/>
            <a:ext cx="2590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分析与交流：</a:t>
            </a:r>
          </a:p>
        </p:txBody>
      </p:sp>
      <p:sp>
        <p:nvSpPr>
          <p:cNvPr id="11267" name="Text Box 5"/>
          <p:cNvSpPr txBox="1">
            <a:spLocks noChangeArrowheads="1"/>
          </p:cNvSpPr>
          <p:nvPr/>
        </p:nvSpPr>
        <p:spPr bwMode="auto">
          <a:xfrm>
            <a:off x="642938" y="1628775"/>
            <a:ext cx="76009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defRPr/>
            </a:pPr>
            <a:r>
              <a:rPr lang="en-US" altLang="zh-CN" sz="2400" b="1" dirty="0">
                <a:latin typeface="+mn-ea"/>
                <a:ea typeface="+mn-ea"/>
              </a:rPr>
              <a:t>1</a:t>
            </a:r>
            <a:r>
              <a:rPr lang="zh-CN" altLang="en-US" sz="2400" b="1" dirty="0">
                <a:latin typeface="+mn-ea"/>
                <a:ea typeface="+mn-ea"/>
              </a:rPr>
              <a:t>、在实验过程中采用了哪些有效的方法使物体上浮或下沉的？</a:t>
            </a:r>
          </a:p>
        </p:txBody>
      </p:sp>
      <p:sp>
        <p:nvSpPr>
          <p:cNvPr id="11268" name="Text Box 6"/>
          <p:cNvSpPr txBox="1">
            <a:spLocks noChangeArrowheads="1"/>
          </p:cNvSpPr>
          <p:nvPr/>
        </p:nvSpPr>
        <p:spPr bwMode="auto">
          <a:xfrm>
            <a:off x="728663" y="3171825"/>
            <a:ext cx="7272337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defRPr/>
            </a:pPr>
            <a:r>
              <a:rPr lang="en-US" altLang="zh-CN" sz="2400" b="1" dirty="0">
                <a:latin typeface="+mn-ea"/>
                <a:ea typeface="+mn-ea"/>
              </a:rPr>
              <a:t>2</a:t>
            </a:r>
            <a:r>
              <a:rPr lang="zh-CN" altLang="en-US" sz="2400" b="1" dirty="0">
                <a:latin typeface="+mn-ea"/>
                <a:ea typeface="+mn-ea"/>
              </a:rPr>
              <a:t>、从物体受力角度来看，在这些方法中分别改变了哪些力的大小？又是如何改变的？</a:t>
            </a:r>
          </a:p>
        </p:txBody>
      </p:sp>
      <p:sp>
        <p:nvSpPr>
          <p:cNvPr id="11269" name="Line 8"/>
          <p:cNvSpPr>
            <a:spLocks noChangeShapeType="1"/>
          </p:cNvSpPr>
          <p:nvPr/>
        </p:nvSpPr>
        <p:spPr bwMode="auto">
          <a:xfrm flipV="1">
            <a:off x="2051050" y="4868863"/>
            <a:ext cx="863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11270" name="Text Box 9"/>
          <p:cNvSpPr txBox="1">
            <a:spLocks noChangeArrowheads="1"/>
          </p:cNvSpPr>
          <p:nvPr/>
        </p:nvSpPr>
        <p:spPr bwMode="auto">
          <a:xfrm>
            <a:off x="2051050" y="4365625"/>
            <a:ext cx="10795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>
                <a:latin typeface="+mn-ea"/>
                <a:ea typeface="+mn-ea"/>
              </a:rPr>
              <a:t>改变</a:t>
            </a:r>
          </a:p>
        </p:txBody>
      </p:sp>
      <p:sp>
        <p:nvSpPr>
          <p:cNvPr id="11271" name="Text Box 10"/>
          <p:cNvSpPr txBox="1">
            <a:spLocks noChangeArrowheads="1"/>
          </p:cNvSpPr>
          <p:nvPr/>
        </p:nvSpPr>
        <p:spPr bwMode="auto">
          <a:xfrm>
            <a:off x="2843213" y="4581525"/>
            <a:ext cx="23050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latin typeface="+mn-ea"/>
                <a:ea typeface="+mn-ea"/>
              </a:rPr>
              <a:t>物体体积（</a:t>
            </a:r>
            <a:r>
              <a:rPr lang="en-US" altLang="zh-CN" sz="2400" b="1" i="1" dirty="0">
                <a:latin typeface="Times New Roman" pitchFamily="18" charset="0"/>
                <a:ea typeface="+mn-ea"/>
                <a:cs typeface="Times New Roman" pitchFamily="18" charset="0"/>
              </a:rPr>
              <a:t>V</a:t>
            </a:r>
            <a:r>
              <a:rPr lang="zh-CN" altLang="en-US" sz="2400" b="1" baseline="-25000" dirty="0">
                <a:latin typeface="+mn-ea"/>
                <a:ea typeface="+mn-ea"/>
              </a:rPr>
              <a:t>物</a:t>
            </a:r>
            <a:r>
              <a:rPr lang="zh-CN" altLang="en-US" sz="2400" b="1" dirty="0">
                <a:latin typeface="+mn-ea"/>
                <a:ea typeface="+mn-ea"/>
              </a:rPr>
              <a:t>）</a:t>
            </a:r>
          </a:p>
        </p:txBody>
      </p:sp>
      <p:sp>
        <p:nvSpPr>
          <p:cNvPr id="11272" name="Line 11"/>
          <p:cNvSpPr>
            <a:spLocks noChangeShapeType="1"/>
          </p:cNvSpPr>
          <p:nvPr/>
        </p:nvSpPr>
        <p:spPr bwMode="auto">
          <a:xfrm>
            <a:off x="5148263" y="4868863"/>
            <a:ext cx="10795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11273" name="Text Box 12"/>
          <p:cNvSpPr txBox="1">
            <a:spLocks noChangeArrowheads="1"/>
          </p:cNvSpPr>
          <p:nvPr/>
        </p:nvSpPr>
        <p:spPr bwMode="auto">
          <a:xfrm>
            <a:off x="5219700" y="4365625"/>
            <a:ext cx="10080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>
                <a:latin typeface="+mn-ea"/>
                <a:ea typeface="+mn-ea"/>
              </a:rPr>
              <a:t>改变</a:t>
            </a:r>
          </a:p>
        </p:txBody>
      </p:sp>
      <p:sp>
        <p:nvSpPr>
          <p:cNvPr id="9229" name="Text Box 13"/>
          <p:cNvSpPr txBox="1">
            <a:spLocks noChangeArrowheads="1"/>
          </p:cNvSpPr>
          <p:nvPr/>
        </p:nvSpPr>
        <p:spPr bwMode="auto">
          <a:xfrm>
            <a:off x="6227763" y="4581525"/>
            <a:ext cx="18716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latin typeface="+mn-ea"/>
                <a:ea typeface="+mn-ea"/>
              </a:rPr>
              <a:t>浮力（</a:t>
            </a:r>
            <a:r>
              <a:rPr lang="en-US" altLang="zh-CN" sz="2400" b="1" i="1" dirty="0"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lang="zh-CN" altLang="en-US" sz="2400" b="1" baseline="-25000" dirty="0">
                <a:latin typeface="+mn-ea"/>
                <a:ea typeface="+mn-ea"/>
              </a:rPr>
              <a:t>浮</a:t>
            </a:r>
            <a:r>
              <a:rPr lang="zh-CN" altLang="en-US" sz="2400" b="1" dirty="0">
                <a:latin typeface="+mn-ea"/>
                <a:ea typeface="+mn-ea"/>
              </a:rPr>
              <a:t>）</a:t>
            </a:r>
          </a:p>
        </p:txBody>
      </p:sp>
      <p:sp>
        <p:nvSpPr>
          <p:cNvPr id="11275" name="Rectangle 14"/>
          <p:cNvSpPr>
            <a:spLocks noChangeArrowheads="1"/>
          </p:cNvSpPr>
          <p:nvPr/>
        </p:nvSpPr>
        <p:spPr bwMode="auto">
          <a:xfrm>
            <a:off x="827088" y="4508500"/>
            <a:ext cx="1152525" cy="6477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11276" name="Text Box 15"/>
          <p:cNvSpPr txBox="1">
            <a:spLocks noChangeArrowheads="1"/>
          </p:cNvSpPr>
          <p:nvPr/>
        </p:nvSpPr>
        <p:spPr bwMode="auto">
          <a:xfrm>
            <a:off x="900113" y="4581525"/>
            <a:ext cx="11509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latin typeface="+mn-ea"/>
                <a:ea typeface="+mn-ea"/>
              </a:rPr>
              <a:t>方法一</a:t>
            </a:r>
          </a:p>
        </p:txBody>
      </p:sp>
      <p:sp>
        <p:nvSpPr>
          <p:cNvPr id="11277" name="Rectangle 16"/>
          <p:cNvSpPr>
            <a:spLocks noChangeArrowheads="1"/>
          </p:cNvSpPr>
          <p:nvPr/>
        </p:nvSpPr>
        <p:spPr bwMode="auto">
          <a:xfrm>
            <a:off x="827088" y="5516563"/>
            <a:ext cx="1150937" cy="6492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11278" name="Text Box 17"/>
          <p:cNvSpPr txBox="1">
            <a:spLocks noChangeArrowheads="1"/>
          </p:cNvSpPr>
          <p:nvPr/>
        </p:nvSpPr>
        <p:spPr bwMode="auto">
          <a:xfrm>
            <a:off x="827088" y="5589588"/>
            <a:ext cx="12239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latin typeface="+mn-ea"/>
                <a:ea typeface="+mn-ea"/>
              </a:rPr>
              <a:t>方法二</a:t>
            </a:r>
          </a:p>
        </p:txBody>
      </p:sp>
      <p:sp>
        <p:nvSpPr>
          <p:cNvPr id="11279" name="Line 18"/>
          <p:cNvSpPr>
            <a:spLocks noChangeShapeType="1"/>
          </p:cNvSpPr>
          <p:nvPr/>
        </p:nvSpPr>
        <p:spPr bwMode="auto">
          <a:xfrm>
            <a:off x="2124075" y="5876925"/>
            <a:ext cx="19431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11280" name="Text Box 19"/>
          <p:cNvSpPr txBox="1">
            <a:spLocks noChangeArrowheads="1"/>
          </p:cNvSpPr>
          <p:nvPr/>
        </p:nvSpPr>
        <p:spPr bwMode="auto">
          <a:xfrm>
            <a:off x="2484438" y="5373688"/>
            <a:ext cx="1295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>
                <a:latin typeface="+mn-ea"/>
                <a:ea typeface="+mn-ea"/>
              </a:rPr>
              <a:t>改变</a:t>
            </a:r>
          </a:p>
        </p:txBody>
      </p:sp>
      <p:sp>
        <p:nvSpPr>
          <p:cNvPr id="9236" name="Text Box 20"/>
          <p:cNvSpPr txBox="1">
            <a:spLocks noChangeArrowheads="1"/>
          </p:cNvSpPr>
          <p:nvPr/>
        </p:nvSpPr>
        <p:spPr bwMode="auto">
          <a:xfrm>
            <a:off x="4211638" y="5589588"/>
            <a:ext cx="23034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latin typeface="+mn-ea"/>
                <a:ea typeface="+mn-ea"/>
              </a:rPr>
              <a:t>物体重力（</a:t>
            </a:r>
            <a:r>
              <a:rPr lang="en-US" altLang="zh-CN" sz="2400" b="1" i="1" dirty="0">
                <a:latin typeface="Times New Roman" pitchFamily="18" charset="0"/>
                <a:ea typeface="+mn-ea"/>
                <a:cs typeface="Times New Roman" pitchFamily="18" charset="0"/>
              </a:rPr>
              <a:t>G</a:t>
            </a:r>
            <a:r>
              <a:rPr lang="zh-CN" altLang="en-US" sz="2400" b="1" dirty="0">
                <a:latin typeface="+mn-ea"/>
                <a:ea typeface="+mn-ea"/>
              </a:rPr>
              <a:t>）</a:t>
            </a:r>
          </a:p>
        </p:txBody>
      </p:sp>
      <p:sp>
        <p:nvSpPr>
          <p:cNvPr id="11282" name="Text Box 21"/>
          <p:cNvSpPr txBox="1">
            <a:spLocks noChangeArrowheads="1"/>
          </p:cNvSpPr>
          <p:nvPr/>
        </p:nvSpPr>
        <p:spPr bwMode="auto">
          <a:xfrm>
            <a:off x="1763713" y="2565400"/>
            <a:ext cx="4032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zh-CN" altLang="zh-CN" sz="2400">
              <a:latin typeface="+mn-ea"/>
              <a:ea typeface="+mn-ea"/>
            </a:endParaRPr>
          </a:p>
        </p:txBody>
      </p:sp>
      <p:sp>
        <p:nvSpPr>
          <p:cNvPr id="9238" name="Text Box 22"/>
          <p:cNvSpPr txBox="1">
            <a:spLocks noChangeArrowheads="1"/>
          </p:cNvSpPr>
          <p:nvPr/>
        </p:nvSpPr>
        <p:spPr bwMode="auto">
          <a:xfrm>
            <a:off x="1143000" y="2752725"/>
            <a:ext cx="59039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充气增大体积及加水或排水</a:t>
            </a:r>
          </a:p>
        </p:txBody>
      </p:sp>
      <p:sp>
        <p:nvSpPr>
          <p:cNvPr id="9239" name="Text Box 23"/>
          <p:cNvSpPr txBox="1">
            <a:spLocks noChangeArrowheads="1"/>
          </p:cNvSpPr>
          <p:nvPr/>
        </p:nvSpPr>
        <p:spPr bwMode="auto">
          <a:xfrm>
            <a:off x="4140200" y="4941888"/>
            <a:ext cx="14398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400" b="1" i="1" u="sng" dirty="0">
                <a:solidFill>
                  <a:schemeClr val="accent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V</a:t>
            </a:r>
            <a:r>
              <a:rPr lang="zh-CN" altLang="en-US" sz="1200" b="1" u="sng" dirty="0">
                <a:solidFill>
                  <a:schemeClr val="accent2"/>
                </a:solidFill>
                <a:latin typeface="+mn-ea"/>
                <a:ea typeface="+mn-ea"/>
              </a:rPr>
              <a:t>物</a:t>
            </a:r>
            <a:r>
              <a:rPr lang="en-US" altLang="zh-CN" sz="2400" b="1" u="sng" dirty="0">
                <a:solidFill>
                  <a:schemeClr val="accent2"/>
                </a:solidFill>
                <a:latin typeface="+mn-ea"/>
                <a:ea typeface="+mn-ea"/>
              </a:rPr>
              <a:t>=</a:t>
            </a:r>
            <a:r>
              <a:rPr lang="en-US" altLang="zh-CN" sz="2400" b="1" i="1" u="sng" dirty="0">
                <a:solidFill>
                  <a:schemeClr val="accent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V</a:t>
            </a:r>
            <a:r>
              <a:rPr lang="zh-CN" altLang="en-US" sz="1200" b="1" u="sng" dirty="0">
                <a:solidFill>
                  <a:schemeClr val="accent2"/>
                </a:solidFill>
                <a:latin typeface="+mn-ea"/>
                <a:ea typeface="+mn-ea"/>
              </a:rPr>
              <a:t>排</a:t>
            </a:r>
            <a:endParaRPr lang="zh-CN" altLang="en-US" sz="2400" b="1" u="sng" dirty="0">
              <a:solidFill>
                <a:schemeClr val="accent2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67986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2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2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92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92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92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92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9" grpId="0"/>
      <p:bldP spid="9236" grpId="0"/>
      <p:bldP spid="9238" grpId="0"/>
      <p:bldP spid="9239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1558</Words>
  <Application>Microsoft Office PowerPoint</Application>
  <PresentationFormat>全屏显示(4:3)</PresentationFormat>
  <Paragraphs>178</Paragraphs>
  <Slides>26</Slides>
  <Notes>0</Notes>
  <HiddenSlides>0</HiddenSlides>
  <MMClips>2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28" baseType="lpstr">
      <vt:lpstr>Office 主题</vt:lpstr>
      <vt:lpstr>Microsoft 公式 3.0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12</cp:revision>
  <dcterms:created xsi:type="dcterms:W3CDTF">2020-04-20T03:18:26Z</dcterms:created>
  <dcterms:modified xsi:type="dcterms:W3CDTF">2020-04-22T13:16:05Z</dcterms:modified>
</cp:coreProperties>
</file>