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188085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84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373CB-8363-474F-8C77-A38C110FFA63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CD5B1-33D7-43BA-91A2-7988544C37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4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68206" y="914400"/>
            <a:ext cx="9549116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68206" y="3560400"/>
            <a:ext cx="9549116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361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2873" y="1490400"/>
            <a:ext cx="10689257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970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9993" y="3848400"/>
            <a:ext cx="7570534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39993" y="4615200"/>
            <a:ext cx="7570534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721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92873" y="1501200"/>
            <a:ext cx="5044684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47971" y="1501200"/>
            <a:ext cx="5044684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485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92873" y="1429200"/>
            <a:ext cx="5206058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92873" y="1854000"/>
            <a:ext cx="5206058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076608" y="1421729"/>
            <a:ext cx="5206058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076608" y="1854000"/>
            <a:ext cx="5206058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0653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27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92873" y="1555200"/>
            <a:ext cx="5099525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188332" y="1555200"/>
            <a:ext cx="509379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169185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9973600" y="914400"/>
            <a:ext cx="1017356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91064" y="914400"/>
            <a:ext cx="8935194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485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92873" y="774000"/>
            <a:ext cx="10692765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404936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68206" y="2484000"/>
            <a:ext cx="9549116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68206" y="3560400"/>
            <a:ext cx="9549116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5420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92873" y="608400"/>
            <a:ext cx="10689257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592873" y="1490400"/>
            <a:ext cx="10689257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596381" y="6314400"/>
            <a:ext cx="2631094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10956" y="6314400"/>
            <a:ext cx="385893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51036" y="6314400"/>
            <a:ext cx="2631094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53781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6.xml"/><Relationship Id="rId6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79.TIF" TargetMode="External"/><Relationship Id="rId5" Type="http://schemas.openxmlformats.org/officeDocument/2006/relationships/image" Target="../media/image9.png"/><Relationship Id="rId4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868.T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7.xml"/><Relationship Id="rId6" Type="http://schemas.openxmlformats.org/officeDocument/2006/relationships/image" Target="file:///C:\Documents%20and%20Settings\Administrator\&#26700;&#38754;\W&#27827;&#21271;&#29289;&#29702;&#38754;&#23545;&#38754;\EP23.TIF" TargetMode="External"/><Relationship Id="rId5" Type="http://schemas.openxmlformats.org/officeDocument/2006/relationships/image" Target="../media/image11.png"/><Relationship Id="rId4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869.T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8.xml"/><Relationship Id="rId4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82.T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dministrator\&#26700;&#38754;\W&#27827;&#21271;&#29289;&#29702;&#38754;&#23545;&#38754;\EP37.T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NULL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dministrator\&#26700;&#38754;\W&#27827;&#21271;&#29289;&#29702;&#38754;&#23545;&#38754;\EP44.T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9.xml"/><Relationship Id="rId4" Type="http://schemas.openxmlformats.org/officeDocument/2006/relationships/image" Target="file:///C:\Documents%20and%20Settings\Administrator\&#26700;&#38754;\W&#27827;&#21271;&#29289;&#29702;&#38754;&#23545;&#38754;\EP44.T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0.xml"/><Relationship Id="rId5" Type="http://schemas.openxmlformats.org/officeDocument/2006/relationships/image" Target="file:///C:\Documents%20and%20Settings\Administrator\&#26700;&#38754;\W&#27827;&#21271;&#29289;&#29702;&#38754;&#23545;&#38754;\EP456.tif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1.xml"/><Relationship Id="rId4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144.ti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3.xml"/><Relationship Id="rId4" Type="http://schemas.openxmlformats.org/officeDocument/2006/relationships/image" Target="file:///C:\Documents%20and%20Settings\Administrator\&#26700;&#38754;\W&#27827;&#21271;&#29289;&#29702;&#38754;&#23545;&#38754;\EP26.T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15889" y="836712"/>
            <a:ext cx="9549116" cy="2570400"/>
          </a:xfrm>
        </p:spPr>
        <p:txBody>
          <a:bodyPr/>
          <a:lstStyle/>
          <a:p>
            <a:r>
              <a:rPr lang="zh-CN" altLang="zh-CN" dirty="0">
                <a:solidFill>
                  <a:srgbClr val="0070C0"/>
                </a:solidFill>
              </a:rPr>
              <a:t>第十讲  光现象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450875" y="5650230"/>
            <a:ext cx="2822321" cy="760730"/>
          </a:xfrm>
        </p:spPr>
        <p:txBody>
          <a:bodyPr/>
          <a:lstStyle/>
          <a:p>
            <a:r>
              <a:rPr lang="zh-CN" altLang="en-US" sz="3200"/>
              <a:t>一轮系统复习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4829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3325" y="1748791"/>
            <a:ext cx="10674201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下列实例中利用光沿直线传播的是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；利用光的反射的是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；利用光的折射的是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①水中倒影；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墙上的手影；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树荫下的光斑；④放大镜把文字放大；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⑤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水中筷子变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⑥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云在水中飘；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⑦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水面波光粼粼；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⑧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露珠下的叶脉变粗；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⑨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通过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猫眼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观察门外；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⑩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潜水员在水下看到岸边的树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变高了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  <a:sym typeface="+mn-ea"/>
              </a:rPr>
              <a:t>⑪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立竿见影；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  <a:sym typeface="+mn-ea"/>
              </a:rPr>
              <a:t>⑫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镜花水月；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  <a:sym typeface="+mn-ea"/>
              </a:rPr>
              <a:t>⑬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小孔成像；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  <a:sym typeface="+mn-ea"/>
              </a:rPr>
              <a:t>⑭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注满水的水池看起来比较“浅”；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  <a:sym typeface="+mn-ea"/>
              </a:rPr>
              <a:t>⑮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天狗食月；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  <a:sym typeface="+mn-ea"/>
              </a:rPr>
              <a:t>⑯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海市蜃楼；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  <a:sym typeface="宋体" panose="02010600030101010101" pitchFamily="2" charset="-122"/>
              </a:rPr>
              <a:t>⑰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潭清疑水浅；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  <a:sym typeface="宋体" panose="02010600030101010101" pitchFamily="2" charset="-122"/>
              </a:rPr>
              <a:t>⑱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一叶障目，不见泰山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5962" y="1748790"/>
            <a:ext cx="23873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②③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MS Gothic" panose="020B0609070205080204" pitchFamily="49" charset="-128"/>
                <a:sym typeface="+mn-ea"/>
              </a:rPr>
              <a:t>⑪⑬⑮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MS Gothic" panose="020B0609070205080204" pitchFamily="49" charset="-128"/>
                <a:sym typeface="宋体" panose="02010600030101010101" pitchFamily="2" charset="-122"/>
              </a:rPr>
              <a:t>⑱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223" y="2270760"/>
            <a:ext cx="192878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①⑥⑦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MS Gothic" panose="020B0609070205080204" pitchFamily="49" charset="-128"/>
                <a:sym typeface="+mn-ea"/>
              </a:rPr>
              <a:t>⑫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5962" y="2365375"/>
            <a:ext cx="305436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④⑤⑧⑨⑩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MS Gothic" panose="020B0609070205080204" pitchFamily="49" charset="-128"/>
                <a:sym typeface="+mn-ea"/>
              </a:rPr>
              <a:t>⑭⑯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MS Gothic" panose="020B0609070205080204" pitchFamily="49" charset="-128"/>
                <a:sym typeface="宋体" panose="02010600030101010101" pitchFamily="2" charset="-122"/>
              </a:rPr>
              <a:t>⑰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14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92560" y="1068705"/>
            <a:ext cx="8429216" cy="286131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如图所示，在一个空罐的底部中央位置打一个小孔，再用一片半透明的塑料膜蒙在空罐的口上．将小孔对着烛焰，我们可以看到在薄膜上的像是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正立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倒立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的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实像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虚像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，小孔成像的原理是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__________________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．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9461" name="Picture 2" descr="E:\物理（勿动）\2021河北试题研究fbd\2021河北中考试题研究物理讲册（8.13）\HB868.T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6206" y="1559924"/>
            <a:ext cx="244578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733276" y="2268562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倒立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33204" y="2831511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实像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157331" y="3291671"/>
            <a:ext cx="204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光的直线传播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007" y="3928113"/>
            <a:ext cx="8365480" cy="2306955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如图所示是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海市蜃楼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形成原因的示意图，光在传播过程中发生弯折，从而使地平线下的岛屿能够被看见，这是光的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现象，人眼睛看见的情形实际是景物的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像，它的位置比实际位置偏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．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1507" name="Picture 2" descr="E:\物理（勿动）\2021河北试题研究fbd\2021河北中考试题研究物理讲册（8.13）\HB79.T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1776" y="4163063"/>
            <a:ext cx="2788906" cy="183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28867" y="5075875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折射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105334" y="5076193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虚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733107" y="5664660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高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557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89955" y="409575"/>
            <a:ext cx="8164372" cy="286131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如图甲所示，碗里放有一枚硬币，小明慢慢后退，直至眼睛恰好看不到硬币，此时看不到硬币是因为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____________________________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；沿碗壁缓缓向碗中加水，如图乙所示，小明在同一位置又能看到硬币，这是因为光从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中斜射入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中时发生了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现象．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2531" name="Picture 2" descr="E:\物理（勿动）\2021河北试题研究fbd\2021河北中考试题研究物理讲册（8.13）\HB869.T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5727" y="1684642"/>
            <a:ext cx="2389073" cy="136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84670" y="1608797"/>
            <a:ext cx="3897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光在均匀介质中沿直线传播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086022" y="2689693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水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366206" y="2689693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空气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964279" y="2690261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折射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689956" y="3534413"/>
            <a:ext cx="7843836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、街口的转弯镜可以扩大视野，它是由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制成的，对光线有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作用，成像时，它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________(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选填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遵循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不遵循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”)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光的反射定律．</a:t>
            </a:r>
          </a:p>
        </p:txBody>
      </p:sp>
      <p:pic>
        <p:nvPicPr>
          <p:cNvPr id="16" name="图片 -2147482551" descr="C:\Documents and Settings\Administrator\桌面\W河北物理面对面\EP23.TIF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9025115" y="3534410"/>
            <a:ext cx="2134840" cy="2642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5964558" y="3534410"/>
            <a:ext cx="11404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凸面镜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51679" y="4180843"/>
            <a:ext cx="97460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发散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37347" y="4180843"/>
            <a:ext cx="100554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遵循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760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809" y="711835"/>
            <a:ext cx="10944924" cy="341503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检查视力的时候，视力表放在被测者头部的后上方，被测者识别对面墙上镜子里的像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如图所示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．视力表在镜中的像与被测者相距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____m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．若视力表全长为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0.6 m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，则视力表在镜中的像的长度为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______m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，当被测者靠近镜子时，镜中视力表的像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变大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变小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不变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．视力表上其中一个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“E”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字开口指向纸外，被测者应指向他的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上方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下方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左方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右方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．</a:t>
            </a:r>
          </a:p>
        </p:txBody>
      </p:sp>
      <p:pic>
        <p:nvPicPr>
          <p:cNvPr id="27651" name="Picture 2" descr="E:\物理（勿动）\2021河北试题研究fbd\2021河北中考试题研究物理讲册（8.13）\HB82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5374" y="4452959"/>
            <a:ext cx="4703161" cy="154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442549" y="189611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607073" y="2466025"/>
            <a:ext cx="569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07477" y="2985138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不变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923031" y="3520125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左方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644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91553" y="503556"/>
            <a:ext cx="9098751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、平面镜成像规律作图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）如图所示，画出物体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通过平面镜所成的像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′.
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）如图所示，已知光线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AO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斜射入水中，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为入射点．请作出其反射光线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和进入水中的折射光线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OC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的大致方向．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-2147482528" descr="C:\Documents and Settings\Administrator\桌面\W河北物理面对面\EP37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794505" y="3974468"/>
            <a:ext cx="1515427" cy="237680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9" name="直接连接符 18"/>
          <p:cNvCxnSpPr/>
          <p:nvPr/>
        </p:nvCxnSpPr>
        <p:spPr>
          <a:xfrm flipH="1">
            <a:off x="2530869" y="4590415"/>
            <a:ext cx="1184372" cy="1270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2090289" y="5652770"/>
            <a:ext cx="212555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700391" y="4591688"/>
            <a:ext cx="530307" cy="1059815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 flipV="1">
            <a:off x="3057463" y="4469765"/>
            <a:ext cx="119276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3055606" y="5652135"/>
            <a:ext cx="119276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47044" y="4360548"/>
            <a:ext cx="490704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30696" y="5482593"/>
            <a:ext cx="55691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</a:p>
        </p:txBody>
      </p:sp>
      <p:pic>
        <p:nvPicPr>
          <p:cNvPr id="6146" name="Picture 2" descr="LM405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0912" y="4126488"/>
            <a:ext cx="2647965" cy="207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7433459" y="4866470"/>
            <a:ext cx="14034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7575497" y="4126488"/>
            <a:ext cx="0" cy="2073002"/>
          </a:xfrm>
          <a:prstGeom prst="line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 rot="10800000">
            <a:off x="7573801" y="5051136"/>
            <a:ext cx="555497" cy="1019568"/>
            <a:chOff x="3204" y="2568"/>
            <a:chExt cx="590" cy="424"/>
          </a:xfrm>
        </p:grpSpPr>
        <p:sp>
          <p:nvSpPr>
            <p:cNvPr id="12" name="直接连接符 42034"/>
            <p:cNvSpPr/>
            <p:nvPr/>
          </p:nvSpPr>
          <p:spPr>
            <a:xfrm>
              <a:off x="3477" y="2766"/>
              <a:ext cx="317" cy="22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stealth" w="lg" len="lg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3" name="直接连接符 42035"/>
            <p:cNvSpPr/>
            <p:nvPr/>
          </p:nvSpPr>
          <p:spPr>
            <a:xfrm flipH="1" flipV="1">
              <a:off x="3204" y="2568"/>
              <a:ext cx="318" cy="22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5400000">
            <a:off x="7562440" y="4137846"/>
            <a:ext cx="936626" cy="913913"/>
            <a:chOff x="3204" y="2568"/>
            <a:chExt cx="590" cy="424"/>
          </a:xfrm>
        </p:grpSpPr>
        <p:sp>
          <p:nvSpPr>
            <p:cNvPr id="15" name="直接连接符 42034"/>
            <p:cNvSpPr/>
            <p:nvPr/>
          </p:nvSpPr>
          <p:spPr>
            <a:xfrm>
              <a:off x="3477" y="2766"/>
              <a:ext cx="317" cy="22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stealth" w="lg" len="lg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6" name="直接连接符 42035"/>
            <p:cNvSpPr/>
            <p:nvPr/>
          </p:nvSpPr>
          <p:spPr>
            <a:xfrm flipH="1" flipV="1">
              <a:off x="3204" y="2568"/>
              <a:ext cx="318" cy="22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Box 7"/>
          <p:cNvSpPr txBox="1"/>
          <p:nvPr/>
        </p:nvSpPr>
        <p:spPr>
          <a:xfrm>
            <a:off x="8587207" y="3887403"/>
            <a:ext cx="1052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8201270" y="5839875"/>
            <a:ext cx="91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79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6" grpId="0" animBg="1"/>
      <p:bldP spid="7" grpId="0"/>
      <p:bldP spid="8" grpId="0"/>
      <p:bldP spid="9" grpId="0" animBg="1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11613" y="502287"/>
            <a:ext cx="10889542" cy="67403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、为了探究光反射时的规律，同学们进行如图所示的实验．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为了完成实验，需要的测量工具是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把一个平面镜放在水平桌面上，再把一张纸板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ENF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地立在平面镜上．纸板上的直线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垂直于镜面．
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(3)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如图甲，使一束光贴着纸板射到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点，经平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面镜反射后，沿另一方向射出．图中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∠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是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选填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入射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或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反射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角．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(4)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当入射角增大时，反射光线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选填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靠近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或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远离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平面镜．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(5)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下表是实验中记录的数据：
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-2147482520" descr="C:\Documents and Settings\Administrator\桌面\W河北物理面对面\EP44.TIF"/>
          <p:cNvPicPr>
            <a:picLocks noChangeAspect="1"/>
          </p:cNvPicPr>
          <p:nvPr/>
        </p:nvPicPr>
        <p:blipFill>
          <a:blip r:embed="rId2" r:link="rId3"/>
          <a:srcRect r="45547" b="16975"/>
          <a:stretch>
            <a:fillRect/>
          </a:stretch>
        </p:blipFill>
        <p:spPr>
          <a:xfrm>
            <a:off x="7461421" y="2472055"/>
            <a:ext cx="3455347" cy="1813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620510" y="1164593"/>
            <a:ext cx="118870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量角器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19086" y="1701165"/>
            <a:ext cx="88673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垂直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4058" y="3909063"/>
            <a:ext cx="1002447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靠近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25358" y="4369438"/>
            <a:ext cx="9034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反射</a:t>
            </a:r>
          </a:p>
        </p:txBody>
      </p:sp>
    </p:spTree>
    <p:extLst>
      <p:ext uri="{BB962C8B-B14F-4D97-AF65-F5344CB8AC3E}">
        <p14:creationId xmlns:p14="http://schemas.microsoft.com/office/powerpoint/2010/main" val="3232577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0179" y="826138"/>
          <a:ext cx="7038785" cy="2047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41"/>
                <a:gridCol w="1005541"/>
                <a:gridCol w="1005541"/>
                <a:gridCol w="1005541"/>
                <a:gridCol w="1005541"/>
                <a:gridCol w="1005541"/>
                <a:gridCol w="1005541"/>
              </a:tblGrid>
              <a:tr h="682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次数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sz="2400" b="0" i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sz="2400" b="0" i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830" marR="6683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图片 -2147482520" descr="C:\Documents and Settings\Administrator\桌面\W河北物理面对面\EP44.TIF"/>
          <p:cNvPicPr>
            <a:picLocks noChangeAspect="1"/>
          </p:cNvPicPr>
          <p:nvPr/>
        </p:nvPicPr>
        <p:blipFill>
          <a:blip r:embed="rId3" r:link="rId4"/>
          <a:srcRect l="61640" b="15089"/>
          <a:stretch>
            <a:fillRect/>
          </a:stretch>
        </p:blipFill>
        <p:spPr>
          <a:xfrm>
            <a:off x="8434786" y="453393"/>
            <a:ext cx="2650915" cy="2019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11988" y="3017520"/>
            <a:ext cx="10406882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分析实验数据可知，反射角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入射角．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(6)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如图乙，把纸板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NOF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向前折或向后折，在纸板上都不能看到反射光线，说明：反射光线、入射光线和法线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
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(7)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实验中，从教室各个方向都能观察到纸板表面反射的光线，这种反射属于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选填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镜面反射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或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漫反射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97398" y="3141983"/>
            <a:ext cx="82980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等于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61263" y="4216403"/>
            <a:ext cx="195600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同一平面内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0177" y="5276853"/>
            <a:ext cx="116580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漫反射</a:t>
            </a:r>
          </a:p>
        </p:txBody>
      </p:sp>
    </p:spTree>
    <p:extLst>
      <p:ext uri="{BB962C8B-B14F-4D97-AF65-F5344CB8AC3E}">
        <p14:creationId xmlns:p14="http://schemas.microsoft.com/office/powerpoint/2010/main" val="1922844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110" y="205108"/>
            <a:ext cx="10775683" cy="6617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13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、某同学利用如图所示的实验装置探究平面镜成像的特点。</a:t>
            </a:r>
            <a:endParaRPr lang="zh-CN" altLang="en-US" sz="2400">
              <a:solidFill>
                <a:srgbClr val="000000"/>
              </a:solidFill>
            </a:endParaRPr>
          </a:p>
          <a:p>
            <a:pPr eaLnBrk="0" latinLnBrk="1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kern="0" spc="14104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sz="2400">
              <a:solidFill>
                <a:srgbClr val="000000"/>
              </a:solidFill>
            </a:endParaRPr>
          </a:p>
          <a:p>
            <a:pPr eaLnBrk="0" latinLnBrk="1" hangingPunct="0">
              <a:lnSpc>
                <a:spcPct val="150000"/>
              </a:lnSpc>
              <a:spcBef>
                <a:spcPts val="2040"/>
              </a:spcBef>
            </a:pPr>
            <a:endParaRPr lang="zh-CN" altLang="en-US" sz="2400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2040"/>
              </a:spcBef>
            </a:pP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(1)在水面桌面上铺一张白纸,纸上竖立一块透明玻璃板。把蜡烛</a:t>
            </a:r>
            <a:r>
              <a:rPr lang="zh-CN" altLang="en-US" sz="2400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点燃放在玻璃板的前面,该同学应在玻</a:t>
            </a:r>
          </a:p>
          <a:p>
            <a:pPr eaLnBrk="0" latinLnBrk="1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璃板</a:t>
            </a:r>
            <a:r>
              <a:rPr lang="zh-CN" altLang="en-US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(选填“前面”或“后面”)观察蜡烛</a:t>
            </a:r>
            <a:r>
              <a:rPr lang="zh-CN" altLang="en-US" sz="2400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经玻璃板</a:t>
            </a:r>
            <a:r>
              <a:rPr lang="zh-CN" altLang="en-US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(选填“反射”或“折射”)所成的像。</a:t>
            </a:r>
            <a:endParaRPr lang="zh-CN" altLang="en-US" sz="2400">
              <a:solidFill>
                <a:srgbClr val="000000"/>
              </a:solidFill>
            </a:endParaRPr>
          </a:p>
          <a:p>
            <a:pPr eaLnBrk="0" latinLnBrk="1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(2)再拿一支外形相同但</a:t>
            </a:r>
            <a:r>
              <a:rPr lang="zh-CN" altLang="en-US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的蜡烛</a:t>
            </a:r>
            <a:r>
              <a:rPr lang="zh-CN" altLang="en-US" sz="2400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放在玻璃板后面移动,直到看上去跟蜡烛</a:t>
            </a:r>
            <a:r>
              <a:rPr lang="zh-CN" altLang="en-US" sz="2400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的像</a:t>
            </a:r>
            <a:r>
              <a:rPr lang="zh-CN" altLang="en-US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 sz="2400">
              <a:solidFill>
                <a:srgbClr val="000000"/>
              </a:solidFill>
            </a:endParaRPr>
          </a:p>
          <a:p>
            <a:pPr eaLnBrk="0" latinLnBrk="1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(3)该同学体会到用玻璃板替代平面镜,成像虽没有平面镜清晰,但能观察到蜡烛</a:t>
            </a:r>
            <a:r>
              <a:rPr lang="zh-CN" altLang="en-US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</a:t>
            </a:r>
            <a:r>
              <a:rPr lang="zh-CN" altLang="en-US" sz="2400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”或“</a:t>
            </a:r>
            <a:r>
              <a:rPr lang="zh-CN" altLang="en-US" sz="2400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”),便于确定像的位置。</a:t>
            </a:r>
          </a:p>
        </p:txBody>
      </p:sp>
      <p:pic>
        <p:nvPicPr>
          <p:cNvPr id="3" name="图片 3" descr="textimage5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127" y="761993"/>
            <a:ext cx="2349443" cy="171845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410566" y="11353800"/>
            <a:ext cx="309397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42481942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文本框 110"/>
          <p:cNvSpPr txBox="1"/>
          <p:nvPr/>
        </p:nvSpPr>
        <p:spPr>
          <a:xfrm>
            <a:off x="382415" y="1088390"/>
            <a:ext cx="11116020" cy="5354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光源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：能够自行发光的物体叫做光源，例如：太阳、发光的电灯、点燃的蜡烛，月亮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不是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光源．</a:t>
            </a: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光沿直线传播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：光在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介质中沿直线传播．</a:t>
            </a: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光线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：用一条带有箭头的直线来表示光传播的路径和方向．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4. 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光速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：光在不同介质中传播速度不同，光在各介质中的传播速度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真空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＞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水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＞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玻．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在真空中传播速度最大；真空中的光速通常取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________m/s.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常见光沿直线传播现象：影子、日食、月食、小孔成像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6. 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小孔成像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：所成的像为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选填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正立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或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倒立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像．像的大小和形状与孔的大小和形状无关．</a:t>
            </a:r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0218" y="1786256"/>
            <a:ext cx="11008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不是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83567" y="2246633"/>
            <a:ext cx="155626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同种均匀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29015" y="3937000"/>
            <a:ext cx="131308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3×10</a:t>
            </a:r>
            <a:r>
              <a:rPr lang="en-US" sz="2400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endParaRPr lang="en-US" altLang="en-US" sz="2400" baseline="30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56677" y="5008089"/>
            <a:ext cx="49751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实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34425" y="5008248"/>
            <a:ext cx="8545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倒立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4188" y="504827"/>
            <a:ext cx="3884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考点</a:t>
            </a:r>
            <a:r>
              <a:rPr lang="en-US" altLang="zh-CN" sz="3200">
                <a:solidFill>
                  <a:srgbClr val="000000"/>
                </a:solidFill>
              </a:rPr>
              <a:t>1  </a:t>
            </a:r>
            <a:r>
              <a:rPr lang="zh-CN" altLang="en-US" sz="3200">
                <a:solidFill>
                  <a:srgbClr val="000000"/>
                </a:solidFill>
              </a:rPr>
              <a:t>光的直线传播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3265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1793" y="925034"/>
            <a:ext cx="10876857" cy="56311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法线：经过入射点并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于反射面的直线，如图中的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入射角：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与法线之间的夹角，如图中的∠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反射角：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与法线之间的夹角，如图中的∠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光的反射定律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反射光线、入射光线与法线在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三线共面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反射光线和入射光线分别位于法线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两线分居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反射角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入射角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两角相等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注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在反射现象中，光路是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5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常见的反射现象及应用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：倒影、自行车的尾灯、云在水中飘、平面镜成像、潜望镜、汽车观后镜、穿衣镜、转弯镜等．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9607" y="2509306"/>
            <a:ext cx="2868111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589899" y="994198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垂直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045495" y="1530480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入射光线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045495" y="2062535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反射光线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861976" y="3170003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同一平面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549932" y="3718348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两侧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05233" y="4307311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等于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221070" y="4810548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可逆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92676" y="471808"/>
            <a:ext cx="3884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考点</a:t>
            </a:r>
            <a:r>
              <a:rPr lang="en-US" altLang="zh-CN" sz="3200">
                <a:solidFill>
                  <a:srgbClr val="000000"/>
                </a:solidFill>
              </a:rPr>
              <a:t>2  </a:t>
            </a:r>
            <a:r>
              <a:rPr lang="zh-CN" altLang="en-US" sz="3200">
                <a:solidFill>
                  <a:srgbClr val="000000"/>
                </a:solidFill>
              </a:rPr>
              <a:t>光的反射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09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文本框 110"/>
          <p:cNvSpPr txBox="1"/>
          <p:nvPr/>
        </p:nvSpPr>
        <p:spPr>
          <a:xfrm>
            <a:off x="578573" y="927103"/>
            <a:ext cx="7117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、镜面反射和漫反射</a:t>
            </a:r>
            <a:endParaRPr lang="zh-CN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52828" y="1638935"/>
          <a:ext cx="10482220" cy="485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6319"/>
                <a:gridCol w="1454167"/>
                <a:gridCol w="4164485"/>
                <a:gridCol w="4247249"/>
              </a:tblGrid>
              <a:tr h="640080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反射类型</a:t>
                      </a:r>
                    </a:p>
                  </a:txBody>
                  <a:tcPr marL="89106" marR="89106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镜面反射</a:t>
                      </a:r>
                    </a:p>
                  </a:txBody>
                  <a:tcPr marL="89106" marR="8910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漫反射</a:t>
                      </a:r>
                    </a:p>
                  </a:txBody>
                  <a:tcPr marL="89106" marR="89106" anchor="ctr">
                    <a:noFill/>
                  </a:tcPr>
                </a:tc>
              </a:tr>
              <a:tr h="485140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相同点</a:t>
                      </a:r>
                    </a:p>
                  </a:txBody>
                  <a:tcPr marL="89106" marR="89106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镜面反射和漫反射都遵守光的_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____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___定律</a:t>
                      </a:r>
                    </a:p>
                  </a:txBody>
                  <a:tcPr marL="89106" marR="89106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494665">
                <a:tc rowSpan="2"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不同点</a:t>
                      </a:r>
                    </a:p>
                  </a:txBody>
                  <a:tcPr marL="89106" marR="89106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反射面</a:t>
                      </a:r>
                    </a:p>
                  </a:txBody>
                  <a:tcPr marL="89106" marR="89106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平整光滑</a:t>
                      </a:r>
                    </a:p>
                  </a:txBody>
                  <a:tcPr marL="89106" marR="89106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粗糙不平</a:t>
                      </a:r>
                    </a:p>
                  </a:txBody>
                  <a:tcPr marL="89106" marR="89106" anchor="ctr"/>
                </a:tc>
              </a:tr>
              <a:tr h="11963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人的</a:t>
                      </a: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感觉</a:t>
                      </a:r>
                    </a:p>
                  </a:txBody>
                  <a:tcPr marL="89106" marR="89106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迎着反射光看很刺眼；其他方位看不见或不明显</a:t>
                      </a:r>
                    </a:p>
                  </a:txBody>
                  <a:tcPr marL="89106" marR="89106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不同方向都__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____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__(选填“能”或“不能”)看清</a:t>
                      </a:r>
                    </a:p>
                  </a:txBody>
                  <a:tcPr marL="89106" marR="89106" anchor="ctr"/>
                </a:tc>
              </a:tr>
              <a:tr h="942340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实例</a:t>
                      </a:r>
                    </a:p>
                  </a:txBody>
                  <a:tcPr marL="89106" marR="89106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a.平面镜成像</a:t>
                      </a:r>
                    </a:p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b．光污染</a:t>
                      </a:r>
                    </a:p>
                  </a:txBody>
                  <a:tcPr marL="89106" marR="89106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a.不同方向都能看清黑板上的字  b．电影屏幕用布面而不用玻璃</a:t>
                      </a:r>
                    </a:p>
                  </a:txBody>
                  <a:tcPr marL="89106" marR="89106" anchor="ctr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123533" y="2395858"/>
            <a:ext cx="7939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反射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73884" y="3693163"/>
            <a:ext cx="64354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221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2833" y="757290"/>
            <a:ext cx="11016085" cy="563118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成像原理：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光的反射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平面镜成像的特点：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平面镜所成像的大小与物体的大小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像和物体到平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面镜的距离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；像和物体的连线与镜面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像与物体关于平面镜对称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平面镜成的像是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像，不能呈现在光屏上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平面镜的应用：穿衣镜、医生检查牙齿的小镜、潜望镜等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球面镜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凸面镜：对光有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作用，起到扩大视野的作用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应用：汽车后视镜、路口转弯镜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凹面镜：对光有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作用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应用：太阳灶、汽车前灯的反光装置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2197" y="3644947"/>
            <a:ext cx="2394263" cy="172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286878" y="1909818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相等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187113" y="2474968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相等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370162" y="2474968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垂直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028674" y="3032180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虚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020886" y="4690890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发散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074958" y="5785552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会聚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15946" y="598172"/>
            <a:ext cx="732528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考点</a:t>
            </a:r>
            <a:r>
              <a:rPr lang="en-US" altLang="zh-CN" sz="3200">
                <a:solidFill>
                  <a:srgbClr val="000000"/>
                </a:solidFill>
              </a:rPr>
              <a:t>3  </a:t>
            </a:r>
            <a:r>
              <a:rPr lang="zh-CN" altLang="en-US" sz="3200">
                <a:solidFill>
                  <a:srgbClr val="000000"/>
                </a:solidFill>
              </a:rPr>
              <a:t>光的反射应用</a:t>
            </a:r>
            <a:r>
              <a:rPr lang="en-US" altLang="zh-CN" sz="3200">
                <a:solidFill>
                  <a:srgbClr val="000000"/>
                </a:solidFill>
              </a:rPr>
              <a:t>——</a:t>
            </a:r>
            <a:r>
              <a:rPr lang="zh-CN" altLang="en-US" sz="3200">
                <a:solidFill>
                  <a:srgbClr val="000000"/>
                </a:solidFill>
              </a:rPr>
              <a:t>平面镜成像</a:t>
            </a:r>
          </a:p>
        </p:txBody>
      </p:sp>
      <p:pic>
        <p:nvPicPr>
          <p:cNvPr id="9" name="图片 -2147482561" descr="C:\Documents and Settings\Administrator\桌面\W河北物理面对面\EP456.tif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9146400" y="127000"/>
            <a:ext cx="1665175" cy="17830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3222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92676" y="471808"/>
            <a:ext cx="3884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考点</a:t>
            </a:r>
            <a:r>
              <a:rPr lang="en-US" altLang="zh-CN" sz="3200">
                <a:solidFill>
                  <a:srgbClr val="000000"/>
                </a:solidFill>
              </a:rPr>
              <a:t>4  </a:t>
            </a:r>
            <a:r>
              <a:rPr lang="zh-CN" altLang="en-US" sz="3200">
                <a:solidFill>
                  <a:srgbClr val="000000"/>
                </a:solidFill>
              </a:rPr>
              <a:t>光的折射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19853" y="1289685"/>
          <a:ext cx="10640836" cy="503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8768"/>
                <a:gridCol w="2642068"/>
              </a:tblGrid>
              <a:tr h="5029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光的折射规律：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折射光线与入射光线、法线在</a:t>
                      </a:r>
                      <a:r>
                        <a:rPr lang="en-US" altLang="zh-CN" sz="1800" b="0" i="0" u="non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内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三线共面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2400" b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折射光线与入射光线分别位于法线</a:t>
                      </a:r>
                      <a:r>
                        <a:rPr lang="en-US" altLang="zh-CN" sz="1800" b="0" i="0" u="non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两线分居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CN" sz="2400" b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当光从空气斜射入水中或其他介质中时，折射光线向靠近法线的方向偏折，折射角</a:t>
                      </a:r>
                      <a:r>
                        <a:rPr lang="en-US" altLang="zh-CN" sz="1800" b="0" i="0" u="non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入射角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折射时空气中的角大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；当入射角增大时，折射角也</a:t>
                      </a:r>
                      <a:r>
                        <a:rPr lang="en-US" altLang="zh-CN" sz="1800" b="0" i="0" u="non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当光从空气垂直射入水中或其他介质中时，传播方向</a:t>
                      </a:r>
                      <a:r>
                        <a:rPr lang="en-US" altLang="zh-CN" sz="1800" b="0" i="0" u="non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注：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在光的折射现象中，光路</a:t>
                      </a:r>
                      <a:r>
                        <a:rPr lang="en-US" altLang="zh-CN" sz="2400" b="0" i="0" u="non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折射光线与入射光线分别在不同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或同种不均匀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介质中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zh-CN" altLang="en-US" sz="2400" b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9102" marR="89102" marT="46360" marB="4636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89102" marR="89102" marT="46360" marB="46360"/>
                </a:tc>
              </a:tr>
            </a:tbl>
          </a:graphicData>
        </a:graphic>
      </p:graphicFrame>
      <p:pic>
        <p:nvPicPr>
          <p:cNvPr id="17419" name="Picture 2" descr="E:\物理（勿动）\2021河北试题研究fbd\2021河北中考试题研究物理讲册（8.13）\HB144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4630" y="3151254"/>
            <a:ext cx="23220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015706" y="1897700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同一平面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639393" y="2431100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两侧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33350" y="3553364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小于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085876" y="4087335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增大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226212" y="4633456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不变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594058" y="5209225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可逆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562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文本框 110"/>
          <p:cNvSpPr txBox="1"/>
          <p:nvPr/>
        </p:nvSpPr>
        <p:spPr>
          <a:xfrm>
            <a:off x="847748" y="1649096"/>
            <a:ext cx="9663091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光的色散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：太阳光是白光，它通过棱镜后被分解成七种颜色的光，这种现象叫光的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看不见的光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红外线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：红光之外的辐射叫做红外线．应用：红外线夜视仪、电视遥控器、红外探测器等．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紫外线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：紫光之外的辐射叫做紫外线应用：紫外线灯灭菌、验钞机、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杀死微生物等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
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58830" y="2303148"/>
            <a:ext cx="101977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色散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24105" y="867413"/>
            <a:ext cx="3884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考点</a:t>
            </a:r>
            <a:r>
              <a:rPr lang="en-US" altLang="zh-CN" sz="3200">
                <a:solidFill>
                  <a:srgbClr val="000000"/>
                </a:solidFill>
              </a:rPr>
              <a:t>5  </a:t>
            </a:r>
            <a:r>
              <a:rPr lang="zh-CN" altLang="en-US" sz="3200">
                <a:solidFill>
                  <a:srgbClr val="000000"/>
                </a:solidFill>
              </a:rPr>
              <a:t>光的色散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800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文本框 110"/>
          <p:cNvSpPr txBox="1"/>
          <p:nvPr/>
        </p:nvSpPr>
        <p:spPr>
          <a:xfrm>
            <a:off x="792677" y="800735"/>
            <a:ext cx="10339433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、下列有关光的说法正确的是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)A.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当人靠近平面镜时，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镜中人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变得越来越大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城市中的光污染是由于光发生了漫反射的缘故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手影和小孔成像都是由于光沿直线传播形成的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清晨，我们看到地平线下的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太阳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是由于光的直线传播形成的
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87483" y="1017273"/>
            <a:ext cx="6286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0836" y="3816987"/>
            <a:ext cx="772255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、下列由光的直线传播形成的现象是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87943" y="3816987"/>
            <a:ext cx="49874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B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2677" y="4448810"/>
            <a:ext cx="9553565" cy="2114550"/>
            <a:chOff x="1046" y="4799"/>
            <a:chExt cx="17632" cy="4003"/>
          </a:xfrm>
        </p:grpSpPr>
        <p:pic>
          <p:nvPicPr>
            <p:cNvPr id="4" name="图片 -2147482545" descr="C:\Documents and Settings\Administrator\桌面\W河北物理面对面\EP26.TIF"/>
            <p:cNvPicPr>
              <a:picLocks noChangeAspect="1"/>
            </p:cNvPicPr>
            <p:nvPr/>
          </p:nvPicPr>
          <p:blipFill>
            <a:blip r:embed="rId3" r:link="rId4"/>
            <a:srcRect r="-61" b="51776"/>
            <a:stretch>
              <a:fillRect/>
            </a:stretch>
          </p:blipFill>
          <p:spPr>
            <a:xfrm>
              <a:off x="1046" y="4879"/>
              <a:ext cx="8238" cy="39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" name="图片 -2147482545" descr="C:\Documents and Settings\Administrator\桌面\W河北物理面对面\EP26.TIF"/>
            <p:cNvPicPr>
              <a:picLocks noChangeAspect="1"/>
            </p:cNvPicPr>
            <p:nvPr/>
          </p:nvPicPr>
          <p:blipFill>
            <a:blip r:embed="rId3" r:link="rId4"/>
            <a:srcRect t="50793" r="73"/>
            <a:stretch>
              <a:fillRect/>
            </a:stretch>
          </p:blipFill>
          <p:spPr>
            <a:xfrm>
              <a:off x="10451" y="4799"/>
              <a:ext cx="8227" cy="400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文本框 9"/>
          <p:cNvSpPr txBox="1"/>
          <p:nvPr/>
        </p:nvSpPr>
        <p:spPr>
          <a:xfrm>
            <a:off x="792677" y="372110"/>
            <a:ext cx="298073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0000"/>
                </a:solidFill>
              </a:rPr>
              <a:t>练习：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827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文本框 110"/>
          <p:cNvSpPr txBox="1"/>
          <p:nvPr/>
        </p:nvSpPr>
        <p:spPr>
          <a:xfrm>
            <a:off x="375608" y="476250"/>
            <a:ext cx="10850558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、中国的诗词歌赋蕴含丰富的光学知识，下列说法正确的是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)A. 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明月几时有？把酒问青天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，酒中明月倒影是光的折射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起舞弄清影，何似在人间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，影子的形成是由于光沿直线传播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人有悲欢离合，月有阴晴圆缺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，阴晴圆缺的月亮是自然光源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但愿人长久，千里共婵娟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，共赏的天上明月是平面镜所成的像
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78100" y="715645"/>
            <a:ext cx="53835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89094" y="3651888"/>
            <a:ext cx="6757852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、如图甲所示，玉林园博园的彩虹桥桥面距湖面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米，它的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倒影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距桥面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______m.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如图乙所示，是从平面镜中看到身后墙上的挂钟，挂钟显示的实际时间是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</a:p>
        </p:txBody>
      </p:sp>
      <p:pic>
        <p:nvPicPr>
          <p:cNvPr id="3" name="图片 -21474812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70" y="4327525"/>
            <a:ext cx="3930581" cy="1960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902117" y="4327528"/>
            <a:ext cx="47090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0408" y="5293363"/>
            <a:ext cx="143993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en-US" sz="24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827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输入您的封面副标题"/>
  <p:tag name="KSO_WM_UNIT_SHOW_EDIT_AREA_INDICATION" val="1"/>
  <p:tag name="KSO_WM_UNIT_TYPE" val="b"/>
  <p:tag name="KSO_WM_UNIT_VALUE" val="1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69d08e3-248a-42f2-83c9-3f465431f5d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4ad2127-e0c6-4ae9-b21d-e4e11b55b23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2425</Words>
  <Application>Microsoft Office PowerPoint</Application>
  <PresentationFormat>自定义</PresentationFormat>
  <Paragraphs>173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Office 主题​​</vt:lpstr>
      <vt:lpstr>第十讲  光现象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第九讲  声与电磁波</dc:title>
  <dc:creator>Administrator</dc:creator>
  <cp:lastModifiedBy>User</cp:lastModifiedBy>
  <cp:revision>2</cp:revision>
  <dcterms:created xsi:type="dcterms:W3CDTF">2021-02-23T00:55:28Z</dcterms:created>
  <dcterms:modified xsi:type="dcterms:W3CDTF">2021-02-23T00:58:15Z</dcterms:modified>
</cp:coreProperties>
</file>