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file:///C:\Documents and Settings\Administrator\&#26700;&#38754;\&#29289;&#29702;&#65288;&#23665;&#35199;&#65289;\&#23665;&#35199;&#29289;&#29702;\XL175.tif" TargetMode="Externa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image" Target="file:///C:\Documents and Settings\Administrator\&#26700;&#38754;\&#29289;&#29702;&#65288;&#23665;&#35199;&#65289;\&#23665;&#35199;&#29289;&#29702;\XL176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file:///C:\Documents and Settings\Administrator\&#26700;&#38754;\&#29289;&#29702;&#65288;&#23665;&#35199;&#65289;\&#23665;&#35199;&#29289;&#29702;\XL177.TIF" TargetMode="Externa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file:///C:\Documents and Settings\Administrator\&#26700;&#38754;\&#29289;&#29702;&#65288;&#23665;&#35199;&#65289;\&#23665;&#35199;&#29289;&#29702;\XL178.TIF" TargetMode="Externa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file:///C:\Documents and Settings\Administrator\&#26700;&#38754;\&#29289;&#29702;&#65288;&#23665;&#35199;&#65289;\&#23665;&#35199;&#29289;&#29702;\XL179.TIF" TargetMode="Externa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Relationship Id="rId3" Type="http://schemas.openxmlformats.org/officeDocument/2006/relationships/image" Target="file:///C:\Documents and Settings\Administrator\&#26700;&#38754;\&#29289;&#29702;&#65288;&#23665;&#35199;&#65289;\&#23665;&#35199;&#29289;&#29702;\XL180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6.xml"/><Relationship Id="rId7" Type="http://schemas.openxmlformats.org/officeDocument/2006/relationships/tags" Target="../tags/tag4.xml"/><Relationship Id="rId6" Type="http://schemas.openxmlformats.org/officeDocument/2006/relationships/slide" Target="slide15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file:///C:\Documents and Settings\Administrator\&#26700;&#38754;\&#29289;&#29702;&#65288;&#23665;&#35199;&#65289;\&#23665;&#35199;&#29289;&#29702;\XL181.TIF" TargetMode="Externa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14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file:///C:\Documents and Settings\Administrator\&#26700;&#38754;\&#29289;&#29702;&#65288;&#23665;&#35199;&#65289;\&#23665;&#35199;&#29289;&#29702;\XL171.TI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file:///C:\Documents and Settings\Administrator\&#26700;&#38754;\&#29289;&#29702;&#65288;&#23665;&#35199;&#65289;\&#23665;&#35199;&#29289;&#29702;\XL172.TIF" TargetMode="Externa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file:///C:\Documents and Settings\Administrator\&#26700;&#38754;\&#29289;&#29702;&#65288;&#23665;&#35199;&#65289;\&#23665;&#35199;&#29289;&#29702;\XL173.TIF" TargetMode="Externa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image" Target="file:///C:\Documents and Settings\Administrator\&#26700;&#38754;\&#29289;&#29702;&#65288;&#23665;&#35199;&#65289;\&#23665;&#35199;&#29289;&#29702;\XL174.tif" TargetMode="External"/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743200" y="2338705"/>
            <a:ext cx="699135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第八章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0840" y="3585210"/>
            <a:ext cx="64846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节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液体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382125" y="474853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66445" y="1649730"/>
            <a:ext cx="73310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质疑创新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小亮的叔叔承包了村里的鱼塘，有人向叔叔推荐了一个一本万利的投资项目．设计图纸如图所示，用水管和水池就可以让水车持续转动，带动发电机不断发电．你认为这个投资项目的设计方案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可行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不可行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，理由是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10" descr="C:\Documents and Settings\Administrator\桌面\物理（山西）\山西物理\XL17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57845" y="2624455"/>
            <a:ext cx="3282315" cy="156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62250" y="3944620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不可行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9320" y="4333240"/>
            <a:ext cx="7085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水管中的水只能达到与池塘水面相同的高度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开放性试题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答案合理即可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52510" y="567499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65225" y="12172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93470" y="1670685"/>
            <a:ext cx="10172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烟台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1648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法国物理学家帕斯卡曾经用一个装满水的密闭木桶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在桶盖上插了一根细长的管子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，向细管子里灌水，结果只加了几杯水，就把木桶压裂了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这个实验说明了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液体压强与水的深度有关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液体压强与管的粗细有关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液体压强与水的密度有关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液体压强与水的质量有关</a:t>
            </a:r>
            <a:endParaRPr lang="zh-CN" altLang="en-US"/>
          </a:p>
        </p:txBody>
      </p:sp>
      <p:pic>
        <p:nvPicPr>
          <p:cNvPr id="7" name="图片 -2147482508" descr="C:\Documents and Settings\Administrator\桌面\物理（山西）\山西物理\XL17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52510" y="2877820"/>
            <a:ext cx="1360170" cy="261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118985" y="2949575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966200" y="46545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94385" y="1842770"/>
            <a:ext cx="73158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盐城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如图所示为长江某水坝的示意图．水坝左侧水面高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两点处于同一高度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两点到各自液面的距离相等．水在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三点产生的压强分别为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  <p:pic>
        <p:nvPicPr>
          <p:cNvPr id="2" name="图片 -2147482507" descr="C:\Documents and Settings\Administrator\桌面\物理（山西）\山西物理\XL17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87385" y="2448560"/>
            <a:ext cx="2752725" cy="1840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058285" y="3629660"/>
            <a:ext cx="610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037955" y="46545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8205" y="2116455"/>
            <a:ext cx="7380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沈阳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甲、乙两个咖啡壶的壶嘴高度相同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壶底厚度也相同．它们都装满水后放在水平台上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水对壶底压强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；用手堵住通气孔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壶中的水在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的作用下不易持续倒出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506" descr="C:\Documents and Settings\Administrator\桌面\物理（山西）\山西物理\XL17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87055" y="2252345"/>
            <a:ext cx="3120390" cy="216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423410" y="3317240"/>
            <a:ext cx="642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06770" y="3849370"/>
            <a:ext cx="1562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899015" y="46545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95325" y="970280"/>
            <a:ext cx="84143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昆明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为解决山区缺水问题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一些农户修建了水窖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在雨季将雨水收集到水窖中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以备干旱季节使用．小明家也修建了这样一个水窖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形状如图所示．为便于观察储水情况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小明在水窖底部安装了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sz="2400">
                <a:ea typeface="宋体" panose="02010600030101010101" pitchFamily="2" charset="-122"/>
              </a:rPr>
              <a:t>个压力传感器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压力大小在显示屏上显示．压力大表示水窖中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的水较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．用水过程中发现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虽然每天用水量基本相同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但每天压力大小下降却不相同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而且随着储水量的减少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下降得越来越快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出现该现象的原因是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__________________________________________________________________________________________.</a:t>
            </a:r>
            <a:endParaRPr lang="zh-CN" altLang="en-US"/>
          </a:p>
        </p:txBody>
      </p:sp>
      <p:pic>
        <p:nvPicPr>
          <p:cNvPr id="2" name="图片 -2147482505" descr="C:\Documents and Settings\Administrator\桌面\物理（山西）\山西物理\XL17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170670" y="2860040"/>
            <a:ext cx="2281555" cy="1440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51425" y="331724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6595" y="4786630"/>
            <a:ext cx="84131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随着水量的减少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当用水量相同时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深度变化越大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压强变化越大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底面积不变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压力变化也就越大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9029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54490" y="208978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0900" y="1650365"/>
            <a:ext cx="4972050" cy="737235"/>
            <a:chOff x="1254" y="3694"/>
            <a:chExt cx="7830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544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研究液体内部的压强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50900" y="2387600"/>
            <a:ext cx="9878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【提出猜想和假设】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液体内部可能有压强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液体内部的压强大小可能与方向、液体的密度、液体的深度有关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器材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压强计、刻度尺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刻度尺的作用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测量压强计的探头在液体中的深度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0870" y="1271270"/>
            <a:ext cx="110013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实验前检查装置气密性的方法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用手压压强计探头上的橡皮膜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形管中的液柱是否变化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若改变明显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则气密性良好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6.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形管左右两侧液面的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来判断液体压强的大小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探究液体内部压强与方向的关系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让探头处于同种液体的相同深度处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改变探头的方向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探究液体内部压强与深度的关系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让探头在同种液体中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探头方向不变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改变探头在液体中的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81215" y="2458720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高度差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78150" y="5246370"/>
            <a:ext cx="976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4380" y="1588135"/>
            <a:ext cx="106832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探究液体内部压强与液体密度的关系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让探头以相同的方向处于不同液体的相同深度处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若实验前发现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形管内水面已有高度差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应进行的操作是拆除软管重新安装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比较不同条件下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形管两侧液面的高度差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总结影响液体内部压强的因素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液体压强的相关计算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液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2625" y="2213610"/>
            <a:ext cx="1086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液体密度的相关判断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(a.</a:t>
            </a:r>
            <a:r>
              <a:rPr lang="zh-CN" sz="2400">
                <a:ea typeface="宋体" panose="02010600030101010101" pitchFamily="2" charset="-122"/>
              </a:rPr>
              <a:t>探头在同一深度处时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液面高度差大的液体密度大；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液面高度差相等时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探头所在深度深的液体密度小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在同种液体的同一深度处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液体对各个方向的压强相等；在同种液体内部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深度越深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液体压强越大；在深度相同时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液体的密度越大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压强越大．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91059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01405" y="569277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045" y="1461770"/>
            <a:ext cx="97396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</a:rPr>
              <a:t>例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枣庄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如图是用压强计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探究影响液体内部压强大小的因素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</a:t>
            </a:r>
            <a:endParaRPr lang="zh-CN" altLang="en-US"/>
          </a:p>
        </p:txBody>
      </p:sp>
      <p:pic>
        <p:nvPicPr>
          <p:cNvPr id="2" name="图片 -2147482500" descr="C:\Documents and Settings\Administrator\桌面\物理（山西）\山西物理\XL18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10120" y="3759200"/>
            <a:ext cx="3969385" cy="1658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5045" y="2489200"/>
            <a:ext cx="97396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压强计上的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属于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不属于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连通器．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在使用压强计前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形管左右两侧的水面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有一定的高度差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如图甲所示．其调节的方法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“A”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“B”)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形管左右两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侧的水面相平．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将右侧支管中高出的水倒出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取下软管重新安装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62705" y="2588895"/>
            <a:ext cx="1344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不属于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28800" y="4272915"/>
            <a:ext cx="777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274695" y="184658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274695" y="352298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274695" y="441071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503670" y="278955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844925" y="278955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0790" y="2195195"/>
            <a:ext cx="98482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比较图乙和图丙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可以得到：液体的压强与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两图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可以得到：液体的压强与液体密度有关．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已知图丁中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形管左右两侧水面的高度差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则橡皮管内气体的压强与大气压强之差为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________Pa.(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盐水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93685" y="2305685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液体深度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9350" y="2872105"/>
            <a:ext cx="1301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丙、丁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7580" y="3959860"/>
            <a:ext cx="1328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63930" y="11537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93920" y="2327275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730" y="1556385"/>
            <a:ext cx="104165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在探究液体压强与密度关系时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为了使结论更具普遍性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小聪还应如何继续实验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请写出实验思路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不需写具体步骤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)_____________________________(7)</a:t>
            </a:r>
            <a:r>
              <a:rPr lang="zh-CN" sz="2400">
                <a:ea typeface="宋体" panose="02010600030101010101" pitchFamily="2" charset="-122"/>
              </a:rPr>
              <a:t>换用其他液体探究液体压强与液体密度的关系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当探头在液体中的深度相同时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zh-CN" sz="2400">
                <a:ea typeface="宋体" panose="02010600030101010101" pitchFamily="2" charset="-122"/>
              </a:rPr>
              <a:t>形管左右两侧液面的高度差对比不明显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下列操作不能使两侧液面高度差对比更加明显的是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填写字母序号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烧杯中换密度差更大的液体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U</a:t>
            </a:r>
            <a:r>
              <a:rPr lang="zh-CN" sz="2400">
                <a:ea typeface="宋体" panose="02010600030101010101" pitchFamily="2" charset="-122"/>
              </a:rPr>
              <a:t>形管中换用密度更小的酒精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形管换成更细的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79895" y="2249170"/>
            <a:ext cx="4005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换不同密度的液体重复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实验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3920" y="3841750"/>
            <a:ext cx="677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498" descr="C:\Documents and Settings\Administrator\桌面\物理（山西）\山西物理\XL18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827780" y="3178175"/>
            <a:ext cx="4535805" cy="2383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255895" y="5617210"/>
            <a:ext cx="15817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1038860" y="1069975"/>
            <a:ext cx="10132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实验结束后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小聪自制了一个简易压强计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如图戊所示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将该压强计浸入水中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橡皮膜将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上凹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增加简易压强计在水中的深度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细玻璃管中液柱会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上升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66845" y="1720850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上凹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91250" y="2294890"/>
            <a:ext cx="1344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9475" y="1534160"/>
            <a:ext cx="101320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小华在探究该实验时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将透明塑料瓶底部剪去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蒙上橡皮膜并扎紧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将瓶压入水中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橡皮膜向内凹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如图己所示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说明水对橡皮膜有压强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将瓶向下压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橡皮膜内凹的程度变大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说明液体内部压强与液体的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有关；接着将某液体缓慢倒入瓶中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，当内外液面相平时，橡皮膜仍向内凹，说明倒入瓶中液体的密度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水的密度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继续向瓶中注入该液体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当橡皮膜的形状恢复水平时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分别测出橡皮膜在该液体和水中的深度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则该液体的密度为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00540" y="2742565"/>
            <a:ext cx="1211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96765" y="3835400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10295" y="4377055"/>
            <a:ext cx="1230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刻度尺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-1849" r="86876" b="-476"/>
          <a:stretch>
            <a:fillRect/>
          </a:stretch>
        </p:blipFill>
        <p:spPr>
          <a:xfrm>
            <a:off x="9469755" y="4765675"/>
            <a:ext cx="791845" cy="8039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810069" y="134239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67155" y="2910205"/>
            <a:ext cx="9357360" cy="532765"/>
            <a:chOff x="813" y="6035"/>
            <a:chExt cx="14736" cy="839"/>
          </a:xfrm>
        </p:grpSpPr>
        <p:grpSp>
          <p:nvGrpSpPr>
            <p:cNvPr id="9" name="组合 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5" name="图片 4" descr="考点·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3262" y="6052"/>
              <a:ext cx="122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液体压强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6年5考，主要结合浮力判断液体压强的大小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14475" y="211201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315085" y="3586480"/>
            <a:ext cx="98501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液体压强的特点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产生原因：</a:t>
            </a:r>
            <a:r>
              <a:rPr lang="zh-CN" sz="2400">
                <a:ea typeface="宋体" panose="02010600030101010101" pitchFamily="2" charset="-122"/>
              </a:rPr>
              <a:t>由于液体受到重力的作用且具有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性．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液体压强的特点：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液体内部向各个方向都有压强；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780020" y="427609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流动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0750" y="797560"/>
            <a:ext cx="10483850" cy="551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在液体内部的同一深度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向各个方向的压强都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度越深，压强越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深度相同时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压强越大．</a:t>
            </a:r>
            <a:r>
              <a:rPr lang="zh-CN" sz="2400">
                <a:ea typeface="黑体" panose="02010609060101010101" pitchFamily="49" charset="-122"/>
              </a:rPr>
              <a:t>注：</a:t>
            </a:r>
            <a:r>
              <a:rPr lang="zh-CN" sz="2400">
                <a:cs typeface="仿宋_GB2312" charset="0"/>
              </a:rPr>
              <a:t>液体的压强只与液体的深度和液体的密度有关，而与液体的质量、体积、重力、容器的形状、底面积等均无关．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液体压强的计算公式：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注：</a:t>
            </a:r>
            <a:r>
              <a:rPr lang="zh-CN" sz="2400">
                <a:cs typeface="仿宋_GB2312" charset="0"/>
                <a:sym typeface="+mn-ea"/>
              </a:rPr>
              <a:t>公式中的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cs typeface="仿宋_GB2312" charset="0"/>
                <a:sym typeface="+mn-ea"/>
              </a:rPr>
              <a:t>指液体中某一点到液体自由液面的竖直距离，与容器的粗细、形状和是否倾斜均无关．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0020" y="869315"/>
            <a:ext cx="967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26870" y="1401445"/>
            <a:ext cx="668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83075" y="1905000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64460" y="398462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ρgh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12590" y="3123565"/>
            <a:ext cx="6171565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表示压强，单位是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表示液体密度，单位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必须是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en-US" altLang="zh-CN" sz="2400" i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为定值，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=9.8N/kg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粗略计算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时取10 N/kg）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表示液体深度，单位必须是m</a:t>
            </a:r>
            <a:endParaRPr lang="zh-CN" altLang="en-US" sz="2400" i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4010025" y="3432810"/>
            <a:ext cx="258445" cy="184785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4730" y="1813560"/>
            <a:ext cx="101161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连通器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上端开口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的容器．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zh-CN" sz="2400">
                <a:ea typeface="宋体" panose="02010600030101010101" pitchFamily="2" charset="-122"/>
              </a:rPr>
              <a:t>如果连通器里装的是相同的液体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当液体不流动时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连通器各部分中的液面高度总是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应用：</a:t>
            </a:r>
            <a:r>
              <a:rPr lang="zh-CN" sz="2400">
                <a:ea typeface="宋体" panose="02010600030101010101" pitchFamily="2" charset="-122"/>
              </a:rPr>
              <a:t>水壶的壶嘴与壶身组成连通器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(2017.32)</a:t>
            </a:r>
            <a:r>
              <a:rPr lang="zh-CN" sz="2400">
                <a:ea typeface="宋体" panose="02010600030101010101" pitchFamily="2" charset="-122"/>
              </a:rPr>
              <a:t>、排水管的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反水弯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是一个连通器、锅炉和外面的水位计组成连通器、三峡船闸等．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06925" y="2468245"/>
            <a:ext cx="1695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连通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67785" y="358584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相平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25195" y="150622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925195" y="2154555"/>
            <a:ext cx="77108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命题点：液体内部压强的特点、大气压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．如图所示，液体能从容器侧壁的孔中喷出，说明液体对侧壁有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，深度不同的小孔喷出的水柱远近不同，说明液体压强的大小和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有关．用手堵住瓶口，水逐渐停止流出，此时瓶内水面上方的气压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瓶外大气压．</a:t>
            </a:r>
            <a:endParaRPr lang="zh-CN" altLang="en-US"/>
          </a:p>
        </p:txBody>
      </p:sp>
      <p:pic>
        <p:nvPicPr>
          <p:cNvPr id="2" name="图片 -2147482516" descr="C:\Documents and Settings\Administrator\桌面\物理（山西）\山西物理\XL17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905240" y="2753360"/>
            <a:ext cx="2302510" cy="1991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676005" y="5109210"/>
            <a:ext cx="2761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2505710" y="336931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压强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17745" y="3901440"/>
            <a:ext cx="1595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液体深度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71245" y="5017135"/>
            <a:ext cx="977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4870" y="1862455"/>
            <a:ext cx="6814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一个空的塑料瓶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瓶口扎上橡皮膜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竖直地浸入水中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第一次瓶口朝上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第二次瓶口朝下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，这两次药瓶在水中位置相同，发现两次橡皮膜都向瓶内凹陷．</a:t>
            </a:r>
            <a:r>
              <a:rPr lang="zh-CN" sz="2400">
                <a:ea typeface="宋体" panose="02010600030101010101" pitchFamily="2" charset="-122"/>
              </a:rPr>
              <a:t>这两次中第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次橡皮膜陷入更深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原因是其他条件相同时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2515" descr="C:\Documents and Settings\Administrator\桌面\物理（山西）\山西物理\XL17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04860" y="2346960"/>
            <a:ext cx="2708910" cy="1877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668385" y="4739640"/>
            <a:ext cx="2445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8)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5538470" y="3659505"/>
            <a:ext cx="1545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二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2975" y="4743450"/>
            <a:ext cx="466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液体的压强随深度的增加而增大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18870" y="2070100"/>
            <a:ext cx="5764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命题点：液体压强的特点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在隔板左右两侧各加入密度相同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深度不同的液体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可以看到薄膜向左凸起．由此可知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同种液体中深度越深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endParaRPr lang="zh-CN" altLang="en-US"/>
          </a:p>
        </p:txBody>
      </p:sp>
      <p:pic>
        <p:nvPicPr>
          <p:cNvPr id="2" name="图片 -2147482514" descr="C:\Documents and Settings\Administrator\桌面\物理（山西）\山西物理\XL17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054975" y="2367915"/>
            <a:ext cx="2619375" cy="1978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78445" y="4839970"/>
            <a:ext cx="25952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2537460" y="4399280"/>
            <a:ext cx="744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94678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685655" y="565531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1" name="组合 10"/>
          <p:cNvGrpSpPr/>
          <p:nvPr/>
        </p:nvGrpSpPr>
        <p:grpSpPr>
          <a:xfrm>
            <a:off x="636905" y="1643380"/>
            <a:ext cx="4709534" cy="737235"/>
            <a:chOff x="1095" y="3735"/>
            <a:chExt cx="7623" cy="1161"/>
          </a:xfrm>
        </p:grpSpPr>
        <p:pic>
          <p:nvPicPr>
            <p:cNvPr id="8" name="图片 7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9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482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液体压强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21970" y="2308860"/>
            <a:ext cx="84480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模型构建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小明给妈妈的透明茶壶添水后，放在桌子上，如图所示．妈妈看到后问：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怎么才加了半壶水？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小明说：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我担心再多加一点，水就从细细的壶嘴溢出来了．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妈妈说：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你试试加点水看看．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于是小明反复加了几次后明白了：茶壶的壶嘴和壶身组成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，壶嘴和壶身中的水面具有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的特点，所以不必担心再加少许水会溢出来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11" descr="C:\Documents and Settings\Administrator\桌面\物理（山西）\山西物理\XL17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185910" y="3221355"/>
            <a:ext cx="1935480" cy="1935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269230" y="4624705"/>
            <a:ext cx="1374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连通器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000885" y="5156835"/>
            <a:ext cx="2094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高度总是相同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3971</Words>
  <Application>WPS 演示</Application>
  <PresentationFormat>宽屏</PresentationFormat>
  <Paragraphs>250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