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2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5" r:id="rId2"/>
    <p:sldId id="934" r:id="rId3"/>
    <p:sldId id="747" r:id="rId4"/>
    <p:sldId id="989" r:id="rId5"/>
    <p:sldId id="935" r:id="rId6"/>
    <p:sldId id="990" r:id="rId7"/>
    <p:sldId id="992" r:id="rId8"/>
    <p:sldId id="942" r:id="rId9"/>
    <p:sldId id="995" r:id="rId10"/>
    <p:sldId id="991" r:id="rId11"/>
    <p:sldId id="996" r:id="rId12"/>
    <p:sldId id="993" r:id="rId13"/>
    <p:sldId id="997" r:id="rId14"/>
    <p:sldId id="998" r:id="rId15"/>
    <p:sldId id="948" r:id="rId16"/>
    <p:sldId id="1005" r:id="rId17"/>
    <p:sldId id="1006" r:id="rId18"/>
    <p:sldId id="1004" r:id="rId19"/>
    <p:sldId id="1000" r:id="rId20"/>
    <p:sldId id="960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41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581" y="77"/>
      </p:cViewPr>
      <p:guideLst>
        <p:guide orient="horz" pos="2124"/>
        <p:guide pos="41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heme" Target="../theme/theme3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" Target="../theme/theme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7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843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048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3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048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4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audio" Target="../media/audio1.wav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.png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标题，文本与媒体剪辑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  <p:custDataLst>
              <p:tags r:id="rId3"/>
            </p:custDataLst>
          </p:nvPr>
        </p:nvSpPr>
        <p:spPr>
          <a:xfrm>
            <a:off x="6201833" y="1981200"/>
            <a:ext cx="5592233" cy="3886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noProof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noProof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  <p:sndAc>
      <p:stSnd>
        <p:snd r:embed="rId7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microsoft.com/office/2007/relationships/hdphoto" Target="../media/hdphoto2.wdp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19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05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microsoft.com/office/2007/relationships/hdphoto" Target="../media/hdphoto3.wdp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21.png"/><Relationship Id="rId5" Type="http://schemas.openxmlformats.org/officeDocument/2006/relationships/tags" Target="../tags/tag22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microsoft.com/office/2007/relationships/hdphoto" Target="../media/hdphoto4.wdp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image" Target="../media/image26.png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41" Type="http://schemas.openxmlformats.org/officeDocument/2006/relationships/image" Target="../media/image25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image" Target="../media/image24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43" Type="http://schemas.openxmlformats.org/officeDocument/2006/relationships/image" Target="../media/image27.jpeg"/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tags" Target="../tags/tag319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image" Target="../media/image4.png"/><Relationship Id="rId3" Type="http://schemas.openxmlformats.org/officeDocument/2006/relationships/tags" Target="../tags/tag90.xml"/><Relationship Id="rId21" Type="http://schemas.openxmlformats.org/officeDocument/2006/relationships/image" Target="../media/image7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3.jpeg"/><Relationship Id="rId2" Type="http://schemas.openxmlformats.org/officeDocument/2006/relationships/tags" Target="../tags/tag8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6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image" Target="../media/image5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9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3.xml"/><Relationship Id="rId7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image" Target="../media/image9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3.jpe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10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9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3.jpe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21" Type="http://schemas.openxmlformats.org/officeDocument/2006/relationships/tags" Target="../tags/tag178.xml"/><Relationship Id="rId34" Type="http://schemas.openxmlformats.org/officeDocument/2006/relationships/image" Target="../media/image13.jpe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image" Target="../media/image12.jpeg"/><Relationship Id="rId38" Type="http://schemas.openxmlformats.org/officeDocument/2006/relationships/image" Target="../media/image17.jpe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image" Target="../media/image11.jpeg"/><Relationship Id="rId37" Type="http://schemas.openxmlformats.org/officeDocument/2006/relationships/image" Target="../media/image16.jpe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image" Target="../media/image15.jpe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image" Target="../media/image14.jpeg"/><Relationship Id="rId8" Type="http://schemas.openxmlformats.org/officeDocument/2006/relationships/tags" Target="../tags/tag165.xml"/><Relationship Id="rId3" Type="http://schemas.openxmlformats.org/officeDocument/2006/relationships/tags" Target="../tags/tag1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image" Target="../media/image18.jpeg"/><Relationship Id="rId4" Type="http://schemas.openxmlformats.org/officeDocument/2006/relationships/tags" Target="../tags/tag191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/>
          <p:nvPr>
            <p:custDataLst>
              <p:tags r:id="rId1"/>
            </p:custDataLst>
          </p:nvPr>
        </p:nvSpPr>
        <p:spPr>
          <a:xfrm>
            <a:off x="1435762" y="2765034"/>
            <a:ext cx="9748181" cy="106734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 同一直线上二力的合成</a:t>
            </a:r>
            <a:endParaRPr lang="zh-CN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Text Box 6"/>
          <p:cNvSpPr txBox="1"/>
          <p:nvPr>
            <p:custDataLst>
              <p:tags r:id="rId2"/>
            </p:custDataLst>
          </p:nvPr>
        </p:nvSpPr>
        <p:spPr>
          <a:xfrm>
            <a:off x="1042988" y="763588"/>
            <a:ext cx="1928812" cy="3708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900">
                <a:latin typeface="Arial" panose="020B0604020202020204" pitchFamily="34" charset="0"/>
                <a:ea typeface="黑体" panose="02010609060101010101" pitchFamily="49" charset="-122"/>
              </a:rPr>
              <a:t>    </a:t>
            </a:r>
            <a:r>
              <a:rPr lang="zh-CN" altLang="en-US" sz="80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2400" b="1" i="1">
              <a:solidFill>
                <a:srgbClr val="006666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411" name="Text Box 33"/>
          <p:cNvSpPr txBox="1"/>
          <p:nvPr>
            <p:custDataLst>
              <p:tags r:id="rId3"/>
            </p:custDataLst>
          </p:nvPr>
        </p:nvSpPr>
        <p:spPr>
          <a:xfrm>
            <a:off x="5364163" y="620713"/>
            <a:ext cx="34559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八年级物理（</a:t>
            </a:r>
            <a:r>
              <a:rPr lang="en-US" altLang="zh-CN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RJ</a:t>
            </a:r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教学课件</a:t>
            </a:r>
          </a:p>
        </p:txBody>
      </p:sp>
      <p:sp>
        <p:nvSpPr>
          <p:cNvPr id="16386" name="Text Box 4"/>
          <p:cNvSpPr txBox="1"/>
          <p:nvPr>
            <p:custDataLst>
              <p:tags r:id="rId4"/>
            </p:custDataLst>
          </p:nvPr>
        </p:nvSpPr>
        <p:spPr>
          <a:xfrm>
            <a:off x="1057145" y="1134428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第八章  运动和力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3" name="TextBox 3"/>
          <p:cNvSpPr/>
          <p:nvPr>
            <p:custDataLst>
              <p:tags r:id="rId3"/>
            </p:custDataLst>
          </p:nvPr>
        </p:nvSpPr>
        <p:spPr>
          <a:xfrm>
            <a:off x="767814" y="184477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【实验探究】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072130" y="1916430"/>
            <a:ext cx="55225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探究一：沿同一直线，且方向相同的二力的合成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0" y="3028950"/>
            <a:ext cx="6894830" cy="313309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168015" y="2668905"/>
            <a:ext cx="8193405" cy="1064895"/>
          </a:xfrm>
          <a:prstGeom prst="rect">
            <a:avLst/>
          </a:prstGeom>
          <a:noFill/>
          <a:ln w="9525">
            <a:solidFill>
              <a:srgbClr val="165C5C"/>
            </a:solidFill>
          </a:ln>
        </p:spPr>
        <p:txBody>
          <a:bodyPr wrap="none" rtlCol="0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每次实验时需保证小圆环在同一位置，使弹簧的伸长量相同，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是为了保证力的作用效果相同。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19" name="直接箭头连接符 18"/>
          <p:cNvCxnSpPr/>
          <p:nvPr>
            <p:custDataLst>
              <p:tags r:id="rId7"/>
            </p:custDataLst>
          </p:nvPr>
        </p:nvCxnSpPr>
        <p:spPr>
          <a:xfrm flipV="1">
            <a:off x="3600450" y="3676650"/>
            <a:ext cx="1144905" cy="6324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>
            <p:custDataLst>
              <p:tags r:id="rId8"/>
            </p:custDataLst>
          </p:nvPr>
        </p:nvSpPr>
        <p:spPr>
          <a:xfrm>
            <a:off x="2087880" y="3028950"/>
            <a:ext cx="504190" cy="31680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9"/>
            </p:custDataLst>
          </p:nvPr>
        </p:nvSpPr>
        <p:spPr>
          <a:xfrm>
            <a:off x="3312160" y="3802380"/>
            <a:ext cx="504190" cy="22815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2573000" y="11925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3" name="TextBox 3"/>
          <p:cNvSpPr/>
          <p:nvPr>
            <p:custDataLst>
              <p:tags r:id="rId3"/>
            </p:custDataLst>
          </p:nvPr>
        </p:nvSpPr>
        <p:spPr>
          <a:xfrm>
            <a:off x="767814" y="184477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【实验探究】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072130" y="1845310"/>
            <a:ext cx="55225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探究一：沿同一直线，且方向相同的二力的合成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127125" y="2564765"/>
          <a:ext cx="10208471" cy="3048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的关系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同向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55" name="Text Box 7"/>
          <p:cNvSpPr txBox="1"/>
          <p:nvPr>
            <p:custDataLst>
              <p:tags r:id="rId6"/>
            </p:custDataLst>
          </p:nvPr>
        </p:nvSpPr>
        <p:spPr>
          <a:xfrm>
            <a:off x="1127125" y="5445760"/>
            <a:ext cx="10629900" cy="1383665"/>
          </a:xfrm>
          <a:prstGeom prst="rect">
            <a:avLst/>
          </a:prstGeom>
          <a:solidFill>
            <a:srgbClr val="165C5C"/>
          </a:solidFill>
          <a:ln w="9525" cap="flat" cmpd="sng">
            <a:solidFill>
              <a:srgbClr val="165C5C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t" anchorCtr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结论：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同一直线上，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方向相同的两个力的合力，大小等于这两个力的大小之和，方向与这两个力的方向相同，即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合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= F</a:t>
            </a:r>
            <a:r>
              <a:rPr lang="en-US" altLang="zh-CN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+ F</a:t>
            </a:r>
            <a:r>
              <a:rPr lang="en-US" altLang="zh-CN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endParaRPr lang="zh-CN" altLang="en-US" sz="2800" b="1" baseline="-250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3" name="TextBox 3"/>
          <p:cNvSpPr/>
          <p:nvPr>
            <p:custDataLst>
              <p:tags r:id="rId3"/>
            </p:custDataLst>
          </p:nvPr>
        </p:nvSpPr>
        <p:spPr>
          <a:xfrm>
            <a:off x="767814" y="184477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【实验探究】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072130" y="1916430"/>
            <a:ext cx="55225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探究二：沿同一直线，且方向相反的二力的合成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790" y="2980055"/>
            <a:ext cx="4983480" cy="3107055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>
            <p:custDataLst>
              <p:tags r:id="rId6"/>
            </p:custDataLst>
          </p:nvPr>
        </p:nvCxnSpPr>
        <p:spPr>
          <a:xfrm flipV="1">
            <a:off x="3890010" y="3843655"/>
            <a:ext cx="1201420" cy="6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>
            <p:custDataLst>
              <p:tags r:id="rId7"/>
            </p:custDataLst>
          </p:nvPr>
        </p:nvSpPr>
        <p:spPr>
          <a:xfrm>
            <a:off x="2571115" y="2778125"/>
            <a:ext cx="504190" cy="35140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8"/>
            </p:custDataLst>
          </p:nvPr>
        </p:nvSpPr>
        <p:spPr>
          <a:xfrm>
            <a:off x="3369945" y="3648075"/>
            <a:ext cx="504190" cy="25311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3867150" y="2773680"/>
            <a:ext cx="8193405" cy="1064895"/>
          </a:xfrm>
          <a:prstGeom prst="rect">
            <a:avLst/>
          </a:prstGeom>
          <a:noFill/>
          <a:ln w="9525">
            <a:solidFill>
              <a:srgbClr val="165C5C"/>
            </a:solidFill>
          </a:ln>
        </p:spPr>
        <p:txBody>
          <a:bodyPr wrap="none" rtlCol="0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每次实验时保证小圆环在同一位置，使弹簧的伸长量相同，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是为了保证力的作用效果相同。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3" name="TextBox 3"/>
          <p:cNvSpPr/>
          <p:nvPr>
            <p:custDataLst>
              <p:tags r:id="rId3"/>
            </p:custDataLst>
          </p:nvPr>
        </p:nvSpPr>
        <p:spPr>
          <a:xfrm>
            <a:off x="767814" y="184477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【实验探究】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072130" y="1916430"/>
            <a:ext cx="55225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探究二：沿同一直线，且方向相反的二力的合成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127125" y="2564765"/>
          <a:ext cx="10208471" cy="3048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的关系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反向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55" name="Text Box 7"/>
          <p:cNvSpPr txBox="1"/>
          <p:nvPr>
            <p:custDataLst>
              <p:tags r:id="rId6"/>
            </p:custDataLst>
          </p:nvPr>
        </p:nvSpPr>
        <p:spPr>
          <a:xfrm>
            <a:off x="1127125" y="5445760"/>
            <a:ext cx="10629900" cy="1383665"/>
          </a:xfrm>
          <a:prstGeom prst="rect">
            <a:avLst/>
          </a:prstGeom>
          <a:solidFill>
            <a:srgbClr val="165C5C"/>
          </a:solidFill>
          <a:ln w="9525" cap="flat" cmpd="sng">
            <a:solidFill>
              <a:srgbClr val="165C5C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t" anchorCtr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结论：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同一直线上，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方向相反的两个力的合力，大小等于这两个力的大小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之差，方向跟较大的那个力的方向相同，即F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= 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- 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endParaRPr lang="zh-CN" altLang="en-US" sz="2800" b="1" baseline="-250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27655" name="Text Box 7"/>
          <p:cNvSpPr txBox="1"/>
          <p:nvPr>
            <p:custDataLst>
              <p:tags r:id="rId3"/>
            </p:custDataLst>
          </p:nvPr>
        </p:nvSpPr>
        <p:spPr>
          <a:xfrm>
            <a:off x="1055370" y="4077335"/>
            <a:ext cx="10629900" cy="1383665"/>
          </a:xfrm>
          <a:prstGeom prst="rect">
            <a:avLst/>
          </a:prstGeom>
          <a:solidFill>
            <a:srgbClr val="165C5C"/>
          </a:solidFill>
          <a:ln w="9525" cap="flat" cmpd="sng">
            <a:solidFill>
              <a:srgbClr val="165C5C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t" anchorCtr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</a:t>
            </a:r>
            <a:r>
              <a:rPr lang="en-US" altLang="zh-CN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同一直线上，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方向相反的两个力的合力，大小等于这两个力的大小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之差，方向跟较大的那个力的方向相同，即F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= 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- 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endParaRPr lang="zh-CN" altLang="en-US" sz="2800" b="1" baseline="-250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 Box 7"/>
          <p:cNvSpPr txBox="1"/>
          <p:nvPr>
            <p:custDataLst>
              <p:tags r:id="rId4"/>
            </p:custDataLst>
          </p:nvPr>
        </p:nvSpPr>
        <p:spPr>
          <a:xfrm>
            <a:off x="1055370" y="1988820"/>
            <a:ext cx="10629900" cy="1383665"/>
          </a:xfrm>
          <a:prstGeom prst="rect">
            <a:avLst/>
          </a:prstGeom>
          <a:solidFill>
            <a:srgbClr val="165C5C"/>
          </a:solidFill>
          <a:ln w="9525" cap="flat" cmpd="sng">
            <a:solidFill>
              <a:srgbClr val="165C5C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t" anchorCtr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</a:t>
            </a:r>
            <a:r>
              <a:rPr lang="en-US" altLang="zh-CN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同一直线上，</a:t>
            </a:r>
            <a:r>
              <a:rPr lang="zh-CN" altLang="en-US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方向相同的两个力的合力，大小等于这两个力的大小之和，方向与这两个力的方向相同，即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合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= F</a:t>
            </a:r>
            <a:r>
              <a:rPr lang="en-US" altLang="zh-CN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en-US" altLang="zh-CN" sz="2800" b="1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+ F</a:t>
            </a:r>
            <a:r>
              <a:rPr lang="en-US" altLang="zh-CN" sz="2800" b="1" baseline="-25000">
                <a:solidFill>
                  <a:schemeClr val="bg1">
                    <a:lumMod val="9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endParaRPr lang="zh-CN" altLang="en-US" sz="2800" b="1" baseline="-250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805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三、同一直线上二力合成规律的应用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9310" y="1268822"/>
            <a:ext cx="6831032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、合力计算与方向判断</a:t>
            </a:r>
          </a:p>
        </p:txBody>
      </p:sp>
      <p:sp>
        <p:nvSpPr>
          <p:cNvPr id="31" name="Text Box 5"/>
          <p:cNvSpPr/>
          <p:nvPr>
            <p:custDataLst>
              <p:tags r:id="rId3"/>
            </p:custDataLst>
          </p:nvPr>
        </p:nvSpPr>
        <p:spPr>
          <a:xfrm>
            <a:off x="623570" y="3003550"/>
            <a:ext cx="11299190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有两个力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，在同一直线上，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向东大小为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10N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，若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大小为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15N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，方向向西，这两个力的合力大小为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，方向向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；若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大小为</a:t>
            </a:r>
            <a:r>
              <a:rPr sz="28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15N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，方向向东，这两个力的合力大小为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，方向向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2" name="Text Box 6"/>
          <p:cNvSpPr/>
          <p:nvPr>
            <p:custDataLst>
              <p:tags r:id="rId4"/>
            </p:custDataLst>
          </p:nvPr>
        </p:nvSpPr>
        <p:spPr>
          <a:xfrm>
            <a:off x="7176135" y="3717290"/>
            <a:ext cx="86868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5N</a:t>
            </a:r>
          </a:p>
        </p:txBody>
      </p:sp>
      <p:sp>
        <p:nvSpPr>
          <p:cNvPr id="33" name="Text Box 6"/>
          <p:cNvSpPr/>
          <p:nvPr>
            <p:custDataLst>
              <p:tags r:id="rId5"/>
            </p:custDataLst>
          </p:nvPr>
        </p:nvSpPr>
        <p:spPr>
          <a:xfrm>
            <a:off x="10200005" y="3717290"/>
            <a:ext cx="86868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西</a:t>
            </a:r>
          </a:p>
        </p:txBody>
      </p:sp>
      <p:sp>
        <p:nvSpPr>
          <p:cNvPr id="34" name="Text Box 6"/>
          <p:cNvSpPr/>
          <p:nvPr>
            <p:custDataLst>
              <p:tags r:id="rId6"/>
            </p:custDataLst>
          </p:nvPr>
        </p:nvSpPr>
        <p:spPr>
          <a:xfrm>
            <a:off x="8847455" y="4364990"/>
            <a:ext cx="135255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25N</a:t>
            </a:r>
          </a:p>
        </p:txBody>
      </p:sp>
      <p:sp>
        <p:nvSpPr>
          <p:cNvPr id="35" name="Text Box 6"/>
          <p:cNvSpPr/>
          <p:nvPr>
            <p:custDataLst>
              <p:tags r:id="rId7"/>
            </p:custDataLst>
          </p:nvPr>
        </p:nvSpPr>
        <p:spPr>
          <a:xfrm>
            <a:off x="983615" y="4940935"/>
            <a:ext cx="86868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东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805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三、同一直线上二力合成规律的应用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9310" y="1268822"/>
            <a:ext cx="6831032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、合力在生活中的应用</a:t>
            </a:r>
          </a:p>
        </p:txBody>
      </p:sp>
      <p:sp>
        <p:nvSpPr>
          <p:cNvPr id="4" name="标题 1"/>
          <p:cNvSpPr txBox="1"/>
          <p:nvPr>
            <p:custDataLst>
              <p:tags r:id="rId3"/>
            </p:custDataLst>
          </p:nvPr>
        </p:nvSpPr>
        <p:spPr>
          <a:xfrm>
            <a:off x="911225" y="2447925"/>
            <a:ext cx="10840085" cy="695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不同型号的帆船配有不同数量的船帆，动力需求越大的帆船往往用越多的船帆。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284" y="3428771"/>
            <a:ext cx="3495053" cy="2328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805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三、同一直线上二力合成规律的应用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9310" y="1268822"/>
            <a:ext cx="6831032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、合力在生活中的应用</a:t>
            </a:r>
          </a:p>
        </p:txBody>
      </p:sp>
      <p:sp>
        <p:nvSpPr>
          <p:cNvPr id="4" name="标题 1"/>
          <p:cNvSpPr txBox="1"/>
          <p:nvPr>
            <p:custDataLst>
              <p:tags r:id="rId3"/>
            </p:custDataLst>
          </p:nvPr>
        </p:nvSpPr>
        <p:spPr>
          <a:xfrm>
            <a:off x="911225" y="2447925"/>
            <a:ext cx="10840085" cy="695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zh-CN" altLang="en-US" sz="2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拔河比赛中，合力的大小决定了胜负</a:t>
            </a:r>
            <a:r>
              <a:rPr kumimoji="1" lang="en-US" altLang="zh-CN" sz="2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rcRect t="25018" b="25018"/>
          <a:stretch>
            <a:fillRect/>
          </a:stretch>
        </p:blipFill>
        <p:spPr>
          <a:xfrm>
            <a:off x="7658284" y="3428771"/>
            <a:ext cx="3495053" cy="2328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805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三、同一直线上二力合成规律的应用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96056" y="1985733"/>
            <a:ext cx="7683916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75945" algn="l" fontAlgn="base">
              <a:lnSpc>
                <a:spcPts val="4000"/>
              </a:lnSpc>
              <a:spcAft>
                <a:spcPts val="600"/>
              </a:spcAft>
              <a:buClrTx/>
              <a:buSzTx/>
            </a:pPr>
            <a:r>
              <a:rPr lang="zh-CN" altLang="en-US" sz="2800" b="1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（1）静止在水平面上的物体 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9310" y="1268822"/>
            <a:ext cx="6831032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、物体所受合力与运动状态间的关系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9321800" y="2575541"/>
            <a:ext cx="1354636" cy="2073958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9658588" y="3655838"/>
            <a:ext cx="1294997" cy="1964160"/>
            <a:chOff x="6113493" y="2859974"/>
            <a:chExt cx="971247" cy="147312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6252775" y="2859974"/>
              <a:ext cx="182767" cy="185207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>
              <p:custDataLst>
                <p:tags r:id="rId36"/>
              </p:custDataLst>
            </p:nvPr>
          </p:nvGrpSpPr>
          <p:grpSpPr>
            <a:xfrm>
              <a:off x="6113493" y="3043992"/>
              <a:ext cx="971247" cy="1289102"/>
              <a:chOff x="6113494" y="2765393"/>
              <a:chExt cx="971247" cy="1692766"/>
            </a:xfrm>
          </p:grpSpPr>
          <p:sp>
            <p:nvSpPr>
              <p:cNvPr id="13" name="Line 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6344160" y="2765393"/>
                <a:ext cx="1191" cy="122379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113494" y="4003487"/>
                <a:ext cx="971247" cy="4546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kern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重力</a:t>
                </a:r>
                <a:r>
                  <a:rPr kumimoji="1" lang="en-US" altLang="zh-CN" sz="2400" i="1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9321800" y="1954123"/>
            <a:ext cx="1371184" cy="1712415"/>
            <a:chOff x="5853515" y="983889"/>
            <a:chExt cx="1028388" cy="1686476"/>
          </a:xfrm>
        </p:grpSpPr>
        <p:sp>
          <p:nvSpPr>
            <p:cNvPr id="16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853515" y="983889"/>
              <a:ext cx="1028388" cy="4546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kern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支持力</a:t>
              </a:r>
              <a:r>
                <a:rPr kumimoji="1" lang="en-US" altLang="zh-CN" sz="2400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6337578" y="1625600"/>
              <a:ext cx="266" cy="1044765"/>
            </a:xfrm>
            <a:prstGeom prst="line">
              <a:avLst/>
            </a:prstGeom>
            <a:noFill/>
            <a:ln w="57150">
              <a:solidFill>
                <a:srgbClr val="5155ED"/>
              </a:solidFill>
              <a:round/>
              <a:head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96104" y="2809875"/>
            <a:ext cx="7057780" cy="110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75945" algn="l" fontAlgn="base">
              <a:lnSpc>
                <a:spcPts val="4000"/>
              </a:lnSpc>
              <a:spcAft>
                <a:spcPts val="600"/>
              </a:spcAft>
              <a:buClrTx/>
              <a:buSzTx/>
            </a:pPr>
            <a:r>
              <a:rPr lang="zh-CN" altLang="en-US" sz="2800" b="1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（2）匀速直线运动的物体 </a:t>
            </a:r>
          </a:p>
          <a:p>
            <a:pPr indent="575945" algn="l" fontAlgn="base">
              <a:lnSpc>
                <a:spcPts val="4000"/>
              </a:lnSpc>
              <a:spcAft>
                <a:spcPts val="600"/>
              </a:spcAft>
              <a:buClrTx/>
              <a:buSzTx/>
            </a:pPr>
            <a:endParaRPr lang="zh-CN" altLang="en-US" sz="2800" b="1">
              <a:solidFill>
                <a:srgbClr val="291FF5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109857" y="1361338"/>
            <a:ext cx="3655398" cy="4797342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37" name="组合 36"/>
          <p:cNvGrpSpPr/>
          <p:nvPr>
            <p:custDataLst>
              <p:tags r:id="rId9"/>
            </p:custDataLst>
          </p:nvPr>
        </p:nvGrpSpPr>
        <p:grpSpPr>
          <a:xfrm>
            <a:off x="9711565" y="1960857"/>
            <a:ext cx="2106231" cy="1811326"/>
            <a:chOff x="2499715" y="1248538"/>
            <a:chExt cx="1579674" cy="1358495"/>
          </a:xfrm>
        </p:grpSpPr>
        <p:sp>
          <p:nvSpPr>
            <p:cNvPr id="38" name="Rectangl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99715" y="1248538"/>
              <a:ext cx="1579674" cy="3693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zh-CN" altLang="en-US" sz="2600">
                  <a:solidFill>
                    <a:srgbClr val="FF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空气阻力</a:t>
              </a:r>
              <a:r>
                <a:rPr kumimoji="1" lang="en-US" altLang="zh-CN" sz="2600" b="1" i="1">
                  <a:solidFill>
                    <a:srgbClr val="FF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55019" y="1562268"/>
              <a:ext cx="267" cy="1044765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 type="stealth" w="med" len="med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10"/>
            </p:custDataLst>
          </p:nvPr>
        </p:nvGrpSpPr>
        <p:grpSpPr>
          <a:xfrm>
            <a:off x="9837093" y="3795101"/>
            <a:ext cx="1532982" cy="1699867"/>
            <a:chOff x="3984947" y="4099901"/>
            <a:chExt cx="1532982" cy="1699867"/>
          </a:xfrm>
        </p:grpSpPr>
        <p:sp>
          <p:nvSpPr>
            <p:cNvPr id="41" name="Oval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84947" y="4099901"/>
              <a:ext cx="200191" cy="1977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2" name="组合 41"/>
            <p:cNvGrpSpPr/>
            <p:nvPr>
              <p:custDataLst>
                <p:tags r:id="rId28"/>
              </p:custDataLst>
            </p:nvPr>
          </p:nvGrpSpPr>
          <p:grpSpPr>
            <a:xfrm>
              <a:off x="4085410" y="4295770"/>
              <a:ext cx="1432519" cy="1503998"/>
              <a:chOff x="2655020" y="2719835"/>
              <a:chExt cx="1074389" cy="1127998"/>
            </a:xfrm>
          </p:grpSpPr>
          <p:sp>
            <p:nvSpPr>
              <p:cNvPr id="43" name="Line 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2655020" y="2719835"/>
                <a:ext cx="0" cy="1085533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8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729816" y="3478501"/>
                <a:ext cx="999593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60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重力</a:t>
                </a:r>
                <a:r>
                  <a:rPr kumimoji="1" lang="en-US" altLang="zh-CN" sz="2600" b="1" i="1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</p:grpSp>
      <p:sp>
        <p:nvSpPr>
          <p:cNvPr id="45" name="文本框 44"/>
          <p:cNvSpPr txBox="1"/>
          <p:nvPr>
            <p:custDataLst>
              <p:tags r:id="rId11"/>
            </p:custDataLst>
          </p:nvPr>
        </p:nvSpPr>
        <p:spPr>
          <a:xfrm>
            <a:off x="695325" y="3666490"/>
            <a:ext cx="6096000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75945" algn="l" fontAlgn="base">
              <a:lnSpc>
                <a:spcPts val="4000"/>
              </a:lnSpc>
              <a:spcAft>
                <a:spcPts val="600"/>
              </a:spcAft>
            </a:pPr>
            <a:r>
              <a:rPr lang="zh-CN" altLang="en-US" sz="2800" b="1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（3）水平面上运动的物体</a:t>
            </a:r>
          </a:p>
        </p:txBody>
      </p:sp>
      <p:grpSp>
        <p:nvGrpSpPr>
          <p:cNvPr id="61" name="组合 60"/>
          <p:cNvGrpSpPr/>
          <p:nvPr>
            <p:custDataLst>
              <p:tags r:id="rId12"/>
            </p:custDataLst>
          </p:nvPr>
        </p:nvGrpSpPr>
        <p:grpSpPr>
          <a:xfrm>
            <a:off x="3289935" y="4323715"/>
            <a:ext cx="3501390" cy="2403586"/>
            <a:chOff x="4582777" y="1042213"/>
            <a:chExt cx="4041810" cy="2749951"/>
          </a:xfrm>
        </p:grpSpPr>
        <p:pic>
          <p:nvPicPr>
            <p:cNvPr id="62" name="Picture 2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5507" y="1717043"/>
              <a:ext cx="1736392" cy="120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组合 62"/>
            <p:cNvGrpSpPr/>
            <p:nvPr>
              <p:custDataLst>
                <p:tags r:id="rId14"/>
              </p:custDataLst>
            </p:nvPr>
          </p:nvGrpSpPr>
          <p:grpSpPr>
            <a:xfrm>
              <a:off x="6586765" y="1042213"/>
              <a:ext cx="1764170" cy="1298019"/>
              <a:chOff x="6569379" y="1248643"/>
              <a:chExt cx="1323128" cy="973514"/>
            </a:xfrm>
          </p:grpSpPr>
          <p:sp>
            <p:nvSpPr>
              <p:cNvPr id="64" name="Line 1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569379" y="1248643"/>
                <a:ext cx="12704" cy="97351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stealth" w="med" len="med"/>
              </a:ln>
            </p:spPr>
            <p:txBody>
              <a:bodyPr wrap="none" anchor="ctr"/>
              <a:lstStyle/>
              <a:p>
                <a:endParaRPr lang="zh-CN" altLang="en-US" sz="260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14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654164" y="1248643"/>
                <a:ext cx="1238343" cy="4217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600">
                    <a:solidFill>
                      <a:prstClr val="black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支持力</a:t>
                </a:r>
                <a:r>
                  <a:rPr lang="en-US" altLang="zh-CN" sz="26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en-US" sz="26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组合 65"/>
            <p:cNvGrpSpPr/>
            <p:nvPr>
              <p:custDataLst>
                <p:tags r:id="rId15"/>
              </p:custDataLst>
            </p:nvPr>
          </p:nvGrpSpPr>
          <p:grpSpPr>
            <a:xfrm>
              <a:off x="6603697" y="2450192"/>
              <a:ext cx="1414511" cy="1341972"/>
              <a:chOff x="6582082" y="2304628"/>
              <a:chExt cx="1060884" cy="1006479"/>
            </a:xfrm>
          </p:grpSpPr>
          <p:sp>
            <p:nvSpPr>
              <p:cNvPr id="67" name="Line 1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82083" y="2304628"/>
                <a:ext cx="9065" cy="9089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 sz="260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17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582082" y="2889371"/>
                <a:ext cx="1060884" cy="4217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600">
                    <a:solidFill>
                      <a:prstClr val="black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重力</a:t>
                </a:r>
                <a:r>
                  <a:rPr lang="en-US" altLang="zh-CN" sz="26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zh-CN" altLang="en-US" sz="26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18"/>
            <p:cNvGrpSpPr/>
            <p:nvPr>
              <p:custDataLst>
                <p:tags r:id="rId16"/>
              </p:custDataLst>
            </p:nvPr>
          </p:nvGrpSpPr>
          <p:grpSpPr>
            <a:xfrm>
              <a:off x="6699812" y="1860657"/>
              <a:ext cx="1924775" cy="562172"/>
              <a:chOff x="2928" y="1093"/>
              <a:chExt cx="2504" cy="355"/>
            </a:xfrm>
          </p:grpSpPr>
          <p:sp>
            <p:nvSpPr>
              <p:cNvPr id="70" name="Line 1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28" y="1440"/>
                <a:ext cx="192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 sz="260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2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47" y="1093"/>
                <a:ext cx="1585" cy="355"/>
              </a:xfrm>
              <a:prstGeom prst="rect">
                <a:avLst/>
              </a:prstGeom>
              <a:noFill/>
              <a:ln w="3810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600">
                    <a:solidFill>
                      <a:prstClr val="black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阻力</a:t>
                </a:r>
                <a:r>
                  <a:rPr lang="en-US" altLang="zh-CN" sz="26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sz="26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21"/>
            <p:cNvGrpSpPr/>
            <p:nvPr>
              <p:custDataLst>
                <p:tags r:id="rId17"/>
              </p:custDataLst>
            </p:nvPr>
          </p:nvGrpSpPr>
          <p:grpSpPr>
            <a:xfrm>
              <a:off x="4582777" y="1903020"/>
              <a:ext cx="1948765" cy="562171"/>
              <a:chOff x="645" y="1115"/>
              <a:chExt cx="2187" cy="355"/>
            </a:xfrm>
          </p:grpSpPr>
          <p:sp>
            <p:nvSpPr>
              <p:cNvPr id="73" name="Line 2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2" y="1440"/>
                <a:ext cx="192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stealth" w="med" len="med"/>
              </a:ln>
            </p:spPr>
            <p:txBody>
              <a:bodyPr wrap="none" anchor="ctr"/>
              <a:lstStyle/>
              <a:p>
                <a:endParaRPr lang="zh-CN" altLang="en-US" sz="260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45" y="1115"/>
                <a:ext cx="1670" cy="355"/>
              </a:xfrm>
              <a:prstGeom prst="rect">
                <a:avLst/>
              </a:prstGeom>
              <a:noFill/>
              <a:ln w="3810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600">
                    <a:solidFill>
                      <a:prstClr val="black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牵引力</a:t>
                </a:r>
                <a:r>
                  <a:rPr lang="en-US" altLang="zh-CN" sz="26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sz="26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Oval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501858" y="2279100"/>
              <a:ext cx="197955" cy="2001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000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805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三、同一直线上二力合成规律的应用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9310" y="1268822"/>
            <a:ext cx="6831032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、物体所受合力与运动状态间的关系</a:t>
            </a:r>
          </a:p>
        </p:txBody>
      </p: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493746" y="2191178"/>
            <a:ext cx="569851" cy="2692634"/>
          </a:xfrm>
          <a:prstGeom prst="roundRect">
            <a:avLst>
              <a:gd name="adj" fmla="val 32895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物体的受力情况</a:t>
            </a:r>
          </a:p>
        </p:txBody>
      </p:sp>
      <p:sp>
        <p:nvSpPr>
          <p:cNvPr id="15" name="矩形: 圆角 14"/>
          <p:cNvSpPr/>
          <p:nvPr>
            <p:custDataLst>
              <p:tags r:id="rId4"/>
            </p:custDataLst>
          </p:nvPr>
        </p:nvSpPr>
        <p:spPr>
          <a:xfrm>
            <a:off x="10233502" y="4327316"/>
            <a:ext cx="1760461" cy="544324"/>
          </a:xfrm>
          <a:prstGeom prst="roundRect">
            <a:avLst>
              <a:gd name="adj" fmla="val 45630"/>
            </a:avLst>
          </a:prstGeom>
          <a:solidFill>
            <a:srgbClr val="FFD6D6"/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algn="ctr" defTabSz="457200" rtl="0" eaLnBrk="1" latinLnBrk="0" hangingPunct="1">
              <a:lnSpc>
                <a:spcPct val="150000"/>
              </a:lnSpc>
              <a:buClrTx/>
              <a:buSzTx/>
              <a:buNone/>
              <a:defRPr/>
            </a:pPr>
            <a:r>
              <a:rPr kumimoji="0" lang="zh-CN" altLang="en-US" sz="2400" b="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逐渐变快</a:t>
            </a:r>
          </a:p>
        </p:txBody>
      </p:sp>
      <p:sp>
        <p:nvSpPr>
          <p:cNvPr id="16" name="矩形: 圆角 15"/>
          <p:cNvSpPr/>
          <p:nvPr>
            <p:custDataLst>
              <p:tags r:id="rId5"/>
            </p:custDataLst>
          </p:nvPr>
        </p:nvSpPr>
        <p:spPr>
          <a:xfrm>
            <a:off x="5425440" y="1994535"/>
            <a:ext cx="4466590" cy="1050925"/>
          </a:xfrm>
          <a:prstGeom prst="roundRect">
            <a:avLst>
              <a:gd name="adj" fmla="val 16881"/>
            </a:avLst>
          </a:prstGeom>
          <a:solidFill>
            <a:srgbClr val="B6D99F"/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algn="l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zh-CN" altLang="en-US" sz="2400" b="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保持静止或匀速直线运动状态</a:t>
            </a:r>
          </a:p>
        </p:txBody>
      </p:sp>
      <p:sp>
        <p:nvSpPr>
          <p:cNvPr id="18" name="矩形: 圆角 17"/>
          <p:cNvSpPr/>
          <p:nvPr>
            <p:custDataLst>
              <p:tags r:id="rId6"/>
            </p:custDataLst>
          </p:nvPr>
        </p:nvSpPr>
        <p:spPr>
          <a:xfrm>
            <a:off x="3579018" y="3981452"/>
            <a:ext cx="1846626" cy="544324"/>
          </a:xfrm>
          <a:prstGeom prst="roundRect">
            <a:avLst>
              <a:gd name="adj" fmla="val 45630"/>
            </a:avLst>
          </a:prstGeom>
          <a:solidFill>
            <a:srgbClr val="FFC000">
              <a:lumMod val="20000"/>
              <a:lumOff val="80000"/>
            </a:srgbClr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合力为0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8548791" y="5318996"/>
            <a:ext cx="1701800" cy="738564"/>
            <a:chOff x="2348705" y="5851372"/>
            <a:chExt cx="1925916" cy="738564"/>
          </a:xfrm>
        </p:grpSpPr>
        <p:sp>
          <p:nvSpPr>
            <p:cNvPr id="20" name="文本框 19"/>
            <p:cNvSpPr txBox="1"/>
            <p:nvPr>
              <p:custDataLst>
                <p:tags r:id="rId30"/>
              </p:custDataLst>
            </p:nvPr>
          </p:nvSpPr>
          <p:spPr>
            <a:xfrm>
              <a:off x="2348705" y="5908581"/>
              <a:ext cx="1925916" cy="681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ctr" defTabSz="457200" rtl="0" eaLnBrk="1" fontAlgn="auto" latinLnBrk="0" hangingPunct="1">
                <a:lnSpc>
                  <a:spcPts val="23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cap="none" spc="0" normalizeH="0" baseline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合力与运动方向相反</a:t>
              </a:r>
            </a:p>
          </p:txBody>
        </p:sp>
        <p:cxnSp>
          <p:nvCxnSpPr>
            <p:cNvPr id="21" name="直接箭头连接符 20"/>
            <p:cNvCxnSpPr/>
            <p:nvPr>
              <p:custDataLst>
                <p:tags r:id="rId31"/>
              </p:custDataLst>
            </p:nvPr>
          </p:nvCxnSpPr>
          <p:spPr>
            <a:xfrm>
              <a:off x="2761104" y="5851372"/>
              <a:ext cx="128530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3" name="矩形: 圆角 22"/>
          <p:cNvSpPr/>
          <p:nvPr>
            <p:custDataLst>
              <p:tags r:id="rId8"/>
            </p:custDataLst>
          </p:nvPr>
        </p:nvSpPr>
        <p:spPr>
          <a:xfrm>
            <a:off x="6694952" y="4310755"/>
            <a:ext cx="2021183" cy="1231760"/>
          </a:xfrm>
          <a:prstGeom prst="roundRect">
            <a:avLst>
              <a:gd name="adj" fmla="val 14404"/>
            </a:avLst>
          </a:prstGeom>
          <a:solidFill>
            <a:srgbClr val="FFE291"/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400" ker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物体运动状态发生改变</a:t>
            </a:r>
            <a:endParaRPr kumimoji="0" lang="zh-CN" altLang="en-US" sz="2400" b="0" u="none" strike="noStrike" cap="none" spc="0" normalizeH="0" baseline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矩形: 圆角 37"/>
          <p:cNvSpPr/>
          <p:nvPr>
            <p:custDataLst>
              <p:tags r:id="rId9"/>
            </p:custDataLst>
          </p:nvPr>
        </p:nvSpPr>
        <p:spPr>
          <a:xfrm>
            <a:off x="1621827" y="2142124"/>
            <a:ext cx="1475037" cy="847067"/>
          </a:xfrm>
          <a:prstGeom prst="roundRect">
            <a:avLst>
              <a:gd name="adj" fmla="val 19928"/>
            </a:avLst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zh-CN" altLang="en-US" sz="240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不受力的作用</a:t>
            </a:r>
          </a:p>
        </p:txBody>
      </p:sp>
      <p:cxnSp>
        <p:nvCxnSpPr>
          <p:cNvPr id="47" name="直接箭头连接符 46"/>
          <p:cNvCxnSpPr/>
          <p:nvPr>
            <p:custDataLst>
              <p:tags r:id="rId10"/>
            </p:custDataLst>
          </p:nvPr>
        </p:nvCxnSpPr>
        <p:spPr>
          <a:xfrm>
            <a:off x="1141642" y="2539579"/>
            <a:ext cx="48018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: 圆角 48"/>
          <p:cNvSpPr/>
          <p:nvPr>
            <p:custDataLst>
              <p:tags r:id="rId11"/>
            </p:custDataLst>
          </p:nvPr>
        </p:nvSpPr>
        <p:spPr>
          <a:xfrm>
            <a:off x="1558453" y="4070940"/>
            <a:ext cx="1475036" cy="1038088"/>
          </a:xfrm>
          <a:prstGeom prst="roundRect">
            <a:avLst>
              <a:gd name="adj" fmla="val 20785"/>
            </a:avLst>
          </a:prstGeom>
          <a:solidFill>
            <a:srgbClr val="FFC000">
              <a:lumMod val="20000"/>
              <a:lumOff val="80000"/>
            </a:srgbClr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zh-CN" altLang="en-US" sz="240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受到力</a:t>
            </a:r>
          </a:p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zh-CN" altLang="en-US" sz="240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的作用</a:t>
            </a:r>
          </a:p>
        </p:txBody>
      </p:sp>
      <p:sp>
        <p:nvSpPr>
          <p:cNvPr id="50" name="矩形: 圆角 49"/>
          <p:cNvSpPr/>
          <p:nvPr>
            <p:custDataLst>
              <p:tags r:id="rId12"/>
            </p:custDataLst>
          </p:nvPr>
        </p:nvSpPr>
        <p:spPr>
          <a:xfrm>
            <a:off x="3564965" y="4774672"/>
            <a:ext cx="1917876" cy="544324"/>
          </a:xfrm>
          <a:prstGeom prst="roundRect">
            <a:avLst>
              <a:gd name="adj" fmla="val 45630"/>
            </a:avLst>
          </a:prstGeom>
          <a:solidFill>
            <a:srgbClr val="FFC000">
              <a:lumMod val="20000"/>
              <a:lumOff val="80000"/>
            </a:srgbClr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合力不为0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1" name="矩形: 圆角 50"/>
          <p:cNvSpPr/>
          <p:nvPr>
            <p:custDataLst>
              <p:tags r:id="rId13"/>
            </p:custDataLst>
          </p:nvPr>
        </p:nvSpPr>
        <p:spPr>
          <a:xfrm>
            <a:off x="10233501" y="5009554"/>
            <a:ext cx="1760461" cy="544324"/>
          </a:xfrm>
          <a:prstGeom prst="roundRect">
            <a:avLst>
              <a:gd name="adj" fmla="val 45630"/>
            </a:avLst>
          </a:prstGeom>
          <a:solidFill>
            <a:srgbClr val="FFD6D6"/>
          </a:solidFill>
          <a:ln w="952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algn="ctr" defTabSz="457200" rtl="0" eaLnBrk="1" latinLnBrk="0" hangingPunct="1">
              <a:lnSpc>
                <a:spcPct val="150000"/>
              </a:lnSpc>
              <a:buClrTx/>
              <a:buSzTx/>
              <a:buNone/>
              <a:defRPr/>
            </a:pPr>
            <a:r>
              <a:rPr kumimoji="0" lang="zh-CN" altLang="en-US" sz="2400" b="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逐渐变慢</a:t>
            </a:r>
          </a:p>
        </p:txBody>
      </p:sp>
      <p:grpSp>
        <p:nvGrpSpPr>
          <p:cNvPr id="52" name="组合 51"/>
          <p:cNvGrpSpPr/>
          <p:nvPr>
            <p:custDataLst>
              <p:tags r:id="rId14"/>
            </p:custDataLst>
          </p:nvPr>
        </p:nvGrpSpPr>
        <p:grpSpPr>
          <a:xfrm>
            <a:off x="8588829" y="3836546"/>
            <a:ext cx="1701800" cy="753438"/>
            <a:chOff x="2402770" y="5097934"/>
            <a:chExt cx="1925916" cy="753438"/>
          </a:xfrm>
        </p:grpSpPr>
        <p:sp>
          <p:nvSpPr>
            <p:cNvPr id="53" name="文本框 52"/>
            <p:cNvSpPr txBox="1"/>
            <p:nvPr>
              <p:custDataLst>
                <p:tags r:id="rId28"/>
              </p:custDataLst>
            </p:nvPr>
          </p:nvSpPr>
          <p:spPr>
            <a:xfrm>
              <a:off x="2402770" y="5097934"/>
              <a:ext cx="1925916" cy="681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cap="none" spc="0" normalizeH="0" baseline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合力与运动方向相同</a:t>
              </a: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4" name="直接箭头连接符 53"/>
            <p:cNvCxnSpPr/>
            <p:nvPr>
              <p:custDataLst>
                <p:tags r:id="rId29"/>
              </p:custDataLst>
            </p:nvPr>
          </p:nvCxnSpPr>
          <p:spPr>
            <a:xfrm>
              <a:off x="2761104" y="5851372"/>
              <a:ext cx="128530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8" name="组合 57"/>
          <p:cNvGrpSpPr/>
          <p:nvPr>
            <p:custDataLst>
              <p:tags r:id="rId15"/>
            </p:custDataLst>
          </p:nvPr>
        </p:nvGrpSpPr>
        <p:grpSpPr>
          <a:xfrm>
            <a:off x="5411538" y="5038446"/>
            <a:ext cx="1254074" cy="781599"/>
            <a:chOff x="4267038" y="5304971"/>
            <a:chExt cx="1862339" cy="781599"/>
          </a:xfrm>
        </p:grpSpPr>
        <p:cxnSp>
          <p:nvCxnSpPr>
            <p:cNvPr id="56" name="直接箭头连接符 55"/>
            <p:cNvCxnSpPr/>
            <p:nvPr>
              <p:custDataLst>
                <p:tags r:id="rId26"/>
              </p:custDataLst>
            </p:nvPr>
          </p:nvCxnSpPr>
          <p:spPr>
            <a:xfrm>
              <a:off x="4412343" y="5304971"/>
              <a:ext cx="168365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57" name="文本框 56"/>
            <p:cNvSpPr txBox="1"/>
            <p:nvPr>
              <p:custDataLst>
                <p:tags r:id="rId27"/>
              </p:custDataLst>
            </p:nvPr>
          </p:nvSpPr>
          <p:spPr>
            <a:xfrm>
              <a:off x="4267038" y="5431250"/>
              <a:ext cx="1862339" cy="655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ctr" defTabSz="457200" rtl="0" eaLnBrk="1" fontAlgn="auto" latinLnBrk="0" hangingPunct="1">
                <a:lnSpc>
                  <a:spcPts val="22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cap="none" spc="0" normalizeH="0" baseline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受力</a:t>
              </a:r>
            </a:p>
            <a:p>
              <a:pPr marL="0" marR="0" lvl="0" algn="ctr" defTabSz="457200" rtl="0" eaLnBrk="1" fontAlgn="auto" latinLnBrk="0" hangingPunct="1">
                <a:lnSpc>
                  <a:spcPts val="22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cap="none" spc="0" normalizeH="0" baseline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不平衡</a:t>
              </a: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>
            <p:custDataLst>
              <p:tags r:id="rId16"/>
            </p:custDataLst>
          </p:nvPr>
        </p:nvGrpSpPr>
        <p:grpSpPr>
          <a:xfrm>
            <a:off x="5482841" y="3045900"/>
            <a:ext cx="1084805" cy="1180454"/>
            <a:chOff x="5508170" y="2891681"/>
            <a:chExt cx="927345" cy="625496"/>
          </a:xfrm>
        </p:grpSpPr>
        <p:cxnSp>
          <p:nvCxnSpPr>
            <p:cNvPr id="59" name="直接箭头连接符 58"/>
            <p:cNvCxnSpPr/>
            <p:nvPr>
              <p:custDataLst>
                <p:tags r:id="rId24"/>
              </p:custDataLst>
            </p:nvPr>
          </p:nvCxnSpPr>
          <p:spPr>
            <a:xfrm flipH="1">
              <a:off x="5508170" y="3503613"/>
              <a:ext cx="927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6435515" y="2891681"/>
              <a:ext cx="0" cy="625496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65" name="组合 64"/>
          <p:cNvGrpSpPr/>
          <p:nvPr>
            <p:custDataLst>
              <p:tags r:id="rId17"/>
            </p:custDataLst>
          </p:nvPr>
        </p:nvGrpSpPr>
        <p:grpSpPr>
          <a:xfrm>
            <a:off x="2966497" y="2160981"/>
            <a:ext cx="2533656" cy="412140"/>
            <a:chOff x="4195503" y="4892831"/>
            <a:chExt cx="2004572" cy="412140"/>
          </a:xfrm>
        </p:grpSpPr>
        <p:cxnSp>
          <p:nvCxnSpPr>
            <p:cNvPr id="66" name="直接箭头连接符 65"/>
            <p:cNvCxnSpPr/>
            <p:nvPr>
              <p:custDataLst>
                <p:tags r:id="rId22"/>
              </p:custDataLst>
            </p:nvPr>
          </p:nvCxnSpPr>
          <p:spPr>
            <a:xfrm>
              <a:off x="4412343" y="5304971"/>
              <a:ext cx="168365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7" name="文本框 66"/>
            <p:cNvSpPr txBox="1"/>
            <p:nvPr>
              <p:custDataLst>
                <p:tags r:id="rId23"/>
              </p:custDataLst>
            </p:nvPr>
          </p:nvSpPr>
          <p:spPr>
            <a:xfrm>
              <a:off x="4195503" y="4892831"/>
              <a:ext cx="2004572" cy="373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cap="none" spc="0" normalizeH="0" baseline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牛顿第一定律</a:t>
              </a: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8" name="直接箭头连接符 67"/>
          <p:cNvCxnSpPr/>
          <p:nvPr>
            <p:custDataLst>
              <p:tags r:id="rId18"/>
            </p:custDataLst>
          </p:nvPr>
        </p:nvCxnSpPr>
        <p:spPr>
          <a:xfrm>
            <a:off x="1078267" y="4550680"/>
            <a:ext cx="48018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接箭头连接符 68"/>
          <p:cNvCxnSpPr/>
          <p:nvPr>
            <p:custDataLst>
              <p:tags r:id="rId19"/>
            </p:custDataLst>
          </p:nvPr>
        </p:nvCxnSpPr>
        <p:spPr>
          <a:xfrm>
            <a:off x="3029007" y="4975902"/>
            <a:ext cx="48018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接箭头连接符 69"/>
          <p:cNvCxnSpPr/>
          <p:nvPr>
            <p:custDataLst>
              <p:tags r:id="rId20"/>
            </p:custDataLst>
          </p:nvPr>
        </p:nvCxnSpPr>
        <p:spPr>
          <a:xfrm>
            <a:off x="3042193" y="4253614"/>
            <a:ext cx="48018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/>
          <p:cNvSpPr txBox="1"/>
          <p:nvPr>
            <p:custDataLst>
              <p:tags r:id="rId21"/>
            </p:custDataLst>
          </p:nvPr>
        </p:nvSpPr>
        <p:spPr>
          <a:xfrm>
            <a:off x="4964022" y="3681921"/>
            <a:ext cx="1701800" cy="37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cap="none" spc="0" normalizeH="0" baseline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二力平衡</a:t>
            </a:r>
            <a:endParaRPr kumimoji="0" lang="zh-CN" altLang="en-US" sz="2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3" grpId="0" animBg="1"/>
      <p:bldP spid="38" grpId="0" animBg="1"/>
      <p:bldP spid="49" grpId="0" animBg="1"/>
      <p:bldP spid="50" grpId="0" animBg="1"/>
      <p:bldP spid="51" grpId="0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4196715" y="1900555"/>
            <a:ext cx="502285" cy="3538220"/>
          </a:xfrm>
          <a:prstGeom prst="rect">
            <a:avLst/>
          </a:prstGeom>
          <a:solidFill>
            <a:srgbClr val="E0F4EF"/>
          </a:solidFill>
        </p:spPr>
        <p:txBody>
          <a:bodyPr wrap="square" rtlCol="0">
            <a:noAutofit/>
          </a:bodyPr>
          <a:lstStyle/>
          <a:p>
            <a:pPr algn="l">
              <a:buClrTx/>
              <a:buSz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一个力的作用效果</a:t>
            </a: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7588250" y="1947545"/>
            <a:ext cx="482600" cy="3542665"/>
          </a:xfrm>
          <a:prstGeom prst="rect">
            <a:avLst/>
          </a:prstGeom>
          <a:solidFill>
            <a:srgbClr val="E0F4EF"/>
          </a:solidFill>
        </p:spPr>
        <p:txBody>
          <a:bodyPr wrap="square" rtlCol="0">
            <a:noAutofit/>
          </a:bodyPr>
          <a:lstStyle/>
          <a:p>
            <a:pPr algn="l">
              <a:buClrTx/>
              <a:buSz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几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个力的作用效果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613400" y="3380740"/>
            <a:ext cx="985520" cy="13138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8330565" y="1480185"/>
            <a:ext cx="3143250" cy="1648460"/>
            <a:chOff x="1520" y="2331"/>
            <a:chExt cx="4950" cy="259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398" y="2331"/>
              <a:ext cx="3540" cy="18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1520" y="4202"/>
              <a:ext cx="49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两个小朋友移动箱子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8959850" y="3604260"/>
            <a:ext cx="2195830" cy="1443355"/>
            <a:chOff x="3769" y="5610"/>
            <a:chExt cx="3458" cy="22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3769" y="5610"/>
              <a:ext cx="3458" cy="156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3920" y="7158"/>
              <a:ext cx="322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两头驴拉板车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1301750" y="1732280"/>
            <a:ext cx="2760980" cy="1605915"/>
            <a:chOff x="9882" y="2225"/>
            <a:chExt cx="4348" cy="2529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0619" y="2225"/>
              <a:ext cx="2404" cy="187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11"/>
              </p:custDataLst>
            </p:nvPr>
          </p:nvSpPr>
          <p:spPr>
            <a:xfrm>
              <a:off x="9882" y="4029"/>
              <a:ext cx="43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一个大人移动箱子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1481455" y="3676015"/>
            <a:ext cx="2108835" cy="1487170"/>
            <a:chOff x="11629" y="5753"/>
            <a:chExt cx="3321" cy="2342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629" y="5753"/>
              <a:ext cx="3154" cy="1619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11754" y="7370"/>
              <a:ext cx="319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一匹马拉板车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732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>
          <a:xfrm>
            <a:off x="7347585" y="1581785"/>
            <a:ext cx="1557020" cy="724535"/>
          </a:xfrm>
          <a:prstGeom prst="roundRect">
            <a:avLst/>
          </a:prstGeom>
          <a:solidFill>
            <a:srgbClr val="2354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</a:pPr>
            <a:r>
              <a: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合力</a:t>
            </a:r>
          </a:p>
        </p:txBody>
      </p:sp>
      <p:sp>
        <p:nvSpPr>
          <p:cNvPr id="21" name="圆角矩形 20"/>
          <p:cNvSpPr/>
          <p:nvPr>
            <p:custDataLst>
              <p:tags r:id="rId3"/>
            </p:custDataLst>
          </p:nvPr>
        </p:nvSpPr>
        <p:spPr>
          <a:xfrm>
            <a:off x="3359785" y="1581785"/>
            <a:ext cx="1557020" cy="724535"/>
          </a:xfrm>
          <a:prstGeom prst="roundRect">
            <a:avLst/>
          </a:prstGeom>
          <a:solidFill>
            <a:srgbClr val="2354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几个力</a:t>
            </a:r>
          </a:p>
        </p:txBody>
      </p:sp>
      <p:sp>
        <p:nvSpPr>
          <p:cNvPr id="22" name="右箭头 21"/>
          <p:cNvSpPr/>
          <p:nvPr>
            <p:custDataLst>
              <p:tags r:id="rId4"/>
            </p:custDataLst>
          </p:nvPr>
        </p:nvSpPr>
        <p:spPr>
          <a:xfrm>
            <a:off x="5062855" y="1797685"/>
            <a:ext cx="2041525" cy="119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354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右箭头 22"/>
          <p:cNvSpPr/>
          <p:nvPr>
            <p:custDataLst>
              <p:tags r:id="rId5"/>
            </p:custDataLst>
          </p:nvPr>
        </p:nvSpPr>
        <p:spPr>
          <a:xfrm rot="10800000">
            <a:off x="5043805" y="1941830"/>
            <a:ext cx="2041525" cy="119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354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5231765" y="1419860"/>
            <a:ext cx="1612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力的合成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5231765" y="2013585"/>
            <a:ext cx="1612265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等效替代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左右箭头 26"/>
          <p:cNvSpPr/>
          <p:nvPr>
            <p:custDataLst>
              <p:tags r:id="rId8"/>
            </p:custDataLst>
          </p:nvPr>
        </p:nvSpPr>
        <p:spPr>
          <a:xfrm>
            <a:off x="2063115" y="4580890"/>
            <a:ext cx="7978140" cy="376555"/>
          </a:xfrm>
          <a:prstGeom prst="leftRightArrow">
            <a:avLst/>
          </a:prstGeom>
          <a:solidFill>
            <a:srgbClr val="48A5B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-121920" y="4940935"/>
            <a:ext cx="5746750" cy="1180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1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同向</a:t>
            </a:r>
          </a:p>
          <a:p>
            <a:pPr marL="457200" marR="0" lvl="1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大小：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合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＝F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lang="zh-CN" altLang="en-US" sz="2400" spc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914400" marR="0" lvl="2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合力方向 ：与两个力方向相同</a:t>
            </a: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6167755" y="4965700"/>
            <a:ext cx="5835015" cy="1180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1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反向（F</a:t>
            </a:r>
            <a:r>
              <a:rPr lang="zh-CN" altLang="en-US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＞F</a:t>
            </a:r>
            <a:r>
              <a:rPr lang="zh-CN" altLang="en-US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</a:p>
          <a:p>
            <a:pPr marL="457200" marR="0" lvl="1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大小：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合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＝F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4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-F</a:t>
            </a:r>
            <a:r>
              <a:rPr lang="zh-CN" altLang="en-US" sz="2400" i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lang="zh-CN" altLang="en-US" sz="2400" i="1" spc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914400" marR="0" lvl="2" indent="457200" algn="ctr">
              <a:lnSpc>
                <a:spcPct val="125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合力方向 ：与较大力方向相同</a:t>
            </a:r>
          </a:p>
        </p:txBody>
      </p:sp>
      <p:grpSp>
        <p:nvGrpSpPr>
          <p:cNvPr id="31" name="组合 30"/>
          <p:cNvGrpSpPr/>
          <p:nvPr>
            <p:custDataLst>
              <p:tags r:id="rId11"/>
            </p:custDataLst>
          </p:nvPr>
        </p:nvGrpSpPr>
        <p:grpSpPr>
          <a:xfrm>
            <a:off x="5547360" y="2429510"/>
            <a:ext cx="1155065" cy="2305050"/>
            <a:chOff x="8012" y="3787"/>
            <a:chExt cx="1819" cy="3630"/>
          </a:xfrm>
        </p:grpSpPr>
        <p:sp>
          <p:nvSpPr>
            <p:cNvPr id="9" name="下箭头 8"/>
            <p:cNvSpPr/>
            <p:nvPr>
              <p:custDataLst>
                <p:tags r:id="rId12"/>
              </p:custDataLst>
            </p:nvPr>
          </p:nvSpPr>
          <p:spPr>
            <a:xfrm>
              <a:off x="8693" y="3787"/>
              <a:ext cx="454" cy="3479"/>
            </a:xfrm>
            <a:prstGeom prst="downArrow">
              <a:avLst/>
            </a:prstGeom>
            <a:solidFill>
              <a:srgbClr val="307183"/>
            </a:solidFill>
            <a:ln w="12700" cap="flat" cmpd="sng" algn="ctr">
              <a:solidFill>
                <a:srgbClr val="165C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3"/>
              </p:custDataLst>
            </p:nvPr>
          </p:nvSpPr>
          <p:spPr>
            <a:xfrm>
              <a:off x="8012" y="3862"/>
              <a:ext cx="682" cy="34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同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一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直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线</a:t>
              </a:r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上</a:t>
              </a:r>
            </a:p>
            <a:p>
              <a:endPara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4"/>
              </p:custDataLst>
            </p:nvPr>
          </p:nvSpPr>
          <p:spPr>
            <a:xfrm>
              <a:off x="9061" y="3881"/>
              <a:ext cx="770" cy="35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二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力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合</a:t>
              </a:r>
            </a:p>
            <a:p>
              <a:r>
                <a: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成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5"/>
          <a:stretch>
            <a:fillRect/>
          </a:stretch>
        </p:blipFill>
        <p:spPr>
          <a:xfrm>
            <a:off x="7607935" y="1917065"/>
            <a:ext cx="4490085" cy="3024168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359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一、合力</a:t>
            </a:r>
          </a:p>
        </p:txBody>
      </p:sp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8832215" y="49409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力的作用效果相同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46434" y="1181694"/>
            <a:ext cx="6253273" cy="3539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39750" fontAlgn="base">
              <a:lnSpc>
                <a:spcPts val="4300"/>
              </a:lnSpc>
              <a:spcAft>
                <a:spcPts val="600"/>
              </a:spcAft>
            </a:pPr>
            <a:r>
              <a:rPr lang="zh-CN" altLang="en-US" sz="3200" b="1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（1）合力</a:t>
            </a:r>
          </a:p>
          <a:p>
            <a:pPr indent="539750" fontAlgn="base">
              <a:lnSpc>
                <a:spcPts val="4300"/>
              </a:lnSpc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如果一个力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单独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作用的效果与几个力共同作用的效果相同，这个力就叫作那几个力的合力。</a:t>
            </a:r>
          </a:p>
          <a:p>
            <a:pPr lvl="0" indent="539750" algn="l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zh-CN" altLang="en-US" sz="3200" b="1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（2）力的合成</a:t>
            </a:r>
          </a:p>
          <a:p>
            <a:pPr lvl="0" indent="539750" fontAlgn="base">
              <a:lnSpc>
                <a:spcPts val="4300"/>
              </a:lnSpc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求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几个力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合力的过程叫作力的合成。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39470" y="4869180"/>
            <a:ext cx="7777480" cy="1193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9750" algn="l">
              <a:lnSpc>
                <a:spcPts val="4300"/>
              </a:lnSpc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注意：“几个力”必须同时作用在同一个物体上；</a:t>
            </a:r>
          </a:p>
          <a:p>
            <a:pPr indent="539750" algn="l">
              <a:lnSpc>
                <a:spcPts val="4300"/>
              </a:lnSpc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其实质是“等效力”；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5"/>
          <a:stretch>
            <a:fillRect/>
          </a:stretch>
        </p:blipFill>
        <p:spPr>
          <a:xfrm>
            <a:off x="7607935" y="1917065"/>
            <a:ext cx="4490085" cy="3024168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359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一、合力</a:t>
            </a:r>
          </a:p>
        </p:txBody>
      </p:sp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8832215" y="49409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力的作用效果相同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71529" y="1700489"/>
            <a:ext cx="6253273" cy="3769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39750" algn="l" fontAlgn="base">
              <a:lnSpc>
                <a:spcPts val="4300"/>
              </a:lnSpc>
              <a:spcAft>
                <a:spcPts val="600"/>
              </a:spcAft>
              <a:buClrTx/>
              <a:buSzTx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（1）合力</a:t>
            </a:r>
          </a:p>
          <a:p>
            <a:pPr lvl="0" indent="539750" algn="l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（2）力的合成</a:t>
            </a:r>
          </a:p>
          <a:p>
            <a:pPr lvl="0" indent="539750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>
                <a:solidFill>
                  <a:srgbClr val="291FF5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（3）科学思维——等效替代法</a:t>
            </a:r>
            <a:r>
              <a:rPr lang="zh-CN" altLang="en-US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</a:p>
          <a:p>
            <a:pPr lvl="0" indent="539750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等效替代法的前提是等效，利用合力代替所有分力，需要合力和分力作用在物体上的效果相同，这种方法叫做等效替代法。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831965" y="2348865"/>
            <a:ext cx="3209925" cy="2419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503680" y="2456815"/>
            <a:ext cx="3438525" cy="237172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891540" y="1216025"/>
            <a:ext cx="10137775" cy="110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39750" algn="l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如下图甲所示，当两个人同时对箱子产生同向的拉力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F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和推力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F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。他们对箱子的合力怎么计算呢？</a:t>
            </a: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783590" y="4940935"/>
            <a:ext cx="10137775" cy="110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39750" algn="l" fontAlgn="base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如上图乙所示，当两个人同时对箱子产生相反方向的拉力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F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F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时，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他们对箱子的合力又因该怎么计算呢？</a:t>
            </a:r>
          </a:p>
        </p:txBody>
      </p: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3943985" y="2631440"/>
            <a:ext cx="1381125" cy="633730"/>
            <a:chOff x="6299" y="3521"/>
            <a:chExt cx="2175" cy="998"/>
          </a:xfrm>
        </p:grpSpPr>
        <p:cxnSp>
          <p:nvCxnSpPr>
            <p:cNvPr id="29" name="直接箭头连接符 28"/>
            <p:cNvCxnSpPr/>
            <p:nvPr>
              <p:custDataLst>
                <p:tags r:id="rId18"/>
              </p:custDataLst>
            </p:nvPr>
          </p:nvCxnSpPr>
          <p:spPr>
            <a:xfrm>
              <a:off x="6299" y="4519"/>
              <a:ext cx="1660" cy="0"/>
            </a:xfrm>
            <a:prstGeom prst="straightConnector1">
              <a:avLst/>
            </a:prstGeom>
            <a:solidFill>
              <a:srgbClr val="4F81BD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0" name="文本框 29"/>
            <p:cNvSpPr txBox="1"/>
            <p:nvPr>
              <p:custDataLst>
                <p:tags r:id="rId19"/>
              </p:custDataLst>
            </p:nvPr>
          </p:nvSpPr>
          <p:spPr>
            <a:xfrm>
              <a:off x="7445" y="3521"/>
              <a:ext cx="10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00B05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400" i="1" baseline="-25000">
                  <a:solidFill>
                    <a:srgbClr val="00B05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6769100" y="2584450"/>
            <a:ext cx="1172845" cy="633730"/>
            <a:chOff x="7445" y="3521"/>
            <a:chExt cx="1847" cy="998"/>
          </a:xfrm>
        </p:grpSpPr>
        <p:cxnSp>
          <p:nvCxnSpPr>
            <p:cNvPr id="32" name="直接箭头连接符 31"/>
            <p:cNvCxnSpPr/>
            <p:nvPr>
              <p:custDataLst>
                <p:tags r:id="rId16"/>
              </p:custDataLst>
            </p:nvPr>
          </p:nvCxnSpPr>
          <p:spPr>
            <a:xfrm flipH="1">
              <a:off x="7959" y="4519"/>
              <a:ext cx="1333" cy="0"/>
            </a:xfrm>
            <a:prstGeom prst="straightConnector1">
              <a:avLst/>
            </a:prstGeom>
            <a:solidFill>
              <a:srgbClr val="4F81BD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3" name="文本框 32"/>
            <p:cNvSpPr txBox="1"/>
            <p:nvPr>
              <p:custDataLst>
                <p:tags r:id="rId17"/>
              </p:custDataLst>
            </p:nvPr>
          </p:nvSpPr>
          <p:spPr>
            <a:xfrm>
              <a:off x="7445" y="3521"/>
              <a:ext cx="10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400" i="1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4" name="组合 33"/>
          <p:cNvGrpSpPr/>
          <p:nvPr>
            <p:custDataLst>
              <p:tags r:id="rId8"/>
            </p:custDataLst>
          </p:nvPr>
        </p:nvGrpSpPr>
        <p:grpSpPr>
          <a:xfrm>
            <a:off x="2943860" y="2636520"/>
            <a:ext cx="797560" cy="628650"/>
            <a:chOff x="6299" y="3529"/>
            <a:chExt cx="1256" cy="990"/>
          </a:xfrm>
        </p:grpSpPr>
        <p:cxnSp>
          <p:nvCxnSpPr>
            <p:cNvPr id="35" name="直接箭头连接符 34"/>
            <p:cNvCxnSpPr/>
            <p:nvPr>
              <p:custDataLst>
                <p:tags r:id="rId14"/>
              </p:custDataLst>
            </p:nvPr>
          </p:nvCxnSpPr>
          <p:spPr>
            <a:xfrm flipV="1">
              <a:off x="6299" y="4493"/>
              <a:ext cx="1134" cy="26"/>
            </a:xfrm>
            <a:prstGeom prst="straightConnector1">
              <a:avLst/>
            </a:prstGeom>
            <a:solidFill>
              <a:srgbClr val="4F81BD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6" name="文本框 35"/>
            <p:cNvSpPr txBox="1"/>
            <p:nvPr>
              <p:custDataLst>
                <p:tags r:id="rId15"/>
              </p:custDataLst>
            </p:nvPr>
          </p:nvSpPr>
          <p:spPr>
            <a:xfrm>
              <a:off x="6526" y="3529"/>
              <a:ext cx="10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400" i="1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组合 36"/>
          <p:cNvGrpSpPr/>
          <p:nvPr>
            <p:custDataLst>
              <p:tags r:id="rId9"/>
            </p:custDataLst>
          </p:nvPr>
        </p:nvGrpSpPr>
        <p:grpSpPr>
          <a:xfrm>
            <a:off x="8992235" y="2596515"/>
            <a:ext cx="1381125" cy="633730"/>
            <a:chOff x="6299" y="3521"/>
            <a:chExt cx="2175" cy="998"/>
          </a:xfrm>
        </p:grpSpPr>
        <p:cxnSp>
          <p:nvCxnSpPr>
            <p:cNvPr id="38" name="直接箭头连接符 37"/>
            <p:cNvCxnSpPr/>
            <p:nvPr>
              <p:custDataLst>
                <p:tags r:id="rId12"/>
              </p:custDataLst>
            </p:nvPr>
          </p:nvCxnSpPr>
          <p:spPr>
            <a:xfrm>
              <a:off x="6299" y="4519"/>
              <a:ext cx="1660" cy="0"/>
            </a:xfrm>
            <a:prstGeom prst="straightConnector1">
              <a:avLst/>
            </a:prstGeom>
            <a:solidFill>
              <a:srgbClr val="4F81BD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9" name="文本框 38"/>
            <p:cNvSpPr txBox="1"/>
            <p:nvPr>
              <p:custDataLst>
                <p:tags r:id="rId13"/>
              </p:custDataLst>
            </p:nvPr>
          </p:nvSpPr>
          <p:spPr>
            <a:xfrm>
              <a:off x="7445" y="3521"/>
              <a:ext cx="10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00B05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400" i="1" baseline="-25000">
                  <a:solidFill>
                    <a:srgbClr val="00B05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9462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07670" y="980123"/>
            <a:ext cx="720000" cy="960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51815" y="4652963"/>
            <a:ext cx="720000" cy="960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pic>
        <p:nvPicPr>
          <p:cNvPr id="19462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95960" y="1052513"/>
            <a:ext cx="720000" cy="9600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344295" y="1196340"/>
            <a:ext cx="4656455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研究同一直线上二力的合成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" name="圆角矩形 911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87805" y="4120515"/>
            <a:ext cx="5969000" cy="612140"/>
          </a:xfrm>
          <a:prstGeom prst="roundRect">
            <a:avLst>
              <a:gd name="adj" fmla="val 13745"/>
            </a:avLst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、沿同一直线且方向相同时，两个力的合力大小等于这两个力的大小之和，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方向与这两个力方向相同</a:t>
            </a:r>
          </a:p>
        </p:txBody>
      </p:sp>
      <p:sp>
        <p:nvSpPr>
          <p:cNvPr id="19461" name="TextBox 3"/>
          <p:cNvSpPr/>
          <p:nvPr>
            <p:custDataLst>
              <p:tags r:id="rId5"/>
            </p:custDataLst>
          </p:nvPr>
        </p:nvSpPr>
        <p:spPr>
          <a:xfrm>
            <a:off x="911860" y="4017645"/>
            <a:ext cx="488950" cy="1178560"/>
          </a:xfrm>
          <a:prstGeom prst="rect">
            <a:avLst/>
          </a:prstGeom>
          <a:noFill/>
          <a:ln w="19050">
            <a:solidFill>
              <a:srgbClr val="7FC26A"/>
            </a:solidFill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猜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想</a:t>
            </a:r>
          </a:p>
        </p:txBody>
      </p:sp>
      <p:sp>
        <p:nvSpPr>
          <p:cNvPr id="85" name="圆角矩形 911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87805" y="5229225"/>
            <a:ext cx="6504305" cy="642620"/>
          </a:xfrm>
          <a:prstGeom prst="roundRect">
            <a:avLst>
              <a:gd name="adj" fmla="val 13745"/>
            </a:avLst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  <a:buNone/>
            </a:pP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2、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沿同一直线且方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向相反时，两个力的的合力大小等于这两个力的大小之差，</a:t>
            </a:r>
          </a:p>
          <a:p>
            <a:pPr lvl="0" algn="l">
              <a:spcBef>
                <a:spcPct val="50000"/>
              </a:spcBef>
              <a:buClrTx/>
              <a:buSzTx/>
              <a:buNone/>
            </a:pP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合力方向与较大力的方向相同。</a:t>
            </a:r>
          </a:p>
        </p:txBody>
      </p: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1631950" y="1806575"/>
            <a:ext cx="8869680" cy="2144395"/>
            <a:chOff x="2368" y="3699"/>
            <a:chExt cx="13968" cy="3377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/>
            <a:srcRect b="11365"/>
            <a:stretch>
              <a:fillRect/>
            </a:stretch>
          </p:blipFill>
          <p:spPr>
            <a:xfrm>
              <a:off x="10759" y="3699"/>
              <a:ext cx="5055" cy="33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/>
            <a:srcRect b="14672"/>
            <a:stretch>
              <a:fillRect/>
            </a:stretch>
          </p:blipFill>
          <p:spPr>
            <a:xfrm>
              <a:off x="2368" y="3869"/>
              <a:ext cx="5415" cy="3187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>
              <p:custDataLst>
                <p:tags r:id="rId10"/>
              </p:custDataLst>
            </p:nvPr>
          </p:nvGrpSpPr>
          <p:grpSpPr>
            <a:xfrm>
              <a:off x="6211" y="4144"/>
              <a:ext cx="2175" cy="998"/>
              <a:chOff x="6299" y="3521"/>
              <a:chExt cx="2175" cy="998"/>
            </a:xfrm>
          </p:grpSpPr>
          <p:cxnSp>
            <p:nvCxnSpPr>
              <p:cNvPr id="10" name="直接箭头连接符 9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6299" y="4519"/>
                <a:ext cx="1660" cy="0"/>
              </a:xfrm>
              <a:prstGeom prst="straightConnector1">
                <a:avLst/>
              </a:prstGeom>
              <a:solidFill>
                <a:srgbClr val="4F81BD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1" name="文本框 1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445" y="3521"/>
                <a:ext cx="102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>
                    <a:solidFill>
                      <a:srgbClr val="00B05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i="1" baseline="-25000">
                    <a:solidFill>
                      <a:srgbClr val="00B05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2" name="组合 11"/>
            <p:cNvGrpSpPr/>
            <p:nvPr>
              <p:custDataLst>
                <p:tags r:id="rId11"/>
              </p:custDataLst>
            </p:nvPr>
          </p:nvGrpSpPr>
          <p:grpSpPr>
            <a:xfrm>
              <a:off x="10660" y="4070"/>
              <a:ext cx="1847" cy="998"/>
              <a:chOff x="7445" y="3521"/>
              <a:chExt cx="1847" cy="998"/>
            </a:xfrm>
          </p:grpSpPr>
          <p:cxnSp>
            <p:nvCxnSpPr>
              <p:cNvPr id="13" name="直接箭头连接符 12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7959" y="4519"/>
                <a:ext cx="1333" cy="0"/>
              </a:xfrm>
              <a:prstGeom prst="straightConnector1">
                <a:avLst/>
              </a:prstGeom>
              <a:solidFill>
                <a:srgbClr val="4F81BD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4" name="文本框 1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445" y="3521"/>
                <a:ext cx="102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i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5" name="组合 14"/>
            <p:cNvGrpSpPr/>
            <p:nvPr>
              <p:custDataLst>
                <p:tags r:id="rId12"/>
              </p:custDataLst>
            </p:nvPr>
          </p:nvGrpSpPr>
          <p:grpSpPr>
            <a:xfrm>
              <a:off x="4636" y="4152"/>
              <a:ext cx="1256" cy="990"/>
              <a:chOff x="6299" y="3529"/>
              <a:chExt cx="1256" cy="990"/>
            </a:xfrm>
          </p:grpSpPr>
          <p:cxnSp>
            <p:nvCxnSpPr>
              <p:cNvPr id="16" name="直接箭头连接符 15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6299" y="4493"/>
                <a:ext cx="1134" cy="26"/>
              </a:xfrm>
              <a:prstGeom prst="straightConnector1">
                <a:avLst/>
              </a:prstGeom>
              <a:solidFill>
                <a:srgbClr val="4F81BD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7" name="文本框 1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526" y="3529"/>
                <a:ext cx="102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i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8" name="组合 17"/>
            <p:cNvGrpSpPr/>
            <p:nvPr>
              <p:custDataLst>
                <p:tags r:id="rId13"/>
              </p:custDataLst>
            </p:nvPr>
          </p:nvGrpSpPr>
          <p:grpSpPr>
            <a:xfrm>
              <a:off x="14161" y="4089"/>
              <a:ext cx="2175" cy="998"/>
              <a:chOff x="6299" y="3521"/>
              <a:chExt cx="2175" cy="998"/>
            </a:xfrm>
          </p:grpSpPr>
          <p:cxnSp>
            <p:nvCxnSpPr>
              <p:cNvPr id="19" name="直接箭头连接符 18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299" y="4519"/>
                <a:ext cx="1660" cy="0"/>
              </a:xfrm>
              <a:prstGeom prst="straightConnector1">
                <a:avLst/>
              </a:prstGeom>
              <a:solidFill>
                <a:srgbClr val="4F81BD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20" name="文本框 1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445" y="3521"/>
                <a:ext cx="102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>
                    <a:solidFill>
                      <a:srgbClr val="00B05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i="1" baseline="-25000">
                    <a:solidFill>
                      <a:srgbClr val="00B05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61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5" name="TextBox 3"/>
          <p:cNvSpPr/>
          <p:nvPr>
            <p:custDataLst>
              <p:tags r:id="rId3"/>
            </p:custDataLst>
          </p:nvPr>
        </p:nvSpPr>
        <p:spPr>
          <a:xfrm>
            <a:off x="709394" y="224355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【实验器材】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999105" y="2224405"/>
            <a:ext cx="22364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橡皮筋、小圆环、图钉、细线、白纸、两个弹簧测力计、刻度尺。</a:t>
            </a:r>
          </a:p>
          <a:p>
            <a:pPr lvl="0" algn="l">
              <a:spcBef>
                <a:spcPct val="50000"/>
              </a:spcBef>
              <a:buClrTx/>
              <a:buSzTx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/>
          <a:srcRect t="25556" b="28121"/>
          <a:stretch>
            <a:fillRect/>
          </a:stretch>
        </p:blipFill>
        <p:spPr>
          <a:xfrm>
            <a:off x="1696367" y="3192120"/>
            <a:ext cx="2029178" cy="863568"/>
          </a:xfrm>
          <a:prstGeom prst="rect">
            <a:avLst/>
          </a:prstGeom>
          <a:noFill/>
        </p:spPr>
      </p:pic>
      <p:sp>
        <p:nvSpPr>
          <p:cNvPr id="14" name="TextBox 79"/>
          <p:cNvSpPr txBox="1"/>
          <p:nvPr>
            <p:custDataLst>
              <p:tags r:id="rId6"/>
            </p:custDataLst>
          </p:nvPr>
        </p:nvSpPr>
        <p:spPr>
          <a:xfrm>
            <a:off x="2825623" y="3880393"/>
            <a:ext cx="17358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橡皮筋</a:t>
            </a: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7608213" y="2996758"/>
            <a:ext cx="2558826" cy="1267137"/>
            <a:chOff x="3698531" y="2115710"/>
            <a:chExt cx="2866715" cy="1640797"/>
          </a:xfrm>
        </p:grpSpPr>
        <p:sp>
          <p:nvSpPr>
            <p:cNvPr id="20" name="矩形 19"/>
            <p:cNvSpPr/>
            <p:nvPr>
              <p:custDataLst>
                <p:tags r:id="rId29"/>
              </p:custDataLst>
            </p:nvPr>
          </p:nvSpPr>
          <p:spPr>
            <a:xfrm>
              <a:off x="3698531" y="2115710"/>
              <a:ext cx="2789033" cy="1640797"/>
            </a:xfrm>
            <a:prstGeom prst="rect">
              <a:avLst/>
            </a:prstGeom>
            <a:blipFill rotWithShape="1">
              <a:blip r:embed="rId33"/>
              <a:stretch>
                <a:fillRect/>
              </a:stretch>
            </a:blipFill>
            <a:ln w="12700" cap="flat" cmpd="sng" algn="ctr">
              <a:solidFill>
                <a:srgbClr val="44546A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 b="1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TextBox 79"/>
            <p:cNvSpPr txBox="1"/>
            <p:nvPr>
              <p:custDataLst>
                <p:tags r:id="rId30"/>
              </p:custDataLst>
            </p:nvPr>
          </p:nvSpPr>
          <p:spPr>
            <a:xfrm>
              <a:off x="5716094" y="2542939"/>
              <a:ext cx="849152" cy="107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白纸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>
            <a:off x="1714710" y="4358245"/>
            <a:ext cx="2273276" cy="1698445"/>
            <a:chOff x="1273172" y="3209264"/>
            <a:chExt cx="2471513" cy="2380876"/>
          </a:xfrm>
        </p:grpSpPr>
        <p:pic>
          <p:nvPicPr>
            <p:cNvPr id="23" name="Picture 10" descr="https://ss1.bdstatic.com/70cFuXSh_Q1YnxGkpoWK1HF6hhy/it/u=1974591803,125799570&amp;fm=26&amp;gp=0.jp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/>
            <a:srcRect t="8894"/>
            <a:stretch>
              <a:fillRect/>
            </a:stretch>
          </p:blipFill>
          <p:spPr>
            <a:xfrm>
              <a:off x="1273172" y="3209264"/>
              <a:ext cx="2471513" cy="2251702"/>
            </a:xfrm>
            <a:prstGeom prst="rect">
              <a:avLst/>
            </a:prstGeom>
            <a:noFill/>
          </p:spPr>
        </p:pic>
        <p:sp>
          <p:nvSpPr>
            <p:cNvPr id="24" name="TextBox 79"/>
            <p:cNvSpPr txBox="1"/>
            <p:nvPr>
              <p:custDataLst>
                <p:tags r:id="rId28"/>
              </p:custDataLst>
            </p:nvPr>
          </p:nvSpPr>
          <p:spPr>
            <a:xfrm>
              <a:off x="1415184" y="4426725"/>
              <a:ext cx="2131554" cy="116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弹簧</a:t>
              </a:r>
              <a:endParaRPr kumimoji="1" lang="en-US" altLang="zh-CN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测力计</a:t>
              </a:r>
              <a:endParaRPr kumimoji="1" lang="en-US" altLang="zh-CN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9"/>
            </p:custDataLst>
          </p:nvPr>
        </p:nvGrpSpPr>
        <p:grpSpPr>
          <a:xfrm>
            <a:off x="5320763" y="4525331"/>
            <a:ext cx="4776937" cy="1503828"/>
            <a:chOff x="4506231" y="3556000"/>
            <a:chExt cx="5866040" cy="2108063"/>
          </a:xfrm>
        </p:grpSpPr>
        <p:grpSp>
          <p:nvGrpSpPr>
            <p:cNvPr id="26" name="组合 25"/>
            <p:cNvGrpSpPr/>
            <p:nvPr>
              <p:custDataLst>
                <p:tags r:id="rId16"/>
              </p:custDataLst>
            </p:nvPr>
          </p:nvGrpSpPr>
          <p:grpSpPr>
            <a:xfrm>
              <a:off x="7315200" y="3556000"/>
              <a:ext cx="3057071" cy="1939470"/>
              <a:chOff x="7165968" y="1707995"/>
              <a:chExt cx="3168203" cy="2022175"/>
            </a:xfrm>
          </p:grpSpPr>
          <p:pic>
            <p:nvPicPr>
              <p:cNvPr id="27" name="Picture 2" descr="https://ss0.bdstatic.com/70cFvHSh_Q1YnxGkpoWK1HF6hhy/it/u=2502780130,2737172058&amp;fm=26&amp;gp=0.jp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5"/>
              <a:stretch>
                <a:fillRect/>
              </a:stretch>
            </p:blipFill>
            <p:spPr>
              <a:xfrm>
                <a:off x="7165968" y="1707995"/>
                <a:ext cx="3168203" cy="2022175"/>
              </a:xfrm>
              <a:prstGeom prst="rect">
                <a:avLst/>
              </a:prstGeom>
              <a:noFill/>
            </p:spPr>
          </p:pic>
          <p:sp>
            <p:nvSpPr>
              <p:cNvPr id="28" name="TextBox 79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8336106" y="2433545"/>
                <a:ext cx="1231682" cy="67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b="1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  <a:sym typeface="字魂59号-创粗黑" panose="00000500000000000000" pitchFamily="2" charset="-122"/>
                  </a:rPr>
                  <a:t>木板</a:t>
                </a: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7"/>
              </p:custDataLst>
            </p:nvPr>
          </p:nvGrpSpPr>
          <p:grpSpPr>
            <a:xfrm>
              <a:off x="4506231" y="4330701"/>
              <a:ext cx="2275600" cy="1333362"/>
              <a:chOff x="4622348" y="4243615"/>
              <a:chExt cx="2275600" cy="1333362"/>
            </a:xfrm>
          </p:grpSpPr>
          <p:pic>
            <p:nvPicPr>
              <p:cNvPr id="30" name="Picture 12" descr="https://timgsa.baidu.com/timg?image&amp;quality=80&amp;size=b9999_10000&amp;sec=1585682133526&amp;di=58f93dea681fa6544a33154de4df150e&amp;imgtype=0&amp;src=http%3A%2F%2Fimg004.hc360.cn%2Fy1%2FM05%2F15%2F6E%2FwKhQc1RtCnuEG771AAAAAJsq5zE395.jp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6"/>
              <a:srcRect t="16733" b="6891"/>
              <a:stretch>
                <a:fillRect/>
              </a:stretch>
            </p:blipFill>
            <p:spPr>
              <a:xfrm>
                <a:off x="4622348" y="4243615"/>
                <a:ext cx="1066378" cy="633792"/>
              </a:xfrm>
              <a:prstGeom prst="rect">
                <a:avLst/>
              </a:prstGeom>
              <a:noFill/>
            </p:spPr>
          </p:pic>
          <p:pic>
            <p:nvPicPr>
              <p:cNvPr id="31" name="Picture 12" descr="https://timgsa.baidu.com/timg?image&amp;quality=80&amp;size=b9999_10000&amp;sec=1585682133526&amp;di=58f93dea681fa6544a33154de4df150e&amp;imgtype=0&amp;src=http%3A%2F%2Fimg004.hc360.cn%2Fy1%2FM05%2F15%2F6E%2FwKhQc1RtCnuEG771AAAAAJsq5zE395.jp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6"/>
              <a:srcRect t="16733" r="46669" b="6891"/>
              <a:stretch>
                <a:fillRect/>
              </a:stretch>
            </p:blipFill>
            <p:spPr>
              <a:xfrm>
                <a:off x="5674234" y="4243616"/>
                <a:ext cx="568711" cy="633792"/>
              </a:xfrm>
              <a:prstGeom prst="rect">
                <a:avLst/>
              </a:prstGeom>
              <a:noFill/>
            </p:spPr>
          </p:pic>
          <p:pic>
            <p:nvPicPr>
              <p:cNvPr id="32" name="Picture 12" descr="https://timgsa.baidu.com/timg?image&amp;quality=80&amp;size=b9999_10000&amp;sec=1585682133526&amp;di=58f93dea681fa6544a33154de4df150e&amp;imgtype=0&amp;src=http%3A%2F%2Fimg004.hc360.cn%2Fy1%2FM05%2F15%2F6E%2FwKhQc1RtCnuEG771AAAAAJsq5zE395.jp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6"/>
              <a:srcRect t="16733" b="6891"/>
              <a:stretch>
                <a:fillRect/>
              </a:stretch>
            </p:blipFill>
            <p:spPr>
              <a:xfrm>
                <a:off x="4622348" y="4832971"/>
                <a:ext cx="1066378" cy="633792"/>
              </a:xfrm>
              <a:prstGeom prst="rect">
                <a:avLst/>
              </a:prstGeom>
              <a:noFill/>
            </p:spPr>
          </p:pic>
          <p:sp>
            <p:nvSpPr>
              <p:cNvPr id="34" name="矩形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680619" y="4875833"/>
                <a:ext cx="565530" cy="57863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ysClr val="window" lastClr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22"/>
                </p:custDataLst>
              </p:nvPr>
            </p:nvSpPr>
            <p:spPr>
              <a:xfrm>
                <a:off x="6209014" y="4254332"/>
                <a:ext cx="565530" cy="57863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ysClr val="window" lastClr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23"/>
                </p:custDataLst>
              </p:nvPr>
            </p:nvSpPr>
            <p:spPr>
              <a:xfrm>
                <a:off x="6219285" y="4810200"/>
                <a:ext cx="565530" cy="64829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ysClr val="window" lastClr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7" name="TextBox 7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5793049" y="4931624"/>
                <a:ext cx="1104899" cy="645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b="1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  <a:sym typeface="字魂59号-创粗黑" panose="00000500000000000000" pitchFamily="2" charset="-122"/>
                  </a:rPr>
                  <a:t>图钉</a:t>
                </a:r>
              </a:p>
            </p:txBody>
          </p:sp>
        </p:grpSp>
      </p:grpSp>
      <p:grpSp>
        <p:nvGrpSpPr>
          <p:cNvPr id="42" name="组合 41"/>
          <p:cNvGrpSpPr/>
          <p:nvPr>
            <p:custDataLst>
              <p:tags r:id="rId10"/>
            </p:custDataLst>
          </p:nvPr>
        </p:nvGrpSpPr>
        <p:grpSpPr>
          <a:xfrm>
            <a:off x="4695092" y="4203453"/>
            <a:ext cx="2261225" cy="828205"/>
            <a:chOff x="4364718" y="2496464"/>
            <a:chExt cx="3193476" cy="1783697"/>
          </a:xfrm>
        </p:grpSpPr>
        <p:pic>
          <p:nvPicPr>
            <p:cNvPr id="43" name="Picture 2" descr="https://ss1.bdstatic.com/70cFuXSh_Q1YnxGkpoWK1HF6hhy/it/u=1897958288,968408247&amp;fm=26&amp;gp=0.jp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/>
            <a:srcRect t="14826" b="16681"/>
            <a:stretch>
              <a:fillRect/>
            </a:stretch>
          </p:blipFill>
          <p:spPr>
            <a:xfrm>
              <a:off x="4364718" y="2496464"/>
              <a:ext cx="2297339" cy="1573507"/>
            </a:xfrm>
            <a:prstGeom prst="rect">
              <a:avLst/>
            </a:prstGeom>
            <a:noFill/>
          </p:spPr>
        </p:pic>
        <p:sp>
          <p:nvSpPr>
            <p:cNvPr id="44" name="TextBox 79"/>
            <p:cNvSpPr txBox="1"/>
            <p:nvPr>
              <p:custDataLst>
                <p:tags r:id="rId15"/>
              </p:custDataLst>
            </p:nvPr>
          </p:nvSpPr>
          <p:spPr>
            <a:xfrm>
              <a:off x="5932813" y="3288656"/>
              <a:ext cx="1625381" cy="99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刻度尺</a:t>
              </a:r>
            </a:p>
          </p:txBody>
        </p:sp>
      </p:grpSp>
      <p:grpSp>
        <p:nvGrpSpPr>
          <p:cNvPr id="46" name="组合 45"/>
          <p:cNvGrpSpPr/>
          <p:nvPr>
            <p:custDataLst>
              <p:tags r:id="rId11"/>
            </p:custDataLst>
          </p:nvPr>
        </p:nvGrpSpPr>
        <p:grpSpPr>
          <a:xfrm>
            <a:off x="4728210" y="2853055"/>
            <a:ext cx="2539365" cy="1303020"/>
            <a:chOff x="7328" y="4411"/>
            <a:chExt cx="3999" cy="2052"/>
          </a:xfrm>
        </p:grpSpPr>
        <p:sp>
          <p:nvSpPr>
            <p:cNvPr id="40" name="TextBox 79"/>
            <p:cNvSpPr txBox="1"/>
            <p:nvPr>
              <p:custDataLst>
                <p:tags r:id="rId12"/>
              </p:custDataLst>
            </p:nvPr>
          </p:nvSpPr>
          <p:spPr>
            <a:xfrm>
              <a:off x="9747" y="5739"/>
              <a:ext cx="1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细线</a:t>
              </a:r>
            </a:p>
          </p:txBody>
        </p:sp>
        <p:pic>
          <p:nvPicPr>
            <p:cNvPr id="45" name="图片 44" descr="细线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/>
            <a:srcRect t="22694"/>
            <a:stretch>
              <a:fillRect/>
            </a:stretch>
          </p:blipFill>
          <p:spPr>
            <a:xfrm>
              <a:off x="7328" y="4411"/>
              <a:ext cx="2581" cy="199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2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51" name="TextBox 3"/>
          <p:cNvSpPr/>
          <p:nvPr>
            <p:custDataLst>
              <p:tags r:id="rId3"/>
            </p:custDataLst>
          </p:nvPr>
        </p:nvSpPr>
        <p:spPr>
          <a:xfrm>
            <a:off x="709394" y="1988917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【设计实验】</a:t>
            </a:r>
          </a:p>
        </p:txBody>
      </p:sp>
      <p:pic>
        <p:nvPicPr>
          <p:cNvPr id="52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9295" y="2852738"/>
            <a:ext cx="720000" cy="9600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文本框 52"/>
          <p:cNvSpPr txBox="1"/>
          <p:nvPr>
            <p:custDataLst>
              <p:tags r:id="rId5"/>
            </p:custDataLst>
          </p:nvPr>
        </p:nvSpPr>
        <p:spPr>
          <a:xfrm>
            <a:off x="911860" y="3068955"/>
            <a:ext cx="10946765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9750" algn="l">
              <a:lnSpc>
                <a:spcPts val="4300"/>
              </a:lnSpc>
              <a:buClrTx/>
              <a:buSzTx/>
            </a:pPr>
            <a:r>
              <a:rPr 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研究同一直线上二力的合成，如何保证两次实验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的作用效果相同？</a:t>
            </a:r>
            <a:endParaRPr lang="zh-CN" altLang="en-US" sz="2400" i="1" baseline="-25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83615" y="4149090"/>
            <a:ext cx="2228215" cy="1482090"/>
          </a:xfrm>
          <a:prstGeom prst="rect">
            <a:avLst/>
          </a:prstGeom>
        </p:spPr>
      </p:pic>
      <p:sp>
        <p:nvSpPr>
          <p:cNvPr id="56" name="文本框 55"/>
          <p:cNvSpPr txBox="1"/>
          <p:nvPr>
            <p:custDataLst>
              <p:tags r:id="rId7"/>
            </p:custDataLst>
          </p:nvPr>
        </p:nvSpPr>
        <p:spPr>
          <a:xfrm>
            <a:off x="3546475" y="4140835"/>
            <a:ext cx="6171565" cy="1193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539750" algn="l">
              <a:lnSpc>
                <a:spcPts val="4300"/>
              </a:lnSpc>
              <a:buClrTx/>
              <a:buSzTx/>
            </a:pPr>
            <a:r>
              <a:rPr 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两次都将弹簧拉至同一位置，</a:t>
            </a:r>
          </a:p>
          <a:p>
            <a:pPr lvl="0" indent="539750" algn="l">
              <a:lnSpc>
                <a:spcPts val="4300"/>
              </a:lnSpc>
              <a:buClrTx/>
              <a:buSzTx/>
            </a:pPr>
            <a:r>
              <a:rPr 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伸长量相同，所以力的作用效果相同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93390" y="1052830"/>
            <a:ext cx="6500495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等线" panose="02010600030101010101" charset="-122"/>
              </a:rPr>
              <a:t>实验：研究同一直线上二力的合成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566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同一直线上二力的合成</a:t>
            </a:r>
          </a:p>
        </p:txBody>
      </p:sp>
      <p:sp>
        <p:nvSpPr>
          <p:cNvPr id="51" name="TextBox 3"/>
          <p:cNvSpPr/>
          <p:nvPr>
            <p:custDataLst>
              <p:tags r:id="rId3"/>
            </p:custDataLst>
          </p:nvPr>
        </p:nvSpPr>
        <p:spPr>
          <a:xfrm>
            <a:off x="709394" y="1988917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【设计实验】</a:t>
            </a:r>
          </a:p>
        </p:txBody>
      </p:sp>
      <p:pic>
        <p:nvPicPr>
          <p:cNvPr id="52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950" y="2492693"/>
            <a:ext cx="720000" cy="9600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文本框 52"/>
          <p:cNvSpPr txBox="1"/>
          <p:nvPr>
            <p:custDataLst>
              <p:tags r:id="rId5"/>
            </p:custDataLst>
          </p:nvPr>
        </p:nvSpPr>
        <p:spPr>
          <a:xfrm>
            <a:off x="1199515" y="2708910"/>
            <a:ext cx="3780155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9750" algn="l">
              <a:lnSpc>
                <a:spcPts val="4300"/>
              </a:lnSpc>
              <a:buClrTx/>
              <a:buSzTx/>
            </a:pPr>
            <a:r>
              <a:rPr 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如何设计实验记录表？</a:t>
            </a:r>
            <a:endParaRPr lang="zh-CN" sz="2400" i="1" baseline="-25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9295" y="3496310"/>
          <a:ext cx="853376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的关系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2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2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2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200" i="1" baseline="-250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200" i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同（反）向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大小关系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方向关系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7A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6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8"/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0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3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宽屏</PresentationFormat>
  <Paragraphs>198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华文楷体</vt:lpstr>
      <vt:lpstr>华文细黑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2025-02-24T15:07:02Z</cp:lastPrinted>
  <dcterms:created xsi:type="dcterms:W3CDTF">2025-02-24T15:07:02Z</dcterms:created>
  <dcterms:modified xsi:type="dcterms:W3CDTF">2026-02-24T01:58:55Z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