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heme/theme2.xml" ContentType="application/vnd.openxmlformats-officedocument.them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heme/theme3.xml" ContentType="application/vnd.openxmlformats-officedocument.them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comments/comment1.xml" ContentType="application/vnd.openxmlformats-officedocument.presentationml.comment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41"/>
  </p:notesMasterIdLst>
  <p:handoutMasterIdLst>
    <p:handoutMasterId r:id="rId42"/>
  </p:handoutMasterIdLst>
  <p:sldIdLst>
    <p:sldId id="262" r:id="rId2"/>
    <p:sldId id="405" r:id="rId3"/>
    <p:sldId id="348" r:id="rId4"/>
    <p:sldId id="421" r:id="rId5"/>
    <p:sldId id="422" r:id="rId6"/>
    <p:sldId id="337" r:id="rId7"/>
    <p:sldId id="437" r:id="rId8"/>
    <p:sldId id="455" r:id="rId9"/>
    <p:sldId id="452" r:id="rId10"/>
    <p:sldId id="368" r:id="rId11"/>
    <p:sldId id="423" r:id="rId12"/>
    <p:sldId id="369" r:id="rId13"/>
    <p:sldId id="424" r:id="rId14"/>
    <p:sldId id="425" r:id="rId15"/>
    <p:sldId id="438" r:id="rId16"/>
    <p:sldId id="374" r:id="rId17"/>
    <p:sldId id="388" r:id="rId18"/>
    <p:sldId id="426" r:id="rId19"/>
    <p:sldId id="420" r:id="rId20"/>
    <p:sldId id="428" r:id="rId21"/>
    <p:sldId id="430" r:id="rId22"/>
    <p:sldId id="431" r:id="rId23"/>
    <p:sldId id="432" r:id="rId24"/>
    <p:sldId id="427" r:id="rId25"/>
    <p:sldId id="441" r:id="rId26"/>
    <p:sldId id="442" r:id="rId27"/>
    <p:sldId id="440" r:id="rId28"/>
    <p:sldId id="457" r:id="rId29"/>
    <p:sldId id="456" r:id="rId30"/>
    <p:sldId id="454" r:id="rId31"/>
    <p:sldId id="444" r:id="rId32"/>
    <p:sldId id="445" r:id="rId33"/>
    <p:sldId id="446" r:id="rId34"/>
    <p:sldId id="447" r:id="rId35"/>
    <p:sldId id="448" r:id="rId36"/>
    <p:sldId id="449" r:id="rId37"/>
    <p:sldId id="450" r:id="rId38"/>
    <p:sldId id="451" r:id="rId39"/>
    <p:sldId id="389" r:id="rId40"/>
  </p:sldIdLst>
  <p:sldSz cx="9144000" cy="6858000" type="screen4x3"/>
  <p:notesSz cx="6858000" cy="9144000"/>
  <p:custDataLst>
    <p:tags r:id="rId4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uchengyu" initials="xcy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60" autoAdjust="0"/>
    <p:restoredTop sz="87692" autoAdjust="0"/>
  </p:normalViewPr>
  <p:slideViewPr>
    <p:cSldViewPr snapToGrid="0">
      <p:cViewPr varScale="1">
        <p:scale>
          <a:sx n="78" d="100"/>
          <a:sy n="78" d="100"/>
        </p:scale>
        <p:origin x="-1842" y="-90"/>
      </p:cViewPr>
      <p:guideLst>
        <p:guide orient="horz" pos="1019"/>
        <p:guide pos="47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48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2-11T23:08:05.296" idx="13">
    <p:pos x="10" y="4074"/>
    <p:text>阿基米德突发灵感，比较与王冠质量相同的真金，发现新王冠的体积大于相同质量的真金的体积，证明工匠掺入便宜的金属了。所以新王冠是假的！说明相同质量时比较体积，来比较鉴别物质。</p:text>
    <p:extLst>
      <p:ext uri="{C676402C-5697-4E1C-873F-D02D1690AC5C}">
        <p15:threadingInfo xmlns:p15="http://schemas.microsoft.com/office/powerpoint/2012/main" xmlns="" timeZoneBias="0"/>
      </p:ext>
    </p:extLst>
  </p:cm>
  <p:cm authorId="0" dt="2013-12-11T23:08:54.796" idx="14">
    <p:pos x="1" y="8"/>
    <p:text>古时候，在地中海上，有一个叙拉古王国，它的国王交给金匠一定质量的黄金，让金匠为自己打造一顶纯金的王冠，当王冠打造完毕交给国王时，国王发现这个金冠精美无比，但国王却怀疑金匠偷窃了他的黄金而用其它便宜的金属偷梁换柱。国王令人用秤去称，结果王冠的质量与国王交给金匠的黄金的质量是相同的。怎么办呢？他把艰巨的鉴别王冠真假任务交给阿基米德……。</p:text>
    <p:extLst>
      <p:ext uri="{C676402C-5697-4E1C-873F-D02D1690AC5C}">
        <p15:threadingInfo xmlns:p15="http://schemas.microsoft.com/office/powerpoint/2012/main" xmlns="" timeZoneBias="0"/>
      </p:ext>
    </p:extLst>
  </p:cm>
</p:cmLst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heme" Target="../theme/theme3.xml"/><Relationship Id="rId5" Type="http://schemas.openxmlformats.org/officeDocument/2006/relationships/tags" Target="../tags/tag80.xml"/><Relationship Id="rId4" Type="http://schemas.openxmlformats.org/officeDocument/2006/relationships/tags" Target="../tags/tag7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  <p:custDataLst>
              <p:tags r:id="rId2"/>
            </p:custDataLst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sz="quarter" idx="1"/>
            <p:custDataLst>
              <p:tags r:id="rId3"/>
            </p:custDataLst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ftr" sz="quarter" idx="2"/>
            <p:custDataLst>
              <p:tags r:id="rId4"/>
            </p:custDataLst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三里屯一中</a:t>
            </a:r>
            <a:endParaRPr lang="en-US" altLang="zh-CN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sldNum" sz="quarter" idx="3"/>
            <p:custDataLst>
              <p:tags r:id="rId5"/>
            </p:custDataLst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</a:lstStyle>
          <a:p>
            <a:pPr>
              <a:defRPr/>
            </a:pPr>
            <a:fld id="{4BEDB2B1-2946-47BF-B2F5-A311B32F12D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363320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2" Type="http://schemas.openxmlformats.org/officeDocument/2006/relationships/tags" Target="../tags/tag71.xml"/><Relationship Id="rId1" Type="http://schemas.openxmlformats.org/officeDocument/2006/relationships/theme" Target="../theme/theme2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  <p:custDataLst>
              <p:tags r:id="rId2"/>
            </p:custDataLst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idx="1"/>
            <p:custDataLst>
              <p:tags r:id="rId3"/>
            </p:custDataLst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012" name="Rectangle 4"/>
          <p:cNvSpPr>
            <a:spLocks noGrp="1" noRot="1" noChangeAspect="1" noChangeArrowheads="1" noTextEdit="1"/>
          </p:cNvSpPr>
          <p:nvPr>
            <p:ph type="sldImg" idx="2"/>
            <p:custDataLst>
              <p:tags r:id="rId4"/>
            </p:custDataLst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55301" name="Rectangle 5"/>
          <p:cNvSpPr>
            <a:spLocks noGrp="1" noChangeArrowheads="1"/>
          </p:cNvSpPr>
          <p:nvPr>
            <p:ph type="body" sz="quarter" idx="3"/>
            <p:custDataLst>
              <p:tags r:id="rId5"/>
            </p:custDataLst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55302" name="Rectangle 6"/>
          <p:cNvSpPr>
            <a:spLocks noGrp="1" noChangeArrowheads="1"/>
          </p:cNvSpPr>
          <p:nvPr>
            <p:ph type="ftr" sz="quarter" idx="4"/>
            <p:custDataLst>
              <p:tags r:id="rId6"/>
            </p:custDataLst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三里屯一中</a:t>
            </a:r>
            <a:endParaRPr lang="en-US" altLang="zh-CN"/>
          </a:p>
        </p:txBody>
      </p:sp>
      <p:sp>
        <p:nvSpPr>
          <p:cNvPr id="55303" name="Rectangle 7"/>
          <p:cNvSpPr>
            <a:spLocks noGrp="1" noChangeArrowheads="1"/>
          </p:cNvSpPr>
          <p:nvPr>
            <p:ph type="sldNum" sz="quarter" idx="5"/>
            <p:custDataLst>
              <p:tags r:id="rId7"/>
            </p:custDataLst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</a:lstStyle>
          <a:p>
            <a:pPr>
              <a:defRPr/>
            </a:pPr>
            <a:fld id="{E0561B0A-E656-49C1-BC9B-8DED8EA46A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557497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51B56-266A-404B-A214-F62582072B6B}" type="datetimeFigureOut">
              <a:rPr lang="zh-CN" altLang="en-US"/>
              <a:pPr>
                <a:defRPr/>
              </a:pPr>
              <a:t>2020/11/11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D67AF-024A-45CB-88A0-BB58EE3B37E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D1715-C6A4-4405-B90E-28F0D8B1CE1B}" type="datetimeFigureOut">
              <a:rPr lang="zh-CN" altLang="en-US"/>
              <a:pPr>
                <a:defRPr/>
              </a:pPr>
              <a:t>2020/11/11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F8C02-FB88-4F40-9A01-A4B0832E23A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A8631-0D13-4E9B-B031-910B90AF2090}" type="datetimeFigureOut">
              <a:rPr lang="zh-CN" altLang="en-US"/>
              <a:pPr>
                <a:defRPr/>
              </a:pPr>
              <a:t>2020/11/11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0F6AF-6A9D-4ECB-9BCF-D9B0B5C042C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D6C0C-DD3C-4782-BA02-3EADA84F4C6A}" type="datetimeFigureOut">
              <a:rPr lang="zh-CN" altLang="en-US"/>
              <a:pPr>
                <a:defRPr/>
              </a:pPr>
              <a:t>2020/11/11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C1C93-4089-424D-87C9-A4E150C47D9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9D887-6453-4653-9CB9-383D0DAF75B9}" type="datetimeFigureOut">
              <a:rPr lang="zh-CN" altLang="en-US"/>
              <a:pPr>
                <a:defRPr/>
              </a:pPr>
              <a:t>2020/11/11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0CFFB-B77C-497A-8EEB-8DFA01CB000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DA20E-6A9D-4795-B2E0-11E4DED523C9}" type="datetimeFigureOut">
              <a:rPr lang="zh-CN" altLang="en-US"/>
              <a:pPr>
                <a:defRPr/>
              </a:pPr>
              <a:t>2020/11/11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8F125-8D6C-4E4E-8028-15F6F41B056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9B081-C12B-4B9A-B62D-3DB41F5C592D}" type="datetimeFigureOut">
              <a:rPr lang="zh-CN" altLang="en-US"/>
              <a:pPr>
                <a:defRPr/>
              </a:pPr>
              <a:t>2020/11/11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A5E61-E5CD-4200-89F1-62EBDDB46C8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71E94-B9D0-4C63-8970-FD6A6360F673}" type="datetimeFigureOut">
              <a:rPr lang="zh-CN" altLang="en-US"/>
              <a:pPr>
                <a:defRPr/>
              </a:pPr>
              <a:t>2020/11/11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F5DEC-53ED-453F-A87A-90AC824A5E8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F5495-23D6-4C35-9BCC-F81A990ABAFE}" type="datetimeFigureOut">
              <a:rPr lang="zh-CN" altLang="en-US"/>
              <a:pPr>
                <a:defRPr/>
              </a:pPr>
              <a:t>2020/11/11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C5896-F262-4496-9BB4-DE8AEFE86EC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C0334-4929-4CE5-987B-E086F4C4C757}" type="datetimeFigureOut">
              <a:rPr lang="zh-CN" altLang="en-US"/>
              <a:pPr>
                <a:defRPr/>
              </a:pPr>
              <a:t>2020/11/11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238ED-9FCF-442D-892C-49AC2FDF66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33EA1-B7F3-4AAB-96FC-94A854CD832C}" type="datetimeFigureOut">
              <a:rPr lang="zh-CN" altLang="en-US"/>
              <a:pPr>
                <a:defRPr/>
              </a:pPr>
              <a:t>2020/11/11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B8E17-2CF0-4D03-8E5B-056F9766608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963D5-4065-4DF2-B24F-F5B99C1BFEDC}" type="datetimeFigureOut">
              <a:rPr lang="zh-CN" altLang="en-US"/>
              <a:pPr>
                <a:defRPr/>
              </a:pPr>
              <a:t>2020/11/11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07322-4E1B-455A-ACE1-7992D259E86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  <p:custDataLst>
              <p:tags r:id="rId14"/>
            </p:custDataLst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  <p:custDataLst>
              <p:tags r:id="rId15"/>
            </p:custDataLst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1140" name="Rectangle 4"/>
          <p:cNvSpPr>
            <a:spLocks noGrp="1" noChangeArrowheads="1"/>
          </p:cNvSpPr>
          <p:nvPr>
            <p:ph type="dt" sz="half" idx="2"/>
            <p:custDataLst>
              <p:tags r:id="rId16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13922503-BA12-4E1D-BB6A-E9A61F9153D1}" type="datetimeFigureOut">
              <a:rPr lang="zh-CN" altLang="en-US"/>
              <a:pPr>
                <a:defRPr/>
              </a:pPr>
              <a:t>2020/11/11</a:t>
            </a:fld>
            <a:endParaRPr lang="en-US" altLang="zh-CN"/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ftr" sz="quarter" idx="3"/>
            <p:custDataLst>
              <p:tags r:id="rId17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1142" name="Rectangle 6"/>
          <p:cNvSpPr>
            <a:spLocks noGrp="1" noChangeArrowheads="1"/>
          </p:cNvSpPr>
          <p:nvPr>
            <p:ph type="sldNum" sz="quarter" idx="4"/>
            <p:custDataLst>
              <p:tags r:id="rId18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4BEC249-DAF6-4E18-986C-AF4F6A189EE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tags" Target="../tags/tag117.xml"/><Relationship Id="rId18" Type="http://schemas.openxmlformats.org/officeDocument/2006/relationships/tags" Target="../tags/tag122.xml"/><Relationship Id="rId26" Type="http://schemas.openxmlformats.org/officeDocument/2006/relationships/image" Target="../media/image14.wmf"/><Relationship Id="rId3" Type="http://schemas.openxmlformats.org/officeDocument/2006/relationships/tags" Target="../tags/tag107.xml"/><Relationship Id="rId21" Type="http://schemas.openxmlformats.org/officeDocument/2006/relationships/tags" Target="../tags/tag125.xml"/><Relationship Id="rId34" Type="http://schemas.openxmlformats.org/officeDocument/2006/relationships/image" Target="../media/image18.wmf"/><Relationship Id="rId7" Type="http://schemas.openxmlformats.org/officeDocument/2006/relationships/tags" Target="../tags/tag111.xml"/><Relationship Id="rId12" Type="http://schemas.openxmlformats.org/officeDocument/2006/relationships/tags" Target="../tags/tag116.xml"/><Relationship Id="rId17" Type="http://schemas.openxmlformats.org/officeDocument/2006/relationships/tags" Target="../tags/tag121.xml"/><Relationship Id="rId25" Type="http://schemas.openxmlformats.org/officeDocument/2006/relationships/oleObject" Target="../embeddings/oleObject1.bin"/><Relationship Id="rId33" Type="http://schemas.openxmlformats.org/officeDocument/2006/relationships/oleObject" Target="../embeddings/oleObject5.bin"/><Relationship Id="rId38" Type="http://schemas.openxmlformats.org/officeDocument/2006/relationships/image" Target="../media/image20.wmf"/><Relationship Id="rId2" Type="http://schemas.openxmlformats.org/officeDocument/2006/relationships/tags" Target="../tags/tag106.xml"/><Relationship Id="rId16" Type="http://schemas.openxmlformats.org/officeDocument/2006/relationships/tags" Target="../tags/tag120.xml"/><Relationship Id="rId20" Type="http://schemas.openxmlformats.org/officeDocument/2006/relationships/tags" Target="../tags/tag124.xml"/><Relationship Id="rId29" Type="http://schemas.openxmlformats.org/officeDocument/2006/relationships/oleObject" Target="../embeddings/oleObject3.bin"/><Relationship Id="rId1" Type="http://schemas.openxmlformats.org/officeDocument/2006/relationships/vmlDrawing" Target="../drawings/vmlDrawing1.v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24" Type="http://schemas.openxmlformats.org/officeDocument/2006/relationships/slideLayout" Target="../slideLayouts/slideLayout2.xml"/><Relationship Id="rId32" Type="http://schemas.openxmlformats.org/officeDocument/2006/relationships/image" Target="../media/image17.wmf"/><Relationship Id="rId37" Type="http://schemas.openxmlformats.org/officeDocument/2006/relationships/oleObject" Target="../embeddings/oleObject7.bin"/><Relationship Id="rId5" Type="http://schemas.openxmlformats.org/officeDocument/2006/relationships/tags" Target="../tags/tag109.xml"/><Relationship Id="rId15" Type="http://schemas.openxmlformats.org/officeDocument/2006/relationships/tags" Target="../tags/tag119.xml"/><Relationship Id="rId23" Type="http://schemas.openxmlformats.org/officeDocument/2006/relationships/tags" Target="../tags/tag127.xml"/><Relationship Id="rId28" Type="http://schemas.openxmlformats.org/officeDocument/2006/relationships/image" Target="../media/image15.wmf"/><Relationship Id="rId36" Type="http://schemas.openxmlformats.org/officeDocument/2006/relationships/image" Target="../media/image19.wmf"/><Relationship Id="rId10" Type="http://schemas.openxmlformats.org/officeDocument/2006/relationships/tags" Target="../tags/tag114.xml"/><Relationship Id="rId19" Type="http://schemas.openxmlformats.org/officeDocument/2006/relationships/tags" Target="../tags/tag123.xml"/><Relationship Id="rId31" Type="http://schemas.openxmlformats.org/officeDocument/2006/relationships/oleObject" Target="../embeddings/oleObject4.bin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tags" Target="../tags/tag118.xml"/><Relationship Id="rId22" Type="http://schemas.openxmlformats.org/officeDocument/2006/relationships/tags" Target="../tags/tag126.xml"/><Relationship Id="rId27" Type="http://schemas.openxmlformats.org/officeDocument/2006/relationships/oleObject" Target="../embeddings/oleObject2.bin"/><Relationship Id="rId30" Type="http://schemas.openxmlformats.org/officeDocument/2006/relationships/image" Target="../media/image16.wmf"/><Relationship Id="rId35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31.xml"/><Relationship Id="rId7" Type="http://schemas.openxmlformats.org/officeDocument/2006/relationships/image" Target="../media/image22.png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image" Target="../media/image2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tags" Target="../tags/tag135.xml"/><Relationship Id="rId7" Type="http://schemas.openxmlformats.org/officeDocument/2006/relationships/image" Target="../media/image23.jpeg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9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5" Type="http://schemas.openxmlformats.org/officeDocument/2006/relationships/image" Target="../media/image26.png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5" Type="http://schemas.openxmlformats.org/officeDocument/2006/relationships/image" Target="../media/image27.png"/><Relationship Id="rId4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tags" Target="../tags/tag146.xml"/><Relationship Id="rId7" Type="http://schemas.openxmlformats.org/officeDocument/2006/relationships/image" Target="../media/image28.jpeg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9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5" Type="http://schemas.openxmlformats.org/officeDocument/2006/relationships/image" Target="../media/image31.png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54.xml"/><Relationship Id="rId7" Type="http://schemas.openxmlformats.org/officeDocument/2006/relationships/image" Target="../media/image34.jpeg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62.xml"/><Relationship Id="rId13" Type="http://schemas.openxmlformats.org/officeDocument/2006/relationships/image" Target="../media/image30.jpeg"/><Relationship Id="rId3" Type="http://schemas.openxmlformats.org/officeDocument/2006/relationships/tags" Target="../tags/tag157.xml"/><Relationship Id="rId7" Type="http://schemas.openxmlformats.org/officeDocument/2006/relationships/tags" Target="../tags/tag161.xml"/><Relationship Id="rId12" Type="http://schemas.openxmlformats.org/officeDocument/2006/relationships/image" Target="../media/image29.jpeg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11" Type="http://schemas.openxmlformats.org/officeDocument/2006/relationships/image" Target="../media/image28.jpeg"/><Relationship Id="rId5" Type="http://schemas.openxmlformats.org/officeDocument/2006/relationships/tags" Target="../tags/tag159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58.xml"/><Relationship Id="rId9" Type="http://schemas.openxmlformats.org/officeDocument/2006/relationships/tags" Target="../tags/tag16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image" Target="../media/image2.png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87.xml"/><Relationship Id="rId4" Type="http://schemas.openxmlformats.org/officeDocument/2006/relationships/video" Target="file:///G:\&#32508;&#21512;&#39064;&#24211;\2020&#31179;&#29289;&#29702;&#20843;&#19978;&#35838;&#20214;&#38598;&#65288;&#23398;&#31185;&#32593;&#65289;\2020&#31179;&#29289;&#29702;&#20843;&#19978;&#35838;&#20214;06-04&#23494;&#24230;&#19982;&#31038;&#20250;&#29983;&#27963;\&#36229;&#32423;&#40857;&#21367;&#39118;.wmv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tags" Target="../tags/tag166.xml"/><Relationship Id="rId7" Type="http://schemas.openxmlformats.org/officeDocument/2006/relationships/image" Target="../media/image36.png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image" Target="../media/image35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tags" Target="../tags/tag170.xml"/><Relationship Id="rId7" Type="http://schemas.openxmlformats.org/officeDocument/2006/relationships/image" Target="../media/image39.png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image" Target="../media/image38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5" Type="http://schemas.openxmlformats.org/officeDocument/2006/relationships/image" Target="../media/image48.png"/><Relationship Id="rId4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tags" Target="../tags/tag186.xml"/><Relationship Id="rId7" Type="http://schemas.openxmlformats.org/officeDocument/2006/relationships/image" Target="../media/image49.jpeg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6" Type="http://schemas.openxmlformats.org/officeDocument/2006/relationships/slideLayout" Target="../slideLayouts/slideLayout4.xml"/><Relationship Id="rId11" Type="http://schemas.openxmlformats.org/officeDocument/2006/relationships/comments" Target="../comments/comment1.xml"/><Relationship Id="rId5" Type="http://schemas.openxmlformats.org/officeDocument/2006/relationships/tags" Target="../tags/tag188.xml"/><Relationship Id="rId10" Type="http://schemas.openxmlformats.org/officeDocument/2006/relationships/image" Target="../media/image52.png"/><Relationship Id="rId4" Type="http://schemas.openxmlformats.org/officeDocument/2006/relationships/tags" Target="../tags/tag187.xml"/><Relationship Id="rId9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195.xml"/><Relationship Id="rId13" Type="http://schemas.openxmlformats.org/officeDocument/2006/relationships/oleObject" Target="../embeddings/oleObject8.bin"/><Relationship Id="rId18" Type="http://schemas.openxmlformats.org/officeDocument/2006/relationships/image" Target="../media/image55.wmf"/><Relationship Id="rId3" Type="http://schemas.openxmlformats.org/officeDocument/2006/relationships/tags" Target="../tags/tag190.xml"/><Relationship Id="rId7" Type="http://schemas.openxmlformats.org/officeDocument/2006/relationships/tags" Target="../tags/tag194.xml"/><Relationship Id="rId12" Type="http://schemas.openxmlformats.org/officeDocument/2006/relationships/image" Target="../media/image56.wmf"/><Relationship Id="rId17" Type="http://schemas.openxmlformats.org/officeDocument/2006/relationships/oleObject" Target="../embeddings/oleObject10.bin"/><Relationship Id="rId2" Type="http://schemas.openxmlformats.org/officeDocument/2006/relationships/tags" Target="../tags/tag189.xml"/><Relationship Id="rId16" Type="http://schemas.openxmlformats.org/officeDocument/2006/relationships/image" Target="../media/image54.wmf"/><Relationship Id="rId1" Type="http://schemas.openxmlformats.org/officeDocument/2006/relationships/vmlDrawing" Target="../drawings/vmlDrawing2.vml"/><Relationship Id="rId6" Type="http://schemas.openxmlformats.org/officeDocument/2006/relationships/tags" Target="../tags/tag193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92.xml"/><Relationship Id="rId15" Type="http://schemas.openxmlformats.org/officeDocument/2006/relationships/oleObject" Target="../embeddings/oleObject9.bin"/><Relationship Id="rId10" Type="http://schemas.openxmlformats.org/officeDocument/2006/relationships/tags" Target="../tags/tag197.xml"/><Relationship Id="rId4" Type="http://schemas.openxmlformats.org/officeDocument/2006/relationships/tags" Target="../tags/tag191.xml"/><Relationship Id="rId9" Type="http://schemas.openxmlformats.org/officeDocument/2006/relationships/tags" Target="../tags/tag196.xml"/><Relationship Id="rId14" Type="http://schemas.openxmlformats.org/officeDocument/2006/relationships/image" Target="../media/image5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1.xml"/><Relationship Id="rId1" Type="http://schemas.openxmlformats.org/officeDocument/2006/relationships/tags" Target="../tags/tag20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4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4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210.xml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4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tags" Target="../tags/tag211.xml"/><Relationship Id="rId4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4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4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4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tags" Target="../tags/tag225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61.png"/><Relationship Id="rId2" Type="http://schemas.openxmlformats.org/officeDocument/2006/relationships/tags" Target="../tags/tag224.xml"/><Relationship Id="rId1" Type="http://schemas.openxmlformats.org/officeDocument/2006/relationships/tags" Target="../tags/tag223.xml"/><Relationship Id="rId6" Type="http://schemas.openxmlformats.org/officeDocument/2006/relationships/tags" Target="../tags/tag228.xml"/><Relationship Id="rId11" Type="http://schemas.openxmlformats.org/officeDocument/2006/relationships/image" Target="../media/image60.wmf"/><Relationship Id="rId5" Type="http://schemas.openxmlformats.org/officeDocument/2006/relationships/tags" Target="../tags/tag227.xml"/><Relationship Id="rId10" Type="http://schemas.openxmlformats.org/officeDocument/2006/relationships/image" Target="../media/image59.jpeg"/><Relationship Id="rId4" Type="http://schemas.openxmlformats.org/officeDocument/2006/relationships/tags" Target="../tags/tag226.xml"/><Relationship Id="rId9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tags" Target="../tags/tag96.xml"/><Relationship Id="rId7" Type="http://schemas.openxmlformats.org/officeDocument/2006/relationships/image" Target="../media/image5.gif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9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7" Type="http://schemas.openxmlformats.org/officeDocument/2006/relationships/image" Target="../media/image10.gif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image" Target="../media/image9.gif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9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100" name="Text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1925" y="376238"/>
            <a:ext cx="706913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000" b="1">
                <a:solidFill>
                  <a:srgbClr val="11111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义务教育教科书  物理  八年级  上册</a:t>
            </a:r>
          </a:p>
        </p:txBody>
      </p:sp>
      <p:sp>
        <p:nvSpPr>
          <p:cNvPr id="4101" name="Rectangle 7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01638" y="992188"/>
            <a:ext cx="8367712" cy="1554162"/>
          </a:xfrm>
        </p:spPr>
        <p:txBody>
          <a:bodyPr/>
          <a:lstStyle/>
          <a:p>
            <a:pPr eaLnBrk="1" hangingPunct="1"/>
            <a:r>
              <a:rPr lang="zh-CN" altLang="en-US" sz="3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第六章 质量和密度</a:t>
            </a:r>
            <a:r>
              <a:rPr lang="zh-CN" altLang="en-US" sz="4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/>
            </a:r>
            <a:br>
              <a:rPr lang="zh-CN" altLang="en-US" sz="4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</a:br>
            <a:r>
              <a:rPr lang="zh-CN" altLang="en-US" sz="5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第</a:t>
            </a:r>
            <a:r>
              <a:rPr lang="en-US" altLang="zh-CN" sz="54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54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节 密度与社会生活</a:t>
            </a:r>
          </a:p>
        </p:txBody>
      </p:sp>
    </p:spTree>
  </p:cSld>
  <p:clrMapOvr>
    <a:masterClrMapping/>
  </p:clrMapOvr>
  <p:transition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39688" y="812800"/>
            <a:ext cx="8739187" cy="1314450"/>
          </a:xfrm>
        </p:spPr>
        <p:txBody>
          <a:bodyPr/>
          <a:lstStyle/>
          <a:p>
            <a:pPr eaLnBrk="1" hangingPunct="1">
              <a:lnSpc>
                <a:spcPct val="125000"/>
              </a:lnSpc>
              <a:spcBef>
                <a:spcPct val="0"/>
              </a:spcBef>
              <a:buClr>
                <a:schemeClr val="bg1"/>
              </a:buClr>
              <a:buFont typeface="Wingdings" pitchFamily="2" charset="2"/>
              <a:buChar char="p"/>
            </a:pP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</a:t>
            </a:r>
            <a:r>
              <a:rPr kumimoji="1"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推导：</a:t>
            </a:r>
            <a:r>
              <a:rPr kumimoji="1"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1m</a:t>
            </a:r>
            <a:r>
              <a:rPr kumimoji="1" lang="en-US" altLang="zh-CN" b="1" baseline="3000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kumimoji="1"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的水完全结冰，冰的体积多大？体积增大还是减小？</a:t>
            </a:r>
          </a:p>
        </p:txBody>
      </p:sp>
      <p:sp>
        <p:nvSpPr>
          <p:cNvPr id="119813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8288" y="2276475"/>
            <a:ext cx="11461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解：</a:t>
            </a:r>
          </a:p>
        </p:txBody>
      </p:sp>
      <p:sp>
        <p:nvSpPr>
          <p:cNvPr id="119817" name="Text Box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0500" y="6037263"/>
            <a:ext cx="86963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答：冰的体积为</a:t>
            </a:r>
            <a:r>
              <a:rPr kumimoji="1" lang="en-US" altLang="zh-CN" sz="32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1.1m</a:t>
            </a:r>
            <a:r>
              <a:rPr kumimoji="1" lang="en-US" altLang="zh-CN" sz="3200" b="1" baseline="3000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kumimoji="1" lang="zh-CN" altLang="en-US" sz="32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，水结冰时体积增大。</a:t>
            </a:r>
            <a:endParaRPr kumimoji="1" lang="en-US" altLang="zh-CN" sz="3200" b="1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title"/>
            <p:custDataLst>
              <p:tags r:id="rId5"/>
            </p:custDataLst>
          </p:nvPr>
        </p:nvSpPr>
        <p:spPr>
          <a:xfrm>
            <a:off x="457200" y="147638"/>
            <a:ext cx="8229600" cy="852487"/>
          </a:xfrm>
        </p:spPr>
        <p:txBody>
          <a:bodyPr/>
          <a:lstStyle/>
          <a:p>
            <a:pPr algn="l" eaLnBrk="1" hangingPunct="1"/>
            <a:r>
              <a:rPr lang="zh-CN" altLang="en-US" sz="4000" b="1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二、</a:t>
            </a:r>
            <a:r>
              <a:rPr lang="zh-CN" altLang="en-US" sz="4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水密度的反常变化</a:t>
            </a:r>
          </a:p>
        </p:txBody>
      </p:sp>
      <p:graphicFrame>
        <p:nvGraphicFramePr>
          <p:cNvPr id="119820" name="Object 12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1531938" y="2909888"/>
          <a:ext cx="1925637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Equation" r:id="rId25" imgW="761760" imgH="241200" progId="Equation.DSMT4">
                  <p:embed/>
                </p:oleObj>
              </mc:Choice>
              <mc:Fallback>
                <p:oleObj name="Equation" r:id="rId25" imgW="761760" imgH="2412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531938" y="2909888"/>
                        <a:ext cx="1925637" cy="609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6"/>
          <p:cNvGrpSpPr/>
          <p:nvPr>
            <p:custDataLst>
              <p:tags r:id="rId7"/>
            </p:custDataLst>
          </p:nvPr>
        </p:nvGrpSpPr>
        <p:grpSpPr>
          <a:xfrm>
            <a:off x="927100" y="2136775"/>
            <a:ext cx="2457450" cy="933450"/>
            <a:chOff x="2832" y="1572"/>
            <a:chExt cx="1548" cy="588"/>
          </a:xfrm>
        </p:grpSpPr>
        <p:graphicFrame>
          <p:nvGraphicFramePr>
            <p:cNvPr id="1032" name="Object 11"/>
            <p:cNvGraphicFramePr>
              <a:graphicFrameLocks noChangeAspect="1"/>
            </p:cNvGraphicFramePr>
            <p:nvPr>
              <p:custDataLst>
                <p:tags r:id="rId21"/>
              </p:custDataLst>
            </p:nvPr>
          </p:nvGraphicFramePr>
          <p:xfrm>
            <a:off x="3267" y="1572"/>
            <a:ext cx="646" cy="5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8" name="Equation" r:id="rId27" imgW="431640" imgH="393480" progId="Equation.DSMT4">
                    <p:embed/>
                  </p:oleObj>
                </mc:Choice>
                <mc:Fallback>
                  <p:oleObj name="Equation" r:id="rId27" imgW="431640" imgH="39348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3267" y="1572"/>
                          <a:ext cx="646" cy="58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46" name="Text Box 14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2832" y="1680"/>
              <a:ext cx="586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由</a:t>
              </a:r>
            </a:p>
          </p:txBody>
        </p:sp>
        <p:sp>
          <p:nvSpPr>
            <p:cNvPr id="1047" name="Text Box 15"/>
            <p:cNvSpPr txBox="1"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3794" y="1698"/>
              <a:ext cx="586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得</a:t>
              </a:r>
            </a:p>
          </p:txBody>
        </p:sp>
      </p:grpSp>
      <p:graphicFrame>
        <p:nvGraphicFramePr>
          <p:cNvPr id="119825" name="Object 17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3863975" y="2957513"/>
          <a:ext cx="1925638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Equation" r:id="rId29" imgW="761760" imgH="228600" progId="Equation.DSMT4">
                  <p:embed/>
                </p:oleObj>
              </mc:Choice>
              <mc:Fallback>
                <p:oleObj name="Equation" r:id="rId29" imgW="761760" imgH="2286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863975" y="2957513"/>
                        <a:ext cx="1925638" cy="577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24"/>
          <p:cNvGrpSpPr/>
          <p:nvPr>
            <p:custDataLst>
              <p:tags r:id="rId9"/>
            </p:custDataLst>
          </p:nvPr>
        </p:nvGrpSpPr>
        <p:grpSpPr>
          <a:xfrm>
            <a:off x="968375" y="3489325"/>
            <a:ext cx="2085975" cy="628650"/>
            <a:chOff x="990" y="2598"/>
            <a:chExt cx="1314" cy="396"/>
          </a:xfrm>
        </p:grpSpPr>
        <p:graphicFrame>
          <p:nvGraphicFramePr>
            <p:cNvPr id="1031" name="Object 19"/>
            <p:cNvGraphicFramePr>
              <a:graphicFrameLocks noChangeAspect="1"/>
            </p:cNvGraphicFramePr>
            <p:nvPr>
              <p:custDataLst>
                <p:tags r:id="rId19"/>
              </p:custDataLst>
            </p:nvPr>
          </p:nvGraphicFramePr>
          <p:xfrm>
            <a:off x="1429" y="2598"/>
            <a:ext cx="875" cy="3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0" name="Equation" r:id="rId31" imgW="533160" imgH="241200" progId="Equation.DSMT4">
                    <p:embed/>
                  </p:oleObj>
                </mc:Choice>
                <mc:Fallback>
                  <p:oleObj name="Equation" r:id="rId31" imgW="533160" imgH="2412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2"/>
                        <a:stretch>
                          <a:fillRect/>
                        </a:stretch>
                      </p:blipFill>
                      <p:spPr>
                        <a:xfrm>
                          <a:off x="1429" y="2598"/>
                          <a:ext cx="875" cy="396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45" name="Text Box 20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990" y="2603"/>
              <a:ext cx="586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∵</a:t>
              </a:r>
            </a:p>
          </p:txBody>
        </p:sp>
      </p:grpSp>
      <p:grpSp>
        <p:nvGrpSpPr>
          <p:cNvPr id="4" name="Group 26"/>
          <p:cNvGrpSpPr/>
          <p:nvPr>
            <p:custDataLst>
              <p:tags r:id="rId10"/>
            </p:custDataLst>
          </p:nvPr>
        </p:nvGrpSpPr>
        <p:grpSpPr>
          <a:xfrm>
            <a:off x="969963" y="4108450"/>
            <a:ext cx="2681287" cy="609600"/>
            <a:chOff x="1011" y="2898"/>
            <a:chExt cx="1689" cy="384"/>
          </a:xfrm>
        </p:grpSpPr>
        <p:sp>
          <p:nvSpPr>
            <p:cNvPr id="1044" name="Text Box 21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1011" y="2926"/>
              <a:ext cx="586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∴</a:t>
              </a:r>
            </a:p>
          </p:txBody>
        </p:sp>
        <p:graphicFrame>
          <p:nvGraphicFramePr>
            <p:cNvPr id="1030" name="Object 25"/>
            <p:cNvGraphicFramePr>
              <a:graphicFrameLocks noChangeAspect="1"/>
            </p:cNvGraphicFramePr>
            <p:nvPr>
              <p:custDataLst>
                <p:tags r:id="rId18"/>
              </p:custDataLst>
            </p:nvPr>
          </p:nvGraphicFramePr>
          <p:xfrm>
            <a:off x="1366" y="2898"/>
            <a:ext cx="1334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1" name="Equation" r:id="rId33" imgW="838080" imgH="241200" progId="Equation.DSMT4">
                    <p:embed/>
                  </p:oleObj>
                </mc:Choice>
                <mc:Fallback>
                  <p:oleObj name="Equation" r:id="rId33" imgW="838080" imgH="2412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4"/>
                        <a:stretch>
                          <a:fillRect/>
                        </a:stretch>
                      </p:blipFill>
                      <p:spPr>
                        <a:xfrm>
                          <a:off x="1366" y="2898"/>
                          <a:ext cx="1334" cy="384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Group 30"/>
          <p:cNvGrpSpPr/>
          <p:nvPr>
            <p:custDataLst>
              <p:tags r:id="rId11"/>
            </p:custDataLst>
          </p:nvPr>
        </p:nvGrpSpPr>
        <p:grpSpPr>
          <a:xfrm>
            <a:off x="966788" y="4762500"/>
            <a:ext cx="2506662" cy="1155700"/>
            <a:chOff x="1001" y="3020"/>
            <a:chExt cx="1579" cy="728"/>
          </a:xfrm>
        </p:grpSpPr>
        <p:sp>
          <p:nvSpPr>
            <p:cNvPr id="1043" name="Text Box 28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001" y="3170"/>
              <a:ext cx="586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∴</a:t>
              </a:r>
            </a:p>
          </p:txBody>
        </p:sp>
        <p:graphicFrame>
          <p:nvGraphicFramePr>
            <p:cNvPr id="1029" name="Object 29"/>
            <p:cNvGraphicFramePr>
              <a:graphicFrameLocks noChangeAspect="1"/>
            </p:cNvGraphicFramePr>
            <p:nvPr>
              <p:custDataLst>
                <p:tags r:id="rId16"/>
              </p:custDataLst>
            </p:nvPr>
          </p:nvGraphicFramePr>
          <p:xfrm>
            <a:off x="1327" y="3020"/>
            <a:ext cx="1253" cy="7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2" name="Equation" r:id="rId35" imgW="787320" imgH="457200" progId="Equation.DSMT4">
                    <p:embed/>
                  </p:oleObj>
                </mc:Choice>
                <mc:Fallback>
                  <p:oleObj name="Equation" r:id="rId35" imgW="787320" imgH="4572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6"/>
                        <a:stretch>
                          <a:fillRect/>
                        </a:stretch>
                      </p:blipFill>
                      <p:spPr>
                        <a:xfrm>
                          <a:off x="1327" y="3020"/>
                          <a:ext cx="1253" cy="72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19839" name="Object 31"/>
          <p:cNvGraphicFramePr>
            <a:graphicFrameLocks noChangeAspect="1"/>
          </p:cNvGraphicFramePr>
          <p:nvPr>
            <p:custDataLst>
              <p:tags r:id="rId12"/>
            </p:custDataLst>
          </p:nvPr>
        </p:nvGraphicFramePr>
        <p:xfrm>
          <a:off x="3582988" y="4732338"/>
          <a:ext cx="4878387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Equation" r:id="rId37" imgW="1930320" imgH="444240" progId="Equation.DSMT4">
                  <p:embed/>
                </p:oleObj>
              </mc:Choice>
              <mc:Fallback>
                <p:oleObj name="Equation" r:id="rId37" imgW="1930320" imgH="44424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582988" y="4732338"/>
                        <a:ext cx="4878387" cy="1123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840" name="AutoShape 32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275388" y="2260600"/>
            <a:ext cx="990600" cy="1112838"/>
          </a:xfrm>
          <a:prstGeom prst="cube">
            <a:avLst>
              <a:gd name="adj" fmla="val 25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1kg</a:t>
            </a:r>
          </a:p>
          <a:p>
            <a:pPr algn="ctr"/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水</a:t>
            </a:r>
          </a:p>
        </p:txBody>
      </p:sp>
      <p:sp>
        <p:nvSpPr>
          <p:cNvPr id="119841" name="AutoShape 33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410450" y="1917700"/>
            <a:ext cx="1295400" cy="1455738"/>
          </a:xfrm>
          <a:prstGeom prst="cube">
            <a:avLst>
              <a:gd name="adj" fmla="val 25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1kg</a:t>
            </a:r>
          </a:p>
          <a:p>
            <a:pPr algn="ctr"/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冰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9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9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9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9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19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9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3" grpId="0"/>
      <p:bldP spid="119817" grpId="0"/>
      <p:bldP spid="119840" grpId="0" animBg="1"/>
      <p:bldP spid="1198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42875" y="185738"/>
            <a:ext cx="8928100" cy="6534150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</p:spTree>
  </p:cSld>
  <p:clrMapOvr>
    <a:masterClrMapping/>
  </p:clrMapOvr>
  <p:transition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79400" y="193675"/>
            <a:ext cx="8121650" cy="842963"/>
          </a:xfrm>
        </p:spPr>
        <p:txBody>
          <a:bodyPr/>
          <a:lstStyle/>
          <a:p>
            <a:pPr algn="l" eaLnBrk="1" hangingPunct="1"/>
            <a:r>
              <a:rPr lang="en-US" altLang="zh-CN" sz="4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4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．水密度的反常变化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254000" y="830263"/>
            <a:ext cx="8655050" cy="28035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水在</a:t>
            </a: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4℃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时密度最大。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温度高于</a:t>
            </a: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4℃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时，热胀冷缩；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温度低于</a:t>
            </a: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4℃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时，热缩冷胀。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正常物质遵循“热胀冷缩”，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但水等少数物质“热缩冷胀”。</a:t>
            </a:r>
            <a:endParaRPr lang="en-US" altLang="zh-CN" sz="28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14340" name="Picture 7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157163" y="3287713"/>
            <a:ext cx="4476750" cy="3276600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pic>
        <p:nvPicPr>
          <p:cNvPr id="121865" name="Picture 9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4597400" y="3230563"/>
            <a:ext cx="4356100" cy="3389312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1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1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1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155575" y="100013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altLang="zh-CN" sz="4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4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．应用：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057275"/>
            <a:ext cx="4366009" cy="1193556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）为什么自来水管冬季容易冻裂？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0" y="2321169"/>
            <a:ext cx="3301058" cy="4536831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pic>
        <p:nvPicPr>
          <p:cNvPr id="15365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4762919" y="0"/>
            <a:ext cx="4381081" cy="3325505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pic>
        <p:nvPicPr>
          <p:cNvPr id="6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3326003" y="3295858"/>
            <a:ext cx="5817997" cy="3562142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</p:spTree>
  </p:cSld>
  <p:clrMapOvr>
    <a:masterClrMapping/>
  </p:clrMapOvr>
  <p:transition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algn="l" eaLnBrk="1" hangingPunct="1"/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）为什么冬天会在水面结冰？冰层为什么都会漂浮在水面呢？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zh-CN" altLang="en-US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zh-CN" altLang="en-US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/>
            <a:endParaRPr lang="zh-CN" altLang="en-US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0" y="1455738"/>
            <a:ext cx="9144000" cy="5402262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</p:spTree>
  </p:cSld>
  <p:clrMapOvr>
    <a:masterClrMapping/>
  </p:clrMapOvr>
  <p:transition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0" y="1273175"/>
            <a:ext cx="9144000" cy="5089525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sp>
        <p:nvSpPr>
          <p:cNvPr id="18435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164013" y="1706563"/>
            <a:ext cx="1554162" cy="5794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-20℃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algn="l" eaLnBrk="1" hangingPunct="1"/>
            <a:r>
              <a:rPr lang="zh-CN" altLang="en-US" sz="3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3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3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）水的反常膨胀对冬季水中生物的生存有什么意义？</a:t>
            </a:r>
          </a:p>
        </p:txBody>
      </p:sp>
    </p:spTree>
  </p:cSld>
  <p:clrMapOvr>
    <a:masterClrMapping/>
  </p:clrMapOvr>
  <p:transition>
    <p:cov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192088" y="244475"/>
            <a:ext cx="5975350" cy="806450"/>
          </a:xfrm>
        </p:spPr>
        <p:txBody>
          <a:bodyPr/>
          <a:lstStyle/>
          <a:p>
            <a:pPr algn="l" eaLnBrk="1" hangingPunct="1"/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三、密度与物质鉴别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336550" y="939800"/>
            <a:ext cx="8477250" cy="1839913"/>
          </a:xfrm>
        </p:spPr>
        <p:txBody>
          <a:bodyPr/>
          <a:lstStyle/>
          <a:p>
            <a:pPr eaLnBrk="1" hangingPunct="1">
              <a:buClr>
                <a:schemeClr val="bg1"/>
              </a:buClr>
              <a:buFontTx/>
              <a:buNone/>
            </a:pP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kumimoji="1"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物质鉴别</a:t>
            </a:r>
          </a:p>
          <a:p>
            <a:pPr eaLnBrk="1" hangingPunct="1">
              <a:buClr>
                <a:schemeClr val="bg1"/>
              </a:buClr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密度是物质的特性，比较</a:t>
            </a:r>
            <a:r>
              <a:rPr lang="zh-CN" altLang="en-US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测得密度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和</a:t>
            </a:r>
            <a:r>
              <a:rPr lang="zh-CN" altLang="en-US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密度表中物质密度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，鉴别物质。</a:t>
            </a:r>
          </a:p>
        </p:txBody>
      </p:sp>
      <p:pic>
        <p:nvPicPr>
          <p:cNvPr id="129030" name="Picture 6" descr="密度表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341313" y="2682875"/>
            <a:ext cx="3095625" cy="3810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29031" name="Picture 7" descr="密度表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3554413" y="2706688"/>
            <a:ext cx="2781300" cy="2897187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29032" name="Picture 8" descr="密度表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6394450" y="2725738"/>
            <a:ext cx="2495550" cy="23812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6" grpId="0"/>
      <p:bldP spid="129027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34963" y="274638"/>
            <a:ext cx="4251325" cy="771525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zh-CN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kumimoji="1"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</a:t>
            </a: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应用：</a:t>
            </a:r>
            <a:endParaRPr lang="zh-CN" altLang="en-US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2843213" y="328613"/>
            <a:ext cx="4529137" cy="754062"/>
          </a:xfrm>
        </p:spPr>
        <p:txBody>
          <a:bodyPr/>
          <a:lstStyle/>
          <a:p>
            <a:pPr eaLnBrk="1" hangingPunct="1">
              <a:buClr>
                <a:schemeClr val="bg1"/>
              </a:buClr>
              <a:buFontTx/>
              <a:buNone/>
            </a:pP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）鉴别真假</a:t>
            </a:r>
          </a:p>
        </p:txBody>
      </p:sp>
      <p:pic>
        <p:nvPicPr>
          <p:cNvPr id="20484" name="Picture 9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1560513" y="1344613"/>
            <a:ext cx="4594225" cy="5154612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</p:spTree>
  </p:cSld>
  <p:clrMapOvr>
    <a:masterClrMapping/>
  </p:clrMapOvr>
  <p:transition>
    <p:cov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42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0" y="0"/>
            <a:ext cx="4587875" cy="37592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1507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4602163" y="609600"/>
            <a:ext cx="4541837" cy="4451350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pic>
        <p:nvPicPr>
          <p:cNvPr id="21508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0" y="3779838"/>
            <a:ext cx="4572000" cy="3078162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</p:spTree>
  </p:cSld>
  <p:clrMapOvr>
    <a:masterClrMapping/>
  </p:clrMapOvr>
  <p:transition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密度表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355600" y="1484313"/>
            <a:ext cx="3095625" cy="517207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2531" name="Picture 5" descr="密度表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3554413" y="1492250"/>
            <a:ext cx="2781300" cy="39338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2532" name="Picture 6" descr="密度表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6410325" y="1493838"/>
            <a:ext cx="2495550" cy="323373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2533" name="Rectangle 7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pPr algn="l" eaLnBrk="1" hangingPunct="1"/>
            <a:r>
              <a:rPr lang="zh-CN" altLang="en-US" sz="3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利用密度可鉴别物质，但是要准确地鉴别物质，要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多种方法并用</a:t>
            </a:r>
            <a:r>
              <a:rPr lang="zh-CN" altLang="en-US" sz="3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</p:txBody>
      </p:sp>
      <p:sp>
        <p:nvSpPr>
          <p:cNvPr id="203785" name="Rectangle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00213" y="5857875"/>
            <a:ext cx="1543050" cy="357188"/>
          </a:xfrm>
          <a:prstGeom prst="rect">
            <a:avLst/>
          </a:prstGeom>
          <a:noFill/>
          <a:ln w="38100" algn="ctr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3786" name="Rectangle 1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701800" y="5473700"/>
            <a:ext cx="1543050" cy="357188"/>
          </a:xfrm>
          <a:prstGeom prst="rect">
            <a:avLst/>
          </a:prstGeom>
          <a:noFill/>
          <a:ln w="38100" algn="ctr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3787" name="Rectangle 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659313" y="3702050"/>
            <a:ext cx="1543050" cy="357188"/>
          </a:xfrm>
          <a:prstGeom prst="rect">
            <a:avLst/>
          </a:prstGeom>
          <a:noFill/>
          <a:ln w="38100" algn="ctr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3788" name="Rectangle 1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659313" y="4130675"/>
            <a:ext cx="1543050" cy="357188"/>
          </a:xfrm>
          <a:prstGeom prst="rect">
            <a:avLst/>
          </a:prstGeom>
          <a:noFill/>
          <a:ln w="38100" algn="ctr">
            <a:solidFill>
              <a:srgbClr val="0000FF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3789" name="Rectangle 1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673600" y="4587875"/>
            <a:ext cx="1543050" cy="357188"/>
          </a:xfrm>
          <a:prstGeom prst="rect">
            <a:avLst/>
          </a:prstGeom>
          <a:noFill/>
          <a:ln w="38100" algn="ctr">
            <a:solidFill>
              <a:srgbClr val="0000FF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3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3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3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3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3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85" grpId="0" animBg="1"/>
      <p:bldP spid="203786" grpId="0" animBg="1"/>
      <p:bldP spid="203787" grpId="0" animBg="1"/>
      <p:bldP spid="203788" grpId="0" animBg="1"/>
      <p:bldP spid="20378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302" name="AutoShape 6">
            <a:hlinkClick r:id="" action="ppaction://noaction" highlightClick="1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557838" y="6329363"/>
            <a:ext cx="1100137" cy="414337"/>
          </a:xfrm>
          <a:prstGeom prst="actionButtonBlank">
            <a:avLst/>
          </a:prstGeom>
          <a:gradFill rotWithShape="1">
            <a:gsLst>
              <a:gs pos="0">
                <a:schemeClr val="bg2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 i="1">
                <a:latin typeface="Times New Roman" pitchFamily="18" charset="0"/>
              </a:rPr>
              <a:t>Play</a:t>
            </a:r>
          </a:p>
        </p:txBody>
      </p:sp>
      <p:sp>
        <p:nvSpPr>
          <p:cNvPr id="183303" name="AutoShape 7">
            <a:hlinkClick r:id="" action="ppaction://noaction" highlightClick="1"/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21475" y="6329363"/>
            <a:ext cx="1100138" cy="414337"/>
          </a:xfrm>
          <a:prstGeom prst="actionButtonBlank">
            <a:avLst/>
          </a:prstGeom>
          <a:gradFill rotWithShape="1">
            <a:gsLst>
              <a:gs pos="0">
                <a:schemeClr val="bg2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 i="1">
                <a:latin typeface="Times New Roman" pitchFamily="18" charset="0"/>
              </a:rPr>
              <a:t>Pause</a:t>
            </a:r>
          </a:p>
        </p:txBody>
      </p:sp>
      <p:sp>
        <p:nvSpPr>
          <p:cNvPr id="183304" name="AutoShape 8">
            <a:hlinkClick r:id="" action="ppaction://noaction" highlightClick="1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886700" y="6329363"/>
            <a:ext cx="1100138" cy="414337"/>
          </a:xfrm>
          <a:prstGeom prst="actionButtonBlank">
            <a:avLst/>
          </a:prstGeom>
          <a:gradFill rotWithShape="1">
            <a:gsLst>
              <a:gs pos="0">
                <a:schemeClr val="bg2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 i="1">
                <a:latin typeface="Times New Roman" pitchFamily="18" charset="0"/>
              </a:rPr>
              <a:t>Stop</a:t>
            </a:r>
          </a:p>
        </p:txBody>
      </p:sp>
      <p:pic>
        <p:nvPicPr>
          <p:cNvPr id="6" name="超级龙卷风.wmv">
            <a:hlinkClick r:id="" action="ppaction://media"/>
          </p:cNvPr>
          <p:cNvPicPr>
            <a:picLocks noRot="1" noChangeAspect="1"/>
          </p:cNvPicPr>
          <p:nvPr>
            <a:videoFile r:link="rId4"/>
            <p:custDataLst>
              <p:tags r:id="rId5"/>
            </p:custDataLst>
            <p:extLst/>
          </p:nvPr>
        </p:nvPicPr>
        <p:blipFill>
          <a:blip r:embed="rId7"/>
          <a:stretch>
            <a:fillRect/>
          </a:stretch>
        </p:blipFill>
        <p:spPr>
          <a:xfrm>
            <a:off x="80384" y="321111"/>
            <a:ext cx="8971458" cy="5657658"/>
          </a:xfrm>
          <a:prstGeom prst="rect">
            <a:avLst/>
          </a:prstGeom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33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3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330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33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330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33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3304"/>
                  </p:tgtEl>
                </p:cond>
              </p:nextCondLst>
            </p:seq>
            <p:vide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0" y="0"/>
            <a:ext cx="9144000" cy="3475038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pic>
        <p:nvPicPr>
          <p:cNvPr id="23555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0" y="3481388"/>
            <a:ext cx="4700588" cy="3376612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pic>
        <p:nvPicPr>
          <p:cNvPr id="23556" name="Picture 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4710113" y="3500438"/>
            <a:ext cx="4433887" cy="3357562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sp>
        <p:nvSpPr>
          <p:cNvPr id="2355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55838" y="3457575"/>
            <a:ext cx="4792662" cy="881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4000">
                <a:latin typeface="Times New Roman" pitchFamily="18" charset="0"/>
                <a:ea typeface="楷体_GB2312" pitchFamily="49" charset="-122"/>
              </a:rPr>
              <a:t> </a:t>
            </a:r>
            <a:r>
              <a:rPr lang="zh-CN" altLang="en-US" sz="4000" b="1">
                <a:latin typeface="Times New Roman" pitchFamily="18" charset="0"/>
                <a:ea typeface="楷体_GB2312" pitchFamily="49" charset="-122"/>
              </a:rPr>
              <a:t>（</a:t>
            </a:r>
            <a:r>
              <a:rPr lang="en-US" altLang="zh-CN" sz="4000" b="1">
                <a:latin typeface="Times New Roman" pitchFamily="18" charset="0"/>
                <a:ea typeface="楷体_GB2312" pitchFamily="49" charset="-122"/>
              </a:rPr>
              <a:t>2</a:t>
            </a:r>
            <a:r>
              <a:rPr lang="zh-CN" altLang="en-US" sz="4000" b="1">
                <a:latin typeface="Times New Roman" pitchFamily="18" charset="0"/>
                <a:ea typeface="楷体_GB2312" pitchFamily="49" charset="-122"/>
              </a:rPr>
              <a:t>）勘探矿藏</a:t>
            </a:r>
            <a:endParaRPr lang="zh-CN" altLang="en-US" sz="4000">
              <a:latin typeface="Times New Roman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0" y="0"/>
            <a:ext cx="9144000" cy="4232275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pic>
        <p:nvPicPr>
          <p:cNvPr id="24579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4314825" y="4252913"/>
            <a:ext cx="4829175" cy="2605087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pic>
        <p:nvPicPr>
          <p:cNvPr id="24580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420688" y="4346575"/>
            <a:ext cx="3863975" cy="2201863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sp>
        <p:nvSpPr>
          <p:cNvPr id="2458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00300" y="157163"/>
            <a:ext cx="4438650" cy="825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600" b="1">
                <a:solidFill>
                  <a:schemeClr val="bg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3600" b="1">
                <a:solidFill>
                  <a:schemeClr val="bg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3600" b="1">
                <a:solidFill>
                  <a:schemeClr val="bg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）盐水选种 </a:t>
            </a:r>
          </a:p>
        </p:txBody>
      </p:sp>
    </p:spTree>
  </p:cSld>
  <p:clrMapOvr>
    <a:masterClrMapping/>
  </p:clrMapOvr>
  <p:transition>
    <p:cove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6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sp>
        <p:nvSpPr>
          <p:cNvPr id="25603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38138" y="204788"/>
            <a:ext cx="5410200" cy="696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6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36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36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）风力分拣粮食</a:t>
            </a:r>
            <a:endParaRPr lang="en-US" altLang="zh-CN" sz="3600" b="1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9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585788" y="466725"/>
            <a:ext cx="8501062" cy="2312988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pic>
        <p:nvPicPr>
          <p:cNvPr id="27651" name="Picture 10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1365250" y="2814638"/>
            <a:ext cx="6807200" cy="3800475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sp>
        <p:nvSpPr>
          <p:cNvPr id="27652" name="Rectangle 1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39725" y="331788"/>
            <a:ext cx="3463925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36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r>
              <a:rPr lang="zh-CN" altLang="en-US" sz="36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）选择材料</a:t>
            </a:r>
          </a:p>
        </p:txBody>
      </p:sp>
    </p:spTree>
  </p:cSld>
  <p:clrMapOvr>
    <a:masterClrMapping/>
  </p:clrMapOvr>
  <p:transition>
    <p:cover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4576763" y="0"/>
            <a:ext cx="4567237" cy="6858000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pic>
        <p:nvPicPr>
          <p:cNvPr id="28675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9b190ac9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581025" y="946150"/>
            <a:ext cx="8067675" cy="458946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34499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88950" y="350838"/>
            <a:ext cx="2711450" cy="57943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煤气报警器</a:t>
            </a:r>
          </a:p>
        </p:txBody>
      </p:sp>
      <p:sp>
        <p:nvSpPr>
          <p:cNvPr id="234500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497388" y="5716588"/>
            <a:ext cx="4219575" cy="57943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液化石油气报警器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4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4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499" grpId="0"/>
      <p:bldP spid="23450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124075" y="3048000"/>
            <a:ext cx="5180013" cy="6064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王冠是真金的吗？</a:t>
            </a:r>
          </a:p>
        </p:txBody>
      </p:sp>
      <p:pic>
        <p:nvPicPr>
          <p:cNvPr id="254979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 bwMode="black">
          <a:xfrm>
            <a:off x="4565650" y="0"/>
            <a:ext cx="4578350" cy="3028950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pic>
        <p:nvPicPr>
          <p:cNvPr id="254980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 bwMode="black">
          <a:xfrm>
            <a:off x="0" y="0"/>
            <a:ext cx="4581525" cy="3013075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pic>
        <p:nvPicPr>
          <p:cNvPr id="254981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 bwMode="black">
          <a:xfrm>
            <a:off x="4592638" y="3781425"/>
            <a:ext cx="4551362" cy="3076575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pic>
        <p:nvPicPr>
          <p:cNvPr id="254982" name="Picture 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 bwMode="black">
          <a:xfrm>
            <a:off x="0" y="3795713"/>
            <a:ext cx="4594225" cy="3062287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4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4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4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4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149225" y="196850"/>
            <a:ext cx="8851900" cy="2768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假设王冠之谜故事里，金匠拿回来的王冠与国王所给的黄金的质量都是</a:t>
            </a:r>
            <a:r>
              <a:rPr lang="en-US" altLang="zh-CN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450g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，阿基米德将王冠完全浸没在装满水的溢水杯中，溢出水的质量为</a:t>
            </a:r>
            <a:r>
              <a:rPr lang="en-US" altLang="zh-CN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25g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，请通过计算分析这个王冠是纯金还是掺假的。（纯金的密度是</a:t>
            </a:r>
            <a:r>
              <a:rPr lang="en-US" altLang="zh-CN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19.3g/cm</a:t>
            </a:r>
            <a:r>
              <a:rPr lang="en-US" altLang="zh-CN" sz="2800" b="1" baseline="30000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</a:t>
            </a:r>
          </a:p>
        </p:txBody>
      </p:sp>
      <p:pic>
        <p:nvPicPr>
          <p:cNvPr id="2054" name="Picture 4" descr="八年物理上册笔记 06-04密度与社会生活0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317500" y="2397125"/>
            <a:ext cx="3224213" cy="1385888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2" name="Group 14"/>
          <p:cNvGrpSpPr/>
          <p:nvPr>
            <p:custDataLst>
              <p:tags r:id="rId4"/>
            </p:custDataLst>
          </p:nvPr>
        </p:nvGrpSpPr>
        <p:grpSpPr>
          <a:xfrm>
            <a:off x="838200" y="2122488"/>
            <a:ext cx="8061325" cy="4127500"/>
            <a:chOff x="528" y="1337"/>
            <a:chExt cx="5078" cy="2600"/>
          </a:xfrm>
        </p:grpSpPr>
        <p:sp>
          <p:nvSpPr>
            <p:cNvPr id="2059" name="Text Box 5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528" y="3341"/>
              <a:ext cx="4800" cy="59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说明王冠里掺入密度小的便宜金属。</a:t>
              </a:r>
            </a:p>
            <a:p>
              <a:r>
                <a:rPr lang="zh-CN" altLang="en-US" sz="2800" b="1">
                  <a:solidFill>
                    <a:srgbClr val="FF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答：这个王冠是掺假的。</a:t>
              </a:r>
            </a:p>
          </p:txBody>
        </p:sp>
        <p:sp>
          <p:nvSpPr>
            <p:cNvPr id="2060" name="Text Box 6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342" y="1402"/>
              <a:ext cx="951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解：由</a:t>
              </a:r>
            </a:p>
          </p:txBody>
        </p:sp>
        <p:sp>
          <p:nvSpPr>
            <p:cNvPr id="2061" name="Rectangle 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715" y="1403"/>
              <a:ext cx="990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得</a:t>
              </a:r>
            </a:p>
          </p:txBody>
        </p:sp>
        <p:graphicFrame>
          <p:nvGraphicFramePr>
            <p:cNvPr id="2050" name="Object 8"/>
            <p:cNvGraphicFramePr>
              <a:graphicFrameLocks noChangeAspect="1"/>
            </p:cNvGraphicFramePr>
            <p:nvPr>
              <p:custDataLst>
                <p:tags r:id="rId8"/>
              </p:custDataLst>
            </p:nvPr>
          </p:nvGraphicFramePr>
          <p:xfrm>
            <a:off x="3179" y="1337"/>
            <a:ext cx="502" cy="4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2" name="Equation" r:id="rId13" imgW="431613" imgH="393529" progId="Equation.DSMT4">
                    <p:embed/>
                  </p:oleObj>
                </mc:Choice>
                <mc:Fallback>
                  <p:oleObj name="Equation" r:id="rId13" imgW="431613" imgH="393529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179" y="1337"/>
                          <a:ext cx="502" cy="45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1" name="Object 10"/>
            <p:cNvGraphicFramePr>
              <a:graphicFrameLocks noChangeAspect="1"/>
            </p:cNvGraphicFramePr>
            <p:nvPr>
              <p:custDataLst>
                <p:tags r:id="rId9"/>
              </p:custDataLst>
            </p:nvPr>
          </p:nvGraphicFramePr>
          <p:xfrm>
            <a:off x="2278" y="1843"/>
            <a:ext cx="3328" cy="6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3" name="Equation" r:id="rId15" imgW="2235200" imgH="457200" progId="Equation.DSMT4">
                    <p:embed/>
                  </p:oleObj>
                </mc:Choice>
                <mc:Fallback>
                  <p:oleObj name="Equation" r:id="rId15" imgW="2235200" imgH="4572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2278" y="1843"/>
                          <a:ext cx="3328" cy="662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2" name="Object 12"/>
            <p:cNvGraphicFramePr>
              <a:graphicFrameLocks noChangeAspect="1"/>
            </p:cNvGraphicFramePr>
            <p:nvPr>
              <p:custDataLst>
                <p:tags r:id="rId10"/>
              </p:custDataLst>
            </p:nvPr>
          </p:nvGraphicFramePr>
          <p:xfrm>
            <a:off x="601" y="2700"/>
            <a:ext cx="4590" cy="4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4" name="Equation" r:id="rId17" imgW="2997200" imgH="266700" progId="Equation.DSMT4">
                    <p:embed/>
                  </p:oleObj>
                </mc:Choice>
                <mc:Fallback>
                  <p:oleObj name="Equation" r:id="rId17" imgW="2997200" imgH="2667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601" y="2700"/>
                          <a:ext cx="4590" cy="40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187465" y="190918"/>
            <a:ext cx="4374487" cy="6501283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pic>
        <p:nvPicPr>
          <p:cNvPr id="8193" name="Picture 1" descr="D:\我的文档\Pictures\115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4757087" y="2582426"/>
            <a:ext cx="4036686" cy="3989196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1396473650850747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0" y="-22225"/>
            <a:ext cx="4557713" cy="46577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2771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4532313" y="0"/>
            <a:ext cx="4611687" cy="6858000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810584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zh-CN" altLang="en-US" sz="4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课堂优练</a:t>
            </a:r>
          </a:p>
        </p:txBody>
      </p:sp>
      <p:sp>
        <p:nvSpPr>
          <p:cNvPr id="23859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．在火炉中放入的铁块，铁块升温中会变大的物理量是（  ）</a:t>
            </a: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．速度   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．质量</a:t>
            </a: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．体积   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．密度</a:t>
            </a:r>
          </a:p>
          <a:p>
            <a:pPr eaLnBrk="1" hangingPunct="1">
              <a:buFontTx/>
              <a:buNone/>
            </a:pPr>
            <a:endParaRPr lang="zh-CN" altLang="en-US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答案：</a:t>
            </a:r>
            <a:r>
              <a:rPr lang="en-US" altLang="zh-CN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8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课堂优练</a:t>
            </a:r>
          </a:p>
        </p:txBody>
      </p:sp>
      <p:sp>
        <p:nvSpPr>
          <p:cNvPr id="23961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．影视中拍摄房屋倒塌砸伤人的特技镜头时，常选用泡沫塑料做道具，这是因为泡沫塑料（   ）</a:t>
            </a: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．不导电 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．体积大</a:t>
            </a: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．质量小  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．密度小</a:t>
            </a:r>
          </a:p>
          <a:p>
            <a:pPr eaLnBrk="1" hangingPunct="1">
              <a:buFontTx/>
              <a:buNone/>
            </a:pPr>
            <a:endParaRPr lang="zh-CN" altLang="en-US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答案：</a:t>
            </a:r>
            <a:r>
              <a:rPr lang="en-US" altLang="zh-CN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</a:p>
        </p:txBody>
      </p:sp>
      <p:sp>
        <p:nvSpPr>
          <p:cNvPr id="4" name="Rectangle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" y="427038"/>
            <a:ext cx="8229600" cy="849103"/>
          </a:xfrm>
          <a:prstGeom prst="rect">
            <a:avLst/>
          </a:prstGeom>
          <a:ln w="9525">
            <a:noFill/>
            <a:miter lim="800000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课堂优练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9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19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课堂优练</a:t>
            </a:r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．水是一种重要的资源，具有一些奇特的性质。如水结成冰后一定不变的是（  ）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．密度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．温度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．质量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．体积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zh-CN" altLang="en-US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答案：</a:t>
            </a:r>
            <a:r>
              <a:rPr lang="en-US" altLang="zh-CN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</a:p>
        </p:txBody>
      </p:sp>
      <p:sp>
        <p:nvSpPr>
          <p:cNvPr id="4" name="Rectangle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" y="427038"/>
            <a:ext cx="8229600" cy="748619"/>
          </a:xfrm>
          <a:prstGeom prst="rect">
            <a:avLst/>
          </a:prstGeom>
          <a:ln w="9525">
            <a:noFill/>
            <a:miter lim="800000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课堂优练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0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4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课堂优练</a:t>
            </a:r>
          </a:p>
        </p:txBody>
      </p:sp>
      <p:sp>
        <p:nvSpPr>
          <p:cNvPr id="241667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．炎炎夏日，气温节节上升，温度计内水银柱慢慢升高，此过程中水银的（　　）</a:t>
            </a: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．质量变大    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．密度变小</a:t>
            </a: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．体积变小    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．横截面积变大</a:t>
            </a:r>
          </a:p>
          <a:p>
            <a:pPr eaLnBrk="1" hangingPunct="1">
              <a:buFontTx/>
              <a:buNone/>
            </a:pPr>
            <a:endParaRPr lang="zh-CN" altLang="en-US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zh-CN" altLang="en-US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答案：</a:t>
            </a:r>
            <a:r>
              <a:rPr lang="en-US" altLang="zh-CN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</a:p>
        </p:txBody>
      </p:sp>
      <p:sp>
        <p:nvSpPr>
          <p:cNvPr id="4" name="Rectangle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" y="427038"/>
            <a:ext cx="8229600" cy="859151"/>
          </a:xfrm>
          <a:prstGeom prst="rect">
            <a:avLst/>
          </a:prstGeom>
          <a:ln w="9525">
            <a:noFill/>
            <a:miter lim="800000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课堂优练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1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67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课堂优练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．小明为了检验运动会中获得的铜牌是否由纯铜制成，下列方法中最合理的是（　　）</a:t>
            </a: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．观察铜牌颜色    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．测铜牌的质量</a:t>
            </a: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．测铜牌的体积    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．测铜牌的密度</a:t>
            </a:r>
          </a:p>
          <a:p>
            <a:pPr eaLnBrk="1" hangingPunct="1">
              <a:buFontTx/>
              <a:buNone/>
            </a:pPr>
            <a:endParaRPr lang="zh-CN" altLang="en-US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zh-CN" altLang="en-US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答案：</a:t>
            </a:r>
            <a:r>
              <a:rPr lang="en-US" altLang="zh-CN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</a:t>
            </a:r>
          </a:p>
        </p:txBody>
      </p:sp>
      <p:sp>
        <p:nvSpPr>
          <p:cNvPr id="4" name="Rectangle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" y="427038"/>
            <a:ext cx="8229600" cy="788813"/>
          </a:xfrm>
          <a:prstGeom prst="rect">
            <a:avLst/>
          </a:prstGeom>
          <a:ln w="9525">
            <a:noFill/>
            <a:miter lim="800000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课堂优练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2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91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课堂优练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381000" y="1309688"/>
            <a:ext cx="8229600" cy="4525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．现有几堆稻谷，要比较它们的质量好坏（这里所谓“质量好”是指稻谷中空瘪的子粒数较少，饱满的多），下列方法不可行的是（　　）</a:t>
            </a: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．体积相同，比较质量 </a:t>
            </a: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．质量相同，比较体积 </a:t>
            </a: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．用适当密度的盐水选种</a:t>
            </a: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．比较颗粒的大小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答案：</a:t>
            </a:r>
            <a:r>
              <a:rPr lang="en-US" altLang="zh-CN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</a:t>
            </a:r>
          </a:p>
        </p:txBody>
      </p:sp>
      <p:sp>
        <p:nvSpPr>
          <p:cNvPr id="4" name="Rectangle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" y="427039"/>
            <a:ext cx="8229600" cy="668232"/>
          </a:xfrm>
          <a:prstGeom prst="rect">
            <a:avLst/>
          </a:prstGeom>
          <a:ln w="9525">
            <a:noFill/>
            <a:miter lim="800000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课堂优练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3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5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lvl="0" eaLnBrk="1" hangingPunct="1">
              <a:defRPr/>
            </a:pPr>
            <a:r>
              <a:rPr lang="zh-CN" altLang="en-US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课堂优练</a:t>
            </a:r>
          </a:p>
        </p:txBody>
      </p:sp>
      <p:sp>
        <p:nvSpPr>
          <p:cNvPr id="24473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．一只能够容纳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1kg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水的瓶子，一定能够容纳得下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1kg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的（  ）</a:t>
            </a: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．白酒  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．食用油</a:t>
            </a: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．盐水   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．煤油</a:t>
            </a:r>
          </a:p>
          <a:p>
            <a:pPr eaLnBrk="1" hangingPunct="1">
              <a:buFontTx/>
              <a:buNone/>
            </a:pPr>
            <a:endParaRPr lang="zh-CN" altLang="en-US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zh-CN" altLang="en-US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答案：</a:t>
            </a:r>
            <a:r>
              <a:rPr lang="en-US" altLang="zh-CN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</a:p>
        </p:txBody>
      </p:sp>
      <p:sp>
        <p:nvSpPr>
          <p:cNvPr id="4" name="Rectangle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" y="427039"/>
            <a:ext cx="8229600" cy="668232"/>
          </a:xfrm>
          <a:prstGeom prst="rect">
            <a:avLst/>
          </a:prstGeom>
          <a:ln w="9525">
            <a:noFill/>
            <a:miter lim="800000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课堂优练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47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39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课堂优练</a:t>
            </a:r>
          </a:p>
        </p:txBody>
      </p:sp>
      <p:sp>
        <p:nvSpPr>
          <p:cNvPr id="24576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．一个瓶子最多能装下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500g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水，则这个瓶子能装下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500g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的下列哪种物质（  ）</a:t>
            </a: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．浓硫酸   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．酒精</a:t>
            </a: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．煤油   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．汽油</a:t>
            </a:r>
          </a:p>
          <a:p>
            <a:pPr eaLnBrk="1" hangingPunct="1">
              <a:buFontTx/>
              <a:buNone/>
            </a:pPr>
            <a:endParaRPr lang="zh-CN" altLang="en-US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zh-CN" altLang="en-US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答案：</a:t>
            </a:r>
            <a:r>
              <a:rPr lang="en-US" altLang="zh-CN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</a:p>
          <a:p>
            <a:pPr eaLnBrk="1" hangingPunct="1">
              <a:buFontTx/>
              <a:buNone/>
            </a:pPr>
            <a:endParaRPr lang="zh-CN" altLang="en-US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" y="427039"/>
            <a:ext cx="8229600" cy="668232"/>
          </a:xfrm>
          <a:prstGeom prst="rect">
            <a:avLst/>
          </a:prstGeom>
          <a:ln w="9525">
            <a:noFill/>
            <a:miter lim="800000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课堂优练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071688" y="274638"/>
            <a:ext cx="4729162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材料与社会发展</a:t>
            </a:r>
          </a:p>
        </p:txBody>
      </p:sp>
      <p:pic>
        <p:nvPicPr>
          <p:cNvPr id="41987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757238" y="1943100"/>
            <a:ext cx="3086100" cy="4572000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pic>
        <p:nvPicPr>
          <p:cNvPr id="41988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4799013" y="1192213"/>
            <a:ext cx="3692525" cy="2994025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pic>
        <p:nvPicPr>
          <p:cNvPr id="41989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4324350" y="4352925"/>
            <a:ext cx="3776663" cy="2024063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pic>
        <p:nvPicPr>
          <p:cNvPr id="41990" name="Picture 7" descr="2012版人教版标准图标 科学技术社会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450850" y="222250"/>
            <a:ext cx="1182688" cy="12795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1991" name="New picture" hidden="1"/>
          <p:cNvPicPr/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760200" y="11417300"/>
            <a:ext cx="431800" cy="254000"/>
          </a:xfrm>
          <a:prstGeom prst="cube">
            <a:avLst/>
          </a:prstGeom>
        </p:spPr>
      </p:pic>
    </p:spTree>
  </p:cSld>
  <p:clrMapOvr>
    <a:masterClrMapping/>
  </p:clrMapOvr>
  <p:transition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7843838" cy="671512"/>
          </a:xfrm>
        </p:spPr>
        <p:txBody>
          <a:bodyPr/>
          <a:lstStyle/>
          <a:p>
            <a:pPr algn="l" eaLnBrk="1" hangingPunct="1"/>
            <a:r>
              <a:rPr lang="en-US" altLang="zh-CN" sz="4000" b="1" smtClean="0">
                <a:solidFill>
                  <a:schemeClr val="accent2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【</a:t>
            </a:r>
            <a:r>
              <a:rPr lang="zh-CN" altLang="en-US" sz="4000" b="1" smtClean="0">
                <a:solidFill>
                  <a:schemeClr val="accent2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想想议议</a:t>
            </a:r>
            <a:r>
              <a:rPr lang="en-US" altLang="zh-CN" sz="4000" b="1" smtClean="0">
                <a:solidFill>
                  <a:schemeClr val="accent2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】</a:t>
            </a:r>
            <a:endParaRPr lang="zh-CN" altLang="en-US" sz="4000" b="1" smtClean="0">
              <a:solidFill>
                <a:schemeClr val="accent2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228725"/>
            <a:ext cx="8143875" cy="48974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chemeClr val="accent2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b="1" smtClean="0">
                <a:solidFill>
                  <a:schemeClr val="accent2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．一般物质受温度变化影响时，体积和密度有什么变化规律？</a:t>
            </a:r>
          </a:p>
          <a:p>
            <a:pPr eaLnBrk="1" hangingPunct="1">
              <a:buFontTx/>
              <a:buNone/>
            </a:pPr>
            <a:endParaRPr lang="zh-CN" altLang="en-US" b="1" smtClean="0">
              <a:solidFill>
                <a:schemeClr val="accent2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chemeClr val="accent2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b="1" smtClean="0">
                <a:solidFill>
                  <a:schemeClr val="accent2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．气体、液体、固体的密度受温度影响一样吗？</a:t>
            </a:r>
          </a:p>
          <a:p>
            <a:pPr eaLnBrk="1" hangingPunct="1">
              <a:buFontTx/>
              <a:buNone/>
            </a:pPr>
            <a:endParaRPr lang="zh-CN" altLang="en-US" b="1" smtClean="0">
              <a:solidFill>
                <a:schemeClr val="accent2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chemeClr val="accent2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b="1" smtClean="0">
                <a:solidFill>
                  <a:schemeClr val="accent2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．风是如何形成的？</a:t>
            </a:r>
          </a:p>
        </p:txBody>
      </p:sp>
    </p:spTree>
  </p:cSld>
  <p:clrMapOvr>
    <a:masterClrMapping/>
  </p:clrMapOvr>
  <p:transition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algn="l" eaLnBrk="1" hangingPunct="1"/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一、密度与温度</a:t>
            </a:r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．正常物质受温度影响规律是</a:t>
            </a:r>
            <a:r>
              <a:rPr lang="zh-CN" altLang="en-US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热胀冷缩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  <a:p>
            <a:pPr eaLnBrk="1" hangingPunct="1">
              <a:buFontTx/>
              <a:buNone/>
            </a:pP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．通常</a:t>
            </a:r>
            <a:r>
              <a:rPr lang="zh-CN" altLang="en-US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气体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的热胀冷缩最明显，密度受温度影响大。</a:t>
            </a:r>
          </a:p>
          <a:p>
            <a:pPr eaLnBrk="1" hangingPunct="1">
              <a:buClr>
                <a:schemeClr val="bg1"/>
              </a:buClr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通常气变液、液变固、气变固时，体积</a:t>
            </a:r>
            <a:r>
              <a:rPr lang="zh-CN" altLang="en-US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缩小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，密度</a:t>
            </a:r>
            <a:r>
              <a:rPr lang="zh-CN" altLang="en-US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增大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8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8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4" name="Rectangle 8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3660775" cy="715962"/>
          </a:xfrm>
        </p:spPr>
        <p:txBody>
          <a:bodyPr/>
          <a:lstStyle/>
          <a:p>
            <a:pPr algn="l" eaLnBrk="1" hangingPunct="1"/>
            <a:r>
              <a:rPr lang="en-US" altLang="zh-CN" sz="4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4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．应用</a:t>
            </a:r>
          </a:p>
        </p:txBody>
      </p:sp>
      <p:sp>
        <p:nvSpPr>
          <p:cNvPr id="75785" name="Rectangle 9"/>
          <p:cNvSpPr>
            <a:spLocks noGrp="1" noChangeArrowheads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228600" y="1103313"/>
            <a:ext cx="3997325" cy="5451475"/>
          </a:xfrm>
        </p:spPr>
        <p:txBody>
          <a:bodyPr/>
          <a:lstStyle/>
          <a:p>
            <a:pPr eaLnBrk="1" hangingPunct="1">
              <a:buClr>
                <a:schemeClr val="bg1"/>
              </a:buClr>
              <a:buFontTx/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为什么会形成风？</a:t>
            </a:r>
          </a:p>
          <a:p>
            <a:pPr eaLnBrk="1" hangingPunct="1">
              <a:buClr>
                <a:schemeClr val="bg1"/>
              </a:buClr>
              <a:buFontTx/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答：风的形成是</a:t>
            </a:r>
            <a:r>
              <a:rPr lang="zh-CN" altLang="en-US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空气的热胀冷缩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所致。气体受热膨胀，体积变</a:t>
            </a:r>
            <a:r>
              <a:rPr lang="zh-CN" altLang="en-US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大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，密度变</a:t>
            </a:r>
            <a:r>
              <a:rPr lang="zh-CN" altLang="en-US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小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而上升。</a:t>
            </a:r>
          </a:p>
          <a:p>
            <a:pPr eaLnBrk="1" hangingPunct="1">
              <a:buClr>
                <a:schemeClr val="bg1"/>
              </a:buClr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热空气</a:t>
            </a:r>
            <a:r>
              <a:rPr lang="zh-CN" altLang="en-US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上升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后，温度低密度大的冷空气就从四面八方流过来，从而形成风。</a:t>
            </a:r>
          </a:p>
        </p:txBody>
      </p:sp>
      <p:pic>
        <p:nvPicPr>
          <p:cNvPr id="5121" name="Picture 1" descr="E:\物理素材 GIF动画\GIF06质量和密度\龙卷风02.gif"/>
          <p:cNvPicPr>
            <a:picLocks noChangeAspect="1" noChangeArrowheads="1" noCrop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5048250" y="0"/>
            <a:ext cx="4095750" cy="2295525"/>
          </a:xfrm>
          <a:prstGeom prst="rect">
            <a:avLst/>
          </a:prstGeom>
          <a:noFill/>
        </p:spPr>
      </p:pic>
      <p:pic>
        <p:nvPicPr>
          <p:cNvPr id="5122" name="Picture 2" descr="E:\物理素材 GIF动画\GIF06质量和密度\火龙卷01.gif"/>
          <p:cNvPicPr>
            <a:picLocks noChangeAspect="1" noChangeArrowheads="1" noCrop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5054321" y="4551903"/>
            <a:ext cx="4089679" cy="2306097"/>
          </a:xfrm>
          <a:prstGeom prst="rect">
            <a:avLst/>
          </a:prstGeom>
          <a:noFill/>
        </p:spPr>
      </p:pic>
      <p:pic>
        <p:nvPicPr>
          <p:cNvPr id="5123" name="Picture 3" descr="E:\物理素材 GIF动画\GIF06质量和密度\龙卷风01.gif"/>
          <p:cNvPicPr>
            <a:picLocks noChangeAspect="1" noChangeArrowheads="1" noCrop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5064316" y="2276109"/>
            <a:ext cx="4079684" cy="2295891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0" y="0"/>
            <a:ext cx="4614863" cy="6858000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pic>
        <p:nvPicPr>
          <p:cNvPr id="4097" name="Picture 1" descr="E:\物理素材 GIF动画\GIF06质量和密度\mmexport1565559380793.gif"/>
          <p:cNvPicPr>
            <a:picLocks noChangeAspect="1" noChangeArrowheads="1" noCrop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4531561" y="3606993"/>
            <a:ext cx="4612440" cy="3251007"/>
          </a:xfrm>
          <a:prstGeom prst="rect">
            <a:avLst/>
          </a:prstGeom>
          <a:noFill/>
        </p:spPr>
      </p:pic>
      <p:pic>
        <p:nvPicPr>
          <p:cNvPr id="4098" name="Picture 2" descr="E:\物理素材 GIF动画\GIF06质量和密度\mmexport1565559338118.gif"/>
          <p:cNvPicPr>
            <a:picLocks noChangeAspect="1" noChangeArrowheads="1" noCrop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4597122" y="0"/>
            <a:ext cx="4546878" cy="3637503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0" y="1298575"/>
            <a:ext cx="9144000" cy="5559425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  <p:sp>
        <p:nvSpPr>
          <p:cNvPr id="11267" name="Rectangle 5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4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4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）为什么暖气安装在窗户下方？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1396473650850747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0" y="-22225"/>
            <a:ext cx="5557838" cy="568007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2291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5522913" y="0"/>
            <a:ext cx="3621087" cy="6858000"/>
          </a:xfrm>
          <a:prstGeom prst="rect">
            <a:avLst/>
          </a:prstGeom>
          <a:noFill/>
          <a:ln w="9525" algn="ctr">
            <a:noFill/>
            <a:miter lim="800000"/>
          </a:ln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3877</TotalTime>
  <Words>836</Words>
  <Application>Microsoft Office PowerPoint</Application>
  <PresentationFormat>全屏显示(4:3)</PresentationFormat>
  <Paragraphs>126</Paragraphs>
  <Slides>39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1" baseType="lpstr">
      <vt:lpstr>默认设计模板</vt:lpstr>
      <vt:lpstr>Equation</vt:lpstr>
      <vt:lpstr>第六章 质量和密度 第4节 密度与社会生活</vt:lpstr>
      <vt:lpstr>PowerPoint 演示文稿</vt:lpstr>
      <vt:lpstr>PowerPoint 演示文稿</vt:lpstr>
      <vt:lpstr>【想想议议】</vt:lpstr>
      <vt:lpstr>一、密度与温度</vt:lpstr>
      <vt:lpstr>3．应用</vt:lpstr>
      <vt:lpstr>PowerPoint 演示文稿</vt:lpstr>
      <vt:lpstr>（2）为什么暖气安装在窗户下方？</vt:lpstr>
      <vt:lpstr>PowerPoint 演示文稿</vt:lpstr>
      <vt:lpstr>二、水密度的反常变化</vt:lpstr>
      <vt:lpstr>PowerPoint 演示文稿</vt:lpstr>
      <vt:lpstr>2．水密度的反常变化</vt:lpstr>
      <vt:lpstr>3．应用：</vt:lpstr>
      <vt:lpstr>（2）为什么冬天会在水面结冰？冰层为什么都会漂浮在水面呢？</vt:lpstr>
      <vt:lpstr>（3）水的反常膨胀对冬季水中生物的生存有什么意义？</vt:lpstr>
      <vt:lpstr>三、密度与物质鉴别</vt:lpstr>
      <vt:lpstr>2．应用：</vt:lpstr>
      <vt:lpstr>PowerPoint 演示文稿</vt:lpstr>
      <vt:lpstr>利用密度可鉴别物质，但是要准确地鉴别物质，要多种方法并用。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王冠是真金的吗？</vt:lpstr>
      <vt:lpstr>PowerPoint 演示文稿</vt:lpstr>
      <vt:lpstr>PowerPoint 演示文稿</vt:lpstr>
      <vt:lpstr>课堂优练</vt:lpstr>
      <vt:lpstr>课堂优练</vt:lpstr>
      <vt:lpstr>课堂优练</vt:lpstr>
      <vt:lpstr>课堂优练</vt:lpstr>
      <vt:lpstr>课堂优练</vt:lpstr>
      <vt:lpstr>课堂优练</vt:lpstr>
      <vt:lpstr>课堂优练</vt:lpstr>
      <vt:lpstr>课堂优练</vt:lpstr>
      <vt:lpstr>材料与社会发展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 质量和密度 第4节 密度与社会生活</dc:title>
  <cp:lastModifiedBy>lenovo</cp:lastModifiedBy>
  <cp:revision>1</cp:revision>
  <dcterms:created xsi:type="dcterms:W3CDTF">2010-02-20T14:55:55Z</dcterms:created>
  <dcterms:modified xsi:type="dcterms:W3CDTF">2020-11-11T02:33:18Z</dcterms:modified>
</cp:coreProperties>
</file>