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92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93" r:id="rId20"/>
    <p:sldId id="276" r:id="rId21"/>
  </p:sldIdLst>
  <p:sldSz cx="11519535" cy="647954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334" y="1060747"/>
            <a:ext cx="8642002" cy="2256525"/>
          </a:xfr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334" y="3404292"/>
            <a:ext cx="8642002" cy="1564864"/>
          </a:xfr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80"/>
            </a:lvl2pPr>
            <a:lvl3pPr marL="864235" indent="0" algn="ctr">
              <a:buNone/>
              <a:defRPr sz="1700"/>
            </a:lvl3pPr>
            <a:lvl4pPr marL="1296670" indent="0" algn="ctr">
              <a:buNone/>
              <a:defRPr sz="1525"/>
            </a:lvl4pPr>
            <a:lvl5pPr marL="1728470" indent="0" algn="ctr">
              <a:buNone/>
              <a:defRPr sz="1525"/>
            </a:lvl5pPr>
            <a:lvl6pPr marL="2160270" indent="0" algn="ctr">
              <a:buNone/>
              <a:defRPr sz="1525"/>
            </a:lvl6pPr>
            <a:lvl7pPr marL="2592070" indent="0" algn="ctr">
              <a:buNone/>
              <a:defRPr sz="1525"/>
            </a:lvl7pPr>
            <a:lvl8pPr marL="3024505" indent="0" algn="ctr">
              <a:buNone/>
              <a:defRPr sz="1525"/>
            </a:lvl8pPr>
            <a:lvl9pPr marL="3456940" indent="0" algn="ctr">
              <a:buNone/>
              <a:defRPr sz="152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45910" y="345080"/>
            <a:ext cx="2484576" cy="54927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92184" y="345080"/>
            <a:ext cx="7309693" cy="54927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82" y="1615876"/>
            <a:ext cx="9938302" cy="2696127"/>
          </a:xfr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82" y="4337510"/>
            <a:ext cx="9938302" cy="1417829"/>
          </a:xfr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8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6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4pPr>
            <a:lvl5pPr marL="17284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7pPr>
            <a:lvl8pPr marL="3024505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8pPr>
            <a:lvl9pPr marL="3456940" indent="0">
              <a:buNone/>
              <a:defRPr sz="15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2184" y="1725401"/>
            <a:ext cx="4897134" cy="4112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3351" y="1725401"/>
            <a:ext cx="4897134" cy="4112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345080"/>
            <a:ext cx="9938302" cy="125279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3684" y="1588870"/>
            <a:ext cx="4874629" cy="77868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80" b="1"/>
            </a:lvl2pPr>
            <a:lvl3pPr marL="864235" indent="0">
              <a:buNone/>
              <a:defRPr sz="1700" b="1"/>
            </a:lvl3pPr>
            <a:lvl4pPr marL="1296670" indent="0">
              <a:buNone/>
              <a:defRPr sz="1525" b="1"/>
            </a:lvl4pPr>
            <a:lvl5pPr marL="1728470" indent="0">
              <a:buNone/>
              <a:defRPr sz="1525" b="1"/>
            </a:lvl5pPr>
            <a:lvl6pPr marL="2160270" indent="0">
              <a:buNone/>
              <a:defRPr sz="1525" b="1"/>
            </a:lvl6pPr>
            <a:lvl7pPr marL="2592070" indent="0">
              <a:buNone/>
              <a:defRPr sz="1525" b="1"/>
            </a:lvl7pPr>
            <a:lvl8pPr marL="3024505" indent="0">
              <a:buNone/>
              <a:defRPr sz="1525" b="1"/>
            </a:lvl8pPr>
            <a:lvl9pPr marL="3456940" indent="0">
              <a:buNone/>
              <a:defRPr sz="152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3684" y="2367551"/>
            <a:ext cx="4874629" cy="34823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33351" y="1588870"/>
            <a:ext cx="4898635" cy="778681"/>
          </a:xfrm>
        </p:spPr>
        <p:txBody>
          <a:bodyPr anchor="b"/>
          <a:lstStyle>
            <a:lvl1pPr marL="0" indent="0">
              <a:buNone/>
              <a:defRPr sz="2270" b="1"/>
            </a:lvl1pPr>
            <a:lvl2pPr marL="431800" indent="0">
              <a:buNone/>
              <a:defRPr sz="1880" b="1"/>
            </a:lvl2pPr>
            <a:lvl3pPr marL="864235" indent="0">
              <a:buNone/>
              <a:defRPr sz="1700" b="1"/>
            </a:lvl3pPr>
            <a:lvl4pPr marL="1296670" indent="0">
              <a:buNone/>
              <a:defRPr sz="1525" b="1"/>
            </a:lvl4pPr>
            <a:lvl5pPr marL="1728470" indent="0">
              <a:buNone/>
              <a:defRPr sz="1525" b="1"/>
            </a:lvl5pPr>
            <a:lvl6pPr marL="2160270" indent="0">
              <a:buNone/>
              <a:defRPr sz="1525" b="1"/>
            </a:lvl6pPr>
            <a:lvl7pPr marL="2592070" indent="0">
              <a:buNone/>
              <a:defRPr sz="1525" b="1"/>
            </a:lvl7pPr>
            <a:lvl8pPr marL="3024505" indent="0">
              <a:buNone/>
              <a:defRPr sz="1525" b="1"/>
            </a:lvl8pPr>
            <a:lvl9pPr marL="3456940" indent="0">
              <a:buNone/>
              <a:defRPr sz="152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33351" y="2367551"/>
            <a:ext cx="4898635" cy="34823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98937" y="6121590"/>
            <a:ext cx="4794888" cy="48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6172794" y="398531"/>
            <a:ext cx="4794888" cy="48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V="1">
            <a:off x="596721" y="4705860"/>
            <a:ext cx="2216" cy="1420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V="1">
            <a:off x="10967047" y="398531"/>
            <a:ext cx="2216" cy="1420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a925606ed5e3921c4615fdd54ad03b3d"/>
          <p:cNvPicPr>
            <a:picLocks noChangeAspect="1"/>
          </p:cNvPicPr>
          <p:nvPr userDrawn="1"/>
        </p:nvPicPr>
        <p:blipFill>
          <a:blip r:embed="rId2"/>
          <a:srcRect t="13667" r="81761" b="14722"/>
          <a:stretch>
            <a:fillRect/>
          </a:stretch>
        </p:blipFill>
        <p:spPr>
          <a:xfrm>
            <a:off x="10070465" y="5196205"/>
            <a:ext cx="888365" cy="8724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432101"/>
            <a:ext cx="3716360" cy="1512352"/>
          </a:xfrm>
        </p:spPr>
        <p:txBody>
          <a:bodyPr anchor="b"/>
          <a:lstStyle>
            <a:lvl1pPr>
              <a:defRPr sz="30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635" y="933217"/>
            <a:ext cx="5833351" cy="4606072"/>
          </a:xfrm>
        </p:spPr>
        <p:txBody>
          <a:bodyPr/>
          <a:lstStyle>
            <a:lvl1pPr>
              <a:defRPr sz="3020"/>
            </a:lvl1pPr>
            <a:lvl2pPr>
              <a:defRPr sz="2660"/>
            </a:lvl2pPr>
            <a:lvl3pPr>
              <a:defRPr sz="2270"/>
            </a:lvl3pPr>
            <a:lvl4pPr>
              <a:defRPr sz="1880"/>
            </a:lvl4pPr>
            <a:lvl5pPr>
              <a:defRPr sz="1880"/>
            </a:lvl5pPr>
            <a:lvl6pPr>
              <a:defRPr sz="1880"/>
            </a:lvl6pPr>
            <a:lvl7pPr>
              <a:defRPr sz="1880"/>
            </a:lvl7pPr>
            <a:lvl8pPr>
              <a:defRPr sz="1880"/>
            </a:lvl8pPr>
            <a:lvl9pPr>
              <a:defRPr sz="18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84" y="1944452"/>
            <a:ext cx="3716360" cy="3602339"/>
          </a:xfrm>
        </p:spPr>
        <p:txBody>
          <a:bodyPr/>
          <a:lstStyle>
            <a:lvl1pPr marL="0" indent="0">
              <a:buNone/>
              <a:defRPr sz="1525"/>
            </a:lvl1pPr>
            <a:lvl2pPr marL="431800" indent="0">
              <a:buNone/>
              <a:defRPr sz="1315"/>
            </a:lvl2pPr>
            <a:lvl3pPr marL="864235" indent="0">
              <a:buNone/>
              <a:defRPr sz="1135"/>
            </a:lvl3pPr>
            <a:lvl4pPr marL="1296670" indent="0">
              <a:buNone/>
              <a:defRPr sz="960"/>
            </a:lvl4pPr>
            <a:lvl5pPr marL="1728470" indent="0">
              <a:buNone/>
              <a:defRPr sz="960"/>
            </a:lvl5pPr>
            <a:lvl6pPr marL="2160270" indent="0">
              <a:buNone/>
              <a:defRPr sz="960"/>
            </a:lvl6pPr>
            <a:lvl7pPr marL="2592070" indent="0">
              <a:buNone/>
              <a:defRPr sz="960"/>
            </a:lvl7pPr>
            <a:lvl8pPr marL="3024505" indent="0">
              <a:buNone/>
              <a:defRPr sz="960"/>
            </a:lvl8pPr>
            <a:lvl9pPr marL="3456940" indent="0">
              <a:buNone/>
              <a:defRPr sz="9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84" y="432101"/>
            <a:ext cx="3716360" cy="1512352"/>
          </a:xfrm>
        </p:spPr>
        <p:txBody>
          <a:bodyPr anchor="b"/>
          <a:lstStyle>
            <a:lvl1pPr>
              <a:defRPr sz="30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635" y="933217"/>
            <a:ext cx="5833351" cy="4606072"/>
          </a:xfrm>
        </p:spPr>
        <p:txBody>
          <a:bodyPr/>
          <a:lstStyle>
            <a:lvl1pPr marL="0" indent="0">
              <a:buNone/>
              <a:defRPr sz="3020"/>
            </a:lvl1pPr>
            <a:lvl2pPr marL="431800" indent="0">
              <a:buNone/>
              <a:defRPr sz="2660"/>
            </a:lvl2pPr>
            <a:lvl3pPr marL="864235" indent="0">
              <a:buNone/>
              <a:defRPr sz="2270"/>
            </a:lvl3pPr>
            <a:lvl4pPr marL="1296670" indent="0">
              <a:buNone/>
              <a:defRPr sz="1880"/>
            </a:lvl4pPr>
            <a:lvl5pPr marL="1728470" indent="0">
              <a:buNone/>
              <a:defRPr sz="1880"/>
            </a:lvl5pPr>
            <a:lvl6pPr marL="2160270" indent="0">
              <a:buNone/>
              <a:defRPr sz="1880"/>
            </a:lvl6pPr>
            <a:lvl7pPr marL="2592070" indent="0">
              <a:buNone/>
              <a:defRPr sz="1880"/>
            </a:lvl7pPr>
            <a:lvl8pPr marL="3024505" indent="0">
              <a:buNone/>
              <a:defRPr sz="1880"/>
            </a:lvl8pPr>
            <a:lvl9pPr marL="3456940" indent="0">
              <a:buNone/>
              <a:defRPr sz="188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84" y="1944452"/>
            <a:ext cx="3716360" cy="3602339"/>
          </a:xfrm>
        </p:spPr>
        <p:txBody>
          <a:bodyPr/>
          <a:lstStyle>
            <a:lvl1pPr marL="0" indent="0">
              <a:buNone/>
              <a:defRPr sz="1525"/>
            </a:lvl1pPr>
            <a:lvl2pPr marL="431800" indent="0">
              <a:buNone/>
              <a:defRPr sz="1315"/>
            </a:lvl2pPr>
            <a:lvl3pPr marL="864235" indent="0">
              <a:buNone/>
              <a:defRPr sz="1135"/>
            </a:lvl3pPr>
            <a:lvl4pPr marL="1296670" indent="0">
              <a:buNone/>
              <a:defRPr sz="960"/>
            </a:lvl4pPr>
            <a:lvl5pPr marL="1728470" indent="0">
              <a:buNone/>
              <a:defRPr sz="960"/>
            </a:lvl5pPr>
            <a:lvl6pPr marL="2160270" indent="0">
              <a:buNone/>
              <a:defRPr sz="960"/>
            </a:lvl6pPr>
            <a:lvl7pPr marL="2592070" indent="0">
              <a:buNone/>
              <a:defRPr sz="960"/>
            </a:lvl7pPr>
            <a:lvl8pPr marL="3024505" indent="0">
              <a:buNone/>
              <a:defRPr sz="960"/>
            </a:lvl8pPr>
            <a:lvl9pPr marL="3456940" indent="0">
              <a:buNone/>
              <a:defRPr sz="9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92184" y="345080"/>
            <a:ext cx="9938302" cy="12527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2184" y="1725401"/>
            <a:ext cx="9938302" cy="4112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92184" y="6007398"/>
            <a:ext cx="25926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6884" y="6007398"/>
            <a:ext cx="38889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37885" y="6007398"/>
            <a:ext cx="2592601" cy="345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64235" rtl="0" eaLnBrk="1" latinLnBrk="0" hangingPunct="1">
        <a:lnSpc>
          <a:spcPct val="90000"/>
        </a:lnSpc>
        <a:spcBef>
          <a:spcPct val="0"/>
        </a:spcBef>
        <a:buNone/>
        <a:defRPr sz="4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1pPr>
      <a:lvl2pPr marL="64833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2pPr>
      <a:lvl3pPr marL="108077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8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37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7553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6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840" indent="-215900" algn="l" defTabSz="86423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6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4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5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94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6.1%20&#36136;&#37327;&#19982;&#29366;&#24577;.mpg" TargetMode="External"/><Relationship Id="rId1" Type="http://schemas.openxmlformats.org/officeDocument/2006/relationships/hyperlink" Target="6.1%20&#36136;&#37327;&#19982;&#24418;&#29366;.m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55304"/>
          <p:cNvSpPr txBox="1"/>
          <p:nvPr/>
        </p:nvSpPr>
        <p:spPr>
          <a:xfrm>
            <a:off x="2074217" y="1378778"/>
            <a:ext cx="7370744" cy="783590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500" b="1" dirty="0">
                <a:solidFill>
                  <a:srgbClr val="0000FF"/>
                </a:solidFill>
                <a:latin typeface="Verdana" pitchFamily="34" charset="0"/>
                <a:ea typeface="宋体" panose="02010600030101010101" pitchFamily="2" charset="-122"/>
              </a:rPr>
              <a:t>第六章　物质的物理属性</a:t>
            </a:r>
            <a:endParaRPr lang="zh-CN" altLang="en-US" sz="4500" b="1" dirty="0">
              <a:solidFill>
                <a:srgbClr val="0000FF"/>
              </a:solidFill>
              <a:latin typeface="Verdana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文本框 55299"/>
          <p:cNvSpPr txBox="1"/>
          <p:nvPr/>
        </p:nvSpPr>
        <p:spPr>
          <a:xfrm>
            <a:off x="2358188" y="3159401"/>
            <a:ext cx="6831379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第一节  物体的质量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1206230" y="396488"/>
            <a:ext cx="2855785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秤一秤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20483" descr="1"/>
          <p:cNvPicPr>
            <a:picLocks noChangeAspect="1"/>
          </p:cNvPicPr>
          <p:nvPr/>
        </p:nvPicPr>
        <p:blipFill>
          <a:blip r:embed="rId1"/>
          <a:srcRect b="10785"/>
          <a:stretch>
            <a:fillRect/>
          </a:stretch>
        </p:blipFill>
        <p:spPr>
          <a:xfrm>
            <a:off x="4220967" y="728680"/>
            <a:ext cx="6191996" cy="268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2"/>
          <p:cNvPicPr>
            <a:picLocks noChangeAspect="1"/>
          </p:cNvPicPr>
          <p:nvPr/>
        </p:nvPicPr>
        <p:blipFill>
          <a:blip r:embed="rId2"/>
          <a:srcRect b="17564"/>
          <a:stretch>
            <a:fillRect/>
          </a:stretch>
        </p:blipFill>
        <p:spPr>
          <a:xfrm>
            <a:off x="1465197" y="3321925"/>
            <a:ext cx="6297370" cy="2595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"/>
          <p:cNvPicPr>
            <a:picLocks noChangeAspect="1"/>
          </p:cNvPicPr>
          <p:nvPr/>
        </p:nvPicPr>
        <p:blipFill>
          <a:blip r:embed="rId3"/>
          <a:srcRect l="54140" t="4572" r="6157" b="47841"/>
          <a:stretch>
            <a:fillRect/>
          </a:stretch>
        </p:blipFill>
        <p:spPr>
          <a:xfrm>
            <a:off x="808670" y="387201"/>
            <a:ext cx="1975295" cy="1869565"/>
          </a:xfrm>
          <a:prstGeom prst="rect">
            <a:avLst/>
          </a:prstGeom>
          <a:noFill/>
          <a:ln w="9525">
            <a:solidFill>
              <a:schemeClr val="accent1"/>
            </a:solidFill>
            <a:miter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  <p:sp>
        <p:nvSpPr>
          <p:cNvPr id="3" name="圆角矩形标注 2"/>
          <p:cNvSpPr/>
          <p:nvPr/>
        </p:nvSpPr>
        <p:spPr>
          <a:xfrm>
            <a:off x="2197449" y="1134099"/>
            <a:ext cx="1810985" cy="1707398"/>
          </a:xfrm>
          <a:prstGeom prst="wedgeRoundRectCallout">
            <a:avLst>
              <a:gd name="adj1" fmla="val -66737"/>
              <a:gd name="adj2" fmla="val -31715"/>
              <a:gd name="adj3" fmla="val 16667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en-US" altLang="zh-CN" sz="2250" b="1" strike="noStrike" noProof="1"/>
              <a:t>   </a:t>
            </a:r>
            <a:r>
              <a:rPr lang="zh-CN" altLang="en-US" sz="2250" b="1" strike="noStrike" noProof="1"/>
              <a:t>请大家找出下面四幅图中的错误</a:t>
            </a:r>
            <a:endParaRPr lang="zh-CN" altLang="en-US" sz="2250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4339"/>
          <p:cNvSpPr>
            <a:spLocks noGrp="1"/>
          </p:cNvSpPr>
          <p:nvPr/>
        </p:nvSpPr>
        <p:spPr>
          <a:xfrm>
            <a:off x="1143720" y="405418"/>
            <a:ext cx="8904903" cy="71617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27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三、探究物体的形状、物质的状态对其质量是否有影响</a:t>
            </a:r>
            <a:endParaRPr lang="zh-CN" altLang="en-US" sz="27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547352" y="1266261"/>
            <a:ext cx="194314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hlinkClick r:id="rId1" action="ppaction://hlinkfile"/>
              </a:rPr>
              <a:t>形状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735180" y="1268047"/>
            <a:ext cx="567227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物体的形状改变，其质量不变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547352" y="1996727"/>
            <a:ext cx="194314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hlinkClick r:id="rId2" action="ppaction://hlinkfile"/>
              </a:rPr>
              <a:t>状态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3735180" y="1996727"/>
            <a:ext cx="567227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物体的状态改变，其质量不变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1547352" y="3536243"/>
            <a:ext cx="194314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、温度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3735180" y="3536243"/>
            <a:ext cx="567227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物体的温度改变，其质量不变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1547352" y="2725407"/>
            <a:ext cx="194314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、位置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3735180" y="2725407"/>
            <a:ext cx="5672276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物体的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位置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改变，其质量不变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1547352" y="5345442"/>
            <a:ext cx="785831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总结：质量是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物体</a:t>
            </a:r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的物理属性</a:t>
            </a:r>
            <a:endParaRPr lang="zh-CN" altLang="en-US" sz="27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9" name="Rectangle 8"/>
          <p:cNvSpPr/>
          <p:nvPr/>
        </p:nvSpPr>
        <p:spPr>
          <a:xfrm>
            <a:off x="1384828" y="4373869"/>
            <a:ext cx="9001346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700" b="1" dirty="0">
                <a:latin typeface="黑体" panose="02010609060101010101" pitchFamily="2" charset="-122"/>
                <a:ea typeface="黑体" panose="02010609060101010101" pitchFamily="2" charset="-122"/>
              </a:rPr>
              <a:t>小结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：物体的不随它的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形状、状态、位置、温度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的改变  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   而改变。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22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847090" y="396240"/>
            <a:ext cx="3215005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小试牛刀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314" name="矩形 2"/>
          <p:cNvSpPr/>
          <p:nvPr/>
        </p:nvSpPr>
        <p:spPr>
          <a:xfrm>
            <a:off x="1413404" y="1351988"/>
            <a:ext cx="8624503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下面关于质量的说法正确的是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（    ）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、质量就是物体的形状  </a:t>
            </a:r>
            <a:b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、质量是物体含有杂质的多少</a:t>
            </a:r>
            <a:b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、质量是物体含有物质的多少        </a:t>
            </a:r>
            <a:b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、质量就是物体体积的大小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1386614" y="3563033"/>
            <a:ext cx="835482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1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、下列说法中正确的是                （    ）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、登月舱从地球到月球质量变小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1kg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铁比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1kg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棉花的质量大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、玻璃杯打碎后，质量不变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、一杯水凝固成冰后体积变大，质量也变大</a:t>
            </a:r>
            <a:endParaRPr lang="zh-CN" altLang="en-US" sz="27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54039" y="980861"/>
            <a:ext cx="1022296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9343" y="3193969"/>
            <a:ext cx="1067302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2"/>
          <p:cNvSpPr txBox="1"/>
          <p:nvPr/>
        </p:nvSpPr>
        <p:spPr>
          <a:xfrm>
            <a:off x="1304290" y="646430"/>
            <a:ext cx="9211945" cy="2373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一根钢棒，在下列情况下，质量会发生变化的是（　 ）   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   A.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把钢棒加热到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en-US" altLang="x-none" sz="2700" b="1" baseline="30000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x-none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把钢棒轧成一张薄钢板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用锉刀对钢棒进行加工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航天员把钢棒带到月球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14338" name="Rectangle 5"/>
          <p:cNvSpPr/>
          <p:nvPr/>
        </p:nvSpPr>
        <p:spPr>
          <a:xfrm>
            <a:off x="1304459" y="3077246"/>
            <a:ext cx="9212091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、一壶冷水的质量是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2.5kg,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放在炉子上烧开 后称得其质量 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为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2.4kg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，这是因为                    （    ）      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由于温度升高了，所以其质量变小了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质量不会变小肯定是称错了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质量变小是因为水在烧开的过程中，部分水汽化了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x-none" sz="2700" b="1" dirty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以上说法对都不对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40660" y="332907"/>
            <a:ext cx="825838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95549" y="3159043"/>
            <a:ext cx="825838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1384828" y="2753983"/>
            <a:ext cx="8558422" cy="2830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buClrTx/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6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、托盘天平横梁上都有标尺和游码，向右移动游码的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  <a:buClrTx/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作用是      （    ）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  <a:buClrTx/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A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、相当于向左调节平衡螺母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  <a:buClrTx/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B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、可代替指针用来指示平衡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  <a:buClrTx/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C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、相当于在右盘中加小砝码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>
              <a:lnSpc>
                <a:spcPct val="110000"/>
              </a:lnSpc>
              <a:buClrTx/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D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、相当于在左盘中加小砝码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1352684" y="1051944"/>
            <a:ext cx="8697729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、质量为</a:t>
            </a:r>
            <a:r>
              <a:rPr lang="en-US" altLang="zh-CN" sz="27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2×10</a:t>
            </a:r>
            <a:r>
              <a:rPr lang="en-US" altLang="zh-CN" sz="2700" b="1" baseline="300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mg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的物体，可能是下列物体中 （    ）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27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、一头大象          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、一台电视机</a:t>
            </a:r>
            <a:r>
              <a:rPr lang="zh-CN" altLang="en-US" sz="27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</a:t>
            </a:r>
            <a:endParaRPr lang="zh-CN" altLang="en-US" sz="2700" b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>
              <a:buClrTx/>
            </a:pPr>
            <a:r>
              <a:rPr lang="zh-CN" altLang="en-US" sz="27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、一只苹果             </a:t>
            </a:r>
            <a:r>
              <a:rPr lang="en-US" altLang="zh-CN" sz="27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、一只蚂蚁</a:t>
            </a:r>
            <a:endParaRPr lang="zh-CN" altLang="en-US" sz="27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42189" y="717250"/>
            <a:ext cx="825838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2776" y="2916149"/>
            <a:ext cx="825838" cy="10267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75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c</a:t>
            </a:r>
            <a:endParaRPr lang="en-US" altLang="zh-CN" sz="6075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7"/>
          <p:cNvPicPr>
            <a:picLocks noChangeAspect="1"/>
          </p:cNvPicPr>
          <p:nvPr/>
        </p:nvPicPr>
        <p:blipFill>
          <a:blip r:embed="rId1"/>
          <a:srcRect l="3297" t="6953" b="17955"/>
          <a:stretch>
            <a:fillRect/>
          </a:stretch>
        </p:blipFill>
        <p:spPr>
          <a:xfrm>
            <a:off x="1036561" y="3630900"/>
            <a:ext cx="9422837" cy="2437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3"/>
          <p:cNvSpPr txBox="1"/>
          <p:nvPr/>
        </p:nvSpPr>
        <p:spPr>
          <a:xfrm>
            <a:off x="1141935" y="323263"/>
            <a:ext cx="9228165" cy="355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-457200"/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7、 小明同学在用天平测物体质量的实验中，首先取来托盘天平放在水平桌面上，发现如图甲所示情况，</a:t>
            </a:r>
            <a:endParaRPr lang="zh-CN" altLang="en-US" sz="2250" b="1">
              <a:latin typeface="楷体_GB2312" pitchFamily="49" charset="-122"/>
              <a:ea typeface="楷体_GB2312" pitchFamily="49" charset="-122"/>
            </a:endParaRPr>
          </a:p>
          <a:p>
            <a:pPr indent="-457200"/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(1)他应采取的措施</a:t>
            </a:r>
            <a:r>
              <a:rPr lang="zh-CN" altLang="en-US" sz="2250" b="1" u="sng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                               </a:t>
            </a:r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2250" b="1">
              <a:latin typeface="楷体_GB2312" pitchFamily="49" charset="-122"/>
              <a:ea typeface="楷体_GB2312" pitchFamily="49" charset="-122"/>
            </a:endParaRPr>
          </a:p>
          <a:p>
            <a:pPr indent="-457200"/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(2)天平调节平衡后，小明按图乙所示的方法来称量物体的质量，小华立即对小明说：“你操作时至少犯了两个错误．”小华所说的两个错误是：①</a:t>
            </a:r>
            <a:r>
              <a:rPr lang="zh-CN" altLang="en-US" sz="2250" b="1" u="sng">
                <a:latin typeface="楷体_GB2312" pitchFamily="49" charset="-122"/>
                <a:ea typeface="楷体_GB2312" pitchFamily="49" charset="-122"/>
              </a:rPr>
              <a:t>                        </a:t>
            </a:r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，  ②</a:t>
            </a:r>
            <a:r>
              <a:rPr lang="zh-CN" altLang="en-US" sz="2250" b="1" u="sng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                         </a:t>
            </a:r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250" b="1">
              <a:latin typeface="楷体_GB2312" pitchFamily="49" charset="-122"/>
              <a:ea typeface="楷体_GB2312" pitchFamily="49" charset="-122"/>
            </a:endParaRPr>
          </a:p>
          <a:p>
            <a:pPr indent="-457200"/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(3)小明虚心地听取了小华的建议，重新进行操作．在称量过程中，又出现了如图甲所示的情况，他应该</a:t>
            </a:r>
            <a:r>
              <a:rPr lang="zh-CN" altLang="en-US" sz="2250" b="1" u="sng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                         </a:t>
            </a:r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2250" b="1">
              <a:latin typeface="楷体_GB2312" pitchFamily="49" charset="-122"/>
              <a:ea typeface="楷体_GB2312" pitchFamily="49" charset="-122"/>
            </a:endParaRPr>
          </a:p>
          <a:p>
            <a:pPr indent="-457200"/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(4)天平再次平衡后，所用砝码和游码位置如图丙所示，那么小明所称量物体的质量是</a:t>
            </a:r>
            <a:r>
              <a:rPr lang="zh-CN" altLang="en-US" sz="2250" b="1" u="sng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      </a:t>
            </a:r>
            <a:r>
              <a:rPr lang="zh-CN" altLang="en-US" sz="2250" b="1">
                <a:latin typeface="楷体_GB2312" pitchFamily="49" charset="-122"/>
                <a:ea typeface="楷体_GB2312" pitchFamily="49" charset="-122"/>
              </a:rPr>
              <a:t>g．</a:t>
            </a:r>
            <a:endParaRPr lang="zh-CN" altLang="en-US" sz="225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文本框 8"/>
          <p:cNvSpPr txBox="1"/>
          <p:nvPr/>
        </p:nvSpPr>
        <p:spPr>
          <a:xfrm>
            <a:off x="2033139" y="5590121"/>
            <a:ext cx="725108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2025" b="1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endParaRPr lang="zh-CN" altLang="zh-CN" sz="202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9"/>
          <p:cNvSpPr txBox="1"/>
          <p:nvPr/>
        </p:nvSpPr>
        <p:spPr>
          <a:xfrm>
            <a:off x="5192540" y="5993753"/>
            <a:ext cx="725108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2025" b="1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endParaRPr lang="zh-CN" altLang="zh-CN" sz="202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0"/>
          <p:cNvSpPr txBox="1"/>
          <p:nvPr/>
        </p:nvSpPr>
        <p:spPr>
          <a:xfrm>
            <a:off x="8434096" y="5590121"/>
            <a:ext cx="723323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2025" b="1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endParaRPr lang="zh-CN" altLang="zh-CN" sz="202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3895918" y="971574"/>
            <a:ext cx="4661411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2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将平衡螺母向右调节，直至天平平衡</a:t>
            </a:r>
            <a:endParaRPr lang="zh-CN" altLang="en-US" sz="202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2"/>
          <p:cNvSpPr txBox="1"/>
          <p:nvPr/>
        </p:nvSpPr>
        <p:spPr>
          <a:xfrm>
            <a:off x="1870615" y="2025303"/>
            <a:ext cx="2259266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2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用手拿取砝码</a:t>
            </a:r>
            <a:endParaRPr lang="zh-CN" altLang="en-US" sz="202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3"/>
          <p:cNvSpPr txBox="1"/>
          <p:nvPr/>
        </p:nvSpPr>
        <p:spPr>
          <a:xfrm>
            <a:off x="6244483" y="2025303"/>
            <a:ext cx="3634472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2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物体和砝码的位置放反了</a:t>
            </a:r>
            <a:endParaRPr lang="zh-CN" altLang="en-US" sz="202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4"/>
          <p:cNvSpPr txBox="1"/>
          <p:nvPr/>
        </p:nvSpPr>
        <p:spPr>
          <a:xfrm>
            <a:off x="5346411" y="2759109"/>
            <a:ext cx="5252571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2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增加砝码或向右移动游码，直至天平平衡</a:t>
            </a:r>
            <a:endParaRPr lang="zh-CN" altLang="en-US" sz="202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文本框 5"/>
          <p:cNvSpPr txBox="1"/>
          <p:nvPr/>
        </p:nvSpPr>
        <p:spPr>
          <a:xfrm>
            <a:off x="3369214" y="3473303"/>
            <a:ext cx="968002" cy="40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2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47.4</a:t>
            </a:r>
            <a:endParaRPr lang="en-US" altLang="zh-CN" sz="202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3" grpId="0"/>
      <p:bldP spid="163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1206230" y="396488"/>
            <a:ext cx="2353923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小结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1030605" y="344805"/>
            <a:ext cx="2737485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小结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1086485"/>
            <a:ext cx="996442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、放置在水平工作台上；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、游码归零；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、调节游码：①看指针：左偏右调，右偏左调；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         ②看托盘：哪边高往哪边调；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、左物右码；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加砝码：从大到小；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向右移动游码相当于向右盘内加小砝码；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物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砝码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+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游码示数值；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、若物体和砝码位置放反，则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砝码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游码示数值；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、若砝码上有破损，即砝码质量变小了，则测得值会变大；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、若砝码生锈，即砝码质量变大了，则测得值会变小。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rcRect l="5888" t="5432" r="10248" b="5975"/>
          <a:stretch>
            <a:fillRect/>
          </a:stretch>
        </p:blipFill>
        <p:spPr>
          <a:xfrm>
            <a:off x="1752741" y="648312"/>
            <a:ext cx="7090346" cy="52489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4"/>
          <p:cNvPicPr>
            <a:picLocks noChangeAspect="1"/>
          </p:cNvPicPr>
          <p:nvPr/>
        </p:nvPicPr>
        <p:blipFill>
          <a:blip r:embed="rId1"/>
          <a:srcRect b="-1082"/>
          <a:stretch>
            <a:fillRect/>
          </a:stretch>
        </p:blipFill>
        <p:spPr>
          <a:xfrm>
            <a:off x="4088130" y="2221865"/>
            <a:ext cx="3037840" cy="2836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6"/>
          <p:cNvPicPr>
            <a:picLocks noChangeAspect="1"/>
          </p:cNvPicPr>
          <p:nvPr/>
        </p:nvPicPr>
        <p:blipFill>
          <a:blip r:embed="rId2"/>
          <a:srcRect l="9377" r="11182"/>
          <a:stretch>
            <a:fillRect/>
          </a:stretch>
        </p:blipFill>
        <p:spPr>
          <a:xfrm>
            <a:off x="1384828" y="1134099"/>
            <a:ext cx="2620034" cy="257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7"/>
          <p:cNvSpPr/>
          <p:nvPr/>
        </p:nvSpPr>
        <p:spPr>
          <a:xfrm>
            <a:off x="1202658" y="396488"/>
            <a:ext cx="2909364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观察思考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77" name="AutoShape 34"/>
          <p:cNvSpPr/>
          <p:nvPr/>
        </p:nvSpPr>
        <p:spPr>
          <a:xfrm>
            <a:off x="1202658" y="1053729"/>
            <a:ext cx="8920976" cy="4050605"/>
          </a:xfrm>
          <a:prstGeom prst="roundRect">
            <a:avLst>
              <a:gd name="adj" fmla="val 7315"/>
            </a:avLst>
          </a:prstGeom>
          <a:noFill/>
          <a:ln w="22225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15" dirty="0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3078" name="文本框 8"/>
          <p:cNvSpPr txBox="1"/>
          <p:nvPr/>
        </p:nvSpPr>
        <p:spPr>
          <a:xfrm>
            <a:off x="1384828" y="5347228"/>
            <a:ext cx="742378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609600" indent="-609600"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结论：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物体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是由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物质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构成的；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物质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组成了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物体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。</a:t>
            </a:r>
            <a:endParaRPr lang="zh-CN" altLang="en-US" sz="27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2293" t="7869" r="19017" b="32430"/>
          <a:stretch>
            <a:fillRect/>
          </a:stretch>
        </p:blipFill>
        <p:spPr>
          <a:xfrm>
            <a:off x="7209155" y="1134110"/>
            <a:ext cx="2636520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9"/>
          <p:cNvSpPr txBox="1"/>
          <p:nvPr/>
        </p:nvSpPr>
        <p:spPr>
          <a:xfrm>
            <a:off x="1709877" y="566157"/>
            <a:ext cx="8197654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这些不同物体所需要的物质一样多吗？</a:t>
            </a:r>
            <a:endParaRPr lang="zh-CN" altLang="en-US" sz="3600" b="1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pic>
        <p:nvPicPr>
          <p:cNvPr id="4098" name="图片 2"/>
          <p:cNvPicPr>
            <a:picLocks noChangeAspect="1"/>
          </p:cNvPicPr>
          <p:nvPr/>
        </p:nvPicPr>
        <p:blipFill>
          <a:blip r:embed="rId1"/>
          <a:srcRect t="6721"/>
          <a:stretch>
            <a:fillRect/>
          </a:stretch>
        </p:blipFill>
        <p:spPr>
          <a:xfrm>
            <a:off x="1629507" y="1943148"/>
            <a:ext cx="3989882" cy="33112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006" y="1296622"/>
            <a:ext cx="4011314" cy="34272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29507" y="5347228"/>
            <a:ext cx="8197654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150" b="1" dirty="0">
                <a:latin typeface="Calibri" charset="0"/>
                <a:ea typeface="楷体_GB2312" pitchFamily="49" charset="-122"/>
              </a:rPr>
              <a:t>结论：不同物体所含有的物质一般不同</a:t>
            </a:r>
            <a:endParaRPr lang="zh-CN" altLang="en-US" sz="3150" b="1" dirty="0">
              <a:latin typeface="Calibri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65167" y="1173390"/>
            <a:ext cx="2627179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、定义：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4459" y="2428935"/>
            <a:ext cx="284328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、单位：</a:t>
            </a:r>
            <a:endParaRPr lang="zh-CN" altLang="en-US" sz="28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2401" y="3077246"/>
            <a:ext cx="372555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国际单位：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千克（ </a:t>
            </a:r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1790246" y="1700254"/>
            <a:ext cx="8156577" cy="64116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物体所含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物质的多少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叫做</a:t>
            </a:r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质量，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用符号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m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表示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2615" y="3564890"/>
            <a:ext cx="6832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常用单位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吨</a:t>
            </a:r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(t)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、克（</a:t>
            </a:r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）、毫克（</a:t>
            </a:r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1" descr="国际千克原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9485" y="2150110"/>
            <a:ext cx="1770380" cy="1865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11"/>
          <p:cNvSpPr txBox="1"/>
          <p:nvPr/>
        </p:nvSpPr>
        <p:spPr>
          <a:xfrm>
            <a:off x="7865110" y="4015423"/>
            <a:ext cx="2209165" cy="2306955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latin typeface="楷体" pitchFamily="1" charset="-122"/>
                <a:ea typeface="楷体" pitchFamily="1" charset="-122"/>
              </a:rPr>
              <a:t>国际千克原器是底面直径和柱高均为</a:t>
            </a:r>
            <a:r>
              <a:rPr lang="en-US" altLang="x-none" sz="2400" b="1" dirty="0">
                <a:latin typeface="楷体" pitchFamily="1" charset="-122"/>
                <a:ea typeface="楷体" pitchFamily="1" charset="-122"/>
              </a:rPr>
              <a:t>39mm</a:t>
            </a:r>
            <a:r>
              <a:rPr lang="zh-CN" altLang="en-US" sz="2400" b="1" dirty="0">
                <a:latin typeface="楷体" pitchFamily="1" charset="-122"/>
                <a:ea typeface="楷体" pitchFamily="1" charset="-122"/>
              </a:rPr>
              <a:t>的铂铱合金圆柱体，他的质量是</a:t>
            </a:r>
            <a:r>
              <a:rPr lang="en-US" altLang="x-none" sz="2400" b="1" dirty="0">
                <a:latin typeface="楷体" pitchFamily="1" charset="-122"/>
                <a:ea typeface="楷体" pitchFamily="1" charset="-122"/>
              </a:rPr>
              <a:t>1kg</a:t>
            </a:r>
            <a:r>
              <a:rPr lang="zh-CN" altLang="en-US" sz="2400" b="1" dirty="0">
                <a:latin typeface="楷体" pitchFamily="1" charset="-122"/>
                <a:ea typeface="楷体" pitchFamily="1" charset="-122"/>
              </a:rPr>
              <a:t>的标准。</a:t>
            </a:r>
            <a:endParaRPr lang="zh-CN" altLang="en-US" sz="2400" b="1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1790246" y="4211344"/>
            <a:ext cx="300223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27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思考</a:t>
            </a:r>
            <a:r>
              <a:rPr lang="en-US" altLang="x-none" sz="27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27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Text Box 25"/>
          <p:cNvSpPr txBox="1"/>
          <p:nvPr/>
        </p:nvSpPr>
        <p:spPr>
          <a:xfrm>
            <a:off x="1952625" y="4848860"/>
            <a:ext cx="5438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1kg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铁和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1kg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棉花，谁的质量更大？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7"/>
          <p:cNvSpPr/>
          <p:nvPr/>
        </p:nvSpPr>
        <p:spPr>
          <a:xfrm>
            <a:off x="818515" y="403860"/>
            <a:ext cx="3329940" cy="57721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3"/>
            </a:solidFill>
            <a:prstDash val="solid"/>
            <a:miter/>
          </a:ln>
        </p:spPr>
        <p:txBody>
          <a:bodyPr wrap="square">
            <a:spAutoFit/>
          </a:bodyPr>
          <a:p>
            <a:pPr lvl="0" algn="ctr" fontAlgn="base">
              <a:spcBef>
                <a:spcPct val="20000"/>
              </a:spcBef>
            </a:pPr>
            <a:r>
              <a:rPr lang="zh-CN" altLang="x-none" sz="3160" b="1" strike="noStrike" noProof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一、</a:t>
            </a:r>
            <a:r>
              <a:rPr lang="zh-CN" altLang="en-US" sz="3160" b="1" strike="noStrike" noProof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质  量 </a:t>
            </a:r>
            <a:endParaRPr lang="zh-CN" altLang="en-US" sz="3160" b="1" strike="noStrike" noProof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bldLvl="0"/>
      <p:bldP spid="9" grpId="0" bldLvl="0"/>
      <p:bldP spid="11" grpId="0" bldLvl="0" animBg="1"/>
      <p:bldP spid="12" grpId="0" bldLvl="0"/>
      <p:bldP spid="1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124929"/>
          <p:cNvGrpSpPr/>
          <p:nvPr/>
        </p:nvGrpSpPr>
        <p:grpSpPr>
          <a:xfrm>
            <a:off x="1561640" y="1659177"/>
            <a:ext cx="8363751" cy="3394095"/>
            <a:chOff x="344" y="424"/>
            <a:chExt cx="4984" cy="2551"/>
          </a:xfrm>
        </p:grpSpPr>
        <p:pic>
          <p:nvPicPr>
            <p:cNvPr id="6146" name="图片 2" descr="鸡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4" y="480"/>
              <a:ext cx="1048" cy="10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" name="图片 3" descr="苹果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7" y="424"/>
              <a:ext cx="1056" cy="1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5" descr="一元硬币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2" y="448"/>
              <a:ext cx="1056" cy="1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9" descr="大象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8" y="449"/>
              <a:ext cx="1152" cy="10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124936" descr="鸡蛋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42" y="1943"/>
              <a:ext cx="1104" cy="10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图片 124937" descr="学生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95" y="1812"/>
              <a:ext cx="1008" cy="116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4939" name="组合 124938"/>
          <p:cNvGrpSpPr/>
          <p:nvPr/>
        </p:nvGrpSpPr>
        <p:grpSpPr>
          <a:xfrm>
            <a:off x="1790246" y="3055814"/>
            <a:ext cx="8176222" cy="2511089"/>
            <a:chOff x="522" y="1488"/>
            <a:chExt cx="4578" cy="1406"/>
          </a:xfrm>
        </p:grpSpPr>
        <p:grpSp>
          <p:nvGrpSpPr>
            <p:cNvPr id="6153" name="组合 124939"/>
            <p:cNvGrpSpPr/>
            <p:nvPr/>
          </p:nvGrpSpPr>
          <p:grpSpPr>
            <a:xfrm>
              <a:off x="528" y="1488"/>
              <a:ext cx="4572" cy="370"/>
              <a:chOff x="528" y="1536"/>
              <a:chExt cx="4572" cy="370"/>
            </a:xfrm>
          </p:grpSpPr>
          <p:sp>
            <p:nvSpPr>
              <p:cNvPr id="6154" name="文本框 124940"/>
              <p:cNvSpPr txBox="1"/>
              <p:nvPr/>
            </p:nvSpPr>
            <p:spPr>
              <a:xfrm>
                <a:off x="528" y="1536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5" name="文本框 124941"/>
              <p:cNvSpPr txBox="1"/>
              <p:nvPr/>
            </p:nvSpPr>
            <p:spPr>
              <a:xfrm>
                <a:off x="1728" y="1536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150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6" name="文本框 124942"/>
              <p:cNvSpPr txBox="1"/>
              <p:nvPr/>
            </p:nvSpPr>
            <p:spPr>
              <a:xfrm>
                <a:off x="3168" y="1584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7" name="文本框 124943"/>
              <p:cNvSpPr txBox="1"/>
              <p:nvPr/>
            </p:nvSpPr>
            <p:spPr>
              <a:xfrm>
                <a:off x="4332" y="1548"/>
                <a:ext cx="768" cy="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158" name="组合 124944"/>
            <p:cNvGrpSpPr/>
            <p:nvPr/>
          </p:nvGrpSpPr>
          <p:grpSpPr>
            <a:xfrm>
              <a:off x="522" y="2542"/>
              <a:ext cx="4442" cy="352"/>
              <a:chOff x="522" y="2542"/>
              <a:chExt cx="4442" cy="352"/>
            </a:xfrm>
          </p:grpSpPr>
          <p:sp>
            <p:nvSpPr>
              <p:cNvPr id="6159" name="文本框 124945"/>
              <p:cNvSpPr txBox="1"/>
              <p:nvPr/>
            </p:nvSpPr>
            <p:spPr>
              <a:xfrm>
                <a:off x="3107" y="2566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50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文本框 124946"/>
              <p:cNvSpPr txBox="1"/>
              <p:nvPr/>
            </p:nvSpPr>
            <p:spPr>
              <a:xfrm>
                <a:off x="522" y="2542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200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1" name="文本框 124947"/>
              <p:cNvSpPr txBox="1"/>
              <p:nvPr/>
            </p:nvSpPr>
            <p:spPr>
              <a:xfrm>
                <a:off x="1792" y="2542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50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2" name="文本框 124948"/>
              <p:cNvSpPr txBox="1"/>
              <p:nvPr/>
            </p:nvSpPr>
            <p:spPr>
              <a:xfrm>
                <a:off x="4196" y="2572"/>
                <a:ext cx="768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3150" b="1">
                    <a:solidFill>
                      <a:srgbClr val="0033C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50</a:t>
                </a:r>
                <a:endParaRPr lang="en-US" altLang="zh-CN" sz="3150" b="1">
                  <a:solidFill>
                    <a:srgbClr val="0033C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4950" name="文本框 124949"/>
          <p:cNvSpPr txBox="1"/>
          <p:nvPr/>
        </p:nvSpPr>
        <p:spPr>
          <a:xfrm>
            <a:off x="2113509" y="3075460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1" name="文本框 124950"/>
          <p:cNvSpPr txBox="1"/>
          <p:nvPr/>
        </p:nvSpPr>
        <p:spPr>
          <a:xfrm>
            <a:off x="4706754" y="2996877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2" name="文本框 124951"/>
          <p:cNvSpPr txBox="1"/>
          <p:nvPr/>
        </p:nvSpPr>
        <p:spPr>
          <a:xfrm>
            <a:off x="6858860" y="3141542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3" name="文本框 124952"/>
          <p:cNvSpPr txBox="1"/>
          <p:nvPr/>
        </p:nvSpPr>
        <p:spPr>
          <a:xfrm>
            <a:off x="9000252" y="2996877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4" name="文本框 124953"/>
          <p:cNvSpPr txBox="1"/>
          <p:nvPr/>
        </p:nvSpPr>
        <p:spPr>
          <a:xfrm>
            <a:off x="2518926" y="4859656"/>
            <a:ext cx="562585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5" name="文本框 124954"/>
          <p:cNvSpPr txBox="1"/>
          <p:nvPr/>
        </p:nvSpPr>
        <p:spPr>
          <a:xfrm>
            <a:off x="4544229" y="4857869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6" name="文本框 124955"/>
          <p:cNvSpPr txBox="1"/>
          <p:nvPr/>
        </p:nvSpPr>
        <p:spPr>
          <a:xfrm>
            <a:off x="6894580" y="4903589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57" name="文本框 124956"/>
          <p:cNvSpPr txBox="1"/>
          <p:nvPr/>
        </p:nvSpPr>
        <p:spPr>
          <a:xfrm>
            <a:off x="8919883" y="4997174"/>
            <a:ext cx="1457361" cy="575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15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kg</a:t>
            </a:r>
            <a:endParaRPr lang="en-US" altLang="zh-CN" sz="315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AutoShape 34"/>
          <p:cNvSpPr/>
          <p:nvPr/>
        </p:nvSpPr>
        <p:spPr>
          <a:xfrm>
            <a:off x="1331249" y="1376992"/>
            <a:ext cx="8874540" cy="4356008"/>
          </a:xfrm>
          <a:prstGeom prst="roundRect">
            <a:avLst>
              <a:gd name="adj" fmla="val 7324"/>
            </a:avLst>
          </a:prstGeom>
          <a:noFill/>
          <a:ln w="22225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15" dirty="0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7171" name="Rectangle 7"/>
          <p:cNvSpPr/>
          <p:nvPr/>
        </p:nvSpPr>
        <p:spPr>
          <a:xfrm>
            <a:off x="1225875" y="405418"/>
            <a:ext cx="4297071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常见物体的质量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6173" name="Picture 13" descr="http://hiphotos.baidu.com/gg441016918/pic/item/d966bf80bcd174926d81191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5180" y="3564819"/>
            <a:ext cx="1628815" cy="14037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4" name="Picture 20" descr="SL380340"/>
          <p:cNvPicPr>
            <a:picLocks noChangeAspect="1"/>
          </p:cNvPicPr>
          <p:nvPr/>
        </p:nvPicPr>
        <p:blipFill>
          <a:blip r:embed="rId8"/>
          <a:srcRect l="3070" t="6389" r="3596"/>
          <a:stretch>
            <a:fillRect/>
          </a:stretch>
        </p:blipFill>
        <p:spPr>
          <a:xfrm>
            <a:off x="1790246" y="3645188"/>
            <a:ext cx="1143028" cy="134127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50" grpId="0"/>
      <p:bldP spid="124951" grpId="0"/>
      <p:bldP spid="124952" grpId="0"/>
      <p:bldP spid="124953" grpId="0"/>
      <p:bldP spid="124954" grpId="0"/>
      <p:bldP spid="124955" grpId="0"/>
      <p:bldP spid="124956" grpId="0"/>
      <p:bldP spid="1249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占位符 5122"/>
          <p:cNvSpPr>
            <a:spLocks noGrp="1"/>
          </p:cNvSpPr>
          <p:nvPr/>
        </p:nvSpPr>
        <p:spPr>
          <a:xfrm>
            <a:off x="1466850" y="1053465"/>
            <a:ext cx="7597140" cy="4432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609600" indent="-609600">
              <a:spcBef>
                <a:spcPct val="20000"/>
              </a:spcBef>
            </a:pPr>
            <a:r>
              <a:rPr lang="zh-CN" altLang="en-US" sz="2800" b="1" dirty="0">
                <a:solidFill>
                  <a:srgbClr val="333399"/>
                </a:solidFill>
                <a:latin typeface="楷体_GB2312" pitchFamily="49" charset="-122"/>
                <a:ea typeface="楷体_GB2312" pitchFamily="49" charset="-122"/>
              </a:rPr>
              <a:t>日常生活中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：磅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秤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、杆秤、案秤、电子秤等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09600" indent="-609600">
              <a:spcBef>
                <a:spcPct val="20000"/>
              </a:spcBef>
            </a:pP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138" name="组合 5137"/>
          <p:cNvGrpSpPr/>
          <p:nvPr/>
        </p:nvGrpSpPr>
        <p:grpSpPr>
          <a:xfrm>
            <a:off x="2761819" y="1539516"/>
            <a:ext cx="2661112" cy="2209418"/>
            <a:chOff x="158" y="0"/>
            <a:chExt cx="2029" cy="2214"/>
          </a:xfrm>
        </p:grpSpPr>
        <p:pic>
          <p:nvPicPr>
            <p:cNvPr id="7171" name="图片 5138" descr="6-图片-12台秤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" y="0"/>
              <a:ext cx="2029" cy="21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5139"/>
            <p:cNvSpPr txBox="1"/>
            <p:nvPr/>
          </p:nvSpPr>
          <p:spPr>
            <a:xfrm>
              <a:off x="249" y="1706"/>
              <a:ext cx="726" cy="5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7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磅秤</a:t>
              </a:r>
              <a:endPara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141" name="组合 5140"/>
          <p:cNvGrpSpPr/>
          <p:nvPr/>
        </p:nvGrpSpPr>
        <p:grpSpPr>
          <a:xfrm>
            <a:off x="1466984" y="3968450"/>
            <a:ext cx="3482663" cy="1941362"/>
            <a:chOff x="249" y="2478"/>
            <a:chExt cx="2631" cy="1540"/>
          </a:xfrm>
        </p:grpSpPr>
        <p:pic>
          <p:nvPicPr>
            <p:cNvPr id="7174" name="图片 5141" descr="6-图片-14杆秤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" y="2478"/>
              <a:ext cx="2631" cy="15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文本框 5142"/>
            <p:cNvSpPr txBox="1"/>
            <p:nvPr/>
          </p:nvSpPr>
          <p:spPr>
            <a:xfrm>
              <a:off x="1292" y="3430"/>
              <a:ext cx="816" cy="4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7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杆秤</a:t>
              </a:r>
              <a:endPara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144" name="组合 5143"/>
          <p:cNvGrpSpPr/>
          <p:nvPr/>
        </p:nvGrpSpPr>
        <p:grpSpPr>
          <a:xfrm>
            <a:off x="5921221" y="1780624"/>
            <a:ext cx="4048819" cy="1860992"/>
            <a:chOff x="2608" y="164"/>
            <a:chExt cx="2811" cy="1859"/>
          </a:xfrm>
        </p:grpSpPr>
        <p:pic>
          <p:nvPicPr>
            <p:cNvPr id="7177" name="图片 5144" descr="6-图片-13案秤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8" y="164"/>
              <a:ext cx="2811" cy="18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8" name="文本框 5145"/>
            <p:cNvSpPr txBox="1"/>
            <p:nvPr/>
          </p:nvSpPr>
          <p:spPr>
            <a:xfrm>
              <a:off x="4649" y="1070"/>
              <a:ext cx="635" cy="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7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案秤</a:t>
              </a:r>
              <a:endPara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150" name="组合 5149"/>
          <p:cNvGrpSpPr/>
          <p:nvPr/>
        </p:nvGrpSpPr>
        <p:grpSpPr>
          <a:xfrm>
            <a:off x="4949647" y="3807712"/>
            <a:ext cx="2998662" cy="2105672"/>
            <a:chOff x="3424" y="2976"/>
            <a:chExt cx="1679" cy="1179"/>
          </a:xfrm>
        </p:grpSpPr>
        <p:pic>
          <p:nvPicPr>
            <p:cNvPr id="7180" name="图片 5147" descr="6-图片-15电子秤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4" y="2976"/>
              <a:ext cx="1679" cy="11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1" name="文本框 5148"/>
            <p:cNvSpPr txBox="1"/>
            <p:nvPr/>
          </p:nvSpPr>
          <p:spPr>
            <a:xfrm>
              <a:off x="3923" y="3022"/>
              <a:ext cx="1142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7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电子秤</a:t>
              </a:r>
              <a:endPara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182" name="AutoShape 34"/>
          <p:cNvSpPr/>
          <p:nvPr/>
        </p:nvSpPr>
        <p:spPr>
          <a:xfrm>
            <a:off x="1365182" y="1575235"/>
            <a:ext cx="8799530" cy="4422090"/>
          </a:xfrm>
          <a:prstGeom prst="roundRect">
            <a:avLst>
              <a:gd name="adj" fmla="val 7324"/>
            </a:avLst>
          </a:prstGeom>
          <a:noFill/>
          <a:ln w="22225" cap="rnd" cmpd="sng">
            <a:solidFill>
              <a:srgbClr val="1C1C1C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15" dirty="0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2" name="Rectangle 7"/>
          <p:cNvSpPr/>
          <p:nvPr/>
        </p:nvSpPr>
        <p:spPr>
          <a:xfrm>
            <a:off x="1208016" y="396488"/>
            <a:ext cx="4339934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质量的测量工具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035" y="919480"/>
            <a:ext cx="8594725" cy="5106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7"/>
          <p:cNvSpPr/>
          <p:nvPr/>
        </p:nvSpPr>
        <p:spPr>
          <a:xfrm>
            <a:off x="699292" y="252502"/>
            <a:ext cx="3929159" cy="577215"/>
          </a:xfrm>
          <a:prstGeom prst="rect">
            <a:avLst/>
          </a:prstGeom>
          <a:solidFill>
            <a:schemeClr val="accent3"/>
          </a:solidFill>
          <a:ln w="9525">
            <a:noFill/>
            <a:miter/>
          </a:ln>
        </p:spPr>
        <p:txBody>
          <a:bodyPr wrap="square">
            <a:spAutoFit/>
          </a:bodyPr>
          <a:p>
            <a:pPr lvl="0" algn="ctr" fontAlgn="base">
              <a:spcBef>
                <a:spcPct val="20000"/>
              </a:spcBef>
            </a:pPr>
            <a:r>
              <a:rPr lang="zh-CN" altLang="en-US" sz="3160" b="1" strike="noStrike" noProof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二、天平的使用</a:t>
            </a:r>
            <a:endParaRPr lang="zh-CN" altLang="en-US" sz="3160" b="1" strike="noStrike" noProof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1560830"/>
            <a:ext cx="723900" cy="344487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pPr algn="ctr">
              <a:lnSpc>
                <a:spcPct val="110000"/>
              </a:lnSpc>
            </a:pP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  <a:cs typeface="+mn-ea"/>
              </a:rPr>
              <a:t>观察天平的构造</a:t>
            </a:r>
            <a:endParaRPr lang="zh-CN" altLang="en-US" sz="32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charset="0"/>
              <a:ea typeface="楷体_GB2312" charset="0"/>
              <a:cs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1208016" y="396488"/>
            <a:ext cx="5179346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用天平测量物体质量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1466984" y="1376992"/>
            <a:ext cx="8367322" cy="4390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609600" indent="-609600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一、天平调节</a:t>
            </a:r>
            <a:endParaRPr lang="zh-CN" altLang="en-US" sz="27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水平调节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横梁平衡调节</a:t>
            </a:r>
            <a:r>
              <a:rPr lang="en-US" altLang="zh-CN" sz="27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en-US" altLang="zh-CN" sz="27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二、质量测量</a:t>
            </a:r>
            <a:endParaRPr lang="zh-CN" altLang="en-US" sz="27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1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、放物体与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砝码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、移动游码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609600" indent="-609600">
              <a:lnSpc>
                <a:spcPct val="125000"/>
              </a:lnSpc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3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、读数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51716" y="1113024"/>
            <a:ext cx="5830871" cy="3900225"/>
            <a:chOff x="5027" y="1442"/>
            <a:chExt cx="8163" cy="5460"/>
          </a:xfrm>
        </p:grpSpPr>
        <p:sp>
          <p:nvSpPr>
            <p:cNvPr id="9220" name="Rectangle 12"/>
            <p:cNvSpPr/>
            <p:nvPr/>
          </p:nvSpPr>
          <p:spPr>
            <a:xfrm>
              <a:off x="5385" y="2024"/>
              <a:ext cx="7805" cy="4878"/>
            </a:xfrm>
            <a:prstGeom prst="rect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  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天平使用的注意事项：</a:t>
              </a:r>
              <a:endParaRPr lang="en-US" altLang="zh-CN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025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（</a:t>
              </a:r>
              <a:r>
                <a:rPr lang="en-US" altLang="zh-CN" sz="2250" b="1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1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）不要超过量程</a:t>
              </a:r>
              <a:endParaRPr lang="zh-CN" altLang="en-US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（</a:t>
              </a:r>
              <a:r>
                <a:rPr lang="en-US" altLang="zh-CN" sz="2250" b="1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2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）保护天平</a:t>
              </a:r>
              <a:endParaRPr lang="zh-CN" altLang="en-US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250" b="1" baseline="-25000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　 　</a:t>
              </a:r>
              <a:r>
                <a:rPr lang="en-US" altLang="zh-CN" sz="2250" b="1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A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．轻拿轻放；</a:t>
              </a:r>
              <a:endParaRPr lang="zh-CN" altLang="en-US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en-US" altLang="zh-CN" sz="2250" b="1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 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 </a:t>
              </a:r>
              <a:r>
                <a:rPr lang="en-US" altLang="zh-CN" sz="2250" b="1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B</a:t>
              </a: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．保护天平的清洁和干燥：</a:t>
              </a:r>
              <a:endParaRPr lang="zh-CN" altLang="en-US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250" b="1" dirty="0">
                  <a:solidFill>
                    <a:srgbClr val="111111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　          用镊子夹取砝码，化学药品、液体不能直接放在天平盘上。</a:t>
              </a:r>
              <a:endParaRPr lang="zh-CN" altLang="en-US" sz="2250" b="1" dirty="0">
                <a:solidFill>
                  <a:srgbClr val="111111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3" name="闪电形 2"/>
            <p:cNvSpPr/>
            <p:nvPr/>
          </p:nvSpPr>
          <p:spPr>
            <a:xfrm rot="3960000">
              <a:off x="5004" y="1464"/>
              <a:ext cx="1300" cy="1255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025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7"/>
          <p:cNvSpPr/>
          <p:nvPr/>
        </p:nvSpPr>
        <p:spPr>
          <a:xfrm>
            <a:off x="1030605" y="344805"/>
            <a:ext cx="2737485" cy="575945"/>
          </a:xfrm>
          <a:prstGeom prst="rect">
            <a:avLst/>
          </a:prstGeom>
          <a:solidFill>
            <a:srgbClr val="00FFFF"/>
          </a:solidFill>
          <a:ln w="9525">
            <a:noFill/>
            <a:miter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</a:pP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小结</a:t>
            </a:r>
            <a:r>
              <a:rPr lang="en-US" altLang="x-none" sz="3150" b="1" dirty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lang="en-US" altLang="x-none" sz="3150" b="1" dirty="0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108648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、放置在水平工作台上；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0565" y="150812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游码归零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485" y="1909445"/>
            <a:ext cx="9964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调节平衡螺母：       ①看指针：左偏右调，右偏左调；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（调时不称，称时不调）②看托盘：哪边高往哪边调；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2750820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左物右码；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25" y="319849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加砝码：从大到小；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645" y="365696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向右移动游码相当于向右盘内加小砝码；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645" y="406336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砝码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+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游码示数值；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5805" y="452056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若物体和砝码位置放反，则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砝码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 m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游码示数值；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5965" y="497776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若砝码上有破损，即砝码质量变小了，则测得值会变大；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325" y="5499735"/>
            <a:ext cx="996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若砝码生锈，即砝码质量变大了，则测得值会变小。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2138</Words>
  <Application>WPS 演示</Application>
  <PresentationFormat>宽屏</PresentationFormat>
  <Paragraphs>234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Verdana</vt:lpstr>
      <vt:lpstr>楷体_GB2312</vt:lpstr>
      <vt:lpstr>华文细黑</vt:lpstr>
      <vt:lpstr>Calibri</vt:lpstr>
      <vt:lpstr>黑体</vt:lpstr>
      <vt:lpstr>楷体</vt:lpstr>
      <vt:lpstr>楷体_GB2312</vt:lpstr>
      <vt:lpstr>Times New Roman</vt:lpstr>
      <vt:lpstr>MingLiU</vt:lpstr>
      <vt:lpstr>新宋体</vt:lpstr>
      <vt:lpstr>微软雅黑</vt:lpstr>
      <vt:lpstr>Arial Unicode MS</vt:lpstr>
      <vt:lpstr>Calibri Light</vt:lpstr>
      <vt:lpstr>Segoe UI</vt:lpstr>
      <vt:lpstr>MT Extra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22</cp:revision>
  <dcterms:created xsi:type="dcterms:W3CDTF">2015-05-05T08:02:00Z</dcterms:created>
  <dcterms:modified xsi:type="dcterms:W3CDTF">2018-01-09T09:52:37Z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