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handoutMasterIdLst>
    <p:handoutMasterId r:id="rId26"/>
  </p:handoutMasterIdLst>
  <p:sldIdLst>
    <p:sldId id="317" r:id="rId3"/>
    <p:sldId id="258" r:id="rId4"/>
    <p:sldId id="293" r:id="rId6"/>
    <p:sldId id="323" r:id="rId7"/>
    <p:sldId id="315" r:id="rId8"/>
    <p:sldId id="263" r:id="rId9"/>
    <p:sldId id="295" r:id="rId10"/>
    <p:sldId id="296" r:id="rId11"/>
    <p:sldId id="308" r:id="rId12"/>
    <p:sldId id="337" r:id="rId13"/>
    <p:sldId id="318" r:id="rId14"/>
    <p:sldId id="338" r:id="rId15"/>
    <p:sldId id="319" r:id="rId16"/>
    <p:sldId id="320" r:id="rId17"/>
    <p:sldId id="339" r:id="rId18"/>
    <p:sldId id="324" r:id="rId19"/>
    <p:sldId id="340" r:id="rId20"/>
    <p:sldId id="342" r:id="rId21"/>
    <p:sldId id="321" r:id="rId22"/>
    <p:sldId id="325" r:id="rId23"/>
    <p:sldId id="310" r:id="rId24"/>
    <p:sldId id="292" r:id="rId25"/>
  </p:sldIdLst>
  <p:sldSz cx="12192000" cy="6858000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7117"/>
    <a:srgbClr val="FF9900"/>
    <a:srgbClr val="177743"/>
    <a:srgbClr val="FF9B01"/>
    <a:srgbClr val="DE0023"/>
    <a:srgbClr val="1A804A"/>
    <a:srgbClr val="A7EA65"/>
    <a:srgbClr val="6DC01A"/>
    <a:srgbClr val="529013"/>
    <a:srgbClr val="1470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969" autoAdjust="0"/>
    <p:restoredTop sz="94614" autoAdjust="0"/>
  </p:normalViewPr>
  <p:slideViewPr>
    <p:cSldViewPr snapToGrid="0" showGuides="1">
      <p:cViewPr>
        <p:scale>
          <a:sx n="80" d="100"/>
          <a:sy n="80" d="100"/>
        </p:scale>
        <p:origin x="-408" y="-90"/>
      </p:cViewPr>
      <p:guideLst>
        <p:guide pos="354"/>
        <p:guide pos="1252"/>
        <p:guide orient="horz" pos="3280"/>
        <p:guide orient="horz" pos="2501"/>
        <p:guide orient="horz" pos="130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0" Type="http://schemas.openxmlformats.org/officeDocument/2006/relationships/tags" Target="tags/tag1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handoutMaster" Target="handoutMasters/handoutMaster1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CC37E846-C89D-4742-8455-2264ABF165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F3B7977C-932D-4410-8CF1-A9FC3AAB8FD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7977C-932D-4410-8CF1-A9FC3AAB8FD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7977C-932D-4410-8CF1-A9FC3AAB8FD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图片 79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0" y="235642"/>
            <a:ext cx="449943" cy="756005"/>
          </a:xfrm>
          <a:prstGeom prst="rect">
            <a:avLst/>
          </a:prstGeom>
        </p:spPr>
      </p:pic>
      <p:pic>
        <p:nvPicPr>
          <p:cNvPr id="81" name="图片 80"/>
          <p:cNvPicPr>
            <a:picLocks noChangeAspect="1"/>
          </p:cNvPicPr>
          <p:nvPr userDrawn="1"/>
        </p:nvPicPr>
        <p:blipFill rotWithShape="1">
          <a:blip r:embed="rId3" cstate="screen"/>
          <a:srcRect l="-1" r="-801"/>
          <a:stretch>
            <a:fillRect/>
          </a:stretch>
        </p:blipFill>
        <p:spPr>
          <a:xfrm>
            <a:off x="-540774" y="5527839"/>
            <a:ext cx="12965003" cy="1330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7.png"/><Relationship Id="rId3" Type="http://schemas.openxmlformats.org/officeDocument/2006/relationships/slide" Target="slide6.xml"/><Relationship Id="rId2" Type="http://schemas.openxmlformats.org/officeDocument/2006/relationships/image" Target="../media/image13.png"/><Relationship Id="rId1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2.xml"/><Relationship Id="rId5" Type="http://schemas.openxmlformats.org/officeDocument/2006/relationships/vmlDrawing" Target="../drawings/vmlDrawing1.v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5.wmf"/><Relationship Id="rId2" Type="http://schemas.openxmlformats.org/officeDocument/2006/relationships/oleObject" Target="../embeddings/oleObject1.bin"/><Relationship Id="rId1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vmlDrawing" Target="../drawings/vmlDrawing2.v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6.wmf"/><Relationship Id="rId1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7.jpeg"/><Relationship Id="rId1" Type="http://schemas.openxmlformats.org/officeDocument/2006/relationships/hyperlink" Target="1.&#25506;&#31350;&#23548;&#20307;&#30005;&#38459;&#19982;&#21738;&#20123;&#22240;&#32032;&#26377;&#20851;&#65288;&#27178;&#25130;&#38754;&#31215;&#65289;.wmv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9.jpeg"/><Relationship Id="rId2" Type="http://schemas.openxmlformats.org/officeDocument/2006/relationships/image" Target="../media/image7.png"/><Relationship Id="rId1" Type="http://schemas.openxmlformats.org/officeDocument/2006/relationships/slide" Target="slide6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7.png"/><Relationship Id="rId1" Type="http://schemas.openxmlformats.org/officeDocument/2006/relationships/slide" Target="slid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" Target="slide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2.xml"/><Relationship Id="rId4" Type="http://schemas.openxmlformats.org/officeDocument/2006/relationships/slide" Target="slide8.xml"/><Relationship Id="rId3" Type="http://schemas.openxmlformats.org/officeDocument/2006/relationships/slide" Target="slide20.xml"/><Relationship Id="rId2" Type="http://schemas.openxmlformats.org/officeDocument/2006/relationships/slide" Target="slide19.xml"/><Relationship Id="rId1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slide" Target="slide6.xml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6"/>
          <p:cNvGrpSpPr/>
          <p:nvPr/>
        </p:nvGrpSpPr>
        <p:grpSpPr>
          <a:xfrm>
            <a:off x="285710" y="1523987"/>
            <a:ext cx="5524525" cy="5022768"/>
            <a:chOff x="214282" y="1142990"/>
            <a:chExt cx="4143394" cy="3767076"/>
          </a:xfrm>
        </p:grpSpPr>
        <p:sp>
          <p:nvSpPr>
            <p:cNvPr id="6" name="Oval 33"/>
            <p:cNvSpPr/>
            <p:nvPr/>
          </p:nvSpPr>
          <p:spPr>
            <a:xfrm>
              <a:off x="214282" y="1142990"/>
              <a:ext cx="3767076" cy="376707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微软雅黑" panose="020B0503020204020204" charset="-122"/>
              </a:endParaRPr>
            </a:p>
          </p:txBody>
        </p:sp>
        <p:grpSp>
          <p:nvGrpSpPr>
            <p:cNvPr id="7" name="Group 14"/>
            <p:cNvGrpSpPr/>
            <p:nvPr/>
          </p:nvGrpSpPr>
          <p:grpSpPr>
            <a:xfrm>
              <a:off x="1050011" y="1411003"/>
              <a:ext cx="2015686" cy="1660970"/>
              <a:chOff x="2606675" y="2208213"/>
              <a:chExt cx="1136651" cy="936626"/>
            </a:xfrm>
          </p:grpSpPr>
          <p:sp>
            <p:nvSpPr>
              <p:cNvPr id="22" name="Freeform 138"/>
              <p:cNvSpPr>
                <a:spLocks noEditPoints="1"/>
              </p:cNvSpPr>
              <p:nvPr/>
            </p:nvSpPr>
            <p:spPr bwMode="auto">
              <a:xfrm>
                <a:off x="2606675" y="2895601"/>
                <a:ext cx="561975" cy="249238"/>
              </a:xfrm>
              <a:custGeom>
                <a:avLst/>
                <a:gdLst/>
                <a:ahLst/>
                <a:cxnLst>
                  <a:cxn ang="0">
                    <a:pos x="354" y="97"/>
                  </a:cxn>
                  <a:cxn ang="0">
                    <a:pos x="353" y="97"/>
                  </a:cxn>
                  <a:cxn ang="0">
                    <a:pos x="339" y="97"/>
                  </a:cxn>
                  <a:cxn ang="0">
                    <a:pos x="341" y="53"/>
                  </a:cxn>
                  <a:cxn ang="0">
                    <a:pos x="341" y="53"/>
                  </a:cxn>
                  <a:cxn ang="0">
                    <a:pos x="341" y="52"/>
                  </a:cxn>
                  <a:cxn ang="0">
                    <a:pos x="343" y="48"/>
                  </a:cxn>
                  <a:cxn ang="0">
                    <a:pos x="347" y="45"/>
                  </a:cxn>
                  <a:cxn ang="0">
                    <a:pos x="349" y="45"/>
                  </a:cxn>
                  <a:cxn ang="0">
                    <a:pos x="353" y="44"/>
                  </a:cxn>
                  <a:cxn ang="0">
                    <a:pos x="353" y="44"/>
                  </a:cxn>
                  <a:cxn ang="0">
                    <a:pos x="354" y="44"/>
                  </a:cxn>
                  <a:cxn ang="0">
                    <a:pos x="354" y="44"/>
                  </a:cxn>
                  <a:cxn ang="0">
                    <a:pos x="354" y="44"/>
                  </a:cxn>
                  <a:cxn ang="0">
                    <a:pos x="354" y="3"/>
                  </a:cxn>
                  <a:cxn ang="0">
                    <a:pos x="144" y="1"/>
                  </a:cxn>
                  <a:cxn ang="0">
                    <a:pos x="144" y="1"/>
                  </a:cxn>
                  <a:cxn ang="0">
                    <a:pos x="2" y="0"/>
                  </a:cxn>
                  <a:cxn ang="0">
                    <a:pos x="0" y="157"/>
                  </a:cxn>
                  <a:cxn ang="0">
                    <a:pos x="353" y="157"/>
                  </a:cxn>
                  <a:cxn ang="0">
                    <a:pos x="354" y="97"/>
                  </a:cxn>
                  <a:cxn ang="0">
                    <a:pos x="59" y="117"/>
                  </a:cxn>
                  <a:cxn ang="0">
                    <a:pos x="34" y="116"/>
                  </a:cxn>
                  <a:cxn ang="0">
                    <a:pos x="34" y="82"/>
                  </a:cxn>
                  <a:cxn ang="0">
                    <a:pos x="60" y="82"/>
                  </a:cxn>
                  <a:cxn ang="0">
                    <a:pos x="59" y="117"/>
                  </a:cxn>
                  <a:cxn ang="0">
                    <a:pos x="60" y="62"/>
                  </a:cxn>
                  <a:cxn ang="0">
                    <a:pos x="34" y="62"/>
                  </a:cxn>
                  <a:cxn ang="0">
                    <a:pos x="36" y="28"/>
                  </a:cxn>
                  <a:cxn ang="0">
                    <a:pos x="60" y="28"/>
                  </a:cxn>
                  <a:cxn ang="0">
                    <a:pos x="60" y="62"/>
                  </a:cxn>
                  <a:cxn ang="0">
                    <a:pos x="111" y="117"/>
                  </a:cxn>
                  <a:cxn ang="0">
                    <a:pos x="87" y="117"/>
                  </a:cxn>
                  <a:cxn ang="0">
                    <a:pos x="87" y="82"/>
                  </a:cxn>
                  <a:cxn ang="0">
                    <a:pos x="112" y="82"/>
                  </a:cxn>
                  <a:cxn ang="0">
                    <a:pos x="111" y="117"/>
                  </a:cxn>
                  <a:cxn ang="0">
                    <a:pos x="112" y="63"/>
                  </a:cxn>
                  <a:cxn ang="0">
                    <a:pos x="87" y="63"/>
                  </a:cxn>
                  <a:cxn ang="0">
                    <a:pos x="88" y="28"/>
                  </a:cxn>
                  <a:cxn ang="0">
                    <a:pos x="112" y="28"/>
                  </a:cxn>
                  <a:cxn ang="0">
                    <a:pos x="112" y="63"/>
                  </a:cxn>
                  <a:cxn ang="0">
                    <a:pos x="191" y="96"/>
                  </a:cxn>
                  <a:cxn ang="0">
                    <a:pos x="167" y="94"/>
                  </a:cxn>
                  <a:cxn ang="0">
                    <a:pos x="168" y="11"/>
                  </a:cxn>
                  <a:cxn ang="0">
                    <a:pos x="191" y="11"/>
                  </a:cxn>
                  <a:cxn ang="0">
                    <a:pos x="191" y="96"/>
                  </a:cxn>
                  <a:cxn ang="0">
                    <a:pos x="235" y="96"/>
                  </a:cxn>
                  <a:cxn ang="0">
                    <a:pos x="212" y="96"/>
                  </a:cxn>
                  <a:cxn ang="0">
                    <a:pos x="213" y="12"/>
                  </a:cxn>
                  <a:cxn ang="0">
                    <a:pos x="236" y="12"/>
                  </a:cxn>
                  <a:cxn ang="0">
                    <a:pos x="235" y="96"/>
                  </a:cxn>
                  <a:cxn ang="0">
                    <a:pos x="280" y="97"/>
                  </a:cxn>
                  <a:cxn ang="0">
                    <a:pos x="256" y="96"/>
                  </a:cxn>
                  <a:cxn ang="0">
                    <a:pos x="257" y="12"/>
                  </a:cxn>
                  <a:cxn ang="0">
                    <a:pos x="280" y="12"/>
                  </a:cxn>
                  <a:cxn ang="0">
                    <a:pos x="280" y="97"/>
                  </a:cxn>
                  <a:cxn ang="0">
                    <a:pos x="324" y="97"/>
                  </a:cxn>
                  <a:cxn ang="0">
                    <a:pos x="301" y="97"/>
                  </a:cxn>
                  <a:cxn ang="0">
                    <a:pos x="302" y="13"/>
                  </a:cxn>
                  <a:cxn ang="0">
                    <a:pos x="325" y="13"/>
                  </a:cxn>
                  <a:cxn ang="0">
                    <a:pos x="324" y="97"/>
                  </a:cxn>
                </a:cxnLst>
                <a:rect l="0" t="0" r="r" b="b"/>
                <a:pathLst>
                  <a:path w="354" h="157">
                    <a:moveTo>
                      <a:pt x="354" y="97"/>
                    </a:moveTo>
                    <a:lnTo>
                      <a:pt x="353" y="97"/>
                    </a:lnTo>
                    <a:lnTo>
                      <a:pt x="339" y="97"/>
                    </a:lnTo>
                    <a:lnTo>
                      <a:pt x="341" y="53"/>
                    </a:lnTo>
                    <a:lnTo>
                      <a:pt x="341" y="53"/>
                    </a:lnTo>
                    <a:lnTo>
                      <a:pt x="341" y="52"/>
                    </a:lnTo>
                    <a:lnTo>
                      <a:pt x="343" y="48"/>
                    </a:lnTo>
                    <a:lnTo>
                      <a:pt x="347" y="45"/>
                    </a:lnTo>
                    <a:lnTo>
                      <a:pt x="349" y="45"/>
                    </a:lnTo>
                    <a:lnTo>
                      <a:pt x="353" y="44"/>
                    </a:lnTo>
                    <a:lnTo>
                      <a:pt x="353" y="44"/>
                    </a:lnTo>
                    <a:lnTo>
                      <a:pt x="354" y="44"/>
                    </a:lnTo>
                    <a:lnTo>
                      <a:pt x="354" y="44"/>
                    </a:lnTo>
                    <a:lnTo>
                      <a:pt x="354" y="44"/>
                    </a:lnTo>
                    <a:lnTo>
                      <a:pt x="354" y="3"/>
                    </a:lnTo>
                    <a:lnTo>
                      <a:pt x="144" y="1"/>
                    </a:lnTo>
                    <a:lnTo>
                      <a:pt x="144" y="1"/>
                    </a:lnTo>
                    <a:lnTo>
                      <a:pt x="2" y="0"/>
                    </a:lnTo>
                    <a:lnTo>
                      <a:pt x="0" y="157"/>
                    </a:lnTo>
                    <a:lnTo>
                      <a:pt x="353" y="157"/>
                    </a:lnTo>
                    <a:lnTo>
                      <a:pt x="354" y="97"/>
                    </a:lnTo>
                    <a:close/>
                    <a:moveTo>
                      <a:pt x="59" y="117"/>
                    </a:moveTo>
                    <a:lnTo>
                      <a:pt x="34" y="116"/>
                    </a:lnTo>
                    <a:lnTo>
                      <a:pt x="34" y="82"/>
                    </a:lnTo>
                    <a:lnTo>
                      <a:pt x="60" y="82"/>
                    </a:lnTo>
                    <a:lnTo>
                      <a:pt x="59" y="117"/>
                    </a:lnTo>
                    <a:close/>
                    <a:moveTo>
                      <a:pt x="60" y="62"/>
                    </a:moveTo>
                    <a:lnTo>
                      <a:pt x="34" y="62"/>
                    </a:lnTo>
                    <a:lnTo>
                      <a:pt x="36" y="28"/>
                    </a:lnTo>
                    <a:lnTo>
                      <a:pt x="60" y="28"/>
                    </a:lnTo>
                    <a:lnTo>
                      <a:pt x="60" y="62"/>
                    </a:lnTo>
                    <a:close/>
                    <a:moveTo>
                      <a:pt x="111" y="117"/>
                    </a:moveTo>
                    <a:lnTo>
                      <a:pt x="87" y="117"/>
                    </a:lnTo>
                    <a:lnTo>
                      <a:pt x="87" y="82"/>
                    </a:lnTo>
                    <a:lnTo>
                      <a:pt x="112" y="82"/>
                    </a:lnTo>
                    <a:lnTo>
                      <a:pt x="111" y="117"/>
                    </a:lnTo>
                    <a:close/>
                    <a:moveTo>
                      <a:pt x="112" y="63"/>
                    </a:moveTo>
                    <a:lnTo>
                      <a:pt x="87" y="63"/>
                    </a:lnTo>
                    <a:lnTo>
                      <a:pt x="88" y="28"/>
                    </a:lnTo>
                    <a:lnTo>
                      <a:pt x="112" y="28"/>
                    </a:lnTo>
                    <a:lnTo>
                      <a:pt x="112" y="63"/>
                    </a:lnTo>
                    <a:close/>
                    <a:moveTo>
                      <a:pt x="191" y="96"/>
                    </a:moveTo>
                    <a:lnTo>
                      <a:pt x="167" y="94"/>
                    </a:lnTo>
                    <a:lnTo>
                      <a:pt x="168" y="11"/>
                    </a:lnTo>
                    <a:lnTo>
                      <a:pt x="191" y="11"/>
                    </a:lnTo>
                    <a:lnTo>
                      <a:pt x="191" y="96"/>
                    </a:lnTo>
                    <a:close/>
                    <a:moveTo>
                      <a:pt x="235" y="96"/>
                    </a:moveTo>
                    <a:lnTo>
                      <a:pt x="212" y="96"/>
                    </a:lnTo>
                    <a:lnTo>
                      <a:pt x="213" y="12"/>
                    </a:lnTo>
                    <a:lnTo>
                      <a:pt x="236" y="12"/>
                    </a:lnTo>
                    <a:lnTo>
                      <a:pt x="235" y="96"/>
                    </a:lnTo>
                    <a:close/>
                    <a:moveTo>
                      <a:pt x="280" y="97"/>
                    </a:moveTo>
                    <a:lnTo>
                      <a:pt x="256" y="96"/>
                    </a:lnTo>
                    <a:lnTo>
                      <a:pt x="257" y="12"/>
                    </a:lnTo>
                    <a:lnTo>
                      <a:pt x="280" y="12"/>
                    </a:lnTo>
                    <a:lnTo>
                      <a:pt x="280" y="97"/>
                    </a:lnTo>
                    <a:close/>
                    <a:moveTo>
                      <a:pt x="324" y="97"/>
                    </a:moveTo>
                    <a:lnTo>
                      <a:pt x="301" y="97"/>
                    </a:lnTo>
                    <a:lnTo>
                      <a:pt x="302" y="13"/>
                    </a:lnTo>
                    <a:lnTo>
                      <a:pt x="325" y="13"/>
                    </a:lnTo>
                    <a:lnTo>
                      <a:pt x="324" y="97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3" name="Freeform 139"/>
              <p:cNvSpPr>
                <a:spLocks noEditPoints="1"/>
              </p:cNvSpPr>
              <p:nvPr/>
            </p:nvSpPr>
            <p:spPr bwMode="auto">
              <a:xfrm>
                <a:off x="2976563" y="2711451"/>
                <a:ext cx="193675" cy="112713"/>
              </a:xfrm>
              <a:custGeom>
                <a:avLst/>
                <a:gdLst/>
                <a:ahLst/>
                <a:cxnLst>
                  <a:cxn ang="0">
                    <a:pos x="113" y="70"/>
                  </a:cxn>
                  <a:cxn ang="0">
                    <a:pos x="114" y="11"/>
                  </a:cxn>
                  <a:cxn ang="0">
                    <a:pos x="114" y="8"/>
                  </a:cxn>
                  <a:cxn ang="0">
                    <a:pos x="119" y="3"/>
                  </a:cxn>
                  <a:cxn ang="0">
                    <a:pos x="121" y="3"/>
                  </a:cxn>
                  <a:cxn ang="0">
                    <a:pos x="122" y="3"/>
                  </a:cxn>
                  <a:cxn ang="0">
                    <a:pos x="122" y="1"/>
                  </a:cxn>
                  <a:cxn ang="0">
                    <a:pos x="0" y="69"/>
                  </a:cxn>
                  <a:cxn ang="0">
                    <a:pos x="14" y="11"/>
                  </a:cxn>
                  <a:cxn ang="0">
                    <a:pos x="14" y="9"/>
                  </a:cxn>
                  <a:cxn ang="0">
                    <a:pos x="17" y="3"/>
                  </a:cxn>
                  <a:cxn ang="0">
                    <a:pos x="21" y="2"/>
                  </a:cxn>
                  <a:cxn ang="0">
                    <a:pos x="24" y="2"/>
                  </a:cxn>
                  <a:cxn ang="0">
                    <a:pos x="27" y="6"/>
                  </a:cxn>
                  <a:cxn ang="0">
                    <a:pos x="29" y="11"/>
                  </a:cxn>
                  <a:cxn ang="0">
                    <a:pos x="46" y="70"/>
                  </a:cxn>
                  <a:cxn ang="0">
                    <a:pos x="47" y="11"/>
                  </a:cxn>
                  <a:cxn ang="0">
                    <a:pos x="48" y="6"/>
                  </a:cxn>
                  <a:cxn ang="0">
                    <a:pos x="52" y="3"/>
                  </a:cxn>
                  <a:cxn ang="0">
                    <a:pos x="55" y="2"/>
                  </a:cxn>
                  <a:cxn ang="0">
                    <a:pos x="59" y="4"/>
                  </a:cxn>
                  <a:cxn ang="0">
                    <a:pos x="62" y="10"/>
                  </a:cxn>
                  <a:cxn ang="0">
                    <a:pos x="62" y="70"/>
                  </a:cxn>
                  <a:cxn ang="0">
                    <a:pos x="122" y="71"/>
                  </a:cxn>
                  <a:cxn ang="0">
                    <a:pos x="122" y="71"/>
                  </a:cxn>
                  <a:cxn ang="0">
                    <a:pos x="80" y="11"/>
                  </a:cxn>
                  <a:cxn ang="0">
                    <a:pos x="80" y="10"/>
                  </a:cxn>
                  <a:cxn ang="0">
                    <a:pos x="83" y="4"/>
                  </a:cxn>
                  <a:cxn ang="0">
                    <a:pos x="88" y="3"/>
                  </a:cxn>
                  <a:cxn ang="0">
                    <a:pos x="90" y="3"/>
                  </a:cxn>
                  <a:cxn ang="0">
                    <a:pos x="94" y="8"/>
                  </a:cxn>
                  <a:cxn ang="0">
                    <a:pos x="96" y="11"/>
                  </a:cxn>
                  <a:cxn ang="0">
                    <a:pos x="80" y="70"/>
                  </a:cxn>
                </a:cxnLst>
                <a:rect l="0" t="0" r="r" b="b"/>
                <a:pathLst>
                  <a:path w="122" h="71">
                    <a:moveTo>
                      <a:pt x="122" y="71"/>
                    </a:moveTo>
                    <a:lnTo>
                      <a:pt x="113" y="70"/>
                    </a:lnTo>
                    <a:lnTo>
                      <a:pt x="114" y="11"/>
                    </a:lnTo>
                    <a:lnTo>
                      <a:pt x="114" y="11"/>
                    </a:lnTo>
                    <a:lnTo>
                      <a:pt x="114" y="10"/>
                    </a:lnTo>
                    <a:lnTo>
                      <a:pt x="114" y="8"/>
                    </a:lnTo>
                    <a:lnTo>
                      <a:pt x="116" y="4"/>
                    </a:lnTo>
                    <a:lnTo>
                      <a:pt x="119" y="3"/>
                    </a:lnTo>
                    <a:lnTo>
                      <a:pt x="121" y="3"/>
                    </a:lnTo>
                    <a:lnTo>
                      <a:pt x="121" y="3"/>
                    </a:lnTo>
                    <a:lnTo>
                      <a:pt x="122" y="3"/>
                    </a:lnTo>
                    <a:lnTo>
                      <a:pt x="122" y="3"/>
                    </a:lnTo>
                    <a:lnTo>
                      <a:pt x="122" y="3"/>
                    </a:lnTo>
                    <a:lnTo>
                      <a:pt x="122" y="1"/>
                    </a:lnTo>
                    <a:lnTo>
                      <a:pt x="0" y="0"/>
                    </a:lnTo>
                    <a:lnTo>
                      <a:pt x="0" y="69"/>
                    </a:lnTo>
                    <a:lnTo>
                      <a:pt x="13" y="69"/>
                    </a:lnTo>
                    <a:lnTo>
                      <a:pt x="14" y="11"/>
                    </a:lnTo>
                    <a:lnTo>
                      <a:pt x="14" y="11"/>
                    </a:lnTo>
                    <a:lnTo>
                      <a:pt x="14" y="9"/>
                    </a:lnTo>
                    <a:lnTo>
                      <a:pt x="14" y="6"/>
                    </a:lnTo>
                    <a:lnTo>
                      <a:pt x="17" y="3"/>
                    </a:lnTo>
                    <a:lnTo>
                      <a:pt x="19" y="2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24" y="2"/>
                    </a:lnTo>
                    <a:lnTo>
                      <a:pt x="25" y="3"/>
                    </a:lnTo>
                    <a:lnTo>
                      <a:pt x="27" y="6"/>
                    </a:lnTo>
                    <a:lnTo>
                      <a:pt x="29" y="9"/>
                    </a:lnTo>
                    <a:lnTo>
                      <a:pt x="29" y="11"/>
                    </a:lnTo>
                    <a:lnTo>
                      <a:pt x="29" y="70"/>
                    </a:lnTo>
                    <a:lnTo>
                      <a:pt x="46" y="70"/>
                    </a:lnTo>
                    <a:lnTo>
                      <a:pt x="47" y="11"/>
                    </a:lnTo>
                    <a:lnTo>
                      <a:pt x="47" y="11"/>
                    </a:lnTo>
                    <a:lnTo>
                      <a:pt x="47" y="10"/>
                    </a:lnTo>
                    <a:lnTo>
                      <a:pt x="48" y="6"/>
                    </a:lnTo>
                    <a:lnTo>
                      <a:pt x="51" y="3"/>
                    </a:lnTo>
                    <a:lnTo>
                      <a:pt x="52" y="3"/>
                    </a:lnTo>
                    <a:lnTo>
                      <a:pt x="55" y="2"/>
                    </a:lnTo>
                    <a:lnTo>
                      <a:pt x="55" y="2"/>
                    </a:lnTo>
                    <a:lnTo>
                      <a:pt x="57" y="3"/>
                    </a:lnTo>
                    <a:lnTo>
                      <a:pt x="59" y="4"/>
                    </a:lnTo>
                    <a:lnTo>
                      <a:pt x="62" y="6"/>
                    </a:lnTo>
                    <a:lnTo>
                      <a:pt x="62" y="10"/>
                    </a:lnTo>
                    <a:lnTo>
                      <a:pt x="62" y="11"/>
                    </a:lnTo>
                    <a:lnTo>
                      <a:pt x="62" y="70"/>
                    </a:lnTo>
                    <a:lnTo>
                      <a:pt x="54" y="70"/>
                    </a:lnTo>
                    <a:lnTo>
                      <a:pt x="122" y="71"/>
                    </a:lnTo>
                    <a:lnTo>
                      <a:pt x="122" y="71"/>
                    </a:lnTo>
                    <a:lnTo>
                      <a:pt x="122" y="71"/>
                    </a:lnTo>
                    <a:close/>
                    <a:moveTo>
                      <a:pt x="80" y="70"/>
                    </a:moveTo>
                    <a:lnTo>
                      <a:pt x="80" y="11"/>
                    </a:lnTo>
                    <a:lnTo>
                      <a:pt x="80" y="11"/>
                    </a:lnTo>
                    <a:lnTo>
                      <a:pt x="80" y="10"/>
                    </a:lnTo>
                    <a:lnTo>
                      <a:pt x="81" y="6"/>
                    </a:lnTo>
                    <a:lnTo>
                      <a:pt x="83" y="4"/>
                    </a:lnTo>
                    <a:lnTo>
                      <a:pt x="86" y="3"/>
                    </a:lnTo>
                    <a:lnTo>
                      <a:pt x="88" y="3"/>
                    </a:lnTo>
                    <a:lnTo>
                      <a:pt x="88" y="3"/>
                    </a:lnTo>
                    <a:lnTo>
                      <a:pt x="90" y="3"/>
                    </a:lnTo>
                    <a:lnTo>
                      <a:pt x="92" y="4"/>
                    </a:lnTo>
                    <a:lnTo>
                      <a:pt x="94" y="8"/>
                    </a:lnTo>
                    <a:lnTo>
                      <a:pt x="96" y="10"/>
                    </a:lnTo>
                    <a:lnTo>
                      <a:pt x="96" y="11"/>
                    </a:lnTo>
                    <a:lnTo>
                      <a:pt x="94" y="70"/>
                    </a:lnTo>
                    <a:lnTo>
                      <a:pt x="80" y="7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4" name="Freeform 140"/>
              <p:cNvSpPr/>
              <p:nvPr/>
            </p:nvSpPr>
            <p:spPr bwMode="auto">
              <a:xfrm>
                <a:off x="3141663" y="2224088"/>
                <a:ext cx="33338" cy="180975"/>
              </a:xfrm>
              <a:custGeom>
                <a:avLst/>
                <a:gdLst/>
                <a:ahLst/>
                <a:cxnLst>
                  <a:cxn ang="0">
                    <a:pos x="20" y="114"/>
                  </a:cxn>
                  <a:cxn ang="0">
                    <a:pos x="21" y="0"/>
                  </a:cxn>
                  <a:cxn ang="0">
                    <a:pos x="17" y="0"/>
                  </a:cxn>
                  <a:cxn ang="0">
                    <a:pos x="17" y="60"/>
                  </a:cxn>
                  <a:cxn ang="0">
                    <a:pos x="17" y="60"/>
                  </a:cxn>
                  <a:cxn ang="0">
                    <a:pos x="11" y="62"/>
                  </a:cxn>
                  <a:cxn ang="0">
                    <a:pos x="8" y="66"/>
                  </a:cxn>
                  <a:cxn ang="0">
                    <a:pos x="6" y="66"/>
                  </a:cxn>
                  <a:cxn ang="0">
                    <a:pos x="6" y="66"/>
                  </a:cxn>
                  <a:cxn ang="0">
                    <a:pos x="4" y="67"/>
                  </a:cxn>
                  <a:cxn ang="0">
                    <a:pos x="2" y="68"/>
                  </a:cxn>
                  <a:cxn ang="0">
                    <a:pos x="0" y="70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1" y="74"/>
                  </a:cxn>
                  <a:cxn ang="0">
                    <a:pos x="4" y="76"/>
                  </a:cxn>
                  <a:cxn ang="0">
                    <a:pos x="2" y="114"/>
                  </a:cxn>
                  <a:cxn ang="0">
                    <a:pos x="20" y="114"/>
                  </a:cxn>
                </a:cxnLst>
                <a:rect l="0" t="0" r="r" b="b"/>
                <a:pathLst>
                  <a:path w="21" h="114">
                    <a:moveTo>
                      <a:pt x="20" y="114"/>
                    </a:moveTo>
                    <a:lnTo>
                      <a:pt x="21" y="0"/>
                    </a:lnTo>
                    <a:lnTo>
                      <a:pt x="17" y="0"/>
                    </a:lnTo>
                    <a:lnTo>
                      <a:pt x="17" y="60"/>
                    </a:lnTo>
                    <a:lnTo>
                      <a:pt x="17" y="60"/>
                    </a:lnTo>
                    <a:lnTo>
                      <a:pt x="11" y="62"/>
                    </a:lnTo>
                    <a:lnTo>
                      <a:pt x="8" y="66"/>
                    </a:lnTo>
                    <a:lnTo>
                      <a:pt x="6" y="66"/>
                    </a:lnTo>
                    <a:lnTo>
                      <a:pt x="6" y="66"/>
                    </a:lnTo>
                    <a:lnTo>
                      <a:pt x="4" y="67"/>
                    </a:lnTo>
                    <a:lnTo>
                      <a:pt x="2" y="68"/>
                    </a:lnTo>
                    <a:lnTo>
                      <a:pt x="0" y="70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1" y="74"/>
                    </a:lnTo>
                    <a:lnTo>
                      <a:pt x="4" y="76"/>
                    </a:lnTo>
                    <a:lnTo>
                      <a:pt x="2" y="114"/>
                    </a:lnTo>
                    <a:lnTo>
                      <a:pt x="20" y="114"/>
                    </a:ln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5" name="Freeform 141"/>
              <p:cNvSpPr>
                <a:spLocks noEditPoints="1"/>
              </p:cNvSpPr>
              <p:nvPr/>
            </p:nvSpPr>
            <p:spPr bwMode="auto">
              <a:xfrm>
                <a:off x="2978150" y="2438401"/>
                <a:ext cx="195263" cy="241300"/>
              </a:xfrm>
              <a:custGeom>
                <a:avLst/>
                <a:gdLst/>
                <a:ahLst/>
                <a:cxnLst>
                  <a:cxn ang="0">
                    <a:pos x="122" y="152"/>
                  </a:cxn>
                  <a:cxn ang="0">
                    <a:pos x="121" y="152"/>
                  </a:cxn>
                  <a:cxn ang="0">
                    <a:pos x="115" y="109"/>
                  </a:cxn>
                  <a:cxn ang="0">
                    <a:pos x="115" y="106"/>
                  </a:cxn>
                  <a:cxn ang="0">
                    <a:pos x="121" y="103"/>
                  </a:cxn>
                  <a:cxn ang="0">
                    <a:pos x="122" y="103"/>
                  </a:cxn>
                  <a:cxn ang="0">
                    <a:pos x="122" y="103"/>
                  </a:cxn>
                  <a:cxn ang="0">
                    <a:pos x="95" y="0"/>
                  </a:cxn>
                  <a:cxn ang="0">
                    <a:pos x="96" y="0"/>
                  </a:cxn>
                  <a:cxn ang="0">
                    <a:pos x="85" y="5"/>
                  </a:cxn>
                  <a:cxn ang="0">
                    <a:pos x="62" y="23"/>
                  </a:cxn>
                  <a:cxn ang="0">
                    <a:pos x="52" y="35"/>
                  </a:cxn>
                  <a:cxn ang="0">
                    <a:pos x="44" y="49"/>
                  </a:cxn>
                  <a:cxn ang="0">
                    <a:pos x="35" y="79"/>
                  </a:cxn>
                  <a:cxn ang="0">
                    <a:pos x="23" y="90"/>
                  </a:cxn>
                  <a:cxn ang="0">
                    <a:pos x="19" y="91"/>
                  </a:cxn>
                  <a:cxn ang="0">
                    <a:pos x="14" y="95"/>
                  </a:cxn>
                  <a:cxn ang="0">
                    <a:pos x="13" y="98"/>
                  </a:cxn>
                  <a:cxn ang="0">
                    <a:pos x="18" y="106"/>
                  </a:cxn>
                  <a:cxn ang="0">
                    <a:pos x="2" y="151"/>
                  </a:cxn>
                  <a:cxn ang="0">
                    <a:pos x="0" y="151"/>
                  </a:cxn>
                  <a:cxn ang="0">
                    <a:pos x="93" y="103"/>
                  </a:cxn>
                  <a:cxn ang="0">
                    <a:pos x="97" y="104"/>
                  </a:cxn>
                  <a:cxn ang="0">
                    <a:pos x="100" y="108"/>
                  </a:cxn>
                  <a:cxn ang="0">
                    <a:pos x="87" y="151"/>
                  </a:cxn>
                  <a:cxn ang="0">
                    <a:pos x="88" y="108"/>
                  </a:cxn>
                  <a:cxn ang="0">
                    <a:pos x="90" y="104"/>
                  </a:cxn>
                  <a:cxn ang="0">
                    <a:pos x="93" y="103"/>
                  </a:cxn>
                  <a:cxn ang="0">
                    <a:pos x="66" y="103"/>
                  </a:cxn>
                  <a:cxn ang="0">
                    <a:pos x="71" y="105"/>
                  </a:cxn>
                  <a:cxn ang="0">
                    <a:pos x="73" y="151"/>
                  </a:cxn>
                  <a:cxn ang="0">
                    <a:pos x="61" y="108"/>
                  </a:cxn>
                  <a:cxn ang="0">
                    <a:pos x="61" y="105"/>
                  </a:cxn>
                  <a:cxn ang="0">
                    <a:pos x="66" y="103"/>
                  </a:cxn>
                  <a:cxn ang="0">
                    <a:pos x="33" y="108"/>
                  </a:cxn>
                  <a:cxn ang="0">
                    <a:pos x="34" y="105"/>
                  </a:cxn>
                  <a:cxn ang="0">
                    <a:pos x="39" y="102"/>
                  </a:cxn>
                  <a:cxn ang="0">
                    <a:pos x="43" y="103"/>
                  </a:cxn>
                  <a:cxn ang="0">
                    <a:pos x="45" y="108"/>
                  </a:cxn>
                  <a:cxn ang="0">
                    <a:pos x="33" y="151"/>
                  </a:cxn>
                </a:cxnLst>
                <a:rect l="0" t="0" r="r" b="b"/>
                <a:pathLst>
                  <a:path w="123" h="152">
                    <a:moveTo>
                      <a:pt x="0" y="151"/>
                    </a:moveTo>
                    <a:lnTo>
                      <a:pt x="122" y="152"/>
                    </a:lnTo>
                    <a:lnTo>
                      <a:pt x="122" y="152"/>
                    </a:lnTo>
                    <a:lnTo>
                      <a:pt x="121" y="152"/>
                    </a:lnTo>
                    <a:lnTo>
                      <a:pt x="114" y="152"/>
                    </a:lnTo>
                    <a:lnTo>
                      <a:pt x="115" y="109"/>
                    </a:lnTo>
                    <a:lnTo>
                      <a:pt x="115" y="109"/>
                    </a:lnTo>
                    <a:lnTo>
                      <a:pt x="115" y="106"/>
                    </a:lnTo>
                    <a:lnTo>
                      <a:pt x="118" y="104"/>
                    </a:lnTo>
                    <a:lnTo>
                      <a:pt x="121" y="103"/>
                    </a:lnTo>
                    <a:lnTo>
                      <a:pt x="121" y="103"/>
                    </a:lnTo>
                    <a:lnTo>
                      <a:pt x="122" y="103"/>
                    </a:lnTo>
                    <a:lnTo>
                      <a:pt x="122" y="103"/>
                    </a:lnTo>
                    <a:lnTo>
                      <a:pt x="122" y="103"/>
                    </a:lnTo>
                    <a:lnTo>
                      <a:pt x="123" y="0"/>
                    </a:lnTo>
                    <a:lnTo>
                      <a:pt x="95" y="0"/>
                    </a:lnTo>
                    <a:lnTo>
                      <a:pt x="95" y="0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85" y="5"/>
                    </a:lnTo>
                    <a:lnTo>
                      <a:pt x="73" y="13"/>
                    </a:lnTo>
                    <a:lnTo>
                      <a:pt x="62" y="23"/>
                    </a:lnTo>
                    <a:lnTo>
                      <a:pt x="52" y="35"/>
                    </a:lnTo>
                    <a:lnTo>
                      <a:pt x="52" y="35"/>
                    </a:lnTo>
                    <a:lnTo>
                      <a:pt x="47" y="41"/>
                    </a:lnTo>
                    <a:lnTo>
                      <a:pt x="44" y="49"/>
                    </a:lnTo>
                    <a:lnTo>
                      <a:pt x="39" y="64"/>
                    </a:lnTo>
                    <a:lnTo>
                      <a:pt x="35" y="79"/>
                    </a:lnTo>
                    <a:lnTo>
                      <a:pt x="34" y="90"/>
                    </a:lnTo>
                    <a:lnTo>
                      <a:pt x="23" y="90"/>
                    </a:lnTo>
                    <a:lnTo>
                      <a:pt x="23" y="90"/>
                    </a:lnTo>
                    <a:lnTo>
                      <a:pt x="19" y="91"/>
                    </a:lnTo>
                    <a:lnTo>
                      <a:pt x="17" y="92"/>
                    </a:lnTo>
                    <a:lnTo>
                      <a:pt x="14" y="95"/>
                    </a:lnTo>
                    <a:lnTo>
                      <a:pt x="13" y="98"/>
                    </a:lnTo>
                    <a:lnTo>
                      <a:pt x="13" y="98"/>
                    </a:lnTo>
                    <a:lnTo>
                      <a:pt x="14" y="103"/>
                    </a:lnTo>
                    <a:lnTo>
                      <a:pt x="18" y="106"/>
                    </a:lnTo>
                    <a:lnTo>
                      <a:pt x="17" y="151"/>
                    </a:lnTo>
                    <a:lnTo>
                      <a:pt x="2" y="151"/>
                    </a:lnTo>
                    <a:lnTo>
                      <a:pt x="2" y="151"/>
                    </a:lnTo>
                    <a:lnTo>
                      <a:pt x="0" y="151"/>
                    </a:lnTo>
                    <a:lnTo>
                      <a:pt x="0" y="151"/>
                    </a:lnTo>
                    <a:close/>
                    <a:moveTo>
                      <a:pt x="93" y="103"/>
                    </a:moveTo>
                    <a:lnTo>
                      <a:pt x="93" y="103"/>
                    </a:lnTo>
                    <a:lnTo>
                      <a:pt x="97" y="104"/>
                    </a:lnTo>
                    <a:lnTo>
                      <a:pt x="99" y="106"/>
                    </a:lnTo>
                    <a:lnTo>
                      <a:pt x="100" y="108"/>
                    </a:lnTo>
                    <a:lnTo>
                      <a:pt x="99" y="152"/>
                    </a:lnTo>
                    <a:lnTo>
                      <a:pt x="87" y="151"/>
                    </a:lnTo>
                    <a:lnTo>
                      <a:pt x="88" y="108"/>
                    </a:lnTo>
                    <a:lnTo>
                      <a:pt x="88" y="108"/>
                    </a:lnTo>
                    <a:lnTo>
                      <a:pt x="88" y="106"/>
                    </a:lnTo>
                    <a:lnTo>
                      <a:pt x="90" y="104"/>
                    </a:lnTo>
                    <a:lnTo>
                      <a:pt x="93" y="103"/>
                    </a:lnTo>
                    <a:lnTo>
                      <a:pt x="93" y="103"/>
                    </a:lnTo>
                    <a:close/>
                    <a:moveTo>
                      <a:pt x="66" y="103"/>
                    </a:moveTo>
                    <a:lnTo>
                      <a:pt x="66" y="103"/>
                    </a:lnTo>
                    <a:lnTo>
                      <a:pt x="70" y="104"/>
                    </a:lnTo>
                    <a:lnTo>
                      <a:pt x="71" y="105"/>
                    </a:lnTo>
                    <a:lnTo>
                      <a:pt x="73" y="108"/>
                    </a:lnTo>
                    <a:lnTo>
                      <a:pt x="73" y="151"/>
                    </a:lnTo>
                    <a:lnTo>
                      <a:pt x="61" y="151"/>
                    </a:lnTo>
                    <a:lnTo>
                      <a:pt x="61" y="108"/>
                    </a:lnTo>
                    <a:lnTo>
                      <a:pt x="61" y="108"/>
                    </a:lnTo>
                    <a:lnTo>
                      <a:pt x="61" y="105"/>
                    </a:lnTo>
                    <a:lnTo>
                      <a:pt x="63" y="103"/>
                    </a:lnTo>
                    <a:lnTo>
                      <a:pt x="66" y="103"/>
                    </a:lnTo>
                    <a:lnTo>
                      <a:pt x="66" y="103"/>
                    </a:lnTo>
                    <a:close/>
                    <a:moveTo>
                      <a:pt x="33" y="108"/>
                    </a:moveTo>
                    <a:lnTo>
                      <a:pt x="33" y="108"/>
                    </a:lnTo>
                    <a:lnTo>
                      <a:pt x="34" y="105"/>
                    </a:lnTo>
                    <a:lnTo>
                      <a:pt x="35" y="103"/>
                    </a:lnTo>
                    <a:lnTo>
                      <a:pt x="39" y="102"/>
                    </a:lnTo>
                    <a:lnTo>
                      <a:pt x="39" y="102"/>
                    </a:lnTo>
                    <a:lnTo>
                      <a:pt x="43" y="103"/>
                    </a:lnTo>
                    <a:lnTo>
                      <a:pt x="44" y="105"/>
                    </a:lnTo>
                    <a:lnTo>
                      <a:pt x="45" y="108"/>
                    </a:lnTo>
                    <a:lnTo>
                      <a:pt x="45" y="151"/>
                    </a:lnTo>
                    <a:lnTo>
                      <a:pt x="33" y="151"/>
                    </a:lnTo>
                    <a:lnTo>
                      <a:pt x="33" y="108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6" name="Freeform 142"/>
              <p:cNvSpPr/>
              <p:nvPr/>
            </p:nvSpPr>
            <p:spPr bwMode="auto">
              <a:xfrm>
                <a:off x="3125788" y="2405063"/>
                <a:ext cx="47625" cy="33338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12" y="0"/>
                  </a:cxn>
                  <a:cxn ang="0">
                    <a:pos x="12" y="0"/>
                  </a:cxn>
                  <a:cxn ang="0">
                    <a:pos x="7" y="0"/>
                  </a:cxn>
                  <a:cxn ang="0">
                    <a:pos x="7" y="7"/>
                  </a:cxn>
                  <a:cxn ang="0">
                    <a:pos x="7" y="7"/>
                  </a:cxn>
                  <a:cxn ang="0">
                    <a:pos x="5" y="9"/>
                  </a:cxn>
                  <a:cxn ang="0">
                    <a:pos x="3" y="11"/>
                  </a:cxn>
                  <a:cxn ang="0">
                    <a:pos x="2" y="13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2" y="21"/>
                  </a:cxn>
                  <a:cxn ang="0">
                    <a:pos x="30" y="21"/>
                  </a:cxn>
                  <a:cxn ang="0">
                    <a:pos x="30" y="0"/>
                  </a:cxn>
                </a:cxnLst>
                <a:rect l="0" t="0" r="r" b="b"/>
                <a:pathLst>
                  <a:path w="30" h="21">
                    <a:moveTo>
                      <a:pt x="30" y="0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7" y="0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5" y="9"/>
                    </a:lnTo>
                    <a:lnTo>
                      <a:pt x="3" y="11"/>
                    </a:lnTo>
                    <a:lnTo>
                      <a:pt x="2" y="13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2" y="21"/>
                    </a:lnTo>
                    <a:lnTo>
                      <a:pt x="30" y="21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7" name="Freeform 143"/>
              <p:cNvSpPr/>
              <p:nvPr/>
            </p:nvSpPr>
            <p:spPr bwMode="auto">
              <a:xfrm>
                <a:off x="3170238" y="2713038"/>
                <a:ext cx="193675" cy="111125"/>
              </a:xfrm>
              <a:custGeom>
                <a:avLst/>
                <a:gdLst/>
                <a:ahLst/>
                <a:cxnLst>
                  <a:cxn ang="0">
                    <a:pos x="106" y="12"/>
                  </a:cxn>
                  <a:cxn ang="0">
                    <a:pos x="106" y="70"/>
                  </a:cxn>
                  <a:cxn ang="0">
                    <a:pos x="119" y="70"/>
                  </a:cxn>
                  <a:cxn ang="0">
                    <a:pos x="121" y="2"/>
                  </a:cxn>
                  <a:cxn ang="0">
                    <a:pos x="121" y="2"/>
                  </a:cxn>
                  <a:cxn ang="0">
                    <a:pos x="122" y="1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3"/>
                  </a:cxn>
                  <a:cxn ang="0">
                    <a:pos x="4" y="4"/>
                  </a:cxn>
                  <a:cxn ang="0">
                    <a:pos x="6" y="7"/>
                  </a:cxn>
                  <a:cxn ang="0">
                    <a:pos x="6" y="11"/>
                  </a:cxn>
                  <a:cxn ang="0">
                    <a:pos x="6" y="70"/>
                  </a:cxn>
                  <a:cxn ang="0">
                    <a:pos x="25" y="70"/>
                  </a:cxn>
                  <a:cxn ang="0">
                    <a:pos x="25" y="11"/>
                  </a:cxn>
                  <a:cxn ang="0">
                    <a:pos x="25" y="11"/>
                  </a:cxn>
                  <a:cxn ang="0">
                    <a:pos x="25" y="10"/>
                  </a:cxn>
                  <a:cxn ang="0">
                    <a:pos x="26" y="7"/>
                  </a:cxn>
                  <a:cxn ang="0">
                    <a:pos x="28" y="3"/>
                  </a:cxn>
                  <a:cxn ang="0">
                    <a:pos x="29" y="3"/>
                  </a:cxn>
                  <a:cxn ang="0">
                    <a:pos x="33" y="2"/>
                  </a:cxn>
                  <a:cxn ang="0">
                    <a:pos x="33" y="2"/>
                  </a:cxn>
                  <a:cxn ang="0">
                    <a:pos x="35" y="3"/>
                  </a:cxn>
                  <a:cxn ang="0">
                    <a:pos x="37" y="4"/>
                  </a:cxn>
                  <a:cxn ang="0">
                    <a:pos x="39" y="7"/>
                  </a:cxn>
                  <a:cxn ang="0">
                    <a:pos x="39" y="10"/>
                  </a:cxn>
                  <a:cxn ang="0">
                    <a:pos x="40" y="11"/>
                  </a:cxn>
                  <a:cxn ang="0">
                    <a:pos x="39" y="70"/>
                  </a:cxn>
                  <a:cxn ang="0">
                    <a:pos x="58" y="70"/>
                  </a:cxn>
                  <a:cxn ang="0">
                    <a:pos x="58" y="11"/>
                  </a:cxn>
                  <a:cxn ang="0">
                    <a:pos x="58" y="11"/>
                  </a:cxn>
                  <a:cxn ang="0">
                    <a:pos x="59" y="10"/>
                  </a:cxn>
                  <a:cxn ang="0">
                    <a:pos x="59" y="7"/>
                  </a:cxn>
                  <a:cxn ang="0">
                    <a:pos x="61" y="4"/>
                  </a:cxn>
                  <a:cxn ang="0">
                    <a:pos x="64" y="3"/>
                  </a:cxn>
                  <a:cxn ang="0">
                    <a:pos x="66" y="3"/>
                  </a:cxn>
                  <a:cxn ang="0">
                    <a:pos x="66" y="3"/>
                  </a:cxn>
                  <a:cxn ang="0">
                    <a:pos x="68" y="3"/>
                  </a:cxn>
                  <a:cxn ang="0">
                    <a:pos x="70" y="4"/>
                  </a:cxn>
                  <a:cxn ang="0">
                    <a:pos x="72" y="7"/>
                  </a:cxn>
                  <a:cxn ang="0">
                    <a:pos x="73" y="10"/>
                  </a:cxn>
                  <a:cxn ang="0">
                    <a:pos x="73" y="11"/>
                  </a:cxn>
                  <a:cxn ang="0">
                    <a:pos x="72" y="70"/>
                  </a:cxn>
                  <a:cxn ang="0">
                    <a:pos x="91" y="70"/>
                  </a:cxn>
                  <a:cxn ang="0">
                    <a:pos x="92" y="11"/>
                  </a:cxn>
                  <a:cxn ang="0">
                    <a:pos x="92" y="11"/>
                  </a:cxn>
                  <a:cxn ang="0">
                    <a:pos x="92" y="10"/>
                  </a:cxn>
                  <a:cxn ang="0">
                    <a:pos x="93" y="8"/>
                  </a:cxn>
                  <a:cxn ang="0">
                    <a:pos x="94" y="4"/>
                  </a:cxn>
                  <a:cxn ang="0">
                    <a:pos x="96" y="3"/>
                  </a:cxn>
                  <a:cxn ang="0">
                    <a:pos x="99" y="3"/>
                  </a:cxn>
                  <a:cxn ang="0">
                    <a:pos x="99" y="3"/>
                  </a:cxn>
                  <a:cxn ang="0">
                    <a:pos x="102" y="3"/>
                  </a:cxn>
                  <a:cxn ang="0">
                    <a:pos x="104" y="4"/>
                  </a:cxn>
                  <a:cxn ang="0">
                    <a:pos x="106" y="8"/>
                  </a:cxn>
                  <a:cxn ang="0">
                    <a:pos x="106" y="10"/>
                  </a:cxn>
                  <a:cxn ang="0">
                    <a:pos x="106" y="12"/>
                  </a:cxn>
                  <a:cxn ang="0">
                    <a:pos x="106" y="12"/>
                  </a:cxn>
                </a:cxnLst>
                <a:rect l="0" t="0" r="r" b="b"/>
                <a:pathLst>
                  <a:path w="122" h="70">
                    <a:moveTo>
                      <a:pt x="106" y="12"/>
                    </a:moveTo>
                    <a:lnTo>
                      <a:pt x="106" y="70"/>
                    </a:lnTo>
                    <a:lnTo>
                      <a:pt x="119" y="70"/>
                    </a:lnTo>
                    <a:lnTo>
                      <a:pt x="121" y="2"/>
                    </a:lnTo>
                    <a:lnTo>
                      <a:pt x="121" y="2"/>
                    </a:lnTo>
                    <a:lnTo>
                      <a:pt x="122" y="1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4" y="4"/>
                    </a:lnTo>
                    <a:lnTo>
                      <a:pt x="6" y="7"/>
                    </a:lnTo>
                    <a:lnTo>
                      <a:pt x="6" y="11"/>
                    </a:lnTo>
                    <a:lnTo>
                      <a:pt x="6" y="70"/>
                    </a:lnTo>
                    <a:lnTo>
                      <a:pt x="25" y="70"/>
                    </a:lnTo>
                    <a:lnTo>
                      <a:pt x="25" y="11"/>
                    </a:lnTo>
                    <a:lnTo>
                      <a:pt x="25" y="11"/>
                    </a:lnTo>
                    <a:lnTo>
                      <a:pt x="25" y="10"/>
                    </a:lnTo>
                    <a:lnTo>
                      <a:pt x="26" y="7"/>
                    </a:lnTo>
                    <a:lnTo>
                      <a:pt x="28" y="3"/>
                    </a:lnTo>
                    <a:lnTo>
                      <a:pt x="29" y="3"/>
                    </a:lnTo>
                    <a:lnTo>
                      <a:pt x="33" y="2"/>
                    </a:lnTo>
                    <a:lnTo>
                      <a:pt x="33" y="2"/>
                    </a:lnTo>
                    <a:lnTo>
                      <a:pt x="35" y="3"/>
                    </a:lnTo>
                    <a:lnTo>
                      <a:pt x="37" y="4"/>
                    </a:lnTo>
                    <a:lnTo>
                      <a:pt x="39" y="7"/>
                    </a:lnTo>
                    <a:lnTo>
                      <a:pt x="39" y="10"/>
                    </a:lnTo>
                    <a:lnTo>
                      <a:pt x="40" y="11"/>
                    </a:lnTo>
                    <a:lnTo>
                      <a:pt x="39" y="70"/>
                    </a:lnTo>
                    <a:lnTo>
                      <a:pt x="58" y="70"/>
                    </a:lnTo>
                    <a:lnTo>
                      <a:pt x="58" y="11"/>
                    </a:lnTo>
                    <a:lnTo>
                      <a:pt x="58" y="11"/>
                    </a:lnTo>
                    <a:lnTo>
                      <a:pt x="59" y="10"/>
                    </a:lnTo>
                    <a:lnTo>
                      <a:pt x="59" y="7"/>
                    </a:lnTo>
                    <a:lnTo>
                      <a:pt x="61" y="4"/>
                    </a:lnTo>
                    <a:lnTo>
                      <a:pt x="64" y="3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8" y="3"/>
                    </a:lnTo>
                    <a:lnTo>
                      <a:pt x="70" y="4"/>
                    </a:lnTo>
                    <a:lnTo>
                      <a:pt x="72" y="7"/>
                    </a:lnTo>
                    <a:lnTo>
                      <a:pt x="73" y="10"/>
                    </a:lnTo>
                    <a:lnTo>
                      <a:pt x="73" y="11"/>
                    </a:lnTo>
                    <a:lnTo>
                      <a:pt x="72" y="70"/>
                    </a:lnTo>
                    <a:lnTo>
                      <a:pt x="91" y="70"/>
                    </a:lnTo>
                    <a:lnTo>
                      <a:pt x="92" y="11"/>
                    </a:lnTo>
                    <a:lnTo>
                      <a:pt x="92" y="11"/>
                    </a:lnTo>
                    <a:lnTo>
                      <a:pt x="92" y="10"/>
                    </a:lnTo>
                    <a:lnTo>
                      <a:pt x="93" y="8"/>
                    </a:lnTo>
                    <a:lnTo>
                      <a:pt x="94" y="4"/>
                    </a:lnTo>
                    <a:lnTo>
                      <a:pt x="96" y="3"/>
                    </a:lnTo>
                    <a:lnTo>
                      <a:pt x="99" y="3"/>
                    </a:lnTo>
                    <a:lnTo>
                      <a:pt x="99" y="3"/>
                    </a:lnTo>
                    <a:lnTo>
                      <a:pt x="102" y="3"/>
                    </a:lnTo>
                    <a:lnTo>
                      <a:pt x="104" y="4"/>
                    </a:lnTo>
                    <a:lnTo>
                      <a:pt x="106" y="8"/>
                    </a:lnTo>
                    <a:lnTo>
                      <a:pt x="106" y="10"/>
                    </a:lnTo>
                    <a:lnTo>
                      <a:pt x="106" y="12"/>
                    </a:lnTo>
                    <a:lnTo>
                      <a:pt x="106" y="12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8" name="Freeform 144"/>
              <p:cNvSpPr/>
              <p:nvPr/>
            </p:nvSpPr>
            <p:spPr bwMode="auto">
              <a:xfrm>
                <a:off x="3173413" y="2224088"/>
                <a:ext cx="31750" cy="180975"/>
              </a:xfrm>
              <a:custGeom>
                <a:avLst/>
                <a:gdLst/>
                <a:ahLst/>
                <a:cxnLst>
                  <a:cxn ang="0">
                    <a:pos x="15" y="114"/>
                  </a:cxn>
                  <a:cxn ang="0">
                    <a:pos x="17" y="78"/>
                  </a:cxn>
                  <a:cxn ang="0">
                    <a:pos x="17" y="78"/>
                  </a:cxn>
                  <a:cxn ang="0">
                    <a:pos x="19" y="75"/>
                  </a:cxn>
                  <a:cxn ang="0">
                    <a:pos x="20" y="72"/>
                  </a:cxn>
                  <a:cxn ang="0">
                    <a:pos x="20" y="72"/>
                  </a:cxn>
                  <a:cxn ang="0">
                    <a:pos x="19" y="70"/>
                  </a:cxn>
                  <a:cxn ang="0">
                    <a:pos x="18" y="68"/>
                  </a:cxn>
                  <a:cxn ang="0">
                    <a:pos x="15" y="67"/>
                  </a:cxn>
                  <a:cxn ang="0">
                    <a:pos x="13" y="67"/>
                  </a:cxn>
                  <a:cxn ang="0">
                    <a:pos x="12" y="67"/>
                  </a:cxn>
                  <a:cxn ang="0">
                    <a:pos x="12" y="67"/>
                  </a:cxn>
                  <a:cxn ang="0">
                    <a:pos x="9" y="62"/>
                  </a:cxn>
                  <a:cxn ang="0">
                    <a:pos x="3" y="60"/>
                  </a:cxn>
                  <a:cxn ang="0">
                    <a:pos x="4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114"/>
                  </a:cxn>
                  <a:cxn ang="0">
                    <a:pos x="15" y="114"/>
                  </a:cxn>
                </a:cxnLst>
                <a:rect l="0" t="0" r="r" b="b"/>
                <a:pathLst>
                  <a:path w="20" h="114">
                    <a:moveTo>
                      <a:pt x="15" y="114"/>
                    </a:moveTo>
                    <a:lnTo>
                      <a:pt x="17" y="78"/>
                    </a:lnTo>
                    <a:lnTo>
                      <a:pt x="17" y="78"/>
                    </a:lnTo>
                    <a:lnTo>
                      <a:pt x="19" y="75"/>
                    </a:lnTo>
                    <a:lnTo>
                      <a:pt x="20" y="72"/>
                    </a:lnTo>
                    <a:lnTo>
                      <a:pt x="20" y="72"/>
                    </a:lnTo>
                    <a:lnTo>
                      <a:pt x="19" y="70"/>
                    </a:lnTo>
                    <a:lnTo>
                      <a:pt x="18" y="68"/>
                    </a:lnTo>
                    <a:lnTo>
                      <a:pt x="15" y="67"/>
                    </a:lnTo>
                    <a:lnTo>
                      <a:pt x="13" y="67"/>
                    </a:lnTo>
                    <a:lnTo>
                      <a:pt x="12" y="67"/>
                    </a:lnTo>
                    <a:lnTo>
                      <a:pt x="12" y="67"/>
                    </a:lnTo>
                    <a:lnTo>
                      <a:pt x="9" y="62"/>
                    </a:lnTo>
                    <a:lnTo>
                      <a:pt x="3" y="60"/>
                    </a:lnTo>
                    <a:lnTo>
                      <a:pt x="4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14"/>
                    </a:lnTo>
                    <a:lnTo>
                      <a:pt x="15" y="114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9" name="Freeform 145"/>
              <p:cNvSpPr/>
              <p:nvPr/>
            </p:nvSpPr>
            <p:spPr bwMode="auto">
              <a:xfrm>
                <a:off x="3173413" y="2405063"/>
                <a:ext cx="42863" cy="33338"/>
              </a:xfrm>
              <a:custGeom>
                <a:avLst/>
                <a:gdLst/>
                <a:ahLst/>
                <a:cxnLst>
                  <a:cxn ang="0">
                    <a:pos x="27" y="16"/>
                  </a:cxn>
                  <a:cxn ang="0">
                    <a:pos x="27" y="16"/>
                  </a:cxn>
                  <a:cxn ang="0">
                    <a:pos x="27" y="14"/>
                  </a:cxn>
                  <a:cxn ang="0">
                    <a:pos x="26" y="11"/>
                  </a:cxn>
                  <a:cxn ang="0">
                    <a:pos x="24" y="10"/>
                  </a:cxn>
                  <a:cxn ang="0">
                    <a:pos x="22" y="9"/>
                  </a:cxn>
                  <a:cxn ang="0">
                    <a:pos x="22" y="1"/>
                  </a:cxn>
                  <a:cxn ang="0">
                    <a:pos x="15" y="1"/>
                  </a:cxn>
                  <a:cxn ang="0">
                    <a:pos x="15" y="0"/>
                  </a:cxn>
                  <a:cxn ang="0">
                    <a:pos x="0" y="0"/>
                  </a:cxn>
                  <a:cxn ang="0">
                    <a:pos x="0" y="21"/>
                  </a:cxn>
                  <a:cxn ang="0">
                    <a:pos x="26" y="21"/>
                  </a:cxn>
                  <a:cxn ang="0">
                    <a:pos x="26" y="21"/>
                  </a:cxn>
                  <a:cxn ang="0">
                    <a:pos x="27" y="18"/>
                  </a:cxn>
                  <a:cxn ang="0">
                    <a:pos x="27" y="16"/>
                  </a:cxn>
                  <a:cxn ang="0">
                    <a:pos x="27" y="16"/>
                  </a:cxn>
                </a:cxnLst>
                <a:rect l="0" t="0" r="r" b="b"/>
                <a:pathLst>
                  <a:path w="27" h="21">
                    <a:moveTo>
                      <a:pt x="27" y="16"/>
                    </a:moveTo>
                    <a:lnTo>
                      <a:pt x="27" y="16"/>
                    </a:lnTo>
                    <a:lnTo>
                      <a:pt x="27" y="14"/>
                    </a:lnTo>
                    <a:lnTo>
                      <a:pt x="26" y="11"/>
                    </a:lnTo>
                    <a:lnTo>
                      <a:pt x="24" y="10"/>
                    </a:lnTo>
                    <a:lnTo>
                      <a:pt x="22" y="9"/>
                    </a:lnTo>
                    <a:lnTo>
                      <a:pt x="22" y="1"/>
                    </a:lnTo>
                    <a:lnTo>
                      <a:pt x="15" y="1"/>
                    </a:lnTo>
                    <a:lnTo>
                      <a:pt x="15" y="0"/>
                    </a:lnTo>
                    <a:lnTo>
                      <a:pt x="0" y="0"/>
                    </a:lnTo>
                    <a:lnTo>
                      <a:pt x="0" y="21"/>
                    </a:lnTo>
                    <a:lnTo>
                      <a:pt x="26" y="21"/>
                    </a:lnTo>
                    <a:lnTo>
                      <a:pt x="26" y="21"/>
                    </a:lnTo>
                    <a:lnTo>
                      <a:pt x="27" y="18"/>
                    </a:lnTo>
                    <a:lnTo>
                      <a:pt x="27" y="16"/>
                    </a:lnTo>
                    <a:lnTo>
                      <a:pt x="27" y="16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0" name="Freeform 146"/>
              <p:cNvSpPr>
                <a:spLocks noEditPoints="1"/>
              </p:cNvSpPr>
              <p:nvPr/>
            </p:nvSpPr>
            <p:spPr bwMode="auto">
              <a:xfrm>
                <a:off x="3171825" y="2438401"/>
                <a:ext cx="168275" cy="242888"/>
              </a:xfrm>
              <a:custGeom>
                <a:avLst/>
                <a:gdLst/>
                <a:ahLst/>
                <a:cxnLst>
                  <a:cxn ang="0">
                    <a:pos x="87" y="152"/>
                  </a:cxn>
                  <a:cxn ang="0">
                    <a:pos x="103" y="108"/>
                  </a:cxn>
                  <a:cxn ang="0">
                    <a:pos x="105" y="105"/>
                  </a:cxn>
                  <a:cxn ang="0">
                    <a:pos x="106" y="101"/>
                  </a:cxn>
                  <a:cxn ang="0">
                    <a:pos x="104" y="94"/>
                  </a:cxn>
                  <a:cxn ang="0">
                    <a:pos x="98" y="92"/>
                  </a:cxn>
                  <a:cxn ang="0">
                    <a:pos x="87" y="92"/>
                  </a:cxn>
                  <a:cxn ang="0">
                    <a:pos x="82" y="65"/>
                  </a:cxn>
                  <a:cxn ang="0">
                    <a:pos x="73" y="42"/>
                  </a:cxn>
                  <a:cxn ang="0">
                    <a:pos x="70" y="36"/>
                  </a:cxn>
                  <a:cxn ang="0">
                    <a:pos x="49" y="14"/>
                  </a:cxn>
                  <a:cxn ang="0">
                    <a:pos x="27" y="0"/>
                  </a:cxn>
                  <a:cxn ang="0">
                    <a:pos x="27" y="0"/>
                  </a:cxn>
                  <a:cxn ang="0">
                    <a:pos x="0" y="103"/>
                  </a:cxn>
                  <a:cxn ang="0">
                    <a:pos x="3" y="104"/>
                  </a:cxn>
                  <a:cxn ang="0">
                    <a:pos x="5" y="109"/>
                  </a:cxn>
                  <a:cxn ang="0">
                    <a:pos x="0" y="152"/>
                  </a:cxn>
                  <a:cxn ang="0">
                    <a:pos x="47" y="152"/>
                  </a:cxn>
                  <a:cxn ang="0">
                    <a:pos x="47" y="109"/>
                  </a:cxn>
                  <a:cxn ang="0">
                    <a:pos x="50" y="104"/>
                  </a:cxn>
                  <a:cxn ang="0">
                    <a:pos x="54" y="104"/>
                  </a:cxn>
                  <a:cxn ang="0">
                    <a:pos x="59" y="106"/>
                  </a:cxn>
                  <a:cxn ang="0">
                    <a:pos x="59" y="152"/>
                  </a:cxn>
                  <a:cxn ang="0">
                    <a:pos x="75" y="109"/>
                  </a:cxn>
                  <a:cxn ang="0">
                    <a:pos x="76" y="107"/>
                  </a:cxn>
                  <a:cxn ang="0">
                    <a:pos x="81" y="104"/>
                  </a:cxn>
                  <a:cxn ang="0">
                    <a:pos x="84" y="105"/>
                  </a:cxn>
                  <a:cxn ang="0">
                    <a:pos x="87" y="109"/>
                  </a:cxn>
                  <a:cxn ang="0">
                    <a:pos x="32" y="152"/>
                  </a:cxn>
                  <a:cxn ang="0">
                    <a:pos x="21" y="109"/>
                  </a:cxn>
                  <a:cxn ang="0">
                    <a:pos x="21" y="106"/>
                  </a:cxn>
                  <a:cxn ang="0">
                    <a:pos x="26" y="103"/>
                  </a:cxn>
                  <a:cxn ang="0">
                    <a:pos x="30" y="104"/>
                  </a:cxn>
                  <a:cxn ang="0">
                    <a:pos x="33" y="109"/>
                  </a:cxn>
                </a:cxnLst>
                <a:rect l="0" t="0" r="r" b="b"/>
                <a:pathLst>
                  <a:path w="105" h="153">
                    <a:moveTo>
                      <a:pt x="87" y="109"/>
                    </a:moveTo>
                    <a:lnTo>
                      <a:pt x="87" y="152"/>
                    </a:lnTo>
                    <a:lnTo>
                      <a:pt x="102" y="153"/>
                    </a:lnTo>
                    <a:lnTo>
                      <a:pt x="103" y="108"/>
                    </a:lnTo>
                    <a:lnTo>
                      <a:pt x="103" y="108"/>
                    </a:lnTo>
                    <a:lnTo>
                      <a:pt x="105" y="105"/>
                    </a:lnTo>
                    <a:lnTo>
                      <a:pt x="106" y="101"/>
                    </a:lnTo>
                    <a:lnTo>
                      <a:pt x="106" y="101"/>
                    </a:lnTo>
                    <a:lnTo>
                      <a:pt x="106" y="97"/>
                    </a:lnTo>
                    <a:lnTo>
                      <a:pt x="104" y="94"/>
                    </a:lnTo>
                    <a:lnTo>
                      <a:pt x="101" y="93"/>
                    </a:lnTo>
                    <a:lnTo>
                      <a:pt x="98" y="92"/>
                    </a:lnTo>
                    <a:lnTo>
                      <a:pt x="87" y="92"/>
                    </a:lnTo>
                    <a:lnTo>
                      <a:pt x="87" y="92"/>
                    </a:lnTo>
                    <a:lnTo>
                      <a:pt x="84" y="80"/>
                    </a:lnTo>
                    <a:lnTo>
                      <a:pt x="82" y="65"/>
                    </a:lnTo>
                    <a:lnTo>
                      <a:pt x="77" y="50"/>
                    </a:lnTo>
                    <a:lnTo>
                      <a:pt x="73" y="42"/>
                    </a:lnTo>
                    <a:lnTo>
                      <a:pt x="70" y="36"/>
                    </a:lnTo>
                    <a:lnTo>
                      <a:pt x="70" y="36"/>
                    </a:lnTo>
                    <a:lnTo>
                      <a:pt x="60" y="24"/>
                    </a:lnTo>
                    <a:lnTo>
                      <a:pt x="49" y="14"/>
                    </a:lnTo>
                    <a:lnTo>
                      <a:pt x="38" y="6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1" y="0"/>
                    </a:lnTo>
                    <a:lnTo>
                      <a:pt x="0" y="103"/>
                    </a:lnTo>
                    <a:lnTo>
                      <a:pt x="0" y="103"/>
                    </a:lnTo>
                    <a:lnTo>
                      <a:pt x="3" y="104"/>
                    </a:lnTo>
                    <a:lnTo>
                      <a:pt x="4" y="106"/>
                    </a:lnTo>
                    <a:lnTo>
                      <a:pt x="5" y="109"/>
                    </a:lnTo>
                    <a:lnTo>
                      <a:pt x="4" y="152"/>
                    </a:lnTo>
                    <a:lnTo>
                      <a:pt x="0" y="152"/>
                    </a:lnTo>
                    <a:lnTo>
                      <a:pt x="0" y="152"/>
                    </a:lnTo>
                    <a:lnTo>
                      <a:pt x="47" y="152"/>
                    </a:lnTo>
                    <a:lnTo>
                      <a:pt x="47" y="109"/>
                    </a:lnTo>
                    <a:lnTo>
                      <a:pt x="47" y="109"/>
                    </a:lnTo>
                    <a:lnTo>
                      <a:pt x="48" y="106"/>
                    </a:lnTo>
                    <a:lnTo>
                      <a:pt x="50" y="104"/>
                    </a:lnTo>
                    <a:lnTo>
                      <a:pt x="54" y="104"/>
                    </a:lnTo>
                    <a:lnTo>
                      <a:pt x="54" y="104"/>
                    </a:lnTo>
                    <a:lnTo>
                      <a:pt x="57" y="105"/>
                    </a:lnTo>
                    <a:lnTo>
                      <a:pt x="59" y="106"/>
                    </a:lnTo>
                    <a:lnTo>
                      <a:pt x="59" y="109"/>
                    </a:lnTo>
                    <a:lnTo>
                      <a:pt x="59" y="152"/>
                    </a:lnTo>
                    <a:lnTo>
                      <a:pt x="75" y="152"/>
                    </a:lnTo>
                    <a:lnTo>
                      <a:pt x="75" y="109"/>
                    </a:lnTo>
                    <a:lnTo>
                      <a:pt x="75" y="109"/>
                    </a:lnTo>
                    <a:lnTo>
                      <a:pt x="76" y="107"/>
                    </a:lnTo>
                    <a:lnTo>
                      <a:pt x="77" y="105"/>
                    </a:lnTo>
                    <a:lnTo>
                      <a:pt x="81" y="104"/>
                    </a:lnTo>
                    <a:lnTo>
                      <a:pt x="81" y="104"/>
                    </a:lnTo>
                    <a:lnTo>
                      <a:pt x="84" y="105"/>
                    </a:lnTo>
                    <a:lnTo>
                      <a:pt x="87" y="107"/>
                    </a:lnTo>
                    <a:lnTo>
                      <a:pt x="87" y="109"/>
                    </a:lnTo>
                    <a:lnTo>
                      <a:pt x="87" y="109"/>
                    </a:lnTo>
                    <a:close/>
                    <a:moveTo>
                      <a:pt x="32" y="152"/>
                    </a:moveTo>
                    <a:lnTo>
                      <a:pt x="20" y="152"/>
                    </a:lnTo>
                    <a:lnTo>
                      <a:pt x="21" y="109"/>
                    </a:lnTo>
                    <a:lnTo>
                      <a:pt x="21" y="109"/>
                    </a:lnTo>
                    <a:lnTo>
                      <a:pt x="21" y="106"/>
                    </a:lnTo>
                    <a:lnTo>
                      <a:pt x="23" y="104"/>
                    </a:lnTo>
                    <a:lnTo>
                      <a:pt x="26" y="103"/>
                    </a:lnTo>
                    <a:lnTo>
                      <a:pt x="26" y="103"/>
                    </a:lnTo>
                    <a:lnTo>
                      <a:pt x="30" y="104"/>
                    </a:lnTo>
                    <a:lnTo>
                      <a:pt x="32" y="106"/>
                    </a:lnTo>
                    <a:lnTo>
                      <a:pt x="33" y="109"/>
                    </a:lnTo>
                    <a:lnTo>
                      <a:pt x="32" y="152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1" name="Freeform 147"/>
              <p:cNvSpPr>
                <a:spLocks noEditPoints="1"/>
              </p:cNvSpPr>
              <p:nvPr/>
            </p:nvSpPr>
            <p:spPr bwMode="auto">
              <a:xfrm>
                <a:off x="3167063" y="2900363"/>
                <a:ext cx="558800" cy="244475"/>
              </a:xfrm>
              <a:custGeom>
                <a:avLst/>
                <a:gdLst/>
                <a:ahLst/>
                <a:cxnLst>
                  <a:cxn ang="0">
                    <a:pos x="352" y="5"/>
                  </a:cxn>
                  <a:cxn ang="0">
                    <a:pos x="1" y="0"/>
                  </a:cxn>
                  <a:cxn ang="0">
                    <a:pos x="1" y="41"/>
                  </a:cxn>
                  <a:cxn ang="0">
                    <a:pos x="1" y="41"/>
                  </a:cxn>
                  <a:cxn ang="0">
                    <a:pos x="4" y="42"/>
                  </a:cxn>
                  <a:cxn ang="0">
                    <a:pos x="6" y="43"/>
                  </a:cxn>
                  <a:cxn ang="0">
                    <a:pos x="10" y="45"/>
                  </a:cxn>
                  <a:cxn ang="0">
                    <a:pos x="12" y="49"/>
                  </a:cxn>
                  <a:cxn ang="0">
                    <a:pos x="12" y="50"/>
                  </a:cxn>
                  <a:cxn ang="0">
                    <a:pos x="12" y="94"/>
                  </a:cxn>
                  <a:cxn ang="0">
                    <a:pos x="1" y="94"/>
                  </a:cxn>
                  <a:cxn ang="0">
                    <a:pos x="0" y="154"/>
                  </a:cxn>
                  <a:cxn ang="0">
                    <a:pos x="350" y="154"/>
                  </a:cxn>
                  <a:cxn ang="0">
                    <a:pos x="352" y="5"/>
                  </a:cxn>
                  <a:cxn ang="0">
                    <a:pos x="50" y="95"/>
                  </a:cxn>
                  <a:cxn ang="0">
                    <a:pos x="27" y="94"/>
                  </a:cxn>
                  <a:cxn ang="0">
                    <a:pos x="28" y="10"/>
                  </a:cxn>
                  <a:cxn ang="0">
                    <a:pos x="51" y="10"/>
                  </a:cxn>
                  <a:cxn ang="0">
                    <a:pos x="50" y="95"/>
                  </a:cxn>
                  <a:cxn ang="0">
                    <a:pos x="95" y="95"/>
                  </a:cxn>
                  <a:cxn ang="0">
                    <a:pos x="72" y="95"/>
                  </a:cxn>
                  <a:cxn ang="0">
                    <a:pos x="72" y="11"/>
                  </a:cxn>
                  <a:cxn ang="0">
                    <a:pos x="96" y="11"/>
                  </a:cxn>
                  <a:cxn ang="0">
                    <a:pos x="95" y="95"/>
                  </a:cxn>
                  <a:cxn ang="0">
                    <a:pos x="139" y="96"/>
                  </a:cxn>
                  <a:cxn ang="0">
                    <a:pos x="116" y="95"/>
                  </a:cxn>
                  <a:cxn ang="0">
                    <a:pos x="117" y="11"/>
                  </a:cxn>
                  <a:cxn ang="0">
                    <a:pos x="140" y="11"/>
                  </a:cxn>
                  <a:cxn ang="0">
                    <a:pos x="139" y="96"/>
                  </a:cxn>
                  <a:cxn ang="0">
                    <a:pos x="184" y="96"/>
                  </a:cxn>
                  <a:cxn ang="0">
                    <a:pos x="161" y="96"/>
                  </a:cxn>
                  <a:cxn ang="0">
                    <a:pos x="161" y="12"/>
                  </a:cxn>
                  <a:cxn ang="0">
                    <a:pos x="185" y="12"/>
                  </a:cxn>
                  <a:cxn ang="0">
                    <a:pos x="184" y="96"/>
                  </a:cxn>
                  <a:cxn ang="0">
                    <a:pos x="260" y="120"/>
                  </a:cxn>
                  <a:cxn ang="0">
                    <a:pos x="236" y="120"/>
                  </a:cxn>
                  <a:cxn ang="0">
                    <a:pos x="236" y="85"/>
                  </a:cxn>
                  <a:cxn ang="0">
                    <a:pos x="261" y="85"/>
                  </a:cxn>
                  <a:cxn ang="0">
                    <a:pos x="260" y="120"/>
                  </a:cxn>
                  <a:cxn ang="0">
                    <a:pos x="261" y="65"/>
                  </a:cxn>
                  <a:cxn ang="0">
                    <a:pos x="237" y="64"/>
                  </a:cxn>
                  <a:cxn ang="0">
                    <a:pos x="237" y="30"/>
                  </a:cxn>
                  <a:cxn ang="0">
                    <a:pos x="261" y="30"/>
                  </a:cxn>
                  <a:cxn ang="0">
                    <a:pos x="261" y="65"/>
                  </a:cxn>
                  <a:cxn ang="0">
                    <a:pos x="314" y="120"/>
                  </a:cxn>
                  <a:cxn ang="0">
                    <a:pos x="288" y="120"/>
                  </a:cxn>
                  <a:cxn ang="0">
                    <a:pos x="289" y="85"/>
                  </a:cxn>
                  <a:cxn ang="0">
                    <a:pos x="314" y="86"/>
                  </a:cxn>
                  <a:cxn ang="0">
                    <a:pos x="314" y="120"/>
                  </a:cxn>
                  <a:cxn ang="0">
                    <a:pos x="289" y="65"/>
                  </a:cxn>
                  <a:cxn ang="0">
                    <a:pos x="289" y="30"/>
                  </a:cxn>
                  <a:cxn ang="0">
                    <a:pos x="314" y="30"/>
                  </a:cxn>
                  <a:cxn ang="0">
                    <a:pos x="314" y="65"/>
                  </a:cxn>
                  <a:cxn ang="0">
                    <a:pos x="289" y="65"/>
                  </a:cxn>
                </a:cxnLst>
                <a:rect l="0" t="0" r="r" b="b"/>
                <a:pathLst>
                  <a:path w="352" h="154">
                    <a:moveTo>
                      <a:pt x="352" y="5"/>
                    </a:moveTo>
                    <a:lnTo>
                      <a:pt x="1" y="0"/>
                    </a:lnTo>
                    <a:lnTo>
                      <a:pt x="1" y="41"/>
                    </a:lnTo>
                    <a:lnTo>
                      <a:pt x="1" y="41"/>
                    </a:lnTo>
                    <a:lnTo>
                      <a:pt x="4" y="42"/>
                    </a:lnTo>
                    <a:lnTo>
                      <a:pt x="6" y="43"/>
                    </a:lnTo>
                    <a:lnTo>
                      <a:pt x="10" y="45"/>
                    </a:lnTo>
                    <a:lnTo>
                      <a:pt x="12" y="49"/>
                    </a:lnTo>
                    <a:lnTo>
                      <a:pt x="12" y="50"/>
                    </a:lnTo>
                    <a:lnTo>
                      <a:pt x="12" y="94"/>
                    </a:lnTo>
                    <a:lnTo>
                      <a:pt x="1" y="94"/>
                    </a:lnTo>
                    <a:lnTo>
                      <a:pt x="0" y="154"/>
                    </a:lnTo>
                    <a:lnTo>
                      <a:pt x="350" y="154"/>
                    </a:lnTo>
                    <a:lnTo>
                      <a:pt x="352" y="5"/>
                    </a:lnTo>
                    <a:close/>
                    <a:moveTo>
                      <a:pt x="50" y="95"/>
                    </a:moveTo>
                    <a:lnTo>
                      <a:pt x="27" y="94"/>
                    </a:lnTo>
                    <a:lnTo>
                      <a:pt x="28" y="10"/>
                    </a:lnTo>
                    <a:lnTo>
                      <a:pt x="51" y="10"/>
                    </a:lnTo>
                    <a:lnTo>
                      <a:pt x="50" y="95"/>
                    </a:lnTo>
                    <a:close/>
                    <a:moveTo>
                      <a:pt x="95" y="95"/>
                    </a:moveTo>
                    <a:lnTo>
                      <a:pt x="72" y="95"/>
                    </a:lnTo>
                    <a:lnTo>
                      <a:pt x="72" y="11"/>
                    </a:lnTo>
                    <a:lnTo>
                      <a:pt x="96" y="11"/>
                    </a:lnTo>
                    <a:lnTo>
                      <a:pt x="95" y="95"/>
                    </a:lnTo>
                    <a:close/>
                    <a:moveTo>
                      <a:pt x="139" y="96"/>
                    </a:moveTo>
                    <a:lnTo>
                      <a:pt x="116" y="95"/>
                    </a:lnTo>
                    <a:lnTo>
                      <a:pt x="117" y="11"/>
                    </a:lnTo>
                    <a:lnTo>
                      <a:pt x="140" y="11"/>
                    </a:lnTo>
                    <a:lnTo>
                      <a:pt x="139" y="96"/>
                    </a:lnTo>
                    <a:close/>
                    <a:moveTo>
                      <a:pt x="184" y="96"/>
                    </a:moveTo>
                    <a:lnTo>
                      <a:pt x="161" y="96"/>
                    </a:lnTo>
                    <a:lnTo>
                      <a:pt x="161" y="12"/>
                    </a:lnTo>
                    <a:lnTo>
                      <a:pt x="185" y="12"/>
                    </a:lnTo>
                    <a:lnTo>
                      <a:pt x="184" y="96"/>
                    </a:lnTo>
                    <a:close/>
                    <a:moveTo>
                      <a:pt x="260" y="120"/>
                    </a:moveTo>
                    <a:lnTo>
                      <a:pt x="236" y="120"/>
                    </a:lnTo>
                    <a:lnTo>
                      <a:pt x="236" y="85"/>
                    </a:lnTo>
                    <a:lnTo>
                      <a:pt x="261" y="85"/>
                    </a:lnTo>
                    <a:lnTo>
                      <a:pt x="260" y="120"/>
                    </a:lnTo>
                    <a:close/>
                    <a:moveTo>
                      <a:pt x="261" y="65"/>
                    </a:moveTo>
                    <a:lnTo>
                      <a:pt x="237" y="64"/>
                    </a:lnTo>
                    <a:lnTo>
                      <a:pt x="237" y="30"/>
                    </a:lnTo>
                    <a:lnTo>
                      <a:pt x="261" y="30"/>
                    </a:lnTo>
                    <a:lnTo>
                      <a:pt x="261" y="65"/>
                    </a:lnTo>
                    <a:close/>
                    <a:moveTo>
                      <a:pt x="314" y="120"/>
                    </a:moveTo>
                    <a:lnTo>
                      <a:pt x="288" y="120"/>
                    </a:lnTo>
                    <a:lnTo>
                      <a:pt x="289" y="85"/>
                    </a:lnTo>
                    <a:lnTo>
                      <a:pt x="314" y="86"/>
                    </a:lnTo>
                    <a:lnTo>
                      <a:pt x="314" y="120"/>
                    </a:lnTo>
                    <a:close/>
                    <a:moveTo>
                      <a:pt x="289" y="65"/>
                    </a:moveTo>
                    <a:lnTo>
                      <a:pt x="289" y="30"/>
                    </a:lnTo>
                    <a:lnTo>
                      <a:pt x="314" y="30"/>
                    </a:lnTo>
                    <a:lnTo>
                      <a:pt x="314" y="65"/>
                    </a:lnTo>
                    <a:lnTo>
                      <a:pt x="289" y="65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2" name="Freeform 148"/>
              <p:cNvSpPr/>
              <p:nvPr/>
            </p:nvSpPr>
            <p:spPr bwMode="auto">
              <a:xfrm>
                <a:off x="3168650" y="2824163"/>
                <a:ext cx="557213" cy="84138"/>
              </a:xfrm>
              <a:custGeom>
                <a:avLst/>
                <a:gdLst/>
                <a:ahLst/>
                <a:cxnLst>
                  <a:cxn ang="0">
                    <a:pos x="351" y="52"/>
                  </a:cxn>
                  <a:cxn ang="0">
                    <a:pos x="208" y="51"/>
                  </a:cxn>
                  <a:cxn ang="0">
                    <a:pos x="209" y="21"/>
                  </a:cxn>
                  <a:cxn ang="0">
                    <a:pos x="142" y="20"/>
                  </a:cxn>
                  <a:cxn ang="0">
                    <a:pos x="144" y="1"/>
                  </a:cxn>
                  <a:cxn ang="0">
                    <a:pos x="120" y="1"/>
                  </a:cxn>
                  <a:cxn ang="0">
                    <a:pos x="120" y="0"/>
                  </a:cxn>
                  <a:cxn ang="0">
                    <a:pos x="107" y="0"/>
                  </a:cxn>
                  <a:cxn ang="0">
                    <a:pos x="107" y="1"/>
                  </a:cxn>
                  <a:cxn ang="0">
                    <a:pos x="92" y="0"/>
                  </a:cxn>
                  <a:cxn ang="0">
                    <a:pos x="92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59" y="0"/>
                  </a:cxn>
                  <a:cxn ang="0">
                    <a:pos x="59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26" y="0"/>
                  </a:cxn>
                  <a:cxn ang="0">
                    <a:pos x="26" y="0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1" y="0"/>
                  </a:cxn>
                  <a:cxn ang="0">
                    <a:pos x="0" y="48"/>
                  </a:cxn>
                  <a:cxn ang="0">
                    <a:pos x="351" y="53"/>
                  </a:cxn>
                  <a:cxn ang="0">
                    <a:pos x="351" y="52"/>
                  </a:cxn>
                </a:cxnLst>
                <a:rect l="0" t="0" r="r" b="b"/>
                <a:pathLst>
                  <a:path w="351" h="52">
                    <a:moveTo>
                      <a:pt x="351" y="52"/>
                    </a:moveTo>
                    <a:lnTo>
                      <a:pt x="208" y="51"/>
                    </a:lnTo>
                    <a:lnTo>
                      <a:pt x="209" y="21"/>
                    </a:lnTo>
                    <a:lnTo>
                      <a:pt x="142" y="20"/>
                    </a:lnTo>
                    <a:lnTo>
                      <a:pt x="144" y="1"/>
                    </a:lnTo>
                    <a:lnTo>
                      <a:pt x="120" y="1"/>
                    </a:lnTo>
                    <a:lnTo>
                      <a:pt x="120" y="0"/>
                    </a:lnTo>
                    <a:lnTo>
                      <a:pt x="107" y="0"/>
                    </a:lnTo>
                    <a:lnTo>
                      <a:pt x="107" y="1"/>
                    </a:lnTo>
                    <a:lnTo>
                      <a:pt x="92" y="0"/>
                    </a:lnTo>
                    <a:lnTo>
                      <a:pt x="92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59" y="0"/>
                    </a:lnTo>
                    <a:lnTo>
                      <a:pt x="59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1" y="0"/>
                    </a:lnTo>
                    <a:lnTo>
                      <a:pt x="0" y="48"/>
                    </a:lnTo>
                    <a:lnTo>
                      <a:pt x="351" y="53"/>
                    </a:lnTo>
                    <a:lnTo>
                      <a:pt x="351" y="52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3" name="Freeform 149"/>
              <p:cNvSpPr/>
              <p:nvPr/>
            </p:nvSpPr>
            <p:spPr bwMode="auto">
              <a:xfrm>
                <a:off x="2835275" y="2820988"/>
                <a:ext cx="334963" cy="79375"/>
              </a:xfrm>
              <a:custGeom>
                <a:avLst/>
                <a:gdLst/>
                <a:ahLst/>
                <a:cxnLst>
                  <a:cxn ang="0">
                    <a:pos x="211" y="1"/>
                  </a:cxn>
                  <a:cxn ang="0">
                    <a:pos x="143" y="1"/>
                  </a:cxn>
                  <a:cxn ang="0">
                    <a:pos x="136" y="1"/>
                  </a:cxn>
                  <a:cxn ang="0">
                    <a:pos x="136" y="1"/>
                  </a:cxn>
                  <a:cxn ang="0">
                    <a:pos x="118" y="0"/>
                  </a:cxn>
                  <a:cxn ang="0">
                    <a:pos x="118" y="0"/>
                  </a:cxn>
                  <a:cxn ang="0">
                    <a:pos x="102" y="0"/>
                  </a:cxn>
                  <a:cxn ang="0">
                    <a:pos x="102" y="0"/>
                  </a:cxn>
                  <a:cxn ang="0">
                    <a:pos x="89" y="0"/>
                  </a:cxn>
                  <a:cxn ang="0">
                    <a:pos x="89" y="1"/>
                  </a:cxn>
                  <a:cxn ang="0">
                    <a:pos x="66" y="0"/>
                  </a:cxn>
                  <a:cxn ang="0">
                    <a:pos x="66" y="19"/>
                  </a:cxn>
                  <a:cxn ang="0">
                    <a:pos x="0" y="19"/>
                  </a:cxn>
                  <a:cxn ang="0">
                    <a:pos x="0" y="47"/>
                  </a:cxn>
                  <a:cxn ang="0">
                    <a:pos x="211" y="50"/>
                  </a:cxn>
                  <a:cxn ang="0">
                    <a:pos x="211" y="1"/>
                  </a:cxn>
                </a:cxnLst>
                <a:rect l="0" t="0" r="r" b="b"/>
                <a:pathLst>
                  <a:path w="211" h="50">
                    <a:moveTo>
                      <a:pt x="211" y="1"/>
                    </a:moveTo>
                    <a:lnTo>
                      <a:pt x="143" y="1"/>
                    </a:lnTo>
                    <a:lnTo>
                      <a:pt x="136" y="1"/>
                    </a:lnTo>
                    <a:lnTo>
                      <a:pt x="136" y="1"/>
                    </a:lnTo>
                    <a:lnTo>
                      <a:pt x="118" y="0"/>
                    </a:lnTo>
                    <a:lnTo>
                      <a:pt x="118" y="0"/>
                    </a:lnTo>
                    <a:lnTo>
                      <a:pt x="102" y="0"/>
                    </a:lnTo>
                    <a:lnTo>
                      <a:pt x="102" y="0"/>
                    </a:lnTo>
                    <a:lnTo>
                      <a:pt x="89" y="0"/>
                    </a:lnTo>
                    <a:lnTo>
                      <a:pt x="89" y="1"/>
                    </a:lnTo>
                    <a:lnTo>
                      <a:pt x="66" y="0"/>
                    </a:lnTo>
                    <a:lnTo>
                      <a:pt x="66" y="19"/>
                    </a:lnTo>
                    <a:lnTo>
                      <a:pt x="0" y="19"/>
                    </a:lnTo>
                    <a:lnTo>
                      <a:pt x="0" y="47"/>
                    </a:lnTo>
                    <a:lnTo>
                      <a:pt x="211" y="50"/>
                    </a:lnTo>
                    <a:lnTo>
                      <a:pt x="211" y="1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4" name="Freeform 150"/>
              <p:cNvSpPr/>
              <p:nvPr/>
            </p:nvSpPr>
            <p:spPr bwMode="auto">
              <a:xfrm>
                <a:off x="2963863" y="2676526"/>
                <a:ext cx="207963" cy="36513"/>
              </a:xfrm>
              <a:custGeom>
                <a:avLst/>
                <a:gdLst/>
                <a:ahLst/>
                <a:cxnLst>
                  <a:cxn ang="0">
                    <a:pos x="131" y="1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6" y="1"/>
                  </a:cxn>
                  <a:cxn ang="0">
                    <a:pos x="3" y="4"/>
                  </a:cxn>
                  <a:cxn ang="0">
                    <a:pos x="1" y="8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3" y="17"/>
                  </a:cxn>
                  <a:cxn ang="0">
                    <a:pos x="5" y="21"/>
                  </a:cxn>
                  <a:cxn ang="0">
                    <a:pos x="8" y="22"/>
                  </a:cxn>
                  <a:cxn ang="0">
                    <a:pos x="8" y="22"/>
                  </a:cxn>
                  <a:cxn ang="0">
                    <a:pos x="130" y="23"/>
                  </a:cxn>
                  <a:cxn ang="0">
                    <a:pos x="131" y="1"/>
                  </a:cxn>
                </a:cxnLst>
                <a:rect l="0" t="0" r="r" b="b"/>
                <a:pathLst>
                  <a:path w="131" h="23">
                    <a:moveTo>
                      <a:pt x="131" y="1"/>
                    </a:moveTo>
                    <a:lnTo>
                      <a:pt x="9" y="0"/>
                    </a:lnTo>
                    <a:lnTo>
                      <a:pt x="9" y="0"/>
                    </a:lnTo>
                    <a:lnTo>
                      <a:pt x="6" y="1"/>
                    </a:lnTo>
                    <a:lnTo>
                      <a:pt x="3" y="4"/>
                    </a:lnTo>
                    <a:lnTo>
                      <a:pt x="1" y="8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3" y="17"/>
                    </a:lnTo>
                    <a:lnTo>
                      <a:pt x="5" y="21"/>
                    </a:lnTo>
                    <a:lnTo>
                      <a:pt x="8" y="22"/>
                    </a:lnTo>
                    <a:lnTo>
                      <a:pt x="8" y="22"/>
                    </a:lnTo>
                    <a:lnTo>
                      <a:pt x="130" y="23"/>
                    </a:lnTo>
                    <a:lnTo>
                      <a:pt x="131" y="1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5" name="Freeform 151"/>
              <p:cNvSpPr/>
              <p:nvPr/>
            </p:nvSpPr>
            <p:spPr bwMode="auto">
              <a:xfrm>
                <a:off x="3170238" y="2678113"/>
                <a:ext cx="203200" cy="36513"/>
              </a:xfrm>
              <a:custGeom>
                <a:avLst/>
                <a:gdLst/>
                <a:ahLst/>
                <a:cxnLst>
                  <a:cxn ang="0">
                    <a:pos x="128" y="13"/>
                  </a:cxn>
                  <a:cxn ang="0">
                    <a:pos x="128" y="13"/>
                  </a:cxn>
                  <a:cxn ang="0">
                    <a:pos x="128" y="9"/>
                  </a:cxn>
                  <a:cxn ang="0">
                    <a:pos x="126" y="5"/>
                  </a:cxn>
                  <a:cxn ang="0">
                    <a:pos x="122" y="3"/>
                  </a:cxn>
                  <a:cxn ang="0">
                    <a:pos x="118" y="2"/>
                  </a:cxn>
                  <a:cxn ang="0">
                    <a:pos x="103" y="2"/>
                  </a:cxn>
                  <a:cxn ang="0">
                    <a:pos x="103" y="2"/>
                  </a:cxn>
                  <a:cxn ang="0">
                    <a:pos x="88" y="1"/>
                  </a:cxn>
                  <a:cxn ang="0">
                    <a:pos x="88" y="2"/>
                  </a:cxn>
                  <a:cxn ang="0">
                    <a:pos x="76" y="1"/>
                  </a:cxn>
                  <a:cxn ang="0">
                    <a:pos x="76" y="1"/>
                  </a:cxn>
                  <a:cxn ang="0">
                    <a:pos x="60" y="1"/>
                  </a:cxn>
                  <a:cxn ang="0">
                    <a:pos x="60" y="1"/>
                  </a:cxn>
                  <a:cxn ang="0">
                    <a:pos x="48" y="1"/>
                  </a:cxn>
                  <a:cxn ang="0">
                    <a:pos x="48" y="1"/>
                  </a:cxn>
                  <a:cxn ang="0">
                    <a:pos x="0" y="0"/>
                  </a:cxn>
                  <a:cxn ang="0">
                    <a:pos x="0" y="22"/>
                  </a:cxn>
                  <a:cxn ang="0">
                    <a:pos x="122" y="23"/>
                  </a:cxn>
                  <a:cxn ang="0">
                    <a:pos x="122" y="23"/>
                  </a:cxn>
                  <a:cxn ang="0">
                    <a:pos x="124" y="22"/>
                  </a:cxn>
                  <a:cxn ang="0">
                    <a:pos x="127" y="20"/>
                  </a:cxn>
                  <a:cxn ang="0">
                    <a:pos x="128" y="16"/>
                  </a:cxn>
                  <a:cxn ang="0">
                    <a:pos x="128" y="13"/>
                  </a:cxn>
                  <a:cxn ang="0">
                    <a:pos x="128" y="13"/>
                  </a:cxn>
                </a:cxnLst>
                <a:rect l="0" t="0" r="r" b="b"/>
                <a:pathLst>
                  <a:path w="128" h="23">
                    <a:moveTo>
                      <a:pt x="128" y="13"/>
                    </a:moveTo>
                    <a:lnTo>
                      <a:pt x="128" y="13"/>
                    </a:lnTo>
                    <a:lnTo>
                      <a:pt x="128" y="9"/>
                    </a:lnTo>
                    <a:lnTo>
                      <a:pt x="126" y="5"/>
                    </a:lnTo>
                    <a:lnTo>
                      <a:pt x="122" y="3"/>
                    </a:lnTo>
                    <a:lnTo>
                      <a:pt x="118" y="2"/>
                    </a:lnTo>
                    <a:lnTo>
                      <a:pt x="103" y="2"/>
                    </a:lnTo>
                    <a:lnTo>
                      <a:pt x="103" y="2"/>
                    </a:lnTo>
                    <a:lnTo>
                      <a:pt x="88" y="1"/>
                    </a:lnTo>
                    <a:lnTo>
                      <a:pt x="88" y="2"/>
                    </a:lnTo>
                    <a:lnTo>
                      <a:pt x="76" y="1"/>
                    </a:lnTo>
                    <a:lnTo>
                      <a:pt x="76" y="1"/>
                    </a:lnTo>
                    <a:lnTo>
                      <a:pt x="60" y="1"/>
                    </a:lnTo>
                    <a:lnTo>
                      <a:pt x="60" y="1"/>
                    </a:lnTo>
                    <a:lnTo>
                      <a:pt x="48" y="1"/>
                    </a:lnTo>
                    <a:lnTo>
                      <a:pt x="48" y="1"/>
                    </a:lnTo>
                    <a:lnTo>
                      <a:pt x="0" y="0"/>
                    </a:lnTo>
                    <a:lnTo>
                      <a:pt x="0" y="22"/>
                    </a:lnTo>
                    <a:lnTo>
                      <a:pt x="122" y="23"/>
                    </a:lnTo>
                    <a:lnTo>
                      <a:pt x="122" y="23"/>
                    </a:lnTo>
                    <a:lnTo>
                      <a:pt x="124" y="22"/>
                    </a:lnTo>
                    <a:lnTo>
                      <a:pt x="127" y="20"/>
                    </a:lnTo>
                    <a:lnTo>
                      <a:pt x="128" y="16"/>
                    </a:lnTo>
                    <a:lnTo>
                      <a:pt x="128" y="13"/>
                    </a:lnTo>
                    <a:lnTo>
                      <a:pt x="128" y="13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6" name="Freeform 316"/>
              <p:cNvSpPr/>
              <p:nvPr/>
            </p:nvSpPr>
            <p:spPr bwMode="auto">
              <a:xfrm>
                <a:off x="2654300" y="2501901"/>
                <a:ext cx="141288" cy="68263"/>
              </a:xfrm>
              <a:custGeom>
                <a:avLst/>
                <a:gdLst/>
                <a:ahLst/>
                <a:cxnLst>
                  <a:cxn ang="0">
                    <a:pos x="89" y="30"/>
                  </a:cxn>
                  <a:cxn ang="0">
                    <a:pos x="89" y="30"/>
                  </a:cxn>
                  <a:cxn ang="0">
                    <a:pos x="88" y="25"/>
                  </a:cxn>
                  <a:cxn ang="0">
                    <a:pos x="85" y="21"/>
                  </a:cxn>
                  <a:cxn ang="0">
                    <a:pos x="80" y="18"/>
                  </a:cxn>
                  <a:cxn ang="0">
                    <a:pos x="75" y="17"/>
                  </a:cxn>
                  <a:cxn ang="0">
                    <a:pos x="75" y="17"/>
                  </a:cxn>
                  <a:cxn ang="0">
                    <a:pos x="72" y="12"/>
                  </a:cxn>
                  <a:cxn ang="0">
                    <a:pos x="69" y="8"/>
                  </a:cxn>
                  <a:cxn ang="0">
                    <a:pos x="64" y="6"/>
                  </a:cxn>
                  <a:cxn ang="0">
                    <a:pos x="57" y="5"/>
                  </a:cxn>
                  <a:cxn ang="0">
                    <a:pos x="57" y="5"/>
                  </a:cxn>
                  <a:cxn ang="0">
                    <a:pos x="52" y="6"/>
                  </a:cxn>
                  <a:cxn ang="0">
                    <a:pos x="46" y="8"/>
                  </a:cxn>
                  <a:cxn ang="0">
                    <a:pos x="46" y="8"/>
                  </a:cxn>
                  <a:cxn ang="0">
                    <a:pos x="44" y="5"/>
                  </a:cxn>
                  <a:cxn ang="0">
                    <a:pos x="41" y="2"/>
                  </a:cxn>
                  <a:cxn ang="0">
                    <a:pos x="36" y="1"/>
                  </a:cxn>
                  <a:cxn ang="0">
                    <a:pos x="32" y="0"/>
                  </a:cxn>
                  <a:cxn ang="0">
                    <a:pos x="32" y="0"/>
                  </a:cxn>
                  <a:cxn ang="0">
                    <a:pos x="25" y="1"/>
                  </a:cxn>
                  <a:cxn ang="0">
                    <a:pos x="20" y="5"/>
                  </a:cxn>
                  <a:cxn ang="0">
                    <a:pos x="15" y="8"/>
                  </a:cxn>
                  <a:cxn ang="0">
                    <a:pos x="14" y="11"/>
                  </a:cxn>
                  <a:cxn ang="0">
                    <a:pos x="14" y="13"/>
                  </a:cxn>
                  <a:cxn ang="0">
                    <a:pos x="14" y="13"/>
                  </a:cxn>
                  <a:cxn ang="0">
                    <a:pos x="15" y="17"/>
                  </a:cxn>
                  <a:cxn ang="0">
                    <a:pos x="15" y="17"/>
                  </a:cxn>
                  <a:cxn ang="0">
                    <a:pos x="9" y="18"/>
                  </a:cxn>
                  <a:cxn ang="0">
                    <a:pos x="4" y="21"/>
                  </a:cxn>
                  <a:cxn ang="0">
                    <a:pos x="1" y="25"/>
                  </a:cxn>
                  <a:cxn ang="0">
                    <a:pos x="0" y="30"/>
                  </a:cxn>
                  <a:cxn ang="0">
                    <a:pos x="0" y="30"/>
                  </a:cxn>
                  <a:cxn ang="0">
                    <a:pos x="1" y="35"/>
                  </a:cxn>
                  <a:cxn ang="0">
                    <a:pos x="3" y="39"/>
                  </a:cxn>
                  <a:cxn ang="0">
                    <a:pos x="9" y="42"/>
                  </a:cxn>
                  <a:cxn ang="0">
                    <a:pos x="14" y="43"/>
                  </a:cxn>
                  <a:cxn ang="0">
                    <a:pos x="14" y="43"/>
                  </a:cxn>
                  <a:cxn ang="0">
                    <a:pos x="15" y="43"/>
                  </a:cxn>
                  <a:cxn ang="0">
                    <a:pos x="15" y="43"/>
                  </a:cxn>
                  <a:cxn ang="0">
                    <a:pos x="17" y="43"/>
                  </a:cxn>
                  <a:cxn ang="0">
                    <a:pos x="17" y="43"/>
                  </a:cxn>
                  <a:cxn ang="0">
                    <a:pos x="18" y="43"/>
                  </a:cxn>
                  <a:cxn ang="0">
                    <a:pos x="74" y="43"/>
                  </a:cxn>
                  <a:cxn ang="0">
                    <a:pos x="74" y="43"/>
                  </a:cxn>
                  <a:cxn ang="0">
                    <a:pos x="74" y="43"/>
                  </a:cxn>
                  <a:cxn ang="0">
                    <a:pos x="80" y="42"/>
                  </a:cxn>
                  <a:cxn ang="0">
                    <a:pos x="85" y="39"/>
                  </a:cxn>
                  <a:cxn ang="0">
                    <a:pos x="88" y="35"/>
                  </a:cxn>
                  <a:cxn ang="0">
                    <a:pos x="89" y="30"/>
                  </a:cxn>
                  <a:cxn ang="0">
                    <a:pos x="89" y="30"/>
                  </a:cxn>
                </a:cxnLst>
                <a:rect l="0" t="0" r="r" b="b"/>
                <a:pathLst>
                  <a:path w="89" h="43">
                    <a:moveTo>
                      <a:pt x="89" y="30"/>
                    </a:moveTo>
                    <a:lnTo>
                      <a:pt x="89" y="30"/>
                    </a:lnTo>
                    <a:lnTo>
                      <a:pt x="88" y="25"/>
                    </a:lnTo>
                    <a:lnTo>
                      <a:pt x="85" y="21"/>
                    </a:lnTo>
                    <a:lnTo>
                      <a:pt x="80" y="18"/>
                    </a:lnTo>
                    <a:lnTo>
                      <a:pt x="75" y="17"/>
                    </a:lnTo>
                    <a:lnTo>
                      <a:pt x="75" y="17"/>
                    </a:lnTo>
                    <a:lnTo>
                      <a:pt x="72" y="12"/>
                    </a:lnTo>
                    <a:lnTo>
                      <a:pt x="69" y="8"/>
                    </a:lnTo>
                    <a:lnTo>
                      <a:pt x="64" y="6"/>
                    </a:lnTo>
                    <a:lnTo>
                      <a:pt x="57" y="5"/>
                    </a:lnTo>
                    <a:lnTo>
                      <a:pt x="57" y="5"/>
                    </a:lnTo>
                    <a:lnTo>
                      <a:pt x="52" y="6"/>
                    </a:lnTo>
                    <a:lnTo>
                      <a:pt x="46" y="8"/>
                    </a:lnTo>
                    <a:lnTo>
                      <a:pt x="46" y="8"/>
                    </a:lnTo>
                    <a:lnTo>
                      <a:pt x="44" y="5"/>
                    </a:lnTo>
                    <a:lnTo>
                      <a:pt x="41" y="2"/>
                    </a:lnTo>
                    <a:lnTo>
                      <a:pt x="36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5" y="1"/>
                    </a:lnTo>
                    <a:lnTo>
                      <a:pt x="20" y="5"/>
                    </a:lnTo>
                    <a:lnTo>
                      <a:pt x="15" y="8"/>
                    </a:lnTo>
                    <a:lnTo>
                      <a:pt x="14" y="11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5" y="17"/>
                    </a:lnTo>
                    <a:lnTo>
                      <a:pt x="15" y="17"/>
                    </a:lnTo>
                    <a:lnTo>
                      <a:pt x="9" y="18"/>
                    </a:lnTo>
                    <a:lnTo>
                      <a:pt x="4" y="21"/>
                    </a:lnTo>
                    <a:lnTo>
                      <a:pt x="1" y="25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1" y="35"/>
                    </a:lnTo>
                    <a:lnTo>
                      <a:pt x="3" y="39"/>
                    </a:lnTo>
                    <a:lnTo>
                      <a:pt x="9" y="42"/>
                    </a:lnTo>
                    <a:lnTo>
                      <a:pt x="14" y="43"/>
                    </a:lnTo>
                    <a:lnTo>
                      <a:pt x="14" y="43"/>
                    </a:lnTo>
                    <a:lnTo>
                      <a:pt x="15" y="43"/>
                    </a:lnTo>
                    <a:lnTo>
                      <a:pt x="15" y="43"/>
                    </a:lnTo>
                    <a:lnTo>
                      <a:pt x="17" y="43"/>
                    </a:lnTo>
                    <a:lnTo>
                      <a:pt x="17" y="43"/>
                    </a:lnTo>
                    <a:lnTo>
                      <a:pt x="18" y="43"/>
                    </a:lnTo>
                    <a:lnTo>
                      <a:pt x="74" y="43"/>
                    </a:lnTo>
                    <a:lnTo>
                      <a:pt x="74" y="43"/>
                    </a:lnTo>
                    <a:lnTo>
                      <a:pt x="74" y="43"/>
                    </a:lnTo>
                    <a:lnTo>
                      <a:pt x="80" y="42"/>
                    </a:lnTo>
                    <a:lnTo>
                      <a:pt x="85" y="39"/>
                    </a:lnTo>
                    <a:lnTo>
                      <a:pt x="88" y="35"/>
                    </a:lnTo>
                    <a:lnTo>
                      <a:pt x="89" y="30"/>
                    </a:lnTo>
                    <a:lnTo>
                      <a:pt x="89" y="30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7" name="Freeform 317"/>
              <p:cNvSpPr/>
              <p:nvPr/>
            </p:nvSpPr>
            <p:spPr bwMode="auto">
              <a:xfrm>
                <a:off x="3459163" y="2374901"/>
                <a:ext cx="284163" cy="136525"/>
              </a:xfrm>
              <a:custGeom>
                <a:avLst/>
                <a:gdLst/>
                <a:ahLst/>
                <a:cxnLst>
                  <a:cxn ang="0">
                    <a:pos x="179" y="59"/>
                  </a:cxn>
                  <a:cxn ang="0">
                    <a:pos x="177" y="49"/>
                  </a:cxn>
                  <a:cxn ang="0">
                    <a:pos x="170" y="42"/>
                  </a:cxn>
                  <a:cxn ang="0">
                    <a:pos x="160" y="36"/>
                  </a:cxn>
                  <a:cxn ang="0">
                    <a:pos x="148" y="33"/>
                  </a:cxn>
                  <a:cxn ang="0">
                    <a:pos x="147" y="29"/>
                  </a:cxn>
                  <a:cxn ang="0">
                    <a:pos x="143" y="20"/>
                  </a:cxn>
                  <a:cxn ang="0">
                    <a:pos x="133" y="13"/>
                  </a:cxn>
                  <a:cxn ang="0">
                    <a:pos x="122" y="9"/>
                  </a:cxn>
                  <a:cxn ang="0">
                    <a:pos x="115" y="9"/>
                  </a:cxn>
                  <a:cxn ang="0">
                    <a:pos x="103" y="10"/>
                  </a:cxn>
                  <a:cxn ang="0">
                    <a:pos x="93" y="14"/>
                  </a:cxn>
                  <a:cxn ang="0">
                    <a:pos x="88" y="9"/>
                  </a:cxn>
                  <a:cxn ang="0">
                    <a:pos x="72" y="1"/>
                  </a:cxn>
                  <a:cxn ang="0">
                    <a:pos x="64" y="0"/>
                  </a:cxn>
                  <a:cxn ang="0">
                    <a:pos x="51" y="2"/>
                  </a:cxn>
                  <a:cxn ang="0">
                    <a:pos x="40" y="8"/>
                  </a:cxn>
                  <a:cxn ang="0">
                    <a:pos x="33" y="17"/>
                  </a:cxn>
                  <a:cxn ang="0">
                    <a:pos x="30" y="26"/>
                  </a:cxn>
                  <a:cxn ang="0">
                    <a:pos x="31" y="33"/>
                  </a:cxn>
                  <a:cxn ang="0">
                    <a:pos x="24" y="34"/>
                  </a:cxn>
                  <a:cxn ang="0">
                    <a:pos x="13" y="39"/>
                  </a:cxn>
                  <a:cxn ang="0">
                    <a:pos x="6" y="45"/>
                  </a:cxn>
                  <a:cxn ang="0">
                    <a:pos x="1" y="54"/>
                  </a:cxn>
                  <a:cxn ang="0">
                    <a:pos x="0" y="59"/>
                  </a:cxn>
                  <a:cxn ang="0">
                    <a:pos x="2" y="69"/>
                  </a:cxn>
                  <a:cxn ang="0">
                    <a:pos x="9" y="77"/>
                  </a:cxn>
                  <a:cxn ang="0">
                    <a:pos x="19" y="82"/>
                  </a:cxn>
                  <a:cxn ang="0">
                    <a:pos x="30" y="86"/>
                  </a:cxn>
                  <a:cxn ang="0">
                    <a:pos x="32" y="86"/>
                  </a:cxn>
                  <a:cxn ang="0">
                    <a:pos x="34" y="86"/>
                  </a:cxn>
                  <a:cxn ang="0">
                    <a:pos x="35" y="86"/>
                  </a:cxn>
                  <a:cxn ang="0">
                    <a:pos x="147" y="86"/>
                  </a:cxn>
                  <a:cxn ang="0">
                    <a:pos x="154" y="85"/>
                  </a:cxn>
                  <a:cxn ang="0">
                    <a:pos x="165" y="80"/>
                  </a:cxn>
                  <a:cxn ang="0">
                    <a:pos x="173" y="74"/>
                  </a:cxn>
                  <a:cxn ang="0">
                    <a:pos x="178" y="65"/>
                  </a:cxn>
                  <a:cxn ang="0">
                    <a:pos x="179" y="59"/>
                  </a:cxn>
                </a:cxnLst>
                <a:rect l="0" t="0" r="r" b="b"/>
                <a:pathLst>
                  <a:path w="179" h="86">
                    <a:moveTo>
                      <a:pt x="179" y="59"/>
                    </a:moveTo>
                    <a:lnTo>
                      <a:pt x="179" y="59"/>
                    </a:lnTo>
                    <a:lnTo>
                      <a:pt x="178" y="54"/>
                    </a:lnTo>
                    <a:lnTo>
                      <a:pt x="177" y="49"/>
                    </a:lnTo>
                    <a:lnTo>
                      <a:pt x="173" y="45"/>
                    </a:lnTo>
                    <a:lnTo>
                      <a:pt x="170" y="42"/>
                    </a:lnTo>
                    <a:lnTo>
                      <a:pt x="166" y="39"/>
                    </a:lnTo>
                    <a:lnTo>
                      <a:pt x="160" y="36"/>
                    </a:lnTo>
                    <a:lnTo>
                      <a:pt x="155" y="34"/>
                    </a:lnTo>
                    <a:lnTo>
                      <a:pt x="148" y="33"/>
                    </a:lnTo>
                    <a:lnTo>
                      <a:pt x="148" y="33"/>
                    </a:lnTo>
                    <a:lnTo>
                      <a:pt x="147" y="29"/>
                    </a:lnTo>
                    <a:lnTo>
                      <a:pt x="145" y="23"/>
                    </a:lnTo>
                    <a:lnTo>
                      <a:pt x="143" y="20"/>
                    </a:lnTo>
                    <a:lnTo>
                      <a:pt x="138" y="15"/>
                    </a:lnTo>
                    <a:lnTo>
                      <a:pt x="133" y="13"/>
                    </a:lnTo>
                    <a:lnTo>
                      <a:pt x="127" y="10"/>
                    </a:lnTo>
                    <a:lnTo>
                      <a:pt x="122" y="9"/>
                    </a:lnTo>
                    <a:lnTo>
                      <a:pt x="115" y="9"/>
                    </a:lnTo>
                    <a:lnTo>
                      <a:pt x="115" y="9"/>
                    </a:lnTo>
                    <a:lnTo>
                      <a:pt x="109" y="9"/>
                    </a:lnTo>
                    <a:lnTo>
                      <a:pt x="103" y="10"/>
                    </a:lnTo>
                    <a:lnTo>
                      <a:pt x="98" y="12"/>
                    </a:lnTo>
                    <a:lnTo>
                      <a:pt x="93" y="14"/>
                    </a:lnTo>
                    <a:lnTo>
                      <a:pt x="93" y="14"/>
                    </a:lnTo>
                    <a:lnTo>
                      <a:pt x="88" y="9"/>
                    </a:lnTo>
                    <a:lnTo>
                      <a:pt x="81" y="5"/>
                    </a:lnTo>
                    <a:lnTo>
                      <a:pt x="72" y="1"/>
                    </a:lnTo>
                    <a:lnTo>
                      <a:pt x="64" y="0"/>
                    </a:lnTo>
                    <a:lnTo>
                      <a:pt x="64" y="0"/>
                    </a:lnTo>
                    <a:lnTo>
                      <a:pt x="57" y="1"/>
                    </a:lnTo>
                    <a:lnTo>
                      <a:pt x="51" y="2"/>
                    </a:lnTo>
                    <a:lnTo>
                      <a:pt x="45" y="5"/>
                    </a:lnTo>
                    <a:lnTo>
                      <a:pt x="40" y="8"/>
                    </a:lnTo>
                    <a:lnTo>
                      <a:pt x="35" y="12"/>
                    </a:lnTo>
                    <a:lnTo>
                      <a:pt x="33" y="17"/>
                    </a:lnTo>
                    <a:lnTo>
                      <a:pt x="31" y="21"/>
                    </a:lnTo>
                    <a:lnTo>
                      <a:pt x="30" y="26"/>
                    </a:lnTo>
                    <a:lnTo>
                      <a:pt x="30" y="26"/>
                    </a:lnTo>
                    <a:lnTo>
                      <a:pt x="31" y="33"/>
                    </a:lnTo>
                    <a:lnTo>
                      <a:pt x="31" y="33"/>
                    </a:lnTo>
                    <a:lnTo>
                      <a:pt x="24" y="34"/>
                    </a:lnTo>
                    <a:lnTo>
                      <a:pt x="19" y="36"/>
                    </a:lnTo>
                    <a:lnTo>
                      <a:pt x="13" y="39"/>
                    </a:lnTo>
                    <a:lnTo>
                      <a:pt x="9" y="42"/>
                    </a:lnTo>
                    <a:lnTo>
                      <a:pt x="6" y="45"/>
                    </a:lnTo>
                    <a:lnTo>
                      <a:pt x="2" y="49"/>
                    </a:lnTo>
                    <a:lnTo>
                      <a:pt x="1" y="54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1" y="65"/>
                    </a:lnTo>
                    <a:lnTo>
                      <a:pt x="2" y="69"/>
                    </a:lnTo>
                    <a:lnTo>
                      <a:pt x="6" y="74"/>
                    </a:lnTo>
                    <a:lnTo>
                      <a:pt x="9" y="77"/>
                    </a:lnTo>
                    <a:lnTo>
                      <a:pt x="13" y="80"/>
                    </a:lnTo>
                    <a:lnTo>
                      <a:pt x="19" y="82"/>
                    </a:lnTo>
                    <a:lnTo>
                      <a:pt x="24" y="85"/>
                    </a:lnTo>
                    <a:lnTo>
                      <a:pt x="30" y="86"/>
                    </a:lnTo>
                    <a:lnTo>
                      <a:pt x="30" y="86"/>
                    </a:lnTo>
                    <a:lnTo>
                      <a:pt x="32" y="86"/>
                    </a:lnTo>
                    <a:lnTo>
                      <a:pt x="32" y="86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35" y="86"/>
                    </a:lnTo>
                    <a:lnTo>
                      <a:pt x="147" y="86"/>
                    </a:lnTo>
                    <a:lnTo>
                      <a:pt x="147" y="86"/>
                    </a:lnTo>
                    <a:lnTo>
                      <a:pt x="147" y="86"/>
                    </a:lnTo>
                    <a:lnTo>
                      <a:pt x="154" y="85"/>
                    </a:lnTo>
                    <a:lnTo>
                      <a:pt x="160" y="82"/>
                    </a:lnTo>
                    <a:lnTo>
                      <a:pt x="165" y="80"/>
                    </a:lnTo>
                    <a:lnTo>
                      <a:pt x="170" y="77"/>
                    </a:lnTo>
                    <a:lnTo>
                      <a:pt x="173" y="74"/>
                    </a:lnTo>
                    <a:lnTo>
                      <a:pt x="177" y="69"/>
                    </a:lnTo>
                    <a:lnTo>
                      <a:pt x="178" y="65"/>
                    </a:lnTo>
                    <a:lnTo>
                      <a:pt x="179" y="59"/>
                    </a:lnTo>
                    <a:lnTo>
                      <a:pt x="179" y="5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8" name="Freeform 318"/>
              <p:cNvSpPr/>
              <p:nvPr/>
            </p:nvSpPr>
            <p:spPr bwMode="auto">
              <a:xfrm>
                <a:off x="3227388" y="2208213"/>
                <a:ext cx="157163" cy="74613"/>
              </a:xfrm>
              <a:custGeom>
                <a:avLst/>
                <a:gdLst/>
                <a:ahLst/>
                <a:cxnLst>
                  <a:cxn ang="0">
                    <a:pos x="99" y="33"/>
                  </a:cxn>
                  <a:cxn ang="0">
                    <a:pos x="99" y="33"/>
                  </a:cxn>
                  <a:cxn ang="0">
                    <a:pos x="99" y="29"/>
                  </a:cxn>
                  <a:cxn ang="0">
                    <a:pos x="98" y="27"/>
                  </a:cxn>
                  <a:cxn ang="0">
                    <a:pos x="93" y="23"/>
                  </a:cxn>
                  <a:cxn ang="0">
                    <a:pos x="89" y="20"/>
                  </a:cxn>
                  <a:cxn ang="0">
                    <a:pos x="82" y="18"/>
                  </a:cxn>
                  <a:cxn ang="0">
                    <a:pos x="82" y="18"/>
                  </a:cxn>
                  <a:cxn ang="0">
                    <a:pos x="81" y="15"/>
                  </a:cxn>
                  <a:cxn ang="0">
                    <a:pos x="80" y="13"/>
                  </a:cxn>
                  <a:cxn ang="0">
                    <a:pos x="76" y="9"/>
                  </a:cxn>
                  <a:cxn ang="0">
                    <a:pos x="70" y="5"/>
                  </a:cxn>
                  <a:cxn ang="0">
                    <a:pos x="64" y="4"/>
                  </a:cxn>
                  <a:cxn ang="0">
                    <a:pos x="64" y="4"/>
                  </a:cxn>
                  <a:cxn ang="0">
                    <a:pos x="57" y="5"/>
                  </a:cxn>
                  <a:cxn ang="0">
                    <a:pos x="52" y="7"/>
                  </a:cxn>
                  <a:cxn ang="0">
                    <a:pos x="52" y="7"/>
                  </a:cxn>
                  <a:cxn ang="0">
                    <a:pos x="48" y="4"/>
                  </a:cxn>
                  <a:cxn ang="0">
                    <a:pos x="45" y="2"/>
                  </a:cxn>
                  <a:cxn ang="0">
                    <a:pos x="40" y="1"/>
                  </a:cxn>
                  <a:cxn ang="0">
                    <a:pos x="35" y="0"/>
                  </a:cxn>
                  <a:cxn ang="0">
                    <a:pos x="35" y="0"/>
                  </a:cxn>
                  <a:cxn ang="0">
                    <a:pos x="28" y="1"/>
                  </a:cxn>
                  <a:cxn ang="0">
                    <a:pos x="22" y="4"/>
                  </a:cxn>
                  <a:cxn ang="0">
                    <a:pos x="18" y="9"/>
                  </a:cxn>
                  <a:cxn ang="0">
                    <a:pos x="17" y="12"/>
                  </a:cxn>
                  <a:cxn ang="0">
                    <a:pos x="17" y="14"/>
                  </a:cxn>
                  <a:cxn ang="0">
                    <a:pos x="17" y="14"/>
                  </a:cxn>
                  <a:cxn ang="0">
                    <a:pos x="17" y="18"/>
                  </a:cxn>
                  <a:cxn ang="0">
                    <a:pos x="17" y="18"/>
                  </a:cxn>
                  <a:cxn ang="0">
                    <a:pos x="10" y="20"/>
                  </a:cxn>
                  <a:cxn ang="0">
                    <a:pos x="4" y="23"/>
                  </a:cxn>
                  <a:cxn ang="0">
                    <a:pos x="1" y="27"/>
                  </a:cxn>
                  <a:cxn ang="0">
                    <a:pos x="0" y="29"/>
                  </a:cxn>
                  <a:cxn ang="0">
                    <a:pos x="0" y="33"/>
                  </a:cxn>
                  <a:cxn ang="0">
                    <a:pos x="0" y="33"/>
                  </a:cxn>
                  <a:cxn ang="0">
                    <a:pos x="1" y="38"/>
                  </a:cxn>
                  <a:cxn ang="0">
                    <a:pos x="4" y="43"/>
                  </a:cxn>
                  <a:cxn ang="0">
                    <a:pos x="10" y="46"/>
                  </a:cxn>
                  <a:cxn ang="0">
                    <a:pos x="17" y="47"/>
                  </a:cxn>
                  <a:cxn ang="0">
                    <a:pos x="17" y="47"/>
                  </a:cxn>
                  <a:cxn ang="0">
                    <a:pos x="18" y="47"/>
                  </a:cxn>
                  <a:cxn ang="0">
                    <a:pos x="18" y="47"/>
                  </a:cxn>
                  <a:cxn ang="0">
                    <a:pos x="19" y="47"/>
                  </a:cxn>
                  <a:cxn ang="0">
                    <a:pos x="19" y="47"/>
                  </a:cxn>
                  <a:cxn ang="0">
                    <a:pos x="20" y="47"/>
                  </a:cxn>
                  <a:cxn ang="0">
                    <a:pos x="81" y="47"/>
                  </a:cxn>
                  <a:cxn ang="0">
                    <a:pos x="81" y="47"/>
                  </a:cxn>
                  <a:cxn ang="0">
                    <a:pos x="81" y="47"/>
                  </a:cxn>
                  <a:cxn ang="0">
                    <a:pos x="88" y="46"/>
                  </a:cxn>
                  <a:cxn ang="0">
                    <a:pos x="93" y="43"/>
                  </a:cxn>
                  <a:cxn ang="0">
                    <a:pos x="98" y="38"/>
                  </a:cxn>
                  <a:cxn ang="0">
                    <a:pos x="98" y="35"/>
                  </a:cxn>
                  <a:cxn ang="0">
                    <a:pos x="99" y="33"/>
                  </a:cxn>
                  <a:cxn ang="0">
                    <a:pos x="99" y="33"/>
                  </a:cxn>
                </a:cxnLst>
                <a:rect l="0" t="0" r="r" b="b"/>
                <a:pathLst>
                  <a:path w="99" h="47">
                    <a:moveTo>
                      <a:pt x="99" y="33"/>
                    </a:moveTo>
                    <a:lnTo>
                      <a:pt x="99" y="33"/>
                    </a:lnTo>
                    <a:lnTo>
                      <a:pt x="99" y="29"/>
                    </a:lnTo>
                    <a:lnTo>
                      <a:pt x="98" y="27"/>
                    </a:lnTo>
                    <a:lnTo>
                      <a:pt x="93" y="23"/>
                    </a:lnTo>
                    <a:lnTo>
                      <a:pt x="89" y="20"/>
                    </a:lnTo>
                    <a:lnTo>
                      <a:pt x="82" y="18"/>
                    </a:lnTo>
                    <a:lnTo>
                      <a:pt x="82" y="18"/>
                    </a:lnTo>
                    <a:lnTo>
                      <a:pt x="81" y="15"/>
                    </a:lnTo>
                    <a:lnTo>
                      <a:pt x="80" y="13"/>
                    </a:lnTo>
                    <a:lnTo>
                      <a:pt x="76" y="9"/>
                    </a:lnTo>
                    <a:lnTo>
                      <a:pt x="70" y="5"/>
                    </a:lnTo>
                    <a:lnTo>
                      <a:pt x="64" y="4"/>
                    </a:lnTo>
                    <a:lnTo>
                      <a:pt x="64" y="4"/>
                    </a:lnTo>
                    <a:lnTo>
                      <a:pt x="57" y="5"/>
                    </a:lnTo>
                    <a:lnTo>
                      <a:pt x="52" y="7"/>
                    </a:lnTo>
                    <a:lnTo>
                      <a:pt x="52" y="7"/>
                    </a:lnTo>
                    <a:lnTo>
                      <a:pt x="48" y="4"/>
                    </a:lnTo>
                    <a:lnTo>
                      <a:pt x="45" y="2"/>
                    </a:lnTo>
                    <a:lnTo>
                      <a:pt x="40" y="1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8" y="1"/>
                    </a:lnTo>
                    <a:lnTo>
                      <a:pt x="22" y="4"/>
                    </a:lnTo>
                    <a:lnTo>
                      <a:pt x="18" y="9"/>
                    </a:lnTo>
                    <a:lnTo>
                      <a:pt x="17" y="12"/>
                    </a:lnTo>
                    <a:lnTo>
                      <a:pt x="17" y="14"/>
                    </a:lnTo>
                    <a:lnTo>
                      <a:pt x="17" y="14"/>
                    </a:lnTo>
                    <a:lnTo>
                      <a:pt x="17" y="18"/>
                    </a:lnTo>
                    <a:lnTo>
                      <a:pt x="17" y="18"/>
                    </a:lnTo>
                    <a:lnTo>
                      <a:pt x="10" y="20"/>
                    </a:lnTo>
                    <a:lnTo>
                      <a:pt x="4" y="23"/>
                    </a:lnTo>
                    <a:lnTo>
                      <a:pt x="1" y="27"/>
                    </a:lnTo>
                    <a:lnTo>
                      <a:pt x="0" y="29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38"/>
                    </a:lnTo>
                    <a:lnTo>
                      <a:pt x="4" y="43"/>
                    </a:lnTo>
                    <a:lnTo>
                      <a:pt x="10" y="46"/>
                    </a:lnTo>
                    <a:lnTo>
                      <a:pt x="17" y="47"/>
                    </a:lnTo>
                    <a:lnTo>
                      <a:pt x="17" y="47"/>
                    </a:lnTo>
                    <a:lnTo>
                      <a:pt x="18" y="47"/>
                    </a:lnTo>
                    <a:lnTo>
                      <a:pt x="18" y="47"/>
                    </a:lnTo>
                    <a:lnTo>
                      <a:pt x="19" y="47"/>
                    </a:lnTo>
                    <a:lnTo>
                      <a:pt x="19" y="47"/>
                    </a:lnTo>
                    <a:lnTo>
                      <a:pt x="20" y="47"/>
                    </a:lnTo>
                    <a:lnTo>
                      <a:pt x="81" y="47"/>
                    </a:lnTo>
                    <a:lnTo>
                      <a:pt x="81" y="47"/>
                    </a:lnTo>
                    <a:lnTo>
                      <a:pt x="81" y="47"/>
                    </a:lnTo>
                    <a:lnTo>
                      <a:pt x="88" y="46"/>
                    </a:lnTo>
                    <a:lnTo>
                      <a:pt x="93" y="43"/>
                    </a:lnTo>
                    <a:lnTo>
                      <a:pt x="98" y="38"/>
                    </a:lnTo>
                    <a:lnTo>
                      <a:pt x="98" y="35"/>
                    </a:lnTo>
                    <a:lnTo>
                      <a:pt x="99" y="33"/>
                    </a:lnTo>
                    <a:lnTo>
                      <a:pt x="99" y="33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</p:grpSp>
        <p:grpSp>
          <p:nvGrpSpPr>
            <p:cNvPr id="8" name="Group 97"/>
            <p:cNvGrpSpPr/>
            <p:nvPr/>
          </p:nvGrpSpPr>
          <p:grpSpPr>
            <a:xfrm>
              <a:off x="2857488" y="1285866"/>
              <a:ext cx="1500188" cy="439738"/>
              <a:chOff x="3000364" y="1000114"/>
              <a:chExt cx="1500188" cy="439738"/>
            </a:xfrm>
            <a:solidFill>
              <a:schemeClr val="accent4"/>
            </a:solidFill>
          </p:grpSpPr>
          <p:sp>
            <p:nvSpPr>
              <p:cNvPr id="9" name="Freeform 298"/>
              <p:cNvSpPr/>
              <p:nvPr/>
            </p:nvSpPr>
            <p:spPr bwMode="auto">
              <a:xfrm>
                <a:off x="4200514" y="1000114"/>
                <a:ext cx="300038" cy="266700"/>
              </a:xfrm>
              <a:custGeom>
                <a:avLst/>
                <a:gdLst/>
                <a:ahLst/>
                <a:cxnLst>
                  <a:cxn ang="0">
                    <a:pos x="186" y="97"/>
                  </a:cxn>
                  <a:cxn ang="0">
                    <a:pos x="186" y="97"/>
                  </a:cxn>
                  <a:cxn ang="0">
                    <a:pos x="183" y="94"/>
                  </a:cxn>
                  <a:cxn ang="0">
                    <a:pos x="178" y="92"/>
                  </a:cxn>
                  <a:cxn ang="0">
                    <a:pos x="161" y="88"/>
                  </a:cxn>
                  <a:cxn ang="0">
                    <a:pos x="130" y="81"/>
                  </a:cxn>
                  <a:cxn ang="0">
                    <a:pos x="90" y="4"/>
                  </a:cxn>
                  <a:cxn ang="0">
                    <a:pos x="75" y="0"/>
                  </a:cxn>
                  <a:cxn ang="0">
                    <a:pos x="83" y="72"/>
                  </a:cxn>
                  <a:cxn ang="0">
                    <a:pos x="43" y="64"/>
                  </a:cxn>
                  <a:cxn ang="0">
                    <a:pos x="26" y="32"/>
                  </a:cxn>
                  <a:cxn ang="0">
                    <a:pos x="18" y="31"/>
                  </a:cxn>
                  <a:cxn ang="0">
                    <a:pos x="18" y="34"/>
                  </a:cxn>
                  <a:cxn ang="0">
                    <a:pos x="16" y="33"/>
                  </a:cxn>
                  <a:cxn ang="0">
                    <a:pos x="19" y="69"/>
                  </a:cxn>
                  <a:cxn ang="0">
                    <a:pos x="19" y="75"/>
                  </a:cxn>
                  <a:cxn ang="0">
                    <a:pos x="17" y="80"/>
                  </a:cxn>
                  <a:cxn ang="0">
                    <a:pos x="0" y="111"/>
                  </a:cxn>
                  <a:cxn ang="0">
                    <a:pos x="2" y="112"/>
                  </a:cxn>
                  <a:cxn ang="0">
                    <a:pos x="0" y="114"/>
                  </a:cxn>
                  <a:cxn ang="0">
                    <a:pos x="9" y="117"/>
                  </a:cxn>
                  <a:cxn ang="0">
                    <a:pos x="38" y="95"/>
                  </a:cxn>
                  <a:cxn ang="0">
                    <a:pos x="77" y="102"/>
                  </a:cxn>
                  <a:cxn ang="0">
                    <a:pos x="41" y="165"/>
                  </a:cxn>
                  <a:cxn ang="0">
                    <a:pos x="57" y="168"/>
                  </a:cxn>
                  <a:cxn ang="0">
                    <a:pos x="124" y="111"/>
                  </a:cxn>
                  <a:cxn ang="0">
                    <a:pos x="155" y="118"/>
                  </a:cxn>
                  <a:cxn ang="0">
                    <a:pos x="173" y="121"/>
                  </a:cxn>
                  <a:cxn ang="0">
                    <a:pos x="173" y="121"/>
                  </a:cxn>
                  <a:cxn ang="0">
                    <a:pos x="177" y="121"/>
                  </a:cxn>
                  <a:cxn ang="0">
                    <a:pos x="181" y="119"/>
                  </a:cxn>
                  <a:cxn ang="0">
                    <a:pos x="181" y="119"/>
                  </a:cxn>
                  <a:cxn ang="0">
                    <a:pos x="186" y="115"/>
                  </a:cxn>
                  <a:cxn ang="0">
                    <a:pos x="188" y="112"/>
                  </a:cxn>
                  <a:cxn ang="0">
                    <a:pos x="189" y="109"/>
                  </a:cxn>
                  <a:cxn ang="0">
                    <a:pos x="189" y="109"/>
                  </a:cxn>
                  <a:cxn ang="0">
                    <a:pos x="189" y="109"/>
                  </a:cxn>
                  <a:cxn ang="0">
                    <a:pos x="189" y="109"/>
                  </a:cxn>
                  <a:cxn ang="0">
                    <a:pos x="189" y="109"/>
                  </a:cxn>
                  <a:cxn ang="0">
                    <a:pos x="189" y="109"/>
                  </a:cxn>
                  <a:cxn ang="0">
                    <a:pos x="189" y="106"/>
                  </a:cxn>
                  <a:cxn ang="0">
                    <a:pos x="189" y="102"/>
                  </a:cxn>
                  <a:cxn ang="0">
                    <a:pos x="186" y="97"/>
                  </a:cxn>
                  <a:cxn ang="0">
                    <a:pos x="186" y="97"/>
                  </a:cxn>
                </a:cxnLst>
                <a:rect l="0" t="0" r="r" b="b"/>
                <a:pathLst>
                  <a:path w="189" h="168">
                    <a:moveTo>
                      <a:pt x="186" y="97"/>
                    </a:moveTo>
                    <a:lnTo>
                      <a:pt x="186" y="97"/>
                    </a:lnTo>
                    <a:lnTo>
                      <a:pt x="183" y="94"/>
                    </a:lnTo>
                    <a:lnTo>
                      <a:pt x="178" y="92"/>
                    </a:lnTo>
                    <a:lnTo>
                      <a:pt x="161" y="88"/>
                    </a:lnTo>
                    <a:lnTo>
                      <a:pt x="130" y="81"/>
                    </a:lnTo>
                    <a:lnTo>
                      <a:pt x="90" y="4"/>
                    </a:lnTo>
                    <a:lnTo>
                      <a:pt x="75" y="0"/>
                    </a:lnTo>
                    <a:lnTo>
                      <a:pt x="83" y="72"/>
                    </a:lnTo>
                    <a:lnTo>
                      <a:pt x="43" y="64"/>
                    </a:lnTo>
                    <a:lnTo>
                      <a:pt x="26" y="32"/>
                    </a:lnTo>
                    <a:lnTo>
                      <a:pt x="18" y="31"/>
                    </a:lnTo>
                    <a:lnTo>
                      <a:pt x="18" y="34"/>
                    </a:lnTo>
                    <a:lnTo>
                      <a:pt x="16" y="33"/>
                    </a:lnTo>
                    <a:lnTo>
                      <a:pt x="19" y="69"/>
                    </a:lnTo>
                    <a:lnTo>
                      <a:pt x="19" y="75"/>
                    </a:lnTo>
                    <a:lnTo>
                      <a:pt x="17" y="80"/>
                    </a:lnTo>
                    <a:lnTo>
                      <a:pt x="0" y="111"/>
                    </a:lnTo>
                    <a:lnTo>
                      <a:pt x="2" y="112"/>
                    </a:lnTo>
                    <a:lnTo>
                      <a:pt x="0" y="114"/>
                    </a:lnTo>
                    <a:lnTo>
                      <a:pt x="9" y="117"/>
                    </a:lnTo>
                    <a:lnTo>
                      <a:pt x="38" y="95"/>
                    </a:lnTo>
                    <a:lnTo>
                      <a:pt x="77" y="102"/>
                    </a:lnTo>
                    <a:lnTo>
                      <a:pt x="41" y="165"/>
                    </a:lnTo>
                    <a:lnTo>
                      <a:pt x="57" y="168"/>
                    </a:lnTo>
                    <a:lnTo>
                      <a:pt x="124" y="111"/>
                    </a:lnTo>
                    <a:lnTo>
                      <a:pt x="155" y="118"/>
                    </a:lnTo>
                    <a:lnTo>
                      <a:pt x="173" y="121"/>
                    </a:lnTo>
                    <a:lnTo>
                      <a:pt x="173" y="121"/>
                    </a:lnTo>
                    <a:lnTo>
                      <a:pt x="177" y="121"/>
                    </a:lnTo>
                    <a:lnTo>
                      <a:pt x="181" y="119"/>
                    </a:lnTo>
                    <a:lnTo>
                      <a:pt x="181" y="119"/>
                    </a:lnTo>
                    <a:lnTo>
                      <a:pt x="186" y="115"/>
                    </a:lnTo>
                    <a:lnTo>
                      <a:pt x="188" y="112"/>
                    </a:lnTo>
                    <a:lnTo>
                      <a:pt x="189" y="109"/>
                    </a:lnTo>
                    <a:lnTo>
                      <a:pt x="189" y="109"/>
                    </a:lnTo>
                    <a:lnTo>
                      <a:pt x="189" y="109"/>
                    </a:lnTo>
                    <a:lnTo>
                      <a:pt x="189" y="109"/>
                    </a:lnTo>
                    <a:lnTo>
                      <a:pt x="189" y="109"/>
                    </a:lnTo>
                    <a:lnTo>
                      <a:pt x="189" y="109"/>
                    </a:lnTo>
                    <a:lnTo>
                      <a:pt x="189" y="106"/>
                    </a:lnTo>
                    <a:lnTo>
                      <a:pt x="189" y="102"/>
                    </a:lnTo>
                    <a:lnTo>
                      <a:pt x="186" y="97"/>
                    </a:lnTo>
                    <a:lnTo>
                      <a:pt x="186" y="97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0" name="Freeform 299"/>
              <p:cNvSpPr/>
              <p:nvPr/>
            </p:nvSpPr>
            <p:spPr bwMode="auto">
              <a:xfrm>
                <a:off x="3376602" y="1177914"/>
                <a:ext cx="53975" cy="30163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3" y="19"/>
                  </a:cxn>
                  <a:cxn ang="0">
                    <a:pos x="3" y="19"/>
                  </a:cxn>
                  <a:cxn ang="0">
                    <a:pos x="34" y="7"/>
                  </a:cxn>
                  <a:cxn ang="0">
                    <a:pos x="32" y="0"/>
                  </a:cxn>
                  <a:cxn ang="0">
                    <a:pos x="32" y="0"/>
                  </a:cxn>
                  <a:cxn ang="0">
                    <a:pos x="0" y="12"/>
                  </a:cxn>
                  <a:cxn ang="0">
                    <a:pos x="0" y="12"/>
                  </a:cxn>
                </a:cxnLst>
                <a:rect l="0" t="0" r="r" b="b"/>
                <a:pathLst>
                  <a:path w="34" h="19">
                    <a:moveTo>
                      <a:pt x="0" y="12"/>
                    </a:moveTo>
                    <a:lnTo>
                      <a:pt x="3" y="19"/>
                    </a:lnTo>
                    <a:lnTo>
                      <a:pt x="3" y="19"/>
                    </a:lnTo>
                    <a:lnTo>
                      <a:pt x="34" y="7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1" name="Freeform 300"/>
              <p:cNvSpPr/>
              <p:nvPr/>
            </p:nvSpPr>
            <p:spPr bwMode="auto">
              <a:xfrm>
                <a:off x="3276589" y="1220776"/>
                <a:ext cx="53975" cy="31750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3" y="20"/>
                  </a:cxn>
                  <a:cxn ang="0">
                    <a:pos x="3" y="20"/>
                  </a:cxn>
                  <a:cxn ang="0">
                    <a:pos x="34" y="6"/>
                  </a:cxn>
                  <a:cxn ang="0">
                    <a:pos x="30" y="0"/>
                  </a:cxn>
                  <a:cxn ang="0">
                    <a:pos x="30" y="0"/>
                  </a:cxn>
                  <a:cxn ang="0">
                    <a:pos x="0" y="15"/>
                  </a:cxn>
                  <a:cxn ang="0">
                    <a:pos x="0" y="15"/>
                  </a:cxn>
                </a:cxnLst>
                <a:rect l="0" t="0" r="r" b="b"/>
                <a:pathLst>
                  <a:path w="34" h="20">
                    <a:moveTo>
                      <a:pt x="0" y="15"/>
                    </a:moveTo>
                    <a:lnTo>
                      <a:pt x="3" y="20"/>
                    </a:lnTo>
                    <a:lnTo>
                      <a:pt x="3" y="20"/>
                    </a:lnTo>
                    <a:lnTo>
                      <a:pt x="34" y="6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0" y="15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2" name="Freeform 301"/>
              <p:cNvSpPr/>
              <p:nvPr/>
            </p:nvSpPr>
            <p:spPr bwMode="auto">
              <a:xfrm>
                <a:off x="3178164" y="1269989"/>
                <a:ext cx="53975" cy="38100"/>
              </a:xfrm>
              <a:custGeom>
                <a:avLst/>
                <a:gdLst/>
                <a:ahLst/>
                <a:cxnLst>
                  <a:cxn ang="0">
                    <a:pos x="0" y="18"/>
                  </a:cxn>
                  <a:cxn ang="0">
                    <a:pos x="5" y="24"/>
                  </a:cxn>
                  <a:cxn ang="0">
                    <a:pos x="5" y="24"/>
                  </a:cxn>
                  <a:cxn ang="0">
                    <a:pos x="34" y="6"/>
                  </a:cxn>
                  <a:cxn ang="0">
                    <a:pos x="31" y="0"/>
                  </a:cxn>
                  <a:cxn ang="0">
                    <a:pos x="31" y="0"/>
                  </a:cxn>
                  <a:cxn ang="0">
                    <a:pos x="0" y="18"/>
                  </a:cxn>
                  <a:cxn ang="0">
                    <a:pos x="0" y="18"/>
                  </a:cxn>
                </a:cxnLst>
                <a:rect l="0" t="0" r="r" b="b"/>
                <a:pathLst>
                  <a:path w="34" h="24">
                    <a:moveTo>
                      <a:pt x="0" y="18"/>
                    </a:moveTo>
                    <a:lnTo>
                      <a:pt x="5" y="24"/>
                    </a:lnTo>
                    <a:lnTo>
                      <a:pt x="5" y="24"/>
                    </a:lnTo>
                    <a:lnTo>
                      <a:pt x="34" y="6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3" name="Freeform 302"/>
              <p:cNvSpPr/>
              <p:nvPr/>
            </p:nvSpPr>
            <p:spPr bwMode="auto">
              <a:xfrm>
                <a:off x="3000364" y="1393814"/>
                <a:ext cx="49213" cy="46038"/>
              </a:xfrm>
              <a:custGeom>
                <a:avLst/>
                <a:gdLst/>
                <a:ahLst/>
                <a:cxnLst>
                  <a:cxn ang="0">
                    <a:pos x="0" y="23"/>
                  </a:cxn>
                  <a:cxn ang="0">
                    <a:pos x="5" y="29"/>
                  </a:cxn>
                  <a:cxn ang="0">
                    <a:pos x="5" y="29"/>
                  </a:cxn>
                  <a:cxn ang="0">
                    <a:pos x="31" y="6"/>
                  </a:cxn>
                  <a:cxn ang="0">
                    <a:pos x="27" y="0"/>
                  </a:cxn>
                  <a:cxn ang="0">
                    <a:pos x="27" y="0"/>
                  </a:cxn>
                  <a:cxn ang="0">
                    <a:pos x="0" y="23"/>
                  </a:cxn>
                  <a:cxn ang="0">
                    <a:pos x="0" y="23"/>
                  </a:cxn>
                </a:cxnLst>
                <a:rect l="0" t="0" r="r" b="b"/>
                <a:pathLst>
                  <a:path w="31" h="28">
                    <a:moveTo>
                      <a:pt x="0" y="23"/>
                    </a:moveTo>
                    <a:lnTo>
                      <a:pt x="5" y="29"/>
                    </a:lnTo>
                    <a:lnTo>
                      <a:pt x="5" y="29"/>
                    </a:lnTo>
                    <a:lnTo>
                      <a:pt x="31" y="6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0" y="23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4" name="Freeform 303"/>
              <p:cNvSpPr/>
              <p:nvPr/>
            </p:nvSpPr>
            <p:spPr bwMode="auto">
              <a:xfrm>
                <a:off x="3086089" y="1328726"/>
                <a:ext cx="50800" cy="39688"/>
              </a:xfrm>
              <a:custGeom>
                <a:avLst/>
                <a:gdLst/>
                <a:ahLst/>
                <a:cxnLst>
                  <a:cxn ang="0">
                    <a:pos x="0" y="19"/>
                  </a:cxn>
                  <a:cxn ang="0">
                    <a:pos x="4" y="25"/>
                  </a:cxn>
                  <a:cxn ang="0">
                    <a:pos x="4" y="25"/>
                  </a:cxn>
                  <a:cxn ang="0">
                    <a:pos x="32" y="5"/>
                  </a:cxn>
                  <a:cxn ang="0">
                    <a:pos x="29" y="0"/>
                  </a:cxn>
                  <a:cxn ang="0">
                    <a:pos x="29" y="0"/>
                  </a:cxn>
                  <a:cxn ang="0">
                    <a:pos x="0" y="19"/>
                  </a:cxn>
                  <a:cxn ang="0">
                    <a:pos x="0" y="19"/>
                  </a:cxn>
                </a:cxnLst>
                <a:rect l="0" t="0" r="r" b="b"/>
                <a:pathLst>
                  <a:path w="32" h="25">
                    <a:moveTo>
                      <a:pt x="0" y="19"/>
                    </a:moveTo>
                    <a:lnTo>
                      <a:pt x="4" y="25"/>
                    </a:lnTo>
                    <a:lnTo>
                      <a:pt x="4" y="25"/>
                    </a:lnTo>
                    <a:lnTo>
                      <a:pt x="32" y="5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0" y="19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5" name="Freeform 304"/>
              <p:cNvSpPr/>
              <p:nvPr/>
            </p:nvSpPr>
            <p:spPr bwMode="auto">
              <a:xfrm>
                <a:off x="3805227" y="1087426"/>
                <a:ext cx="55563" cy="15875"/>
              </a:xfrm>
              <a:custGeom>
                <a:avLst/>
                <a:gdLst/>
                <a:ahLst/>
                <a:cxnLst>
                  <a:cxn ang="0">
                    <a:pos x="1" y="10"/>
                  </a:cxn>
                  <a:cxn ang="0">
                    <a:pos x="1" y="10"/>
                  </a:cxn>
                  <a:cxn ang="0">
                    <a:pos x="35" y="7"/>
                  </a:cxn>
                  <a:cxn ang="0">
                    <a:pos x="35" y="0"/>
                  </a:cxn>
                  <a:cxn ang="0">
                    <a:pos x="35" y="0"/>
                  </a:cxn>
                  <a:cxn ang="0">
                    <a:pos x="0" y="3"/>
                  </a:cxn>
                  <a:cxn ang="0">
                    <a:pos x="1" y="10"/>
                  </a:cxn>
                </a:cxnLst>
                <a:rect l="0" t="0" r="r" b="b"/>
                <a:pathLst>
                  <a:path w="35" h="10">
                    <a:moveTo>
                      <a:pt x="1" y="10"/>
                    </a:moveTo>
                    <a:lnTo>
                      <a:pt x="1" y="10"/>
                    </a:lnTo>
                    <a:lnTo>
                      <a:pt x="35" y="7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0" y="3"/>
                    </a:lnTo>
                    <a:lnTo>
                      <a:pt x="1" y="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6" name="Freeform 305"/>
              <p:cNvSpPr/>
              <p:nvPr/>
            </p:nvSpPr>
            <p:spPr bwMode="auto">
              <a:xfrm>
                <a:off x="4027477" y="1084251"/>
                <a:ext cx="55563" cy="1428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35" y="9"/>
                  </a:cxn>
                  <a:cxn ang="0">
                    <a:pos x="35" y="2"/>
                  </a:cxn>
                  <a:cxn ang="0">
                    <a:pos x="35" y="2"/>
                  </a:cxn>
                  <a:cxn ang="0">
                    <a:pos x="0" y="0"/>
                  </a:cxn>
                  <a:cxn ang="0">
                    <a:pos x="0" y="8"/>
                  </a:cxn>
                </a:cxnLst>
                <a:rect l="0" t="0" r="r" b="b"/>
                <a:pathLst>
                  <a:path w="35" h="9">
                    <a:moveTo>
                      <a:pt x="0" y="8"/>
                    </a:moveTo>
                    <a:lnTo>
                      <a:pt x="0" y="8"/>
                    </a:lnTo>
                    <a:lnTo>
                      <a:pt x="35" y="9"/>
                    </a:lnTo>
                    <a:lnTo>
                      <a:pt x="35" y="2"/>
                    </a:lnTo>
                    <a:lnTo>
                      <a:pt x="35" y="2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7" name="Freeform 306"/>
              <p:cNvSpPr/>
              <p:nvPr/>
            </p:nvSpPr>
            <p:spPr bwMode="auto">
              <a:xfrm>
                <a:off x="3914764" y="1084251"/>
                <a:ext cx="57150" cy="12700"/>
              </a:xfrm>
              <a:custGeom>
                <a:avLst/>
                <a:gdLst/>
                <a:ahLst/>
                <a:cxnLst>
                  <a:cxn ang="0">
                    <a:pos x="2" y="8"/>
                  </a:cxn>
                  <a:cxn ang="0">
                    <a:pos x="2" y="8"/>
                  </a:cxn>
                  <a:cxn ang="0">
                    <a:pos x="36" y="7"/>
                  </a:cxn>
                  <a:cxn ang="0">
                    <a:pos x="36" y="0"/>
                  </a:cxn>
                  <a:cxn ang="0">
                    <a:pos x="36" y="0"/>
                  </a:cxn>
                  <a:cxn ang="0">
                    <a:pos x="0" y="0"/>
                  </a:cxn>
                  <a:cxn ang="0">
                    <a:pos x="2" y="8"/>
                  </a:cxn>
                </a:cxnLst>
                <a:rect l="0" t="0" r="r" b="b"/>
                <a:pathLst>
                  <a:path w="36" h="8">
                    <a:moveTo>
                      <a:pt x="2" y="8"/>
                    </a:moveTo>
                    <a:lnTo>
                      <a:pt x="2" y="8"/>
                    </a:lnTo>
                    <a:lnTo>
                      <a:pt x="36" y="7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0" y="0"/>
                    </a:lnTo>
                    <a:lnTo>
                      <a:pt x="2" y="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8" name="Freeform 307"/>
              <p:cNvSpPr/>
              <p:nvPr/>
            </p:nvSpPr>
            <p:spPr bwMode="auto">
              <a:xfrm>
                <a:off x="4137014" y="1092189"/>
                <a:ext cx="55563" cy="20638"/>
              </a:xfrm>
              <a:custGeom>
                <a:avLst/>
                <a:gdLst/>
                <a:ahLst/>
                <a:cxnLst>
                  <a:cxn ang="0">
                    <a:pos x="35" y="5"/>
                  </a:cxn>
                  <a:cxn ang="0">
                    <a:pos x="35" y="5"/>
                  </a:cxn>
                  <a:cxn ang="0">
                    <a:pos x="26" y="4"/>
                  </a:cxn>
                  <a:cxn ang="0">
                    <a:pos x="1" y="0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25" y="10"/>
                  </a:cxn>
                  <a:cxn ang="0">
                    <a:pos x="34" y="13"/>
                  </a:cxn>
                  <a:cxn ang="0">
                    <a:pos x="35" y="5"/>
                  </a:cxn>
                </a:cxnLst>
                <a:rect l="0" t="0" r="r" b="b"/>
                <a:pathLst>
                  <a:path w="35" h="13">
                    <a:moveTo>
                      <a:pt x="35" y="5"/>
                    </a:moveTo>
                    <a:lnTo>
                      <a:pt x="35" y="5"/>
                    </a:lnTo>
                    <a:lnTo>
                      <a:pt x="26" y="4"/>
                    </a:lnTo>
                    <a:lnTo>
                      <a:pt x="1" y="0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25" y="10"/>
                    </a:lnTo>
                    <a:lnTo>
                      <a:pt x="34" y="13"/>
                    </a:lnTo>
                    <a:lnTo>
                      <a:pt x="35" y="5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9" name="Freeform 308"/>
              <p:cNvSpPr/>
              <p:nvPr/>
            </p:nvSpPr>
            <p:spPr bwMode="auto">
              <a:xfrm>
                <a:off x="3695689" y="1098539"/>
                <a:ext cx="55563" cy="19050"/>
              </a:xfrm>
              <a:custGeom>
                <a:avLst/>
                <a:gdLst/>
                <a:ahLst/>
                <a:cxnLst>
                  <a:cxn ang="0">
                    <a:pos x="1" y="12"/>
                  </a:cxn>
                  <a:cxn ang="0">
                    <a:pos x="1" y="12"/>
                  </a:cxn>
                  <a:cxn ang="0">
                    <a:pos x="35" y="7"/>
                  </a:cxn>
                  <a:cxn ang="0">
                    <a:pos x="34" y="0"/>
                  </a:cxn>
                  <a:cxn ang="0">
                    <a:pos x="34" y="0"/>
                  </a:cxn>
                  <a:cxn ang="0">
                    <a:pos x="0" y="5"/>
                  </a:cxn>
                  <a:cxn ang="0">
                    <a:pos x="1" y="12"/>
                  </a:cxn>
                </a:cxnLst>
                <a:rect l="0" t="0" r="r" b="b"/>
                <a:pathLst>
                  <a:path w="35" h="12">
                    <a:moveTo>
                      <a:pt x="1" y="12"/>
                    </a:moveTo>
                    <a:lnTo>
                      <a:pt x="1" y="12"/>
                    </a:lnTo>
                    <a:lnTo>
                      <a:pt x="35" y="7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0" y="5"/>
                    </a:lnTo>
                    <a:lnTo>
                      <a:pt x="1" y="1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0" name="Freeform 309"/>
              <p:cNvSpPr/>
              <p:nvPr/>
            </p:nvSpPr>
            <p:spPr bwMode="auto">
              <a:xfrm>
                <a:off x="3587739" y="1117589"/>
                <a:ext cx="55563" cy="222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" y="14"/>
                  </a:cxn>
                  <a:cxn ang="0">
                    <a:pos x="1" y="14"/>
                  </a:cxn>
                  <a:cxn ang="0">
                    <a:pos x="35" y="6"/>
                  </a:cxn>
                  <a:cxn ang="0">
                    <a:pos x="34" y="0"/>
                  </a:cxn>
                  <a:cxn ang="0">
                    <a:pos x="34" y="0"/>
                  </a:cxn>
                  <a:cxn ang="0">
                    <a:pos x="0" y="7"/>
                  </a:cxn>
                  <a:cxn ang="0">
                    <a:pos x="0" y="7"/>
                  </a:cxn>
                </a:cxnLst>
                <a:rect l="0" t="0" r="r" b="b"/>
                <a:pathLst>
                  <a:path w="35" h="14">
                    <a:moveTo>
                      <a:pt x="0" y="7"/>
                    </a:moveTo>
                    <a:lnTo>
                      <a:pt x="1" y="14"/>
                    </a:lnTo>
                    <a:lnTo>
                      <a:pt x="1" y="14"/>
                    </a:lnTo>
                    <a:lnTo>
                      <a:pt x="35" y="6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0" y="7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1" name="Freeform 310"/>
              <p:cNvSpPr/>
              <p:nvPr/>
            </p:nvSpPr>
            <p:spPr bwMode="auto">
              <a:xfrm>
                <a:off x="3479789" y="1142989"/>
                <a:ext cx="57150" cy="26988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2" y="17"/>
                  </a:cxn>
                  <a:cxn ang="0">
                    <a:pos x="2" y="17"/>
                  </a:cxn>
                  <a:cxn ang="0">
                    <a:pos x="36" y="7"/>
                  </a:cxn>
                  <a:cxn ang="0">
                    <a:pos x="34" y="0"/>
                  </a:cxn>
                  <a:cxn ang="0">
                    <a:pos x="34" y="0"/>
                  </a:cxn>
                  <a:cxn ang="0">
                    <a:pos x="0" y="10"/>
                  </a:cxn>
                  <a:cxn ang="0">
                    <a:pos x="0" y="10"/>
                  </a:cxn>
                </a:cxnLst>
                <a:rect l="0" t="0" r="r" b="b"/>
                <a:pathLst>
                  <a:path w="36" h="17">
                    <a:moveTo>
                      <a:pt x="0" y="10"/>
                    </a:moveTo>
                    <a:lnTo>
                      <a:pt x="2" y="17"/>
                    </a:lnTo>
                    <a:lnTo>
                      <a:pt x="2" y="17"/>
                    </a:lnTo>
                    <a:lnTo>
                      <a:pt x="36" y="7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0" y="1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</p:grpSp>
      </p:grpSp>
      <p:sp>
        <p:nvSpPr>
          <p:cNvPr id="39" name="Rectangle 32"/>
          <p:cNvSpPr/>
          <p:nvPr/>
        </p:nvSpPr>
        <p:spPr>
          <a:xfrm>
            <a:off x="0" y="4095755"/>
            <a:ext cx="12192000" cy="27622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微软雅黑" panose="020B0503020204020204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4911916" y="1642230"/>
            <a:ext cx="7098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500" b="1" kern="8000" spc="100" dirty="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物 理</a:t>
            </a:r>
            <a:endParaRPr lang="zh-CN" altLang="en-US" sz="11500" b="1" kern="8000" spc="100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5922423" y="5311888"/>
            <a:ext cx="5050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人教</a:t>
            </a:r>
            <a:r>
              <a:rPr lang="en-US" altLang="zh-CN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˙</a:t>
            </a:r>
            <a:r>
              <a:rPr lang="zh-CN" altLang="en-US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九年级（全一册）</a:t>
            </a:r>
            <a:endParaRPr lang="zh-CN" altLang="en-US" sz="36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7110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电 阻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95350" y="1261745"/>
            <a:ext cx="9357995" cy="7556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3600" b="1">
                <a:latin typeface="微软雅黑" panose="020B0503020204020204" charset="-122"/>
                <a:ea typeface="微软雅黑" panose="020B0503020204020204" charset="-122"/>
              </a:rPr>
              <a:t>电阻定义</a:t>
            </a:r>
            <a:r>
              <a:rPr lang="en-US" altLang="zh-CN" sz="3600" b="1">
                <a:latin typeface="微软雅黑" panose="020B0503020204020204" charset="-122"/>
                <a:ea typeface="微软雅黑" panose="020B0503020204020204" charset="-122"/>
              </a:rPr>
              <a:t>:</a:t>
            </a:r>
            <a:endParaRPr lang="en-US" altLang="zh-CN" sz="36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38835" y="2747645"/>
            <a:ext cx="32740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电阻符号：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60425" y="3575685"/>
            <a:ext cx="94672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电阻单位：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1010285" y="4769485"/>
            <a:ext cx="92938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66700"/>
            <a:r>
              <a:rPr lang="zh-CN" sz="2800" b="1">
                <a:latin typeface="微软雅黑" panose="020B0503020204020204" charset="-122"/>
                <a:ea typeface="微软雅黑" panose="020B0503020204020204" charset="-122"/>
              </a:rPr>
              <a:t>换算关系：</a:t>
            </a:r>
            <a:endParaRPr lang="en-US" altLang="en-US" sz="2400" b="0">
              <a:latin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129280" y="1394460"/>
            <a:ext cx="7334250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表示导体对电流的阻碍作用的大小。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导体电阻大，表示导体对电流的阻碍作用大。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143885" y="2870835"/>
            <a:ext cx="5556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R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114040" y="3609975"/>
            <a:ext cx="640334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欧姆，简称欧，符号Ω。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还有较大的单位千欧(kΩ)、兆欧(MΩ)。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096895" y="4865370"/>
            <a:ext cx="736663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1kΩ＝1000Ω＝10</a:t>
            </a:r>
            <a:r>
              <a:rPr lang="en-US" sz="2400" baseline="30000">
                <a:latin typeface="微软雅黑" panose="020B0503020204020204" charset="-122"/>
                <a:sym typeface="+mn-ea"/>
              </a:rPr>
              <a:t>3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Ω　　1MΩ＝1000000Ω＝10</a:t>
            </a:r>
            <a:r>
              <a:rPr lang="en-US" sz="2400" baseline="30000">
                <a:latin typeface="微软雅黑" panose="020B0503020204020204" charset="-122"/>
                <a:sym typeface="+mn-ea"/>
              </a:rPr>
              <a:t>6</a:t>
            </a:r>
            <a:r>
              <a:rPr lang="en-US" sz="2400">
                <a:latin typeface="微软雅黑" panose="020B0503020204020204" charset="-122"/>
                <a:sym typeface="+mn-ea"/>
              </a:rPr>
              <a:t>Ω</a:t>
            </a:r>
            <a:endParaRPr lang="en-US" altLang="en-US" sz="2400" b="0">
              <a:latin typeface="微软雅黑" panose="020B0503020204020204" charset="-122"/>
            </a:endParaRPr>
          </a:p>
          <a:p>
            <a:endParaRPr lang="en-US" altLang="en-US" sz="2400" b="0">
              <a:latin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664845" y="4058920"/>
            <a:ext cx="3328670" cy="1486535"/>
          </a:xfrm>
          <a:prstGeom prst="rect">
            <a:avLst/>
          </a:prstGeom>
          <a:solidFill>
            <a:srgbClr val="E97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54231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电 阻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" name="图片 1" descr="72e0ac72fe1cd067165bc701be08f94e"/>
          <p:cNvPicPr>
            <a:picLocks noChangeAspect="1"/>
          </p:cNvPicPr>
          <p:nvPr/>
        </p:nvPicPr>
        <p:blipFill>
          <a:blip r:embed="rId1"/>
          <a:srcRect l="12737" t="26209" r="15539" b="24348"/>
          <a:stretch>
            <a:fillRect/>
          </a:stretch>
        </p:blipFill>
        <p:spPr>
          <a:xfrm>
            <a:off x="1216660" y="1985010"/>
            <a:ext cx="2268220" cy="156337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64845" y="4015740"/>
            <a:ext cx="337566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20000"/>
              </a:lnSpc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手电筒的小灯泡，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灯丝的电阻为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几欧到十几欧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53720" y="1089025"/>
            <a:ext cx="3576320" cy="4591050"/>
          </a:xfrm>
          <a:prstGeom prst="rect">
            <a:avLst/>
          </a:prstGeom>
          <a:noFill/>
          <a:ln w="19050">
            <a:solidFill>
              <a:srgbClr val="E97117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307840" y="1089025"/>
            <a:ext cx="3576320" cy="4591050"/>
          </a:xfrm>
          <a:prstGeom prst="rect">
            <a:avLst/>
          </a:prstGeom>
          <a:noFill/>
          <a:ln w="19050">
            <a:solidFill>
              <a:srgbClr val="E97117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9" descr="9f30c6a9c6803ea0857e9d22f616b0f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1030" y="1281430"/>
            <a:ext cx="3329305" cy="2576195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4431665" y="4057015"/>
            <a:ext cx="3328670" cy="1486535"/>
          </a:xfrm>
          <a:prstGeom prst="rect">
            <a:avLst/>
          </a:prstGeom>
          <a:solidFill>
            <a:srgbClr val="E97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385945" y="4284345"/>
            <a:ext cx="3375660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20000"/>
              </a:lnSpc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日常用的电炉丝的电阻约为几欧。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8113395" y="1089025"/>
            <a:ext cx="3576320" cy="4591050"/>
          </a:xfrm>
          <a:prstGeom prst="rect">
            <a:avLst/>
          </a:prstGeom>
          <a:noFill/>
          <a:ln w="19050">
            <a:solidFill>
              <a:srgbClr val="E97117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5" name="图片 14" descr="5da896eb6ffa5b11d86ca2446658d831"/>
          <p:cNvPicPr>
            <a:picLocks noChangeAspect="1"/>
          </p:cNvPicPr>
          <p:nvPr/>
        </p:nvPicPr>
        <p:blipFill>
          <a:blip r:embed="rId3"/>
          <a:srcRect l="2367" t="15175" r="25095" b="21095"/>
          <a:stretch>
            <a:fillRect/>
          </a:stretch>
        </p:blipFill>
        <p:spPr>
          <a:xfrm>
            <a:off x="8351520" y="1281430"/>
            <a:ext cx="3192145" cy="2581910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8283575" y="4058920"/>
            <a:ext cx="3328670" cy="1486535"/>
          </a:xfrm>
          <a:prstGeom prst="rect">
            <a:avLst/>
          </a:prstGeom>
          <a:solidFill>
            <a:srgbClr val="E97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236585" y="4015740"/>
            <a:ext cx="3375660" cy="14198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长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1m,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截面积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1mm  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的家用铜导线，电阻约为百分之欧，同规格的的电阻为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6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倍左右，所以一般不用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铁导线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/>
      <p:bldP spid="6" grpId="0" animBg="1"/>
      <p:bldP spid="13" grpId="0"/>
      <p:bldP spid="12" grpId="0" animBg="1"/>
      <p:bldP spid="9" grpId="0" animBg="1"/>
      <p:bldP spid="17" grpId="0"/>
      <p:bldP spid="16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a1d2384464baf6541cd1b2c3f48499da"/>
          <p:cNvPicPr>
            <a:picLocks noChangeAspect="1"/>
          </p:cNvPicPr>
          <p:nvPr/>
        </p:nvPicPr>
        <p:blipFill>
          <a:blip r:embed="rId1"/>
          <a:srcRect r="7835"/>
          <a:stretch>
            <a:fillRect/>
          </a:stretch>
        </p:blipFill>
        <p:spPr>
          <a:xfrm>
            <a:off x="1661795" y="871855"/>
            <a:ext cx="9270365" cy="32918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7110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2615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电 阻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191895" y="4479290"/>
            <a:ext cx="100469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电阻器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:常用到具有一定阻值的元件,也叫定值电阻，简称电阻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905760" y="5048885"/>
            <a:ext cx="60204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在电路图中用符号“               ”表示电阻。</a:t>
            </a:r>
            <a:endParaRPr lang="zh-CN" altLang="en-US" sz="2400" b="1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-214748157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9465" y="5200650"/>
            <a:ext cx="969010" cy="1543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" name="图片 1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1345" y="5354916"/>
            <a:ext cx="1269841" cy="3809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06729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（影响电阻大小的因素）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39115" y="1056005"/>
            <a:ext cx="4951095" cy="16103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绝缘体对电流的阻碍作用大，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导体对电流的阻碍作用小。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47675" y="3654425"/>
            <a:ext cx="11287760" cy="1641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40000"/>
              </a:lnSpc>
            </a:pPr>
            <a:r>
              <a:rPr lang="zh-CN" altLang="en-US" sz="36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材料不同，阻碍作用不同。</a:t>
            </a:r>
            <a:endParaRPr lang="zh-CN" altLang="en-US" sz="3600" b="1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ctr">
              <a:lnSpc>
                <a:spcPct val="140000"/>
              </a:lnSpc>
            </a:pPr>
            <a:r>
              <a:rPr lang="zh-CN" altLang="en-US" sz="36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那么在材料一定的情况下，电阻还与什么因素相关呢？</a:t>
            </a:r>
            <a:endParaRPr lang="zh-CN" altLang="en-US" sz="3200" b="1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64515" y="2081530"/>
            <a:ext cx="577151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3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天然橡胶棒的电阻，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lnSpc>
                <a:spcPct val="13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大约是相同粗细、长短铁棒的            倍！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0" name="图片 9" descr="0fdddcd8758fc0aace89de1b323d94d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34400" y="1160145"/>
            <a:ext cx="2781935" cy="1856105"/>
          </a:xfrm>
          <a:prstGeom prst="rect">
            <a:avLst/>
          </a:prstGeom>
        </p:spPr>
      </p:pic>
      <p:graphicFrame>
        <p:nvGraphicFramePr>
          <p:cNvPr id="11" name="对象 10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705350" y="2666365"/>
          <a:ext cx="955675" cy="3727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r:id="rId2" imgW="520700" imgH="203200" progId="Equation.KSEE3">
                  <p:embed/>
                </p:oleObj>
              </mc:Choice>
              <mc:Fallback>
                <p:oleObj name="" r:id="rId2" imgW="520700" imgH="203200" progId="Equation.KSEE3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705350" y="2666365"/>
                        <a:ext cx="955675" cy="3727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238885" y="2528570"/>
            <a:ext cx="2552700" cy="1435735"/>
          </a:xfrm>
          <a:prstGeom prst="rect">
            <a:avLst/>
          </a:prstGeom>
          <a:solidFill>
            <a:srgbClr val="FF9B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7110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影响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电阻大小的因素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-664210" y="2509520"/>
            <a:ext cx="6560185" cy="1210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30000"/>
              </a:lnSpc>
            </a:pPr>
            <a:r>
              <a:rPr lang="zh-CN" altLang="en-US" sz="3200" b="1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</a:t>
            </a:r>
            <a:r>
              <a:rPr lang="en-US" altLang="zh-CN" sz="3200" b="1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2</a:t>
            </a:r>
            <a:r>
              <a:rPr lang="zh-CN" altLang="en-US" sz="3200" b="1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：</a:t>
            </a:r>
            <a:endParaRPr lang="zh-CN" altLang="en-US" sz="2800" b="1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400" b="1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探究影响导体电阻大小的因素</a:t>
            </a:r>
            <a:endParaRPr lang="zh-CN" altLang="en-US" sz="2400" b="1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278120" y="2255520"/>
            <a:ext cx="64471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电阻的大小是否跟导线的</a:t>
            </a:r>
            <a:r>
              <a:rPr lang="zh-CN" altLang="en-US" sz="2800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长度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有关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303520" y="3971925"/>
            <a:ext cx="35572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检验其他猜想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300980" y="3164840"/>
            <a:ext cx="58661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电阻的大小是否跟导线的</a:t>
            </a:r>
            <a:r>
              <a:rPr lang="zh-CN" altLang="en-US" sz="2800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粗细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有关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9" name="对象 8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5638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204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638800" y="332105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7110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影响电阻大小的因素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9" name="Picture 6" descr="06504003">
            <a:hlinkClick r:id="rId1" action="ppaction://hlinkfil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8820" y="2047875"/>
            <a:ext cx="3731260" cy="21983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文本框 9"/>
          <p:cNvSpPr txBox="1"/>
          <p:nvPr/>
        </p:nvSpPr>
        <p:spPr>
          <a:xfrm>
            <a:off x="1560830" y="1369695"/>
            <a:ext cx="6179820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0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用粗细相同，长度不同的镍铬合金丝，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分别接入同一个电路，观察电流表的示数。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比较流过长短不同的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镍铬合金丝电流的大小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04165" y="1681480"/>
            <a:ext cx="12566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1</a:t>
            </a:r>
            <a:r>
              <a:rPr lang="zh-CN" altLang="en-US" sz="32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组</a:t>
            </a:r>
            <a:endParaRPr lang="en-US" altLang="zh-CN" sz="3200" b="1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557020" y="2849880"/>
            <a:ext cx="627253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用长度相同的粗细不同的镍铬合金丝，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分别接入同一个电路，观察电流表的示数。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比较流过长短不同的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镍铬合金丝电流的大小。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557020" y="4592955"/>
            <a:ext cx="793242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电路中接入某一金属丝，找一个酒精灯加热这段金属丝，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观察电流表的示数是否改变。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13690" y="3157855"/>
            <a:ext cx="12566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2</a:t>
            </a:r>
            <a:r>
              <a:rPr lang="zh-CN" altLang="en-US" sz="32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组</a:t>
            </a:r>
            <a:endParaRPr lang="zh-CN" altLang="en-US" sz="3200" b="1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24485" y="4690110"/>
            <a:ext cx="12566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3</a:t>
            </a:r>
            <a:r>
              <a:rPr lang="zh-CN" altLang="en-US" sz="32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组</a:t>
            </a:r>
            <a:endParaRPr lang="zh-CN" altLang="en-US" sz="3200" b="1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323340" y="1952625"/>
            <a:ext cx="247650" cy="95250"/>
          </a:xfrm>
          <a:prstGeom prst="rect">
            <a:avLst/>
          </a:prstGeom>
          <a:solidFill>
            <a:srgbClr val="E97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322705" y="3402330"/>
            <a:ext cx="247650" cy="95250"/>
          </a:xfrm>
          <a:prstGeom prst="rect">
            <a:avLst/>
          </a:prstGeom>
          <a:solidFill>
            <a:srgbClr val="E97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322705" y="4933950"/>
            <a:ext cx="247650" cy="95250"/>
          </a:xfrm>
          <a:prstGeom prst="rect">
            <a:avLst/>
          </a:prstGeom>
          <a:solidFill>
            <a:srgbClr val="E97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6" grpId="0" animBg="1"/>
      <p:bldP spid="12" grpId="0"/>
      <p:bldP spid="14" grpId="0"/>
      <p:bldP spid="17" grpId="0" animBg="1"/>
      <p:bldP spid="13" grpId="0"/>
      <p:bldP spid="15" grpId="0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 descr="QQ图片2019031311264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765" y="958215"/>
            <a:ext cx="11723370" cy="492633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7110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影响电阻大小的因素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3778885" y="2790825"/>
            <a:ext cx="6597650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2400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粗细相同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的两段导体，</a:t>
            </a:r>
            <a:r>
              <a:rPr lang="zh-CN" altLang="en-US" sz="2400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导线长度越长</a:t>
            </a:r>
            <a:r>
              <a:rPr lang="en-US" altLang="zh-CN" sz="2400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sz="2400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电阻越大。</a:t>
            </a:r>
            <a:endParaRPr lang="zh-CN" altLang="en-US" sz="2400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3761105" y="5258435"/>
            <a:ext cx="6206490" cy="9036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2400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同一段导体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zh-CN" altLang="en-US" sz="2400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温度不同时，电阻不同。</a:t>
            </a:r>
            <a:endParaRPr lang="zh-CN" altLang="en-US" sz="2400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400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3778885" y="4095750"/>
            <a:ext cx="59899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长度相同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的两段导体，</a:t>
            </a:r>
            <a:r>
              <a:rPr lang="zh-CN" altLang="en-US" sz="2400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导线越细，电阻也大。</a:t>
            </a:r>
            <a:endParaRPr lang="zh-CN" altLang="en-US" sz="2400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7" grpId="0"/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7110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影响电阻大小的因素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66140" y="2367280"/>
            <a:ext cx="993140" cy="1435735"/>
          </a:xfrm>
          <a:prstGeom prst="rect">
            <a:avLst/>
          </a:prstGeom>
          <a:solidFill>
            <a:srgbClr val="FF9B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51130" y="2639060"/>
            <a:ext cx="2655570" cy="7308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30000"/>
              </a:lnSpc>
            </a:pPr>
            <a:r>
              <a:rPr lang="zh-CN" altLang="en-US" sz="3200" b="1" noProof="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实 验 结 论：</a:t>
            </a:r>
            <a:endParaRPr lang="en-US" altLang="zh-CN" sz="3200" b="1" noProof="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984500" y="1839595"/>
            <a:ext cx="7972425" cy="2084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导体的电阻是导体本身的一种性质，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导体的电阻与导体的</a:t>
            </a:r>
            <a:r>
              <a:rPr lang="zh-CN" altLang="en-US" sz="28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材料、长短、横截面积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有关，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有时还与</a:t>
            </a:r>
            <a:r>
              <a:rPr lang="zh-CN" altLang="en-US" sz="28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温度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有关。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225800" y="3651250"/>
            <a:ext cx="6758305" cy="17894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长度、横截面积相同时，材料不同，电阻不同；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材料、横截面积一定时，导线越长，电阻越大；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材料、长度一定时，横截面积越大，电阻越小。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107055" y="3605530"/>
            <a:ext cx="6753860" cy="1647190"/>
          </a:xfrm>
          <a:prstGeom prst="rect">
            <a:avLst/>
          </a:prstGeom>
          <a:noFill/>
          <a:ln w="25400" cmpd="sng">
            <a:solidFill>
              <a:srgbClr val="E97117"/>
            </a:solidFill>
            <a:prstDash val="lg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7110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影响电阻大小的因素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7" name="图片 16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843" y="5226011"/>
            <a:ext cx="1269841" cy="380952"/>
          </a:xfrm>
          <a:prstGeom prst="rect">
            <a:avLst/>
          </a:prstGeom>
        </p:spPr>
      </p:pic>
      <p:pic>
        <p:nvPicPr>
          <p:cNvPr id="23555" name="Picture 3" descr="D:\搜狗高速下载\快速保存图片\W020141115521383211350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34045" y="0"/>
            <a:ext cx="2625725" cy="5748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911860" y="1588770"/>
            <a:ext cx="7596505" cy="35375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6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在其他条件相同的情况下，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电阻较小的材料导电性比较强；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反之，电阻较大的材料导电性比较弱，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图中展示的是不同材料在导电性能上的排序，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从上至下，材料的导电性能依次减弱。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16635" y="1430655"/>
            <a:ext cx="785495" cy="158115"/>
          </a:xfrm>
          <a:prstGeom prst="rect">
            <a:avLst/>
          </a:prstGeom>
          <a:solidFill>
            <a:srgbClr val="E97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592060" y="5126355"/>
            <a:ext cx="321310" cy="99695"/>
          </a:xfrm>
          <a:prstGeom prst="rect">
            <a:avLst/>
          </a:prstGeom>
          <a:solidFill>
            <a:srgbClr val="E97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52350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pc="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课堂小结</a:t>
            </a:r>
            <a:endParaRPr lang="zh-CN" altLang="en-US" sz="2800" b="1" spc="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9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3385" y="5226011"/>
            <a:ext cx="1269841" cy="380952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87325" y="2174240"/>
            <a:ext cx="10193020" cy="6838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66700" algn="l"/>
            <a:r>
              <a:rPr lang="zh-CN" sz="2800" b="0">
                <a:latin typeface="微软雅黑" panose="020B0503020204020204" charset="-122"/>
                <a:ea typeface="微软雅黑" panose="020B0503020204020204" charset="-122"/>
              </a:rPr>
              <a:t>单位：欧姆(简称欧) Ω</a:t>
            </a:r>
            <a:endParaRPr lang="zh-CN" sz="2800" b="0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1050" b="0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62915" y="4312920"/>
            <a:ext cx="10434320" cy="19862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zh-CN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电阻是导体本身的一种性质。</a:t>
            </a:r>
            <a:endParaRPr lang="zh-CN" sz="28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zh-CN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它的大小决定于导体的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______</a:t>
            </a:r>
            <a:r>
              <a:rPr lang="zh-CN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______</a:t>
            </a:r>
            <a:r>
              <a:rPr lang="zh-CN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和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__________</a:t>
            </a:r>
            <a:r>
              <a:rPr lang="zh-CN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endParaRPr lang="zh-CN" sz="28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zh-CN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有时还和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______</a:t>
            </a:r>
            <a:r>
              <a:rPr lang="zh-CN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有关。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10000"/>
              </a:lnSpc>
            </a:pP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62915" y="3614420"/>
            <a:ext cx="51308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决定电阻大小的因素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45135" y="1129665"/>
            <a:ext cx="15595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电阻(</a:t>
            </a:r>
            <a:r>
              <a:rPr lang="en-US" sz="3200" b="1" i="1">
                <a:latin typeface="微软雅黑" panose="020B0503020204020204" charset="-122"/>
                <a:sym typeface="+mn-ea"/>
              </a:rPr>
              <a:t>R </a:t>
            </a:r>
            <a:r>
              <a:rPr lang="zh-CN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)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47675" y="1685925"/>
            <a:ext cx="63976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表示导体对电流的阻碍作用的大小。 </a:t>
            </a:r>
            <a:endParaRPr lang="zh-CN" altLang="en-US" sz="28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530350" y="2652395"/>
            <a:ext cx="93668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1kΩ＝1000Ω＝10</a:t>
            </a:r>
            <a:r>
              <a:rPr lang="en-US" sz="2800" b="1" baseline="30000">
                <a:solidFill>
                  <a:srgbClr val="FF0000"/>
                </a:solidFill>
                <a:latin typeface="微软雅黑" panose="020B0503020204020204" charset="-122"/>
                <a:sym typeface="+mn-ea"/>
              </a:rPr>
              <a:t>3</a:t>
            </a:r>
            <a:r>
              <a:rPr 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Ω　　1MΩ＝1000000Ω＝10</a:t>
            </a:r>
            <a:r>
              <a:rPr lang="en-US" sz="2800" b="1" baseline="30000">
                <a:solidFill>
                  <a:srgbClr val="FF0000"/>
                </a:solidFill>
                <a:latin typeface="微软雅黑" panose="020B0503020204020204" charset="-122"/>
                <a:sym typeface="+mn-ea"/>
              </a:rPr>
              <a:t>6</a:t>
            </a:r>
            <a:r>
              <a:rPr lang="en-US" sz="2800" b="1">
                <a:solidFill>
                  <a:srgbClr val="FF0000"/>
                </a:solidFill>
                <a:latin typeface="微软雅黑" panose="020B0503020204020204" charset="-122"/>
                <a:sym typeface="+mn-ea"/>
              </a:rPr>
              <a:t>Ω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1642110" y="3146425"/>
            <a:ext cx="8836660" cy="9525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4116070" y="4818380"/>
            <a:ext cx="10140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材料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422265" y="4818380"/>
            <a:ext cx="10140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长度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707505" y="4818380"/>
            <a:ext cx="16992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横截面积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988185" y="5287010"/>
            <a:ext cx="10140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温度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2" grpId="0"/>
      <p:bldP spid="7" grpId="1"/>
      <p:bldP spid="9" grpId="0"/>
      <p:bldP spid="15" grpId="0"/>
      <p:bldP spid="16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989337" y="30794"/>
            <a:ext cx="10213326" cy="6825439"/>
            <a:chOff x="989337" y="30794"/>
            <a:chExt cx="10213326" cy="6825439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 rotWithShape="1">
            <a:blip r:embed="rId1" cstate="screen"/>
            <a:srcRect/>
            <a:stretch>
              <a:fillRect/>
            </a:stretch>
          </p:blipFill>
          <p:spPr>
            <a:xfrm>
              <a:off x="989337" y="30794"/>
              <a:ext cx="10213326" cy="6825439"/>
            </a:xfrm>
            <a:prstGeom prst="rect">
              <a:avLst/>
            </a:prstGeom>
          </p:spPr>
        </p:pic>
        <p:sp>
          <p:nvSpPr>
            <p:cNvPr id="2" name="文本框 1"/>
            <p:cNvSpPr txBox="1"/>
            <p:nvPr/>
          </p:nvSpPr>
          <p:spPr>
            <a:xfrm>
              <a:off x="2943675" y="2381176"/>
              <a:ext cx="6285186" cy="1753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36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第十六章 电压、电阻</a:t>
              </a:r>
              <a:endParaRPr lang="en-US" altLang="zh-CN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36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第</a:t>
              </a:r>
              <a:r>
                <a:rPr lang="en-US" altLang="zh-CN" sz="36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3</a:t>
              </a:r>
              <a:r>
                <a:rPr lang="zh-CN" altLang="en-US" sz="36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节 电阻</a:t>
              </a:r>
              <a:endParaRPr lang="zh-CN" altLang="en-US" sz="3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18605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课题练习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19430" y="1520190"/>
            <a:ext cx="9842500" cy="1210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段导线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B,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在相同的电压下，通过导线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的电流较大，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通过导线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的电流较小，哪段导线的电阻大？ 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43305" y="2982595"/>
            <a:ext cx="29654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导线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的电阻大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947420" y="2909570"/>
            <a:ext cx="2762885" cy="679450"/>
          </a:xfrm>
          <a:prstGeom prst="roundRect">
            <a:avLst/>
          </a:prstGeom>
          <a:noFill/>
          <a:ln w="22225" cmpd="sng">
            <a:solidFill>
              <a:schemeClr val="tx1">
                <a:lumMod val="95000"/>
                <a:lumOff val="5000"/>
              </a:schemeClr>
            </a:solidFill>
            <a:prstDash val="lg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88950" y="4201795"/>
            <a:ext cx="83940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</a:rPr>
              <a:t>2. 24000    =_____      =</a:t>
            </a: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 _________        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</a:rPr>
              <a:t>         </a:t>
            </a:r>
            <a:endParaRPr lang="en-US" altLang="zh-CN" sz="3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2321560" y="4201795"/>
            <a:ext cx="49657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sz="3200" b="1">
                <a:latin typeface="微软雅黑" panose="020B0503020204020204" charset="-122"/>
                <a:ea typeface="宋体" panose="02010600030101010101" pitchFamily="2" charset="-122"/>
              </a:rPr>
              <a:t>Ω</a:t>
            </a:r>
            <a:endParaRPr lang="en-US" altLang="en-US" sz="3200" b="1">
              <a:latin typeface="微软雅黑" panose="020B0503020204020204" charset="-122"/>
              <a:ea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067175" y="4201795"/>
            <a:ext cx="91249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sz="3200" b="1">
                <a:latin typeface="微软雅黑" panose="020B0503020204020204" charset="-122"/>
                <a:ea typeface="宋体" panose="02010600030101010101" pitchFamily="2" charset="-122"/>
              </a:rPr>
              <a:t>kΩ</a:t>
            </a:r>
            <a:endParaRPr lang="en-US" altLang="en-US" sz="3200" b="1">
              <a:latin typeface="微软雅黑" panose="020B0503020204020204" charset="-122"/>
              <a:ea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692265" y="4199255"/>
            <a:ext cx="117475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sz="3200" b="1">
                <a:latin typeface="微软雅黑" panose="020B0503020204020204" charset="-122"/>
                <a:ea typeface="宋体" panose="02010600030101010101" pitchFamily="2" charset="-122"/>
              </a:rPr>
              <a:t> MΩ </a:t>
            </a:r>
            <a:endParaRPr lang="en-US" altLang="en-US" sz="3200" b="1">
              <a:latin typeface="微软雅黑" panose="020B0503020204020204" charset="-122"/>
              <a:ea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227070" y="4199255"/>
            <a:ext cx="7143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24</a:t>
            </a:r>
            <a:endParaRPr lang="en-US" altLang="zh-CN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264785" y="4199255"/>
            <a:ext cx="15341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0.024</a:t>
            </a:r>
            <a:endParaRPr lang="en-US" altLang="zh-CN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82979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课题练习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" name="图片 13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0095" y="5226011"/>
            <a:ext cx="1269841" cy="380952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17525" y="832485"/>
            <a:ext cx="10930890" cy="17703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小明用如下图所示的器材探究“影响电阻大小的因素”。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a、b为长度一样的镍铬合金丝，b比a的横截面积大。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关于此实验，下列说法正确的是(　)。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-214748156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5320" y="3178175"/>
            <a:ext cx="4907915" cy="19881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607695" y="2694305"/>
            <a:ext cx="6000115" cy="37090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40000"/>
              </a:lnSpc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A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小灯泡越亮，表示接入的合金丝电阻越大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利用此装置只能探究导体电阻大小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和横截面积的关系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利用此装置能探究导体电阻大小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和横截面积、长度的关系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为了准确比较两条合金丝的电阻，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可在电路中串联一个电压表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674360" y="2044065"/>
            <a:ext cx="7143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C</a:t>
            </a:r>
            <a:endParaRPr lang="en-US" altLang="zh-CN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989337" y="45308"/>
            <a:ext cx="10213326" cy="6825439"/>
            <a:chOff x="989337" y="45308"/>
            <a:chExt cx="10213326" cy="6825439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 rotWithShape="1">
            <a:blip r:embed="rId1" cstate="screen"/>
            <a:srcRect/>
            <a:stretch>
              <a:fillRect/>
            </a:stretch>
          </p:blipFill>
          <p:spPr>
            <a:xfrm>
              <a:off x="989337" y="45308"/>
              <a:ext cx="10213326" cy="6825439"/>
            </a:xfrm>
            <a:prstGeom prst="rect">
              <a:avLst/>
            </a:prstGeom>
          </p:spPr>
        </p:pic>
        <p:sp>
          <p:nvSpPr>
            <p:cNvPr id="6" name="矩形 5"/>
            <p:cNvSpPr/>
            <p:nvPr/>
          </p:nvSpPr>
          <p:spPr>
            <a:xfrm>
              <a:off x="2461729" y="2785626"/>
              <a:ext cx="777146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7200" b="1" spc="-15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谢谢</a:t>
              </a:r>
              <a:r>
                <a:rPr lang="zh-CN" altLang="en-US" sz="7200" b="1" spc="-15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观看</a:t>
              </a:r>
              <a:endParaRPr lang="zh-CN" altLang="en-US" sz="7200" b="1" spc="-15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52350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pc="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课前准备</a:t>
            </a:r>
            <a:endParaRPr lang="zh-CN" altLang="en-US" sz="2800" b="1" spc="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1" name="TextBox 17"/>
          <p:cNvSpPr txBox="1"/>
          <p:nvPr/>
        </p:nvSpPr>
        <p:spPr>
          <a:xfrm>
            <a:off x="2944506" y="2071797"/>
            <a:ext cx="65233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7200" b="1" spc="1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教学分析</a:t>
            </a:r>
            <a:endParaRPr lang="id-ID" sz="7200" b="1" spc="1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4" name="文本框 153"/>
          <p:cNvSpPr txBox="1"/>
          <p:nvPr/>
        </p:nvSpPr>
        <p:spPr>
          <a:xfrm>
            <a:off x="1624330" y="1831340"/>
            <a:ext cx="9844405" cy="3389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70000"/>
              </a:lnSpc>
            </a:pP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1.知道电阻是表示导体对电流阻碍作用大小的物理量</a:t>
            </a:r>
            <a:r>
              <a:rPr lang="zh-CN" altLang="en-US" sz="28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70000"/>
              </a:lnSpc>
            </a:pP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2.知道电阻及其单位，能进行电阻的不同单位之间的换算</a:t>
            </a:r>
            <a:r>
              <a:rPr lang="zh-CN" altLang="en-US" sz="28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70000"/>
              </a:lnSpc>
            </a:pP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3.知道影响电阻大小的因素，电阻是导体本身的性质；能根据</a:t>
            </a:r>
            <a:endParaRPr lang="en-US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70000"/>
              </a:lnSpc>
            </a:pP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 决定电阻大小的因素，判断、比较不同导体电阻的大小</a:t>
            </a:r>
            <a:r>
              <a:rPr lang="zh-CN" altLang="en-US" sz="28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zh-CN" altLang="en-US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24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631064" y="1189850"/>
            <a:ext cx="2430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52350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pc="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课前准备</a:t>
            </a:r>
            <a:endParaRPr lang="zh-CN" altLang="en-US" sz="2800" b="1" spc="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1" name="TextBox 17"/>
          <p:cNvSpPr txBox="1"/>
          <p:nvPr/>
        </p:nvSpPr>
        <p:spPr>
          <a:xfrm>
            <a:off x="2581925" y="2071797"/>
            <a:ext cx="7022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spc="1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教学分析</a:t>
            </a:r>
            <a:endParaRPr lang="id-ID" sz="2400" b="1" spc="1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1207886" y="1573622"/>
            <a:ext cx="112493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4000" b="1" dirty="0">
                <a:latin typeface="微软雅黑" panose="020B0503020204020204" charset="-122"/>
                <a:ea typeface="微软雅黑" panose="020B0503020204020204" charset="-122"/>
              </a:rPr>
              <a:t>学习重点  </a:t>
            </a: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电阻的概念；影响电阻大小的因素</a:t>
            </a:r>
            <a:r>
              <a:rPr lang="zh-CN" altLang="en-US" sz="28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161588" y="3473790"/>
            <a:ext cx="10132067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4000" b="1" dirty="0" smtClean="0">
                <a:latin typeface="微软雅黑" panose="020B0503020204020204" charset="-122"/>
                <a:ea typeface="微软雅黑" panose="020B0503020204020204" charset="-122"/>
              </a:rPr>
              <a:t>学习</a:t>
            </a:r>
            <a:r>
              <a:rPr lang="zh-CN" altLang="zh-CN" sz="4000" b="1" dirty="0">
                <a:latin typeface="微软雅黑" panose="020B0503020204020204" charset="-122"/>
                <a:ea typeface="微软雅黑" panose="020B0503020204020204" charset="-122"/>
              </a:rPr>
              <a:t>难点  </a:t>
            </a: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通过实验探究，认识电阻大小与哪些因素有关</a:t>
            </a:r>
            <a:r>
              <a:rPr lang="zh-CN" altLang="en-US" sz="28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52350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pc="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课前准备</a:t>
            </a:r>
            <a:endParaRPr lang="zh-CN" altLang="en-US" sz="2800" b="1" spc="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1" name="TextBox 17"/>
          <p:cNvSpPr txBox="1"/>
          <p:nvPr/>
        </p:nvSpPr>
        <p:spPr>
          <a:xfrm>
            <a:off x="2581925" y="2071797"/>
            <a:ext cx="7022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spc="1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教学分析</a:t>
            </a:r>
            <a:endParaRPr lang="id-ID" sz="2400" b="1" spc="1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29895" y="988695"/>
            <a:ext cx="10993120" cy="3339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zh-CN" sz="3600" b="1" dirty="0" smtClean="0">
                <a:latin typeface="微软雅黑" panose="020B0503020204020204" charset="-122"/>
                <a:ea typeface="微软雅黑" panose="020B0503020204020204" charset="-122"/>
              </a:rPr>
              <a:t>学习方法  </a:t>
            </a: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1. </a:t>
            </a: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通过观察小灯泡的亮度来认识导体对电流的阻碍作用，</a:t>
            </a:r>
            <a:endParaRPr lang="zh-CN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                      用到转换法；</a:t>
            </a:r>
            <a:endParaRPr lang="zh-CN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                  2. </a:t>
            </a: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在探究影响导体电阻大小的因素实验中，</a:t>
            </a:r>
            <a:endParaRPr lang="zh-CN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                      学习了控制变量法，</a:t>
            </a:r>
            <a:endParaRPr lang="zh-CN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                  3. </a:t>
            </a: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同时为更好地理解电阻和影响电阻大小的因素，</a:t>
            </a:r>
            <a:endParaRPr lang="zh-CN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                      可以用到类比的物理研究方法。  </a:t>
            </a:r>
            <a:endParaRPr lang="zh-CN" altLang="zh-CN" sz="2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28532" y="4121061"/>
            <a:ext cx="10132067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3600" b="1" dirty="0" smtClean="0">
                <a:latin typeface="微软雅黑" panose="020B0503020204020204" charset="-122"/>
                <a:ea typeface="微软雅黑" panose="020B0503020204020204" charset="-122"/>
              </a:rPr>
              <a:t>学具准备  </a:t>
            </a: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各种导线、两节干电池、演示电流表、开关、</a:t>
            </a:r>
            <a:endParaRPr lang="zh-CN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                  小灯泡、电阻丝组合示教板、</a:t>
            </a: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废旧日光灯灯丝</a:t>
            </a:r>
            <a:r>
              <a:rPr lang="zh-CN" altLang="en-US" sz="28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18827" y="406299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教学内容</a:t>
            </a:r>
            <a:endParaRPr lang="zh-CN" altLang="en-US" sz="2800" b="1" spc="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6" name="组合 75"/>
          <p:cNvGrpSpPr/>
          <p:nvPr/>
        </p:nvGrpSpPr>
        <p:grpSpPr>
          <a:xfrm>
            <a:off x="1639410" y="2056921"/>
            <a:ext cx="1250951" cy="1155700"/>
            <a:chOff x="990159" y="1862891"/>
            <a:chExt cx="1250951" cy="1155700"/>
          </a:xfrm>
        </p:grpSpPr>
        <p:sp>
          <p:nvSpPr>
            <p:cNvPr id="77" name="Freeform 6"/>
            <p:cNvSpPr/>
            <p:nvPr/>
          </p:nvSpPr>
          <p:spPr bwMode="auto">
            <a:xfrm rot="1800000">
              <a:off x="990159" y="1862891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  <p:grpSp>
          <p:nvGrpSpPr>
            <p:cNvPr id="78" name="组合 77"/>
            <p:cNvGrpSpPr/>
            <p:nvPr/>
          </p:nvGrpSpPr>
          <p:grpSpPr>
            <a:xfrm>
              <a:off x="1085500" y="1950144"/>
              <a:ext cx="1060270" cy="981196"/>
              <a:chOff x="1085500" y="1950144"/>
              <a:chExt cx="1060270" cy="981196"/>
            </a:xfrm>
          </p:grpSpPr>
          <p:sp>
            <p:nvSpPr>
              <p:cNvPr id="79" name="Freeform 7"/>
              <p:cNvSpPr/>
              <p:nvPr/>
            </p:nvSpPr>
            <p:spPr bwMode="auto">
              <a:xfrm rot="1800000">
                <a:off x="1085500" y="1950144"/>
                <a:ext cx="1060270" cy="981196"/>
              </a:xfrm>
              <a:custGeom>
                <a:avLst/>
                <a:gdLst>
                  <a:gd name="T0" fmla="*/ 1297 w 2136"/>
                  <a:gd name="T1" fmla="*/ 1868 h 1968"/>
                  <a:gd name="T2" fmla="*/ 1068 w 2136"/>
                  <a:gd name="T3" fmla="*/ 1815 h 1968"/>
                  <a:gd name="T4" fmla="*/ 839 w 2136"/>
                  <a:gd name="T5" fmla="*/ 1868 h 1968"/>
                  <a:gd name="T6" fmla="*/ 415 w 2136"/>
                  <a:gd name="T7" fmla="*/ 1620 h 1968"/>
                  <a:gd name="T8" fmla="*/ 347 w 2136"/>
                  <a:gd name="T9" fmla="*/ 1399 h 1968"/>
                  <a:gd name="T10" fmla="*/ 189 w 2136"/>
                  <a:gd name="T11" fmla="*/ 1229 h 1968"/>
                  <a:gd name="T12" fmla="*/ 189 w 2136"/>
                  <a:gd name="T13" fmla="*/ 736 h 1968"/>
                  <a:gd name="T14" fmla="*/ 347 w 2136"/>
                  <a:gd name="T15" fmla="*/ 566 h 1968"/>
                  <a:gd name="T16" fmla="*/ 415 w 2136"/>
                  <a:gd name="T17" fmla="*/ 345 h 1968"/>
                  <a:gd name="T18" fmla="*/ 844 w 2136"/>
                  <a:gd name="T19" fmla="*/ 99 h 1968"/>
                  <a:gd name="T20" fmla="*/ 1068 w 2136"/>
                  <a:gd name="T21" fmla="*/ 150 h 1968"/>
                  <a:gd name="T22" fmla="*/ 1293 w 2136"/>
                  <a:gd name="T23" fmla="*/ 98 h 1968"/>
                  <a:gd name="T24" fmla="*/ 1580 w 2136"/>
                  <a:gd name="T25" fmla="*/ 102 h 1968"/>
                  <a:gd name="T26" fmla="*/ 1721 w 2136"/>
                  <a:gd name="T27" fmla="*/ 345 h 1968"/>
                  <a:gd name="T28" fmla="*/ 1789 w 2136"/>
                  <a:gd name="T29" fmla="*/ 566 h 1968"/>
                  <a:gd name="T30" fmla="*/ 1947 w 2136"/>
                  <a:gd name="T31" fmla="*/ 736 h 1968"/>
                  <a:gd name="T32" fmla="*/ 1948 w 2136"/>
                  <a:gd name="T33" fmla="*/ 1228 h 1968"/>
                  <a:gd name="T34" fmla="*/ 1789 w 2136"/>
                  <a:gd name="T35" fmla="*/ 1399 h 1968"/>
                  <a:gd name="T36" fmla="*/ 1721 w 2136"/>
                  <a:gd name="T37" fmla="*/ 1621 h 1968"/>
                  <a:gd name="T38" fmla="*/ 1297 w 2136"/>
                  <a:gd name="T39" fmla="*/ 1868 h 19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136" h="1968">
                    <a:moveTo>
                      <a:pt x="1297" y="1868"/>
                    </a:moveTo>
                    <a:cubicBezTo>
                      <a:pt x="1228" y="1834"/>
                      <a:pt x="1150" y="1815"/>
                      <a:pt x="1068" y="1815"/>
                    </a:cubicBezTo>
                    <a:cubicBezTo>
                      <a:pt x="986" y="1815"/>
                      <a:pt x="908" y="1834"/>
                      <a:pt x="839" y="1868"/>
                    </a:cubicBezTo>
                    <a:cubicBezTo>
                      <a:pt x="636" y="1968"/>
                      <a:pt x="431" y="1843"/>
                      <a:pt x="415" y="1620"/>
                    </a:cubicBezTo>
                    <a:cubicBezTo>
                      <a:pt x="409" y="1544"/>
                      <a:pt x="387" y="1469"/>
                      <a:pt x="347" y="1399"/>
                    </a:cubicBezTo>
                    <a:cubicBezTo>
                      <a:pt x="306" y="1329"/>
                      <a:pt x="252" y="1271"/>
                      <a:pt x="189" y="1229"/>
                    </a:cubicBezTo>
                    <a:cubicBezTo>
                      <a:pt x="0" y="1101"/>
                      <a:pt x="1" y="863"/>
                      <a:pt x="189" y="736"/>
                    </a:cubicBezTo>
                    <a:cubicBezTo>
                      <a:pt x="252" y="693"/>
                      <a:pt x="306" y="636"/>
                      <a:pt x="347" y="566"/>
                    </a:cubicBezTo>
                    <a:cubicBezTo>
                      <a:pt x="387" y="496"/>
                      <a:pt x="409" y="420"/>
                      <a:pt x="415" y="345"/>
                    </a:cubicBezTo>
                    <a:cubicBezTo>
                      <a:pt x="431" y="114"/>
                      <a:pt x="638" y="0"/>
                      <a:pt x="844" y="99"/>
                    </a:cubicBezTo>
                    <a:cubicBezTo>
                      <a:pt x="912" y="131"/>
                      <a:pt x="988" y="150"/>
                      <a:pt x="1068" y="150"/>
                    </a:cubicBezTo>
                    <a:cubicBezTo>
                      <a:pt x="1149" y="150"/>
                      <a:pt x="1225" y="131"/>
                      <a:pt x="1293" y="98"/>
                    </a:cubicBezTo>
                    <a:cubicBezTo>
                      <a:pt x="1397" y="48"/>
                      <a:pt x="1501" y="54"/>
                      <a:pt x="1580" y="102"/>
                    </a:cubicBezTo>
                    <a:cubicBezTo>
                      <a:pt x="1658" y="148"/>
                      <a:pt x="1713" y="235"/>
                      <a:pt x="1721" y="345"/>
                    </a:cubicBezTo>
                    <a:cubicBezTo>
                      <a:pt x="1726" y="420"/>
                      <a:pt x="1748" y="496"/>
                      <a:pt x="1789" y="566"/>
                    </a:cubicBezTo>
                    <a:cubicBezTo>
                      <a:pt x="1829" y="636"/>
                      <a:pt x="1884" y="693"/>
                      <a:pt x="1947" y="736"/>
                    </a:cubicBezTo>
                    <a:cubicBezTo>
                      <a:pt x="2132" y="862"/>
                      <a:pt x="2136" y="1102"/>
                      <a:pt x="1948" y="1228"/>
                    </a:cubicBezTo>
                    <a:cubicBezTo>
                      <a:pt x="1885" y="1270"/>
                      <a:pt x="1829" y="1328"/>
                      <a:pt x="1789" y="1399"/>
                    </a:cubicBezTo>
                    <a:cubicBezTo>
                      <a:pt x="1748" y="1469"/>
                      <a:pt x="1726" y="1545"/>
                      <a:pt x="1721" y="1621"/>
                    </a:cubicBezTo>
                    <a:cubicBezTo>
                      <a:pt x="1705" y="1843"/>
                      <a:pt x="1499" y="1968"/>
                      <a:pt x="1297" y="186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80" name="TextBox 50"/>
              <p:cNvSpPr txBox="1"/>
              <p:nvPr/>
            </p:nvSpPr>
            <p:spPr>
              <a:xfrm>
                <a:off x="1337363" y="1957671"/>
                <a:ext cx="556544" cy="9233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4000" dirty="0">
                    <a:solidFill>
                      <a:schemeClr val="bg1"/>
                    </a:solidFill>
                    <a:latin typeface="Agency FB" panose="020B0503020202020204" pitchFamily="34" charset="0"/>
                    <a:ea typeface="微软雅黑" panose="020B0503020204020204" charset="-122"/>
                  </a:rPr>
                  <a:t>01</a:t>
                </a:r>
                <a:endParaRPr lang="en-US" altLang="zh-CN" sz="4000" dirty="0">
                  <a:solidFill>
                    <a:schemeClr val="bg1"/>
                  </a:solidFill>
                  <a:latin typeface="Agency FB" panose="020B0503020202020204" pitchFamily="34" charset="0"/>
                  <a:ea typeface="微软雅黑" panose="020B0503020204020204" charset="-122"/>
                </a:endParaRPr>
              </a:p>
            </p:txBody>
          </p:sp>
        </p:grpSp>
      </p:grpSp>
      <p:sp>
        <p:nvSpPr>
          <p:cNvPr id="82" name="TextBox 43"/>
          <p:cNvSpPr txBox="1"/>
          <p:nvPr/>
        </p:nvSpPr>
        <p:spPr>
          <a:xfrm>
            <a:off x="3148357" y="2165447"/>
            <a:ext cx="223951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4000" spc="300" dirty="0" smtClean="0">
                <a:solidFill>
                  <a:schemeClr val="bg2">
                    <a:lumMod val="10000"/>
                  </a:schemeClr>
                </a:solidFill>
                <a:hlinkClick r:id="rId1" action="ppaction://hlinksldjump"/>
              </a:rPr>
              <a:t>导入新课</a:t>
            </a:r>
            <a:endParaRPr lang="zh-CN" altLang="en-US" sz="4000" spc="300" dirty="0">
              <a:solidFill>
                <a:schemeClr val="bg2">
                  <a:lumMod val="10000"/>
                </a:schemeClr>
              </a:solidFill>
            </a:endParaRPr>
          </a:p>
        </p:txBody>
      </p:sp>
      <p:grpSp>
        <p:nvGrpSpPr>
          <p:cNvPr id="83" name="组合 82"/>
          <p:cNvGrpSpPr/>
          <p:nvPr/>
        </p:nvGrpSpPr>
        <p:grpSpPr>
          <a:xfrm>
            <a:off x="1661445" y="3624464"/>
            <a:ext cx="1250951" cy="1155700"/>
            <a:chOff x="990159" y="3430434"/>
            <a:chExt cx="1250951" cy="1155700"/>
          </a:xfrm>
        </p:grpSpPr>
        <p:sp>
          <p:nvSpPr>
            <p:cNvPr id="84" name="Freeform 6"/>
            <p:cNvSpPr/>
            <p:nvPr/>
          </p:nvSpPr>
          <p:spPr bwMode="auto">
            <a:xfrm rot="1800000">
              <a:off x="990159" y="3430434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  <p:grpSp>
          <p:nvGrpSpPr>
            <p:cNvPr id="85" name="组合 84"/>
            <p:cNvGrpSpPr/>
            <p:nvPr/>
          </p:nvGrpSpPr>
          <p:grpSpPr>
            <a:xfrm>
              <a:off x="1085500" y="3517686"/>
              <a:ext cx="1060270" cy="981196"/>
              <a:chOff x="1085500" y="3517686"/>
              <a:chExt cx="1060270" cy="981196"/>
            </a:xfrm>
          </p:grpSpPr>
          <p:sp>
            <p:nvSpPr>
              <p:cNvPr id="86" name="Freeform 7"/>
              <p:cNvSpPr/>
              <p:nvPr/>
            </p:nvSpPr>
            <p:spPr bwMode="auto">
              <a:xfrm rot="1800000">
                <a:off x="1085500" y="3517686"/>
                <a:ext cx="1060270" cy="981196"/>
              </a:xfrm>
              <a:custGeom>
                <a:avLst/>
                <a:gdLst>
                  <a:gd name="T0" fmla="*/ 1297 w 2136"/>
                  <a:gd name="T1" fmla="*/ 1868 h 1968"/>
                  <a:gd name="T2" fmla="*/ 1068 w 2136"/>
                  <a:gd name="T3" fmla="*/ 1815 h 1968"/>
                  <a:gd name="T4" fmla="*/ 839 w 2136"/>
                  <a:gd name="T5" fmla="*/ 1868 h 1968"/>
                  <a:gd name="T6" fmla="*/ 415 w 2136"/>
                  <a:gd name="T7" fmla="*/ 1620 h 1968"/>
                  <a:gd name="T8" fmla="*/ 347 w 2136"/>
                  <a:gd name="T9" fmla="*/ 1399 h 1968"/>
                  <a:gd name="T10" fmla="*/ 189 w 2136"/>
                  <a:gd name="T11" fmla="*/ 1229 h 1968"/>
                  <a:gd name="T12" fmla="*/ 189 w 2136"/>
                  <a:gd name="T13" fmla="*/ 736 h 1968"/>
                  <a:gd name="T14" fmla="*/ 347 w 2136"/>
                  <a:gd name="T15" fmla="*/ 566 h 1968"/>
                  <a:gd name="T16" fmla="*/ 415 w 2136"/>
                  <a:gd name="T17" fmla="*/ 345 h 1968"/>
                  <a:gd name="T18" fmla="*/ 844 w 2136"/>
                  <a:gd name="T19" fmla="*/ 99 h 1968"/>
                  <a:gd name="T20" fmla="*/ 1068 w 2136"/>
                  <a:gd name="T21" fmla="*/ 150 h 1968"/>
                  <a:gd name="T22" fmla="*/ 1293 w 2136"/>
                  <a:gd name="T23" fmla="*/ 98 h 1968"/>
                  <a:gd name="T24" fmla="*/ 1580 w 2136"/>
                  <a:gd name="T25" fmla="*/ 102 h 1968"/>
                  <a:gd name="T26" fmla="*/ 1721 w 2136"/>
                  <a:gd name="T27" fmla="*/ 345 h 1968"/>
                  <a:gd name="T28" fmla="*/ 1789 w 2136"/>
                  <a:gd name="T29" fmla="*/ 566 h 1968"/>
                  <a:gd name="T30" fmla="*/ 1947 w 2136"/>
                  <a:gd name="T31" fmla="*/ 736 h 1968"/>
                  <a:gd name="T32" fmla="*/ 1948 w 2136"/>
                  <a:gd name="T33" fmla="*/ 1228 h 1968"/>
                  <a:gd name="T34" fmla="*/ 1789 w 2136"/>
                  <a:gd name="T35" fmla="*/ 1399 h 1968"/>
                  <a:gd name="T36" fmla="*/ 1721 w 2136"/>
                  <a:gd name="T37" fmla="*/ 1621 h 1968"/>
                  <a:gd name="T38" fmla="*/ 1297 w 2136"/>
                  <a:gd name="T39" fmla="*/ 1868 h 19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136" h="1968">
                    <a:moveTo>
                      <a:pt x="1297" y="1868"/>
                    </a:moveTo>
                    <a:cubicBezTo>
                      <a:pt x="1228" y="1834"/>
                      <a:pt x="1150" y="1815"/>
                      <a:pt x="1068" y="1815"/>
                    </a:cubicBezTo>
                    <a:cubicBezTo>
                      <a:pt x="986" y="1815"/>
                      <a:pt x="908" y="1834"/>
                      <a:pt x="839" y="1868"/>
                    </a:cubicBezTo>
                    <a:cubicBezTo>
                      <a:pt x="636" y="1968"/>
                      <a:pt x="431" y="1843"/>
                      <a:pt x="415" y="1620"/>
                    </a:cubicBezTo>
                    <a:cubicBezTo>
                      <a:pt x="409" y="1544"/>
                      <a:pt x="387" y="1469"/>
                      <a:pt x="347" y="1399"/>
                    </a:cubicBezTo>
                    <a:cubicBezTo>
                      <a:pt x="306" y="1329"/>
                      <a:pt x="252" y="1271"/>
                      <a:pt x="189" y="1229"/>
                    </a:cubicBezTo>
                    <a:cubicBezTo>
                      <a:pt x="0" y="1101"/>
                      <a:pt x="1" y="863"/>
                      <a:pt x="189" y="736"/>
                    </a:cubicBezTo>
                    <a:cubicBezTo>
                      <a:pt x="252" y="693"/>
                      <a:pt x="306" y="636"/>
                      <a:pt x="347" y="566"/>
                    </a:cubicBezTo>
                    <a:cubicBezTo>
                      <a:pt x="387" y="496"/>
                      <a:pt x="409" y="420"/>
                      <a:pt x="415" y="345"/>
                    </a:cubicBezTo>
                    <a:cubicBezTo>
                      <a:pt x="431" y="114"/>
                      <a:pt x="638" y="0"/>
                      <a:pt x="844" y="99"/>
                    </a:cubicBezTo>
                    <a:cubicBezTo>
                      <a:pt x="912" y="131"/>
                      <a:pt x="988" y="150"/>
                      <a:pt x="1068" y="150"/>
                    </a:cubicBezTo>
                    <a:cubicBezTo>
                      <a:pt x="1149" y="150"/>
                      <a:pt x="1225" y="131"/>
                      <a:pt x="1293" y="98"/>
                    </a:cubicBezTo>
                    <a:cubicBezTo>
                      <a:pt x="1397" y="48"/>
                      <a:pt x="1501" y="54"/>
                      <a:pt x="1580" y="102"/>
                    </a:cubicBezTo>
                    <a:cubicBezTo>
                      <a:pt x="1658" y="148"/>
                      <a:pt x="1713" y="235"/>
                      <a:pt x="1721" y="345"/>
                    </a:cubicBezTo>
                    <a:cubicBezTo>
                      <a:pt x="1726" y="420"/>
                      <a:pt x="1748" y="496"/>
                      <a:pt x="1789" y="566"/>
                    </a:cubicBezTo>
                    <a:cubicBezTo>
                      <a:pt x="1829" y="636"/>
                      <a:pt x="1884" y="693"/>
                      <a:pt x="1947" y="736"/>
                    </a:cubicBezTo>
                    <a:cubicBezTo>
                      <a:pt x="2132" y="862"/>
                      <a:pt x="2136" y="1102"/>
                      <a:pt x="1948" y="1228"/>
                    </a:cubicBezTo>
                    <a:cubicBezTo>
                      <a:pt x="1885" y="1270"/>
                      <a:pt x="1829" y="1328"/>
                      <a:pt x="1789" y="1399"/>
                    </a:cubicBezTo>
                    <a:cubicBezTo>
                      <a:pt x="1748" y="1469"/>
                      <a:pt x="1726" y="1545"/>
                      <a:pt x="1721" y="1621"/>
                    </a:cubicBezTo>
                    <a:cubicBezTo>
                      <a:pt x="1705" y="1843"/>
                      <a:pt x="1499" y="1968"/>
                      <a:pt x="1297" y="186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87" name="TextBox 50"/>
              <p:cNvSpPr txBox="1"/>
              <p:nvPr/>
            </p:nvSpPr>
            <p:spPr>
              <a:xfrm>
                <a:off x="1337363" y="3529991"/>
                <a:ext cx="556544" cy="8022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4000" dirty="0" smtClean="0">
                    <a:solidFill>
                      <a:schemeClr val="bg1"/>
                    </a:solidFill>
                    <a:latin typeface="Agency FB" panose="020B0503020202020204" pitchFamily="34" charset="0"/>
                    <a:ea typeface="微软雅黑" panose="020B0503020204020204" charset="-122"/>
                  </a:rPr>
                  <a:t>03</a:t>
                </a:r>
                <a:endParaRPr lang="en-US" altLang="zh-CN" sz="4000" dirty="0">
                  <a:solidFill>
                    <a:schemeClr val="bg1"/>
                  </a:solidFill>
                  <a:latin typeface="Agency FB" panose="020B0503020202020204" pitchFamily="34" charset="0"/>
                  <a:ea typeface="微软雅黑" panose="020B0503020204020204" charset="-122"/>
                </a:endParaRPr>
              </a:p>
            </p:txBody>
          </p:sp>
        </p:grpSp>
      </p:grpSp>
      <p:sp>
        <p:nvSpPr>
          <p:cNvPr id="89" name="TextBox 43"/>
          <p:cNvSpPr txBox="1"/>
          <p:nvPr/>
        </p:nvSpPr>
        <p:spPr>
          <a:xfrm>
            <a:off x="3170392" y="3700740"/>
            <a:ext cx="223951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4000" dirty="0" smtClean="0">
                <a:solidFill>
                  <a:schemeClr val="bg2">
                    <a:lumMod val="10000"/>
                  </a:schemeClr>
                </a:solidFill>
                <a:hlinkClick r:id="rId2" action="ppaction://hlinksldjump"/>
              </a:rPr>
              <a:t>课堂小结</a:t>
            </a:r>
            <a:endParaRPr lang="zh-CN" altLang="en-US" sz="4000" dirty="0">
              <a:solidFill>
                <a:schemeClr val="bg2">
                  <a:lumMod val="10000"/>
                </a:schemeClr>
              </a:solidFill>
            </a:endParaRPr>
          </a:p>
        </p:txBody>
      </p:sp>
      <p:grpSp>
        <p:nvGrpSpPr>
          <p:cNvPr id="90" name="组合 89"/>
          <p:cNvGrpSpPr/>
          <p:nvPr/>
        </p:nvGrpSpPr>
        <p:grpSpPr>
          <a:xfrm>
            <a:off x="6618536" y="2056921"/>
            <a:ext cx="1250951" cy="1155700"/>
            <a:chOff x="6485268" y="1862891"/>
            <a:chExt cx="1250951" cy="1155700"/>
          </a:xfrm>
        </p:grpSpPr>
        <p:sp>
          <p:nvSpPr>
            <p:cNvPr id="91" name="Freeform 6"/>
            <p:cNvSpPr/>
            <p:nvPr/>
          </p:nvSpPr>
          <p:spPr bwMode="auto">
            <a:xfrm rot="1800000">
              <a:off x="6485268" y="1862891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92" name="Freeform 7"/>
            <p:cNvSpPr/>
            <p:nvPr/>
          </p:nvSpPr>
          <p:spPr bwMode="auto">
            <a:xfrm rot="1800000">
              <a:off x="6580609" y="1950144"/>
              <a:ext cx="1060270" cy="981196"/>
            </a:xfrm>
            <a:custGeom>
              <a:avLst/>
              <a:gdLst>
                <a:gd name="T0" fmla="*/ 1297 w 2136"/>
                <a:gd name="T1" fmla="*/ 1868 h 1968"/>
                <a:gd name="T2" fmla="*/ 1068 w 2136"/>
                <a:gd name="T3" fmla="*/ 1815 h 1968"/>
                <a:gd name="T4" fmla="*/ 839 w 2136"/>
                <a:gd name="T5" fmla="*/ 1868 h 1968"/>
                <a:gd name="T6" fmla="*/ 415 w 2136"/>
                <a:gd name="T7" fmla="*/ 1620 h 1968"/>
                <a:gd name="T8" fmla="*/ 347 w 2136"/>
                <a:gd name="T9" fmla="*/ 1399 h 1968"/>
                <a:gd name="T10" fmla="*/ 189 w 2136"/>
                <a:gd name="T11" fmla="*/ 1229 h 1968"/>
                <a:gd name="T12" fmla="*/ 189 w 2136"/>
                <a:gd name="T13" fmla="*/ 736 h 1968"/>
                <a:gd name="T14" fmla="*/ 347 w 2136"/>
                <a:gd name="T15" fmla="*/ 566 h 1968"/>
                <a:gd name="T16" fmla="*/ 415 w 2136"/>
                <a:gd name="T17" fmla="*/ 345 h 1968"/>
                <a:gd name="T18" fmla="*/ 844 w 2136"/>
                <a:gd name="T19" fmla="*/ 99 h 1968"/>
                <a:gd name="T20" fmla="*/ 1068 w 2136"/>
                <a:gd name="T21" fmla="*/ 150 h 1968"/>
                <a:gd name="T22" fmla="*/ 1293 w 2136"/>
                <a:gd name="T23" fmla="*/ 98 h 1968"/>
                <a:gd name="T24" fmla="*/ 1580 w 2136"/>
                <a:gd name="T25" fmla="*/ 102 h 1968"/>
                <a:gd name="T26" fmla="*/ 1721 w 2136"/>
                <a:gd name="T27" fmla="*/ 345 h 1968"/>
                <a:gd name="T28" fmla="*/ 1789 w 2136"/>
                <a:gd name="T29" fmla="*/ 566 h 1968"/>
                <a:gd name="T30" fmla="*/ 1947 w 2136"/>
                <a:gd name="T31" fmla="*/ 736 h 1968"/>
                <a:gd name="T32" fmla="*/ 1948 w 2136"/>
                <a:gd name="T33" fmla="*/ 1228 h 1968"/>
                <a:gd name="T34" fmla="*/ 1789 w 2136"/>
                <a:gd name="T35" fmla="*/ 1399 h 1968"/>
                <a:gd name="T36" fmla="*/ 1721 w 2136"/>
                <a:gd name="T37" fmla="*/ 1621 h 1968"/>
                <a:gd name="T38" fmla="*/ 1297 w 2136"/>
                <a:gd name="T39" fmla="*/ 1868 h 1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36" h="1968">
                  <a:moveTo>
                    <a:pt x="1297" y="1868"/>
                  </a:moveTo>
                  <a:cubicBezTo>
                    <a:pt x="1228" y="1834"/>
                    <a:pt x="1150" y="1815"/>
                    <a:pt x="1068" y="1815"/>
                  </a:cubicBezTo>
                  <a:cubicBezTo>
                    <a:pt x="986" y="1815"/>
                    <a:pt x="908" y="1834"/>
                    <a:pt x="839" y="1868"/>
                  </a:cubicBezTo>
                  <a:cubicBezTo>
                    <a:pt x="636" y="1968"/>
                    <a:pt x="431" y="1843"/>
                    <a:pt x="415" y="1620"/>
                  </a:cubicBezTo>
                  <a:cubicBezTo>
                    <a:pt x="409" y="1544"/>
                    <a:pt x="387" y="1469"/>
                    <a:pt x="347" y="1399"/>
                  </a:cubicBezTo>
                  <a:cubicBezTo>
                    <a:pt x="306" y="1329"/>
                    <a:pt x="252" y="1271"/>
                    <a:pt x="189" y="1229"/>
                  </a:cubicBezTo>
                  <a:cubicBezTo>
                    <a:pt x="0" y="1101"/>
                    <a:pt x="1" y="863"/>
                    <a:pt x="189" y="736"/>
                  </a:cubicBezTo>
                  <a:cubicBezTo>
                    <a:pt x="252" y="693"/>
                    <a:pt x="306" y="636"/>
                    <a:pt x="347" y="566"/>
                  </a:cubicBezTo>
                  <a:cubicBezTo>
                    <a:pt x="387" y="496"/>
                    <a:pt x="409" y="420"/>
                    <a:pt x="415" y="345"/>
                  </a:cubicBezTo>
                  <a:cubicBezTo>
                    <a:pt x="431" y="114"/>
                    <a:pt x="638" y="0"/>
                    <a:pt x="844" y="99"/>
                  </a:cubicBezTo>
                  <a:cubicBezTo>
                    <a:pt x="912" y="131"/>
                    <a:pt x="988" y="150"/>
                    <a:pt x="1068" y="150"/>
                  </a:cubicBezTo>
                  <a:cubicBezTo>
                    <a:pt x="1149" y="150"/>
                    <a:pt x="1225" y="131"/>
                    <a:pt x="1293" y="98"/>
                  </a:cubicBezTo>
                  <a:cubicBezTo>
                    <a:pt x="1397" y="48"/>
                    <a:pt x="1501" y="54"/>
                    <a:pt x="1580" y="102"/>
                  </a:cubicBezTo>
                  <a:cubicBezTo>
                    <a:pt x="1658" y="148"/>
                    <a:pt x="1713" y="235"/>
                    <a:pt x="1721" y="345"/>
                  </a:cubicBezTo>
                  <a:cubicBezTo>
                    <a:pt x="1726" y="420"/>
                    <a:pt x="1748" y="496"/>
                    <a:pt x="1789" y="566"/>
                  </a:cubicBezTo>
                  <a:cubicBezTo>
                    <a:pt x="1829" y="636"/>
                    <a:pt x="1884" y="693"/>
                    <a:pt x="1947" y="736"/>
                  </a:cubicBezTo>
                  <a:cubicBezTo>
                    <a:pt x="2132" y="862"/>
                    <a:pt x="2136" y="1102"/>
                    <a:pt x="1948" y="1228"/>
                  </a:cubicBezTo>
                  <a:cubicBezTo>
                    <a:pt x="1885" y="1270"/>
                    <a:pt x="1829" y="1328"/>
                    <a:pt x="1789" y="1399"/>
                  </a:cubicBezTo>
                  <a:cubicBezTo>
                    <a:pt x="1748" y="1469"/>
                    <a:pt x="1726" y="1545"/>
                    <a:pt x="1721" y="1621"/>
                  </a:cubicBezTo>
                  <a:cubicBezTo>
                    <a:pt x="1705" y="1843"/>
                    <a:pt x="1499" y="1968"/>
                    <a:pt x="1297" y="186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3" name="TextBox 50"/>
            <p:cNvSpPr txBox="1"/>
            <p:nvPr/>
          </p:nvSpPr>
          <p:spPr>
            <a:xfrm>
              <a:off x="6828326" y="1949984"/>
              <a:ext cx="556544" cy="8022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4000" dirty="0" smtClean="0">
                  <a:solidFill>
                    <a:schemeClr val="bg1"/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02</a:t>
              </a:r>
              <a:endParaRPr lang="en-US" altLang="zh-CN" sz="4000" dirty="0">
                <a:solidFill>
                  <a:schemeClr val="bg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96" name="组合 95"/>
          <p:cNvGrpSpPr/>
          <p:nvPr/>
        </p:nvGrpSpPr>
        <p:grpSpPr>
          <a:xfrm>
            <a:off x="6618536" y="3624464"/>
            <a:ext cx="1250951" cy="1155700"/>
            <a:chOff x="6485268" y="3430434"/>
            <a:chExt cx="1250951" cy="1155700"/>
          </a:xfrm>
        </p:grpSpPr>
        <p:sp>
          <p:nvSpPr>
            <p:cNvPr id="97" name="Freeform 6"/>
            <p:cNvSpPr/>
            <p:nvPr/>
          </p:nvSpPr>
          <p:spPr bwMode="auto">
            <a:xfrm rot="1800000">
              <a:off x="6485268" y="3430434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98" name="Freeform 7"/>
            <p:cNvSpPr/>
            <p:nvPr/>
          </p:nvSpPr>
          <p:spPr bwMode="auto">
            <a:xfrm rot="1800000">
              <a:off x="6580609" y="3517686"/>
              <a:ext cx="1060270" cy="981196"/>
            </a:xfrm>
            <a:custGeom>
              <a:avLst/>
              <a:gdLst>
                <a:gd name="T0" fmla="*/ 1297 w 2136"/>
                <a:gd name="T1" fmla="*/ 1868 h 1968"/>
                <a:gd name="T2" fmla="*/ 1068 w 2136"/>
                <a:gd name="T3" fmla="*/ 1815 h 1968"/>
                <a:gd name="T4" fmla="*/ 839 w 2136"/>
                <a:gd name="T5" fmla="*/ 1868 h 1968"/>
                <a:gd name="T6" fmla="*/ 415 w 2136"/>
                <a:gd name="T7" fmla="*/ 1620 h 1968"/>
                <a:gd name="T8" fmla="*/ 347 w 2136"/>
                <a:gd name="T9" fmla="*/ 1399 h 1968"/>
                <a:gd name="T10" fmla="*/ 189 w 2136"/>
                <a:gd name="T11" fmla="*/ 1229 h 1968"/>
                <a:gd name="T12" fmla="*/ 189 w 2136"/>
                <a:gd name="T13" fmla="*/ 736 h 1968"/>
                <a:gd name="T14" fmla="*/ 347 w 2136"/>
                <a:gd name="T15" fmla="*/ 566 h 1968"/>
                <a:gd name="T16" fmla="*/ 415 w 2136"/>
                <a:gd name="T17" fmla="*/ 345 h 1968"/>
                <a:gd name="T18" fmla="*/ 844 w 2136"/>
                <a:gd name="T19" fmla="*/ 99 h 1968"/>
                <a:gd name="T20" fmla="*/ 1068 w 2136"/>
                <a:gd name="T21" fmla="*/ 150 h 1968"/>
                <a:gd name="T22" fmla="*/ 1293 w 2136"/>
                <a:gd name="T23" fmla="*/ 98 h 1968"/>
                <a:gd name="T24" fmla="*/ 1580 w 2136"/>
                <a:gd name="T25" fmla="*/ 102 h 1968"/>
                <a:gd name="T26" fmla="*/ 1721 w 2136"/>
                <a:gd name="T27" fmla="*/ 345 h 1968"/>
                <a:gd name="T28" fmla="*/ 1789 w 2136"/>
                <a:gd name="T29" fmla="*/ 566 h 1968"/>
                <a:gd name="T30" fmla="*/ 1947 w 2136"/>
                <a:gd name="T31" fmla="*/ 736 h 1968"/>
                <a:gd name="T32" fmla="*/ 1948 w 2136"/>
                <a:gd name="T33" fmla="*/ 1228 h 1968"/>
                <a:gd name="T34" fmla="*/ 1789 w 2136"/>
                <a:gd name="T35" fmla="*/ 1399 h 1968"/>
                <a:gd name="T36" fmla="*/ 1721 w 2136"/>
                <a:gd name="T37" fmla="*/ 1621 h 1968"/>
                <a:gd name="T38" fmla="*/ 1297 w 2136"/>
                <a:gd name="T39" fmla="*/ 1868 h 1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36" h="1968">
                  <a:moveTo>
                    <a:pt x="1297" y="1868"/>
                  </a:moveTo>
                  <a:cubicBezTo>
                    <a:pt x="1228" y="1834"/>
                    <a:pt x="1150" y="1815"/>
                    <a:pt x="1068" y="1815"/>
                  </a:cubicBezTo>
                  <a:cubicBezTo>
                    <a:pt x="986" y="1815"/>
                    <a:pt x="908" y="1834"/>
                    <a:pt x="839" y="1868"/>
                  </a:cubicBezTo>
                  <a:cubicBezTo>
                    <a:pt x="636" y="1968"/>
                    <a:pt x="431" y="1843"/>
                    <a:pt x="415" y="1620"/>
                  </a:cubicBezTo>
                  <a:cubicBezTo>
                    <a:pt x="409" y="1544"/>
                    <a:pt x="387" y="1469"/>
                    <a:pt x="347" y="1399"/>
                  </a:cubicBezTo>
                  <a:cubicBezTo>
                    <a:pt x="306" y="1329"/>
                    <a:pt x="252" y="1271"/>
                    <a:pt x="189" y="1229"/>
                  </a:cubicBezTo>
                  <a:cubicBezTo>
                    <a:pt x="0" y="1101"/>
                    <a:pt x="1" y="863"/>
                    <a:pt x="189" y="736"/>
                  </a:cubicBezTo>
                  <a:cubicBezTo>
                    <a:pt x="252" y="693"/>
                    <a:pt x="306" y="636"/>
                    <a:pt x="347" y="566"/>
                  </a:cubicBezTo>
                  <a:cubicBezTo>
                    <a:pt x="387" y="496"/>
                    <a:pt x="409" y="420"/>
                    <a:pt x="415" y="345"/>
                  </a:cubicBezTo>
                  <a:cubicBezTo>
                    <a:pt x="431" y="114"/>
                    <a:pt x="638" y="0"/>
                    <a:pt x="844" y="99"/>
                  </a:cubicBezTo>
                  <a:cubicBezTo>
                    <a:pt x="912" y="131"/>
                    <a:pt x="988" y="150"/>
                    <a:pt x="1068" y="150"/>
                  </a:cubicBezTo>
                  <a:cubicBezTo>
                    <a:pt x="1149" y="150"/>
                    <a:pt x="1225" y="131"/>
                    <a:pt x="1293" y="98"/>
                  </a:cubicBezTo>
                  <a:cubicBezTo>
                    <a:pt x="1397" y="48"/>
                    <a:pt x="1501" y="54"/>
                    <a:pt x="1580" y="102"/>
                  </a:cubicBezTo>
                  <a:cubicBezTo>
                    <a:pt x="1658" y="148"/>
                    <a:pt x="1713" y="235"/>
                    <a:pt x="1721" y="345"/>
                  </a:cubicBezTo>
                  <a:cubicBezTo>
                    <a:pt x="1726" y="420"/>
                    <a:pt x="1748" y="496"/>
                    <a:pt x="1789" y="566"/>
                  </a:cubicBezTo>
                  <a:cubicBezTo>
                    <a:pt x="1829" y="636"/>
                    <a:pt x="1884" y="693"/>
                    <a:pt x="1947" y="736"/>
                  </a:cubicBezTo>
                  <a:cubicBezTo>
                    <a:pt x="2132" y="862"/>
                    <a:pt x="2136" y="1102"/>
                    <a:pt x="1948" y="1228"/>
                  </a:cubicBezTo>
                  <a:cubicBezTo>
                    <a:pt x="1885" y="1270"/>
                    <a:pt x="1829" y="1328"/>
                    <a:pt x="1789" y="1399"/>
                  </a:cubicBezTo>
                  <a:cubicBezTo>
                    <a:pt x="1748" y="1469"/>
                    <a:pt x="1726" y="1545"/>
                    <a:pt x="1721" y="1621"/>
                  </a:cubicBezTo>
                  <a:cubicBezTo>
                    <a:pt x="1705" y="1843"/>
                    <a:pt x="1499" y="1968"/>
                    <a:pt x="1297" y="186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9" name="TextBox 50"/>
            <p:cNvSpPr txBox="1"/>
            <p:nvPr/>
          </p:nvSpPr>
          <p:spPr>
            <a:xfrm>
              <a:off x="6832471" y="3519459"/>
              <a:ext cx="556544" cy="8022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4000" dirty="0">
                  <a:solidFill>
                    <a:schemeClr val="bg1"/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04</a:t>
              </a:r>
              <a:endParaRPr lang="en-US" altLang="zh-CN" sz="4000" dirty="0">
                <a:solidFill>
                  <a:schemeClr val="bg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101" name="TextBox 43"/>
          <p:cNvSpPr txBox="1"/>
          <p:nvPr/>
        </p:nvSpPr>
        <p:spPr>
          <a:xfrm>
            <a:off x="8080674" y="3700740"/>
            <a:ext cx="223951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4000" dirty="0" smtClean="0">
                <a:solidFill>
                  <a:schemeClr val="bg2">
                    <a:lumMod val="10000"/>
                  </a:schemeClr>
                </a:solidFill>
                <a:hlinkClick r:id="rId3" action="ppaction://hlinksldjump"/>
              </a:rPr>
              <a:t>课题练习</a:t>
            </a:r>
            <a:endParaRPr lang="zh-CN" altLang="en-US" sz="4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椭圆形标注 5"/>
          <p:cNvSpPr/>
          <p:nvPr/>
        </p:nvSpPr>
        <p:spPr>
          <a:xfrm>
            <a:off x="4892542" y="1535247"/>
            <a:ext cx="1285461" cy="575839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090372" y="1630569"/>
            <a:ext cx="967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点我喔</a:t>
            </a:r>
            <a:endParaRPr lang="zh-CN" altLang="en-US" b="1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011977" y="2166143"/>
            <a:ext cx="30914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hlinkClick r:id="rId4" action="ppaction://hlinksldjump"/>
              </a:rPr>
              <a:t>讲授新课</a:t>
            </a:r>
            <a:endParaRPr lang="zh-CN" altLang="en-US" sz="40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30480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spc="300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导入新课</a:t>
            </a:r>
            <a:endParaRPr lang="zh-CN" altLang="en-US" sz="2800" b="1" spc="300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051807" y="3203080"/>
            <a:ext cx="9541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子</a:t>
            </a:r>
            <a:endParaRPr lang="zh-CN" altLang="en-US" sz="2400" b="1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2" name="图片 1" descr="b9aa3591032a848032f1d0691a9b5de1"/>
          <p:cNvPicPr>
            <a:picLocks noChangeAspect="1"/>
          </p:cNvPicPr>
          <p:nvPr/>
        </p:nvPicPr>
        <p:blipFill>
          <a:blip r:embed="rId1"/>
          <a:srcRect l="19880" t="5051" r="3548" b="5051"/>
          <a:stretch>
            <a:fillRect/>
          </a:stretch>
        </p:blipFill>
        <p:spPr>
          <a:xfrm>
            <a:off x="653415" y="1022350"/>
            <a:ext cx="3322320" cy="2926080"/>
          </a:xfrm>
          <a:prstGeom prst="rect">
            <a:avLst/>
          </a:prstGeom>
        </p:spPr>
      </p:pic>
      <p:pic>
        <p:nvPicPr>
          <p:cNvPr id="3" name="图片 2" descr="71b06c32b71c9bc3e8294d2fccae6ab2"/>
          <p:cNvPicPr>
            <a:picLocks noChangeAspect="1"/>
          </p:cNvPicPr>
          <p:nvPr/>
        </p:nvPicPr>
        <p:blipFill>
          <a:blip r:embed="rId2"/>
          <a:srcRect b="42140"/>
          <a:stretch>
            <a:fillRect/>
          </a:stretch>
        </p:blipFill>
        <p:spPr>
          <a:xfrm>
            <a:off x="7952740" y="1049020"/>
            <a:ext cx="3334385" cy="2894965"/>
          </a:xfrm>
          <a:prstGeom prst="rect">
            <a:avLst/>
          </a:prstGeom>
        </p:spPr>
      </p:pic>
      <p:pic>
        <p:nvPicPr>
          <p:cNvPr id="4" name="图片 3" descr="581e447f36c5000c0dcb5c6dcc28e75e"/>
          <p:cNvPicPr>
            <a:picLocks noChangeAspect="1"/>
          </p:cNvPicPr>
          <p:nvPr/>
        </p:nvPicPr>
        <p:blipFill>
          <a:blip r:embed="rId3"/>
          <a:srcRect l="6395" r="27222" b="12444"/>
          <a:stretch>
            <a:fillRect/>
          </a:stretch>
        </p:blipFill>
        <p:spPr>
          <a:xfrm>
            <a:off x="4237990" y="1023620"/>
            <a:ext cx="3335020" cy="292798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431925" y="4071620"/>
            <a:ext cx="13214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铝导线</a:t>
            </a:r>
            <a:endParaRPr lang="zh-CN" altLang="en-US" sz="2800" b="1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1383665" y="4071620"/>
            <a:ext cx="1345565" cy="499745"/>
          </a:xfrm>
          <a:prstGeom prst="roundRect">
            <a:avLst/>
          </a:prstGeom>
          <a:noFill/>
          <a:ln w="12700" cmpd="sng">
            <a:solidFill>
              <a:srgbClr val="E97117"/>
            </a:solidFill>
            <a:prstDash val="lg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238115" y="4071620"/>
            <a:ext cx="13214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金导线</a:t>
            </a:r>
            <a:endParaRPr lang="zh-CN" altLang="en-US" sz="2800" b="1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5175885" y="4071620"/>
            <a:ext cx="1345565" cy="499745"/>
          </a:xfrm>
          <a:prstGeom prst="roundRect">
            <a:avLst/>
          </a:prstGeom>
          <a:noFill/>
          <a:ln w="12700" cmpd="sng">
            <a:solidFill>
              <a:srgbClr val="E97117"/>
            </a:solidFill>
            <a:prstDash val="lg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927465" y="4049395"/>
            <a:ext cx="13214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铜导线</a:t>
            </a:r>
            <a:endParaRPr lang="zh-CN" altLang="en-US" sz="2800" b="1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8865235" y="4049395"/>
            <a:ext cx="1345565" cy="499745"/>
          </a:xfrm>
          <a:prstGeom prst="roundRect">
            <a:avLst/>
          </a:prstGeom>
          <a:noFill/>
          <a:ln w="12700" cmpd="sng">
            <a:solidFill>
              <a:srgbClr val="E97117"/>
            </a:solidFill>
            <a:prstDash val="lg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294765" y="4844415"/>
            <a:ext cx="100120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铁也是导体，既多又便宜，为什么很少用它来做导线呢？</a:t>
            </a:r>
            <a:endParaRPr lang="zh-CN" altLang="en-US" sz="3200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" name="图片 1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3095" y="5622886"/>
            <a:ext cx="1269841" cy="3809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/>
      <p:bldP spid="10" grpId="0"/>
      <p:bldP spid="11" grpId="0" animBg="1"/>
      <p:bldP spid="7" grpId="0" animBg="1"/>
      <p:bldP spid="6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9485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（电 阻）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6" name="Picture 3" descr="\\初三物理\初三物理共享\新教材图 电压电阻 生活用电\16章 电压电阻\电压电阻图\16-3-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9710" y="1647825"/>
            <a:ext cx="5220970" cy="29832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685800" y="1663065"/>
            <a:ext cx="4873625" cy="29521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2800" b="1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</a:t>
            </a:r>
            <a:r>
              <a:rPr lang="en-US" altLang="zh-CN" sz="2800" b="1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r>
              <a:rPr lang="zh-CN" altLang="en-US" sz="2800" b="1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：</a:t>
            </a:r>
            <a:endParaRPr lang="zh-CN" altLang="en-US" sz="28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8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把长短、粗细相同的铜丝</a:t>
            </a:r>
            <a:endParaRPr lang="zh-CN" altLang="en-US" sz="28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8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和镍铬合金丝分别接入电路，闭合开关，</a:t>
            </a:r>
            <a:endParaRPr lang="zh-CN" altLang="en-US" sz="28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8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观察电路中小灯泡的亮度。</a:t>
            </a:r>
            <a:endParaRPr kumimoji="0" lang="zh-CN" altLang="en-US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黑体" panose="02010609060101010101" pitchFamily="49" charset="-122"/>
              <a:cs typeface="+mn-cs"/>
            </a:endParaRPr>
          </a:p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5614035" y="1559560"/>
            <a:ext cx="26035" cy="3571240"/>
          </a:xfrm>
          <a:prstGeom prst="line">
            <a:avLst/>
          </a:prstGeom>
          <a:ln w="53975" cmpd="sng">
            <a:solidFill>
              <a:srgbClr val="E9711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7110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电 阻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94995" y="1947545"/>
            <a:ext cx="3550285" cy="24892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接入铜丝时，</a:t>
            </a:r>
            <a:endParaRPr lang="zh-CN" altLang="en-US" sz="24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电流表示数大，</a:t>
            </a:r>
            <a:endParaRPr lang="zh-CN" altLang="en-US" sz="24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小灯泡较亮；</a:t>
            </a:r>
            <a:endParaRPr lang="zh-CN" altLang="en-US" sz="24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30000"/>
              </a:lnSpc>
            </a:pPr>
            <a:endParaRPr lang="zh-CN" altLang="en-US" sz="24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30000"/>
              </a:lnSpc>
            </a:pPr>
            <a:endParaRPr lang="zh-CN" altLang="en-US" sz="24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779645" y="1905635"/>
            <a:ext cx="6717030" cy="18268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导体虽然容易导电，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不同的材料导电能力不同，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   但是对电流也有一定的阻碍作用。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70000"/>
              </a:lnSpc>
            </a:pPr>
            <a:endParaRPr lang="zh-CN" altLang="en-US" sz="24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右箭头 8"/>
          <p:cNvSpPr/>
          <p:nvPr/>
        </p:nvSpPr>
        <p:spPr>
          <a:xfrm>
            <a:off x="3651250" y="3246120"/>
            <a:ext cx="690880" cy="333375"/>
          </a:xfrm>
          <a:prstGeom prst="rightArrow">
            <a:avLst/>
          </a:prstGeom>
          <a:solidFill>
            <a:srgbClr val="E97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圆角矩形 10"/>
          <p:cNvSpPr/>
          <p:nvPr/>
        </p:nvSpPr>
        <p:spPr>
          <a:xfrm flipV="1">
            <a:off x="425450" y="2167255"/>
            <a:ext cx="169545" cy="169545"/>
          </a:xfrm>
          <a:prstGeom prst="roundRect">
            <a:avLst/>
          </a:prstGeom>
          <a:solidFill>
            <a:srgbClr val="E97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圆角矩形 15"/>
          <p:cNvSpPr/>
          <p:nvPr/>
        </p:nvSpPr>
        <p:spPr>
          <a:xfrm flipV="1">
            <a:off x="438150" y="3762375"/>
            <a:ext cx="169545" cy="169545"/>
          </a:xfrm>
          <a:prstGeom prst="roundRect">
            <a:avLst/>
          </a:prstGeom>
          <a:solidFill>
            <a:srgbClr val="E97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42595" y="1096010"/>
            <a:ext cx="2225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</a:rPr>
              <a:t>实验结论：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594995" y="3579495"/>
            <a:ext cx="3286125" cy="18992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接入镍铬合金丝时，</a:t>
            </a:r>
            <a:endParaRPr lang="zh-CN" altLang="en-US" sz="24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电流表示数小，</a:t>
            </a:r>
            <a:endParaRPr lang="zh-CN" altLang="en-US" sz="24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小灯泡较暗。</a:t>
            </a:r>
            <a:endParaRPr lang="zh-CN" altLang="en-US" sz="24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25" name="直接连接符 24"/>
          <p:cNvCxnSpPr/>
          <p:nvPr/>
        </p:nvCxnSpPr>
        <p:spPr>
          <a:xfrm>
            <a:off x="423545" y="1663700"/>
            <a:ext cx="11073130" cy="0"/>
          </a:xfrm>
          <a:prstGeom prst="line">
            <a:avLst/>
          </a:prstGeom>
          <a:ln>
            <a:solidFill>
              <a:srgbClr val="E97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25"/>
          <p:cNvSpPr txBox="1"/>
          <p:nvPr/>
        </p:nvSpPr>
        <p:spPr>
          <a:xfrm>
            <a:off x="4791075" y="3540125"/>
            <a:ext cx="6191250" cy="20288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40000"/>
              </a:lnSpc>
            </a:pP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在相同电压下，通过铜丝的电流大，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表明铜丝对电流的阻碍作用较小，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反之，镍铬合金丝对电流的阻碍作用较大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4" grpId="0"/>
      <p:bldP spid="6" grpId="0"/>
      <p:bldP spid="26" grpId="0"/>
    </p:bldLst>
  </p:timing>
</p:sld>
</file>

<file path=ppt/tags/tag1.xml><?xml version="1.0" encoding="utf-8"?>
<p:tagLst xmlns:p="http://schemas.openxmlformats.org/presentationml/2006/main">
  <p:tag name="KSO_WM_DOC_GUID" val="{8d1e1429-d5a5-4383-86a3-e11cc59f8a6e}"/>
</p:tagLst>
</file>

<file path=ppt/theme/theme1.xml><?xml version="1.0" encoding="utf-8"?>
<a:theme xmlns:a="http://schemas.openxmlformats.org/drawingml/2006/main" name="Office 主题​​">
  <a:themeElements>
    <a:clrScheme name="自定义 3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159F18"/>
      </a:accent1>
      <a:accent2>
        <a:srgbClr val="6DC01A"/>
      </a:accent2>
      <a:accent3>
        <a:srgbClr val="5EB408"/>
      </a:accent3>
      <a:accent4>
        <a:srgbClr val="8BBD1D"/>
      </a:accent4>
      <a:accent5>
        <a:srgbClr val="8ABF13"/>
      </a:accent5>
      <a:accent6>
        <a:srgbClr val="ACEB0F"/>
      </a:accent6>
      <a:hlink>
        <a:srgbClr val="000000"/>
      </a:hlink>
      <a:folHlink>
        <a:srgbClr val="BFBFBF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2213</Words>
  <Application>WPS 演示</Application>
  <PresentationFormat>自定义</PresentationFormat>
  <Paragraphs>311</Paragraphs>
  <Slides>22</Slides>
  <Notes>16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22</vt:i4>
      </vt:variant>
    </vt:vector>
  </HeadingPairs>
  <TitlesOfParts>
    <vt:vector size="35" baseType="lpstr">
      <vt:lpstr>Arial</vt:lpstr>
      <vt:lpstr>宋体</vt:lpstr>
      <vt:lpstr>Wingdings</vt:lpstr>
      <vt:lpstr>微软雅黑</vt:lpstr>
      <vt:lpstr>黑体</vt:lpstr>
      <vt:lpstr>Agency FB</vt:lpstr>
      <vt:lpstr>Malgun Gothic</vt:lpstr>
      <vt:lpstr>幼圆</vt:lpstr>
      <vt:lpstr>微软雅黑 Light</vt:lpstr>
      <vt:lpstr>Arial Unicode MS</vt:lpstr>
      <vt:lpstr>Office 主题​​</vt:lpstr>
      <vt:lpstr>Equation.KSEE3</vt:lpstr>
      <vt:lpstr>Equation.KSEE3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1.10信息化教师说课05PPT</dc:title>
  <dc:creator>Administrator</dc:creator>
  <cp:lastModifiedBy>Administrator</cp:lastModifiedBy>
  <cp:revision>352</cp:revision>
  <dcterms:created xsi:type="dcterms:W3CDTF">2018-01-10T07:31:00Z</dcterms:created>
  <dcterms:modified xsi:type="dcterms:W3CDTF">2019-09-03T07:09:11Z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2052-11.1.0.8976</vt:lpwstr>
  </property>
</Properties>
</file>