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51" r:id="rId5"/>
    <p:sldId id="315" r:id="rId6"/>
    <p:sldId id="349" r:id="rId7"/>
    <p:sldId id="305" r:id="rId8"/>
    <p:sldId id="352" r:id="rId9"/>
    <p:sldId id="350" r:id="rId10"/>
    <p:sldId id="353" r:id="rId11"/>
    <p:sldId id="303" r:id="rId12"/>
    <p:sldId id="354" r:id="rId13"/>
    <p:sldId id="341" r:id="rId14"/>
    <p:sldId id="355" r:id="rId15"/>
    <p:sldId id="373" r:id="rId16"/>
    <p:sldId id="356" r:id="rId17"/>
    <p:sldId id="342" r:id="rId18"/>
    <p:sldId id="358" r:id="rId19"/>
    <p:sldId id="359" r:id="rId20"/>
    <p:sldId id="343" r:id="rId21"/>
    <p:sldId id="357" r:id="rId22"/>
    <p:sldId id="344" r:id="rId23"/>
    <p:sldId id="374" r:id="rId24"/>
    <p:sldId id="375" r:id="rId25"/>
    <p:sldId id="376" r:id="rId26"/>
    <p:sldId id="313" r:id="rId27"/>
    <p:sldId id="377" r:id="rId28"/>
    <p:sldId id="378" r:id="rId29"/>
    <p:sldId id="379" r:id="rId30"/>
    <p:sldId id="322" r:id="rId31"/>
    <p:sldId id="323" r:id="rId32"/>
    <p:sldId id="360" r:id="rId33"/>
    <p:sldId id="361" r:id="rId34"/>
    <p:sldId id="362" r:id="rId35"/>
    <p:sldId id="345" r:id="rId36"/>
    <p:sldId id="346" r:id="rId37"/>
    <p:sldId id="363" r:id="rId38"/>
    <p:sldId id="364" r:id="rId39"/>
    <p:sldId id="380" r:id="rId40"/>
    <p:sldId id="366" r:id="rId41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" y="-1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4" Type="http://schemas.openxmlformats.org/officeDocument/2006/relationships/tableStyles" Target="tableStyles.xml"/><Relationship Id="rId43" Type="http://schemas.openxmlformats.org/officeDocument/2006/relationships/viewProps" Target="viewProps.xml"/><Relationship Id="rId42" Type="http://schemas.openxmlformats.org/officeDocument/2006/relationships/presProps" Target="presProps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emf"/><Relationship Id="rId2" Type="http://schemas.openxmlformats.org/officeDocument/2006/relationships/package" Target="../embeddings/Document7.docx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5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0.emf"/><Relationship Id="rId1" Type="http://schemas.openxmlformats.org/officeDocument/2006/relationships/package" Target="../embeddings/Document8.docx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package" Target="../embeddings/Document9.docx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7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emf"/><Relationship Id="rId2" Type="http://schemas.openxmlformats.org/officeDocument/2006/relationships/package" Target="../embeddings/Document10.docx"/><Relationship Id="rId1" Type="http://schemas.openxmlformats.org/officeDocument/2006/relationships/image" Target="../media/image18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8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emf"/><Relationship Id="rId1" Type="http://schemas.openxmlformats.org/officeDocument/2006/relationships/package" Target="../embeddings/Document11.docx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9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emf"/><Relationship Id="rId1" Type="http://schemas.openxmlformats.org/officeDocument/2006/relationships/package" Target="../embeddings/Document12.docx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jpeg"/><Relationship Id="rId1" Type="http://schemas.openxmlformats.org/officeDocument/2006/relationships/image" Target="../media/image26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0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emf"/><Relationship Id="rId1" Type="http://schemas.openxmlformats.org/officeDocument/2006/relationships/package" Target="../embeddings/Document13.docx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3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2.emf"/><Relationship Id="rId1" Type="http://schemas.openxmlformats.org/officeDocument/2006/relationships/package" Target="../embeddings/Document1.docx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emf"/><Relationship Id="rId1" Type="http://schemas.openxmlformats.org/officeDocument/2006/relationships/package" Target="../embeddings/Document3.docx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vmlDrawing" Target="../drawings/vmlDrawing3.vml"/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package" Target="../embeddings/Document6.docx"/><Relationship Id="rId4" Type="http://schemas.openxmlformats.org/officeDocument/2006/relationships/image" Target="../media/image6.emf"/><Relationship Id="rId3" Type="http://schemas.openxmlformats.org/officeDocument/2006/relationships/package" Target="../embeddings/Document5.docx"/><Relationship Id="rId2" Type="http://schemas.openxmlformats.org/officeDocument/2006/relationships/image" Target="../media/image5.emf"/><Relationship Id="rId1" Type="http://schemas.openxmlformats.org/officeDocument/2006/relationships/package" Target="../embeddings/Document4.doc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16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电功　电功率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电功、电能表的读数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4475570" cy="3812188"/>
            <a:chOff x="816866" y="731521"/>
            <a:chExt cx="4475570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4475570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林红家里的电能表在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个月时间里表盘示数变化如图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甲、乙所示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则她家这个月消耗的电能是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</a:t>
              </a:r>
              <a:r>
                <a:rPr lang="en-US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kW</a:t>
              </a:r>
              <a:r>
                <a:rPr lang="en-US" altLang="zh-CN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en-US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h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现在她家只开启一台用电器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当电能表转盘转了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30 r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家庭电路消耗的电能是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J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16-2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59.EPS" descr="id:214750351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14852" y="2896523"/>
              <a:ext cx="2187159" cy="1102821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2348834" y="1616859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213.0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181901" y="2466749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1.8×10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</a:t>
            </a:r>
            <a:endParaRPr lang="zh-CN" altLang="en-US" dirty="0"/>
          </a:p>
        </p:txBody>
      </p:sp>
      <p:grpSp>
        <p:nvGrpSpPr>
          <p:cNvPr id="18" name="组合 17"/>
          <p:cNvGrpSpPr/>
          <p:nvPr/>
        </p:nvGrpSpPr>
        <p:grpSpPr>
          <a:xfrm>
            <a:off x="5338618" y="738909"/>
            <a:ext cx="3352800" cy="3121892"/>
            <a:chOff x="5338618" y="738909"/>
            <a:chExt cx="3352800" cy="3121892"/>
          </a:xfrm>
        </p:grpSpPr>
        <p:sp>
          <p:nvSpPr>
            <p:cNvPr id="17" name="矩形 16"/>
            <p:cNvSpPr/>
            <p:nvPr/>
          </p:nvSpPr>
          <p:spPr>
            <a:xfrm>
              <a:off x="5338618" y="738909"/>
              <a:ext cx="3352800" cy="312189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2468" name="Object 4"/>
            <p:cNvGraphicFramePr>
              <a:graphicFrameLocks noChangeAspect="1"/>
            </p:cNvGraphicFramePr>
            <p:nvPr/>
          </p:nvGraphicFramePr>
          <p:xfrm>
            <a:off x="5384222" y="785813"/>
            <a:ext cx="3251200" cy="29813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文档" r:id="rId2" imgW="3242945" imgH="2972435" progId="Word.Document.12">
                    <p:embed/>
                  </p:oleObj>
                </mc:Choice>
                <mc:Fallback>
                  <p:oleObj name="文档" r:id="rId2" imgW="3242945" imgH="2972435" progId="Word.Document.12">
                    <p:embed/>
                    <p:pic>
                      <p:nvPicPr>
                        <p:cNvPr id="0" name="图片 40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384222" y="785813"/>
                          <a:ext cx="3251200" cy="29813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张薇期末成绩考得好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爸爸奖励她一部新手机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张薇发现手机电池上标有“电压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3.7 V,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容量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3500 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mA</a:t>
            </a:r>
            <a:r>
              <a:rPr lang="en-US" altLang="zh-CN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”的字样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则它充满电后存储的电能为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J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。经查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该手机的待机电流为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mA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则该手机最长待机时间为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7021116" y="803564"/>
            <a:ext cx="13773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4.662×10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6876527" y="1228931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175</a:t>
            </a:r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>
            <a:off x="840508" y="1727200"/>
            <a:ext cx="7850909" cy="1597891"/>
            <a:chOff x="822036" y="1727200"/>
            <a:chExt cx="7850909" cy="1597891"/>
          </a:xfrm>
        </p:grpSpPr>
        <p:sp>
          <p:nvSpPr>
            <p:cNvPr id="11" name="矩形 10"/>
            <p:cNvSpPr/>
            <p:nvPr/>
          </p:nvSpPr>
          <p:spPr>
            <a:xfrm>
              <a:off x="822036" y="1727200"/>
              <a:ext cx="7850909" cy="1597891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61442" name="Object 2"/>
            <p:cNvGraphicFramePr>
              <a:graphicFrameLocks noChangeAspect="1"/>
            </p:cNvGraphicFramePr>
            <p:nvPr/>
          </p:nvGraphicFramePr>
          <p:xfrm>
            <a:off x="896938" y="1818555"/>
            <a:ext cx="7685087" cy="13954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文档" r:id="rId1" imgW="7702550" imgH="1403350" progId="Word.Document.12">
                    <p:embed/>
                  </p:oleObj>
                </mc:Choice>
                <mc:Fallback>
                  <p:oleObj name="文档" r:id="rId1" imgW="7702550" imgH="1403350" progId="Word.Document.12">
                    <p:embed/>
                    <p:pic>
                      <p:nvPicPr>
                        <p:cNvPr id="0" name="图片 51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96938" y="1818555"/>
                          <a:ext cx="7685087" cy="139541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电功率的理解与计算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7893025" cy="29811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北京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有两个额定电压相同的电热水壶甲和乙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甲的额定功率为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1800 W,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乙的额定功率为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1200 W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。两个电热水壶都正常工作时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下列说法中正确的是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甲电热水壶两端的电压较高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电流通过甲电热水壶做功较快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通过两个电热水壶的电流相等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相同时间内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两个电热水壶消耗的电能一样多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459108" y="1666647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816866" y="314036"/>
            <a:ext cx="7878247" cy="2981192"/>
            <a:chOff x="816866" y="314036"/>
            <a:chExt cx="7878247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黑龙江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小明家的电能表如图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当小明家只有一盏电灯工作时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,15 min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内转盘正好转过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圈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则该灯泡消耗的电能是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kW</a:t>
              </a:r>
              <a:r>
                <a:rPr lang="en-US" altLang="zh-CN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en-US" dirty="0" err="1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h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它的电功率为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16-3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JX-116.EPS" descr="id:214750352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7372" y="1598234"/>
              <a:ext cx="1331246" cy="1108293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6399598" y="794967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0.01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47788" y="121146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7878247" cy="2516770"/>
            <a:chOff x="816866" y="314036"/>
            <a:chExt cx="7878247" cy="251677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51677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某型号电饭锅具有保温与加热两种功能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其简化电路如图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均为电热丝。下列说法正确的是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电饭锅处于加热状态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电饭锅处于保温状态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电饭锅处于加热状态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D. 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电饭锅处于保温状态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3" name="组合 9"/>
            <p:cNvGrpSpPr/>
            <p:nvPr/>
          </p:nvGrpSpPr>
          <p:grpSpPr>
            <a:xfrm>
              <a:off x="6571733" y="1119677"/>
              <a:ext cx="1782562" cy="1499903"/>
              <a:chOff x="6571733" y="1119677"/>
              <a:chExt cx="1782562" cy="1499903"/>
            </a:xfrm>
          </p:grpSpPr>
          <p:pic>
            <p:nvPicPr>
              <p:cNvPr id="7" name="18ZX161.EPS" descr="id:2147503532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571733" y="1119677"/>
                <a:ext cx="1782562" cy="976977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7055516" y="2111749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16-4</a:t>
                </a:r>
                <a:endPara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81192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]A</a:t>
            </a:r>
            <a:endParaRPr lang="en-US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A5002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8371" name="Object 3"/>
          <p:cNvGraphicFramePr>
            <a:graphicFrameLocks noChangeAspect="1"/>
          </p:cNvGraphicFramePr>
          <p:nvPr/>
        </p:nvGraphicFramePr>
        <p:xfrm>
          <a:off x="856241" y="868363"/>
          <a:ext cx="7729537" cy="2185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5" name="文档" r:id="rId1" imgW="7718425" imgH="2185035" progId="Word.Document.12">
                  <p:embed/>
                </p:oleObj>
              </mc:Choice>
              <mc:Fallback>
                <p:oleObj name="文档" r:id="rId1" imgW="7718425" imgH="2185035" progId="Word.Document.12">
                  <p:embed/>
                  <p:pic>
                    <p:nvPicPr>
                      <p:cNvPr id="0" name="图片 614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56241" y="868363"/>
                        <a:ext cx="7729537" cy="21859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8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4432871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用电器的实际功率和额定功率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8909"/>
            <a:ext cx="8027876" cy="3812188"/>
            <a:chOff x="816866" y="738909"/>
            <a:chExt cx="8027876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8909"/>
              <a:ext cx="8027876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将规格相同的小灯泡按照甲、乙两种连接方式接入电压均为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且保持不变的电路中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通过分别调节滑动变阻器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使所有灯泡均正常发光。则甲、乙两电路中的总电流之比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∶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乙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而电路的总功率之比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∶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乙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20WLZT1036.EPS" descr="id:2147503553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988543" y="2581618"/>
              <a:ext cx="3273131" cy="1251473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6358947" y="1624776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2∶1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350508" y="2040989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2∶1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3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7.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将额定电压相同的甲、乙两只白炽灯串联在电压不变的电路中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发现甲灯比乙灯亮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下面判断正确的是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甲灯的额定功率和实际功率都大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甲灯的额定功率小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实际功率大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乙灯的额定功率和实际功率都大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乙灯的额定功率小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实际功率大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矩形 7"/>
          <p:cNvSpPr/>
          <p:nvPr/>
        </p:nvSpPr>
        <p:spPr>
          <a:xfrm>
            <a:off x="3726865" y="816902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7878247" cy="3812188"/>
            <a:chOff x="816866" y="314036"/>
            <a:chExt cx="7878247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为一只“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1.5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”小灯泡的电流随电压变化关系的图像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把这样三只灯泡串联起来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接在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的电源两端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此时每只灯泡的电阻及实际功率为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16-6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24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0.67 W					B. 20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0.8 W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24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0.96 W					D. 20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0.67 W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20.EPS" descr="id:2147503560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52200" y="1312368"/>
              <a:ext cx="1687226" cy="1458540"/>
            </a:xfrm>
            <a:prstGeom prst="rect">
              <a:avLst/>
            </a:prstGeom>
          </p:spPr>
        </p:pic>
      </p:grpSp>
      <p:sp>
        <p:nvSpPr>
          <p:cNvPr id="8" name="矩形 7"/>
          <p:cNvSpPr/>
          <p:nvPr/>
        </p:nvSpPr>
        <p:spPr>
          <a:xfrm>
            <a:off x="1463956" y="1223302"/>
            <a:ext cx="3417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B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探究四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动态电路分析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731521"/>
            <a:ext cx="8027876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9.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不定项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16-7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电源两端电压不变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是定值电阻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是滑动变阻器。闭合开关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滑动变阻器的滑片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端移动时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下列判断正确的是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的示数变小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的示数变小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的示数与电流表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的示数的比值不变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的示数变小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消耗的功率变小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的示数变大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电路消耗的总功率变大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6631423" y="1810209"/>
            <a:ext cx="1551995" cy="1551658"/>
            <a:chOff x="6557532" y="1865627"/>
            <a:chExt cx="1551995" cy="1551658"/>
          </a:xfrm>
        </p:grpSpPr>
        <p:pic>
          <p:nvPicPr>
            <p:cNvPr id="8" name="20JX121.EPS" descr="id:214750357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557532" y="1865627"/>
              <a:ext cx="1551995" cy="962013"/>
            </a:xfrm>
            <a:prstGeom prst="rect">
              <a:avLst/>
            </a:prstGeom>
          </p:spPr>
        </p:pic>
        <p:sp>
          <p:nvSpPr>
            <p:cNvPr id="9" name="矩形 8"/>
            <p:cNvSpPr/>
            <p:nvPr/>
          </p:nvSpPr>
          <p:spPr>
            <a:xfrm>
              <a:off x="6907878" y="2909454"/>
              <a:ext cx="918841" cy="5078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16-7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7771618" y="1232539"/>
            <a:ext cx="5095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AC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61158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电功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意义：电能转化为其他形式的能的过程实质是电流做功的过程。电流做了多少功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就有多少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转化为其他形式的能量。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电功单位：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国际单位：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简称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符号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通用单位：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符号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俗称度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,1 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kW</a:t>
            </a:r>
            <a:r>
              <a:rPr lang="en-US" altLang="zh-CN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J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388573" y="170099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电能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784419" y="208791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焦耳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5322091" y="2088347"/>
            <a:ext cx="41549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焦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787076" y="2125147"/>
            <a:ext cx="29367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J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1322821" y="2522888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千瓦时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745997" y="2512785"/>
            <a:ext cx="8210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kW·h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5454335" y="2532125"/>
            <a:ext cx="10919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3.6×10</a:t>
            </a:r>
            <a:r>
              <a:rPr lang="en-US" altLang="zh-CN" b="1" baseline="30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6</a:t>
            </a:r>
            <a:endParaRPr lang="en-US" altLang="zh-CN" dirty="0" smtClean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3" grpId="0"/>
      <p:bldP spid="14" grpId="0"/>
      <p:bldP spid="15" grpId="0"/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10.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[2019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16-8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电源电压保持不变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掷到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小灯泡恰好正常发光。当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掷到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下列说法正确的是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电流表示数变小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小灯泡正常发光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小灯泡发光暗淡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电流表示数变小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电压表示数变小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电流表示数变大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7118519" y="1079671"/>
            <a:ext cx="1333493" cy="1641075"/>
            <a:chOff x="6767537" y="1033489"/>
            <a:chExt cx="1333493" cy="1641075"/>
          </a:xfrm>
        </p:grpSpPr>
        <p:pic>
          <p:nvPicPr>
            <p:cNvPr id="7" name="20WLZT1040.EPS" descr="id:214750358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67537" y="1033489"/>
              <a:ext cx="1333493" cy="1118583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27951" y="2166733"/>
              <a:ext cx="918841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16-8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  <p:sp>
        <p:nvSpPr>
          <p:cNvPr id="12" name="矩形 11"/>
          <p:cNvSpPr/>
          <p:nvPr/>
        </p:nvSpPr>
        <p:spPr>
          <a:xfrm>
            <a:off x="5104305" y="816902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919910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探究五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电功、电功率的综合计算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1521"/>
            <a:ext cx="8027876" cy="2737371"/>
            <a:chOff x="816866" y="731521"/>
            <a:chExt cx="8027876" cy="2737371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某兴趣小组探究串联电路中电阻消耗的电功率与电流的关系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甲所示。滑动变阻器滑片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从最右端向最左端移动的过程中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U-I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图像如图乙所示。求：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电路消耗的最大功率。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消耗的电功率为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0.5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5830455" y="1715191"/>
              <a:ext cx="2794232" cy="1753701"/>
              <a:chOff x="5830455" y="1715191"/>
              <a:chExt cx="2794232" cy="1753701"/>
            </a:xfrm>
          </p:grpSpPr>
          <p:pic>
            <p:nvPicPr>
              <p:cNvPr id="8" name="18ZX164.EPS" descr="id:2147503595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30455" y="1715191"/>
                <a:ext cx="2794232" cy="120350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6898931" y="2961061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16-9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869084" y="3368963"/>
          <a:ext cx="7686675" cy="1195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69" name="文档" r:id="rId2" imgW="7696200" imgH="1200785" progId="Word.Document.12">
                  <p:embed/>
                </p:oleObj>
              </mc:Choice>
              <mc:Fallback>
                <p:oleObj name="文档" r:id="rId2" imgW="7696200" imgH="1200785" progId="Word.Document.12">
                  <p:embed/>
                  <p:pic>
                    <p:nvPicPr>
                      <p:cNvPr id="0" name="图片 716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69084" y="3368963"/>
                        <a:ext cx="7686675" cy="11953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835338" y="334357"/>
            <a:ext cx="8027876" cy="2654243"/>
            <a:chOff x="872284" y="703812"/>
            <a:chExt cx="8027876" cy="265424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2284" y="703812"/>
              <a:ext cx="8027876" cy="1734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某兴趣小组探究串联电路中电阻消耗的电功率与电流的关系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甲所示。滑动变阻器滑片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从最右端向最左端移动的过程中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U-I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图像如图乙所示。求：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电路消耗的最大功率。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4" name="组合 10"/>
            <p:cNvGrpSpPr/>
            <p:nvPr/>
          </p:nvGrpSpPr>
          <p:grpSpPr>
            <a:xfrm>
              <a:off x="5830455" y="1715191"/>
              <a:ext cx="2794232" cy="1642864"/>
              <a:chOff x="5830455" y="1715191"/>
              <a:chExt cx="2794232" cy="1642864"/>
            </a:xfrm>
          </p:grpSpPr>
          <p:pic>
            <p:nvPicPr>
              <p:cNvPr id="8" name="18ZX164.EPS" descr="id:2147503595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30455" y="1715191"/>
                <a:ext cx="2794232" cy="120350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6871221" y="2850224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16-9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  <p:sp>
        <p:nvSpPr>
          <p:cNvPr id="15" name="TextBox 14"/>
          <p:cNvSpPr txBox="1"/>
          <p:nvPr/>
        </p:nvSpPr>
        <p:spPr>
          <a:xfrm>
            <a:off x="840509" y="3011054"/>
            <a:ext cx="7823200" cy="131919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解：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当滑动变阻器连入电路的电阻为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电路中的电流最大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 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图像可知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最大电流为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=0.6 A,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此时电阻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两端的电压等于电源电压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=6 V,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电路消耗的最大功率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UI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=6 V×0.6 A=3.6 W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835338" y="334357"/>
            <a:ext cx="8027876" cy="2765080"/>
            <a:chOff x="872284" y="703812"/>
            <a:chExt cx="8027876" cy="276508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72284" y="703812"/>
              <a:ext cx="8027876" cy="1734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某兴趣小组探究串联电路中电阻消耗的电功率与电流的关系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甲所示。滑动变阻器滑片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从最右端向最左端移动的过程中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U-I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图像如图乙所示。求：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消耗的电功率为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0.5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4" name="组合 10"/>
            <p:cNvGrpSpPr/>
            <p:nvPr/>
          </p:nvGrpSpPr>
          <p:grpSpPr>
            <a:xfrm>
              <a:off x="5830455" y="1715191"/>
              <a:ext cx="2794232" cy="1753701"/>
              <a:chOff x="5830455" y="1715191"/>
              <a:chExt cx="2794232" cy="1753701"/>
            </a:xfrm>
          </p:grpSpPr>
          <p:pic>
            <p:nvPicPr>
              <p:cNvPr id="8" name="18ZX164.EPS" descr="id:2147503595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5830455" y="1715191"/>
                <a:ext cx="2794232" cy="1203500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6898931" y="2961061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16-9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868363" y="442913"/>
          <a:ext cx="7750175" cy="3232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1" imgW="7837805" imgH="3287395" progId="Word.Document.12">
                  <p:embed/>
                </p:oleObj>
              </mc:Choice>
              <mc:Fallback>
                <p:oleObj name="文档" r:id="rId1" imgW="7837805" imgH="3287395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363" y="442913"/>
                        <a:ext cx="7750175" cy="32321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4178764"/>
            <a:chOff x="816866" y="314036"/>
            <a:chExt cx="7878247" cy="4178764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41787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电源电压可调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不考虑温度对灯丝电阻的影响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求电流表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的示数。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求电路消耗的总功率。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的实际发光功率。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9WL461.EPS" descr="id:214750360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33898" y="2902756"/>
              <a:ext cx="1744865" cy="116838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2225" name="Object 1"/>
          <p:cNvGraphicFramePr>
            <a:graphicFrameLocks noChangeAspect="1"/>
          </p:cNvGraphicFramePr>
          <p:nvPr/>
        </p:nvGraphicFramePr>
        <p:xfrm>
          <a:off x="868363" y="442913"/>
          <a:ext cx="7732712" cy="1503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1" imgW="7829550" imgH="1532255" progId="Word.Document.12">
                  <p:embed/>
                </p:oleObj>
              </mc:Choice>
              <mc:Fallback>
                <p:oleObj name="文档" r:id="rId1" imgW="7829550" imgH="1532255" progId="Word.Document.12">
                  <p:embed/>
                  <p:pic>
                    <p:nvPicPr>
                      <p:cNvPr id="0" name="图片 921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8363" y="442913"/>
                        <a:ext cx="7732712" cy="1503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816866" y="314036"/>
            <a:ext cx="7878247" cy="3396690"/>
            <a:chOff x="816866" y="314036"/>
            <a:chExt cx="7878247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电源电压可调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不考虑温度对灯丝电阻的影响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求电路消耗的总功率。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9WL461.EPS" descr="id:214750360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833898" y="2043775"/>
              <a:ext cx="1744865" cy="1168388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858982" y="3602182"/>
            <a:ext cx="7804727" cy="9037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解：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 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两灯串联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且两灯规格相同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分压都是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 V,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两灯均正常发光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故电路消耗的总功率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=12 W+12 W=24 W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816866" y="314036"/>
            <a:ext cx="7878247" cy="3396690"/>
            <a:chOff x="816866" y="314036"/>
            <a:chExt cx="7878247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[2018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电源电压可调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标有“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12 W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”的字样。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不考虑温度对灯丝电阻的影响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求小灯泡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的实际发光功率。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16-10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9WL461.EPS" descr="id:214750360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96953" y="1979120"/>
              <a:ext cx="1744865" cy="1168388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840509" y="3657600"/>
            <a:ext cx="7860146" cy="903700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解：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电路为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的简单电路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两端实际电压为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V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远远超过其额定电压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 V,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此时灯泡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被烧坏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实际功率为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250639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测量小灯泡的电功率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85614" y="1130718"/>
          <a:ext cx="7807075" cy="3410397"/>
        </p:xfrm>
        <a:graphic>
          <a:graphicData uri="http://schemas.openxmlformats.org/drawingml/2006/table">
            <a:tbl>
              <a:tblPr/>
              <a:tblGrid>
                <a:gridCol w="802267"/>
                <a:gridCol w="7004808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原理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i="1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600" i="1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6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</a:t>
                      </a:r>
                      <a:r>
                        <a:rPr lang="en-US" sz="1600" i="1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UI</a:t>
                      </a:r>
                      <a:endParaRPr lang="zh-CN" sz="16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14268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实物图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与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电路图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83528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</a:t>
                      </a:r>
                      <a:endParaRPr lang="zh-CN" altLang="en-US" sz="16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连接</a:t>
                      </a:r>
                      <a:endParaRPr lang="zh-CN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开关：连接电路时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开关要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断开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。</a:t>
                      </a:r>
                      <a:endParaRPr lang="zh-CN" altLang="en-US" sz="16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3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6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滑动变阻器：滑动变阻器“一上一下”接入电路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且开关闭合前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滑片要移到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阻值最大处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。</a:t>
                      </a:r>
                      <a:endParaRPr lang="zh-CN" altLang="en-US" sz="16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30000"/>
                        </a:lnSpc>
                      </a:pPr>
                      <a:r>
                        <a:rPr lang="zh-CN" altLang="en-US" sz="16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电表：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电流表与小灯泡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串联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电压表与小灯泡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并联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电流从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正接线柱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流入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负接线柱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流出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电压表的量程由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小灯泡的额定电压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决定</a:t>
                      </a:r>
                      <a:r>
                        <a:rPr 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电流表的量程由</a:t>
                      </a:r>
                      <a:r>
                        <a:rPr lang="zh-CN" altLang="en-US" sz="16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小灯泡的额定电流</a:t>
                      </a:r>
                      <a:r>
                        <a:rPr lang="zh-CN" altLang="en-US" sz="16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决定</a:t>
                      </a:r>
                      <a:endParaRPr lang="en-US" sz="16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8575" marR="285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8" name="组合 17"/>
          <p:cNvGrpSpPr/>
          <p:nvPr/>
        </p:nvGrpSpPr>
        <p:grpSpPr>
          <a:xfrm>
            <a:off x="3227355" y="1514765"/>
            <a:ext cx="3266328" cy="1059750"/>
            <a:chOff x="3208883" y="1339273"/>
            <a:chExt cx="3266328" cy="1059750"/>
          </a:xfrm>
        </p:grpSpPr>
        <p:pic>
          <p:nvPicPr>
            <p:cNvPr id="19" name="QW67.EP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208883" y="1394630"/>
              <a:ext cx="1491703" cy="1004393"/>
            </a:xfrm>
            <a:prstGeom prst="rect">
              <a:avLst/>
            </a:prstGeom>
          </p:spPr>
        </p:pic>
        <p:pic>
          <p:nvPicPr>
            <p:cNvPr id="20" name="QW68.EP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256937" y="1339273"/>
              <a:ext cx="1218274" cy="1025236"/>
            </a:xfrm>
            <a:prstGeom prst="rect">
              <a:avLst/>
            </a:prstGeom>
          </p:spPr>
        </p:pic>
      </p:grpSp>
      <p:sp>
        <p:nvSpPr>
          <p:cNvPr id="23553" name="Rectangle 1"/>
          <p:cNvSpPr>
            <a:spLocks noChangeArrowheads="1"/>
          </p:cNvSpPr>
          <p:nvPr/>
        </p:nvSpPr>
        <p:spPr bwMode="auto">
          <a:xfrm>
            <a:off x="655782" y="715160"/>
            <a:ext cx="1579418" cy="36933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【</a:t>
            </a:r>
            <a:r>
              <a:rPr kumimoji="0" 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实验梳理</a:t>
            </a:r>
            <a:r>
              <a:rPr kumimoji="0" lang="zh-CN" altLang="zh-CN" sz="1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】</a:t>
            </a:r>
            <a:endParaRPr kumimoji="0" lang="zh-CN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131919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电能表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电能表是测量电能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或电功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的仪表。电能表计数器上前后两次的示数之差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为相应时间段内消耗的电能。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0140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886919" y="849910"/>
          <a:ext cx="7795687" cy="3713701"/>
        </p:xfrm>
        <a:graphic>
          <a:graphicData uri="http://schemas.openxmlformats.org/drawingml/2006/table">
            <a:tbl>
              <a:tblPr/>
              <a:tblGrid>
                <a:gridCol w="790879"/>
                <a:gridCol w="7004808"/>
              </a:tblGrid>
              <a:tr h="127250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滑动变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阻器的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作用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灯泡两端的电压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和保护电路。连接电路无误后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移动滑片的位置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</a:t>
                      </a:r>
                      <a:endParaRPr lang="en-US" altLang="zh-CN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时眼睛观察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电压表的示数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当电压表的示数达到额定电压时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停止移动滑片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并记下电流表的示数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利用公式即可求出灯泡的额定功率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411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电路故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障分析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电表示数异常的原因：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电流表无示数：与电流表串联的电路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</a:t>
                      </a:r>
                      <a:endParaRPr lang="en-US" altLang="zh-CN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电流表被短路或断路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);②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电流表指针满偏：电流表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所选量程太小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或与之串</a:t>
                      </a:r>
                      <a:endParaRPr lang="en-US" altLang="zh-CN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联的电路发生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;③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电压表无示数：小灯泡发生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或电压表短路或断</a:t>
                      </a:r>
                      <a:endParaRPr lang="en-US" altLang="zh-CN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或与电压表并联的电路以外部分断路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);④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电压表示数接近电源电压：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</a:t>
                      </a:r>
                      <a:endParaRPr lang="en-US" altLang="zh-CN" sz="17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灯泡发生断路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或滑动变阻器短路。</a:t>
                      </a:r>
                      <a:endParaRPr lang="zh-CN" alt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0140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86919" y="849910"/>
          <a:ext cx="7795687" cy="3277473"/>
        </p:xfrm>
        <a:graphic>
          <a:graphicData uri="http://schemas.openxmlformats.org/drawingml/2006/table">
            <a:tbl>
              <a:tblPr/>
              <a:tblGrid>
                <a:gridCol w="790879"/>
                <a:gridCol w="7004808"/>
              </a:tblGrid>
              <a:tr h="19855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电路故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障分析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小灯泡不亮的原因：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电路完好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灯不亮：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滑动变阻器连入电路的阻值太</a:t>
                      </a:r>
                      <a:endParaRPr lang="en-US" altLang="zh-CN" sz="17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大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移动滑片观察小灯泡是否发光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;②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电路故障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灯不亮：小灯泡断路或短路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根据电表示数判断。</a:t>
                      </a:r>
                      <a:endParaRPr lang="zh-CN" alt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移动滑片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电表示数不变的原因：滑动变阻器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同时接两个上接线柱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或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同时</a:t>
                      </a:r>
                      <a:endParaRPr lang="en-US" altLang="zh-CN" sz="17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en-US" altLang="zh-CN" sz="1700" u="none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接两个下接线柱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91904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多次测量的目的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测出小灯泡在不同电压下的实际功率并比较、探究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电功率与电压的关系</a:t>
                      </a:r>
                      <a:endParaRPr lang="en-US" altLang="zh-CN" sz="1700" u="sng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u="none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及小灯泡亮度变化规律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小灯泡实际电压不同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小灯泡的实际功率理应不同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u="none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求平均值没有意义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0140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86919" y="849910"/>
          <a:ext cx="7795687" cy="3713701"/>
        </p:xfrm>
        <a:graphic>
          <a:graphicData uri="http://schemas.openxmlformats.org/drawingml/2006/table">
            <a:tbl>
              <a:tblPr/>
              <a:tblGrid>
                <a:gridCol w="790879"/>
                <a:gridCol w="7004808"/>
              </a:tblGrid>
              <a:tr h="222046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设计</a:t>
                      </a:r>
                      <a:endParaRPr lang="zh-CN" altLang="en-US" sz="17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表格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93240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图像</a:t>
                      </a:r>
                      <a:endParaRPr lang="zh-CN" altLang="en-US" sz="17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分析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            </a:t>
                      </a: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</a:t>
                      </a:r>
                      <a:r>
                        <a:rPr lang="en-US" sz="1700" i="1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-</a:t>
                      </a:r>
                      <a:r>
                        <a:rPr lang="en-US" sz="1700" i="1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 </a:t>
                      </a: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图像是曲线</a:t>
                      </a:r>
                      <a:r>
                        <a:rPr 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原因是</a:t>
                      </a:r>
                      <a:r>
                        <a:rPr lang="zh-CN" altLang="en-US" sz="1700" u="sng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灯丝电阻随温度</a:t>
                      </a:r>
                      <a:endParaRPr lang="en-US" altLang="zh-CN" sz="1700" u="sng" kern="100" dirty="0" smtClean="0"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u="none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            </a:t>
                      </a:r>
                      <a:r>
                        <a:rPr lang="zh-CN" altLang="en-US" sz="1700" u="sng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的升高而增大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7" name="表格 6"/>
          <p:cNvGraphicFramePr>
            <a:graphicFrameLocks noGrp="1"/>
          </p:cNvGraphicFramePr>
          <p:nvPr/>
        </p:nvGraphicFramePr>
        <p:xfrm>
          <a:off x="1845578" y="1005861"/>
          <a:ext cx="6652470" cy="1943100"/>
        </p:xfrm>
        <a:graphic>
          <a:graphicData uri="http://schemas.openxmlformats.org/drawingml/2006/table">
            <a:tbl>
              <a:tblPr/>
              <a:tblGrid>
                <a:gridCol w="1255886"/>
                <a:gridCol w="1200241"/>
                <a:gridCol w="1200241"/>
                <a:gridCol w="1200241"/>
                <a:gridCol w="1795861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物理量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实验次数　　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lToBr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电功率</a:t>
                      </a:r>
                      <a:r>
                        <a:rPr lang="en-US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/W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小灯泡发光情况</a:t>
                      </a:r>
                      <a:endParaRPr lang="zh-CN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8" name="QW69.EP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7677" y="3164755"/>
            <a:ext cx="1465423" cy="1306289"/>
          </a:xfrm>
          <a:prstGeom prst="rect">
            <a:avLst/>
          </a:prstGeom>
        </p:spPr>
      </p:pic>
      <p:sp>
        <p:nvSpPr>
          <p:cNvPr id="9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0140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（续表）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86919" y="849910"/>
          <a:ext cx="7795687" cy="1893290"/>
        </p:xfrm>
        <a:graphic>
          <a:graphicData uri="http://schemas.openxmlformats.org/drawingml/2006/table">
            <a:tbl>
              <a:tblPr/>
              <a:tblGrid>
                <a:gridCol w="790879"/>
                <a:gridCol w="7004808"/>
              </a:tblGrid>
              <a:tr h="946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altLang="en-US" sz="17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结论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不同电压下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小灯泡的功率不同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实际电压越大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功率越大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endParaRPr lang="zh-CN" altLang="en-US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小灯泡的亮度由小灯泡的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实际功率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决定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实际功率越大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小灯泡越亮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46645"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altLang="en-US" sz="17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评估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700" i="1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小灯泡额定电压为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3.8 V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时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电压表读数不准确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若电源电压为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6 V,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可将电</a:t>
                      </a:r>
                      <a:endParaRPr lang="en-US" altLang="zh-CN" sz="17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marL="0" marR="0" indent="0" algn="just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压表改接在滑动变阻器两端</a:t>
                      </a:r>
                      <a:r>
                        <a:rPr 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altLang="en-US" sz="17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来减小</a:t>
                      </a:r>
                      <a:r>
                        <a:rPr lang="zh-CN" altLang="en-US" sz="1700" u="sng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实验误差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111" marR="14111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在测定“小灯泡电功率”的实验中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4.5 V,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小灯泡额定电压为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2.5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、电阻约为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请你用笔画线代替导线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将图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16-11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甲中的实物电路连接完整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要求滑动变阻器的滑片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向右移动时小灯泡变暗。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750344" y="2014974"/>
            <a:ext cx="4336694" cy="2754969"/>
            <a:chOff x="1750344" y="2014974"/>
            <a:chExt cx="4336694" cy="2754969"/>
          </a:xfrm>
        </p:grpSpPr>
        <p:pic>
          <p:nvPicPr>
            <p:cNvPr id="6" name="20RJW-217.EPS" descr="id:214750363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750344" y="2014974"/>
              <a:ext cx="3043329" cy="2742106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5033544" y="4400611"/>
              <a:ext cx="1053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16-11</a:t>
              </a:r>
              <a:endParaRPr lang="zh-CN" altLang="en-US" dirty="0"/>
            </a:p>
          </p:txBody>
        </p:sp>
      </p:grpSp>
      <p:sp>
        <p:nvSpPr>
          <p:cNvPr id="10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825122" y="1943738"/>
            <a:ext cx="2228986" cy="1830160"/>
            <a:chOff x="5825122" y="1943738"/>
            <a:chExt cx="2228986" cy="1830160"/>
          </a:xfrm>
        </p:grpSpPr>
        <p:sp>
          <p:nvSpPr>
            <p:cNvPr id="12" name="矩形 11"/>
            <p:cNvSpPr/>
            <p:nvPr/>
          </p:nvSpPr>
          <p:spPr>
            <a:xfrm>
              <a:off x="5825122" y="1943738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3" name="20RJW-218.EPS" descr="id:2147490255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5891301" y="2405728"/>
              <a:ext cx="2162807" cy="1368170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4227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移动滑动变阻器的滑片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发现小灯泡始终不亮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电压表有示数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电流表无示数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原因可能是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电路故障排除后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移动滑动变阻器的滑片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到某一位置时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电压表示数如图乙所示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若想测量小灯泡的额定功率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应将图甲中的滑片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端移动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使电压表的示数为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2.5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移动滑片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记下多组电压表和电流表示数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并绘制图丙所示的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根据图像信息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可计算出小灯泡的额定功率是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此时小灯泡的电阻是</a:t>
            </a: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          </a:t>
            </a:r>
            <a:endParaRPr lang="en-US" i="1" u="sng" kern="1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实验室可提供选用的滑动变阻器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的最大电阻分别为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请你判断本实验中选用的是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30359" y="807666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小灯泡断路</a:t>
            </a:r>
            <a:endParaRPr lang="zh-CN" altLang="en-US" dirty="0"/>
          </a:p>
        </p:txBody>
      </p:sp>
      <p:sp>
        <p:nvSpPr>
          <p:cNvPr id="8" name="矩形 7"/>
          <p:cNvSpPr/>
          <p:nvPr/>
        </p:nvSpPr>
        <p:spPr>
          <a:xfrm>
            <a:off x="2632700" y="1657411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2.2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94082" y="2054575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4757063" y="2876610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0.5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885099" y="2866056"/>
            <a:ext cx="67839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12.5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3377945" y="4077338"/>
            <a:ext cx="4411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  <p:bldP spid="12" grpId="0"/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88188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小明按同一电路连接好最后一根导线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小灯泡立即发出明亮耀眼的光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并很快熄灭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检查后发现连线正确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请你找出他在实验中两个操作不当之处：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　　　　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;②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　　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(7)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小勇利用上述装置测量另一只标有“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2.5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”字样的小灯泡的电功率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记录的数据如下表所示。分析实验数据得出：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58982" y="2920885"/>
          <a:ext cx="7832435" cy="1554480"/>
        </p:xfrm>
        <a:graphic>
          <a:graphicData uri="http://schemas.openxmlformats.org/drawingml/2006/table">
            <a:tbl>
              <a:tblPr/>
              <a:tblGrid>
                <a:gridCol w="1566487"/>
                <a:gridCol w="1566487"/>
                <a:gridCol w="1566487"/>
                <a:gridCol w="1566487"/>
                <a:gridCol w="1566487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3.0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0.22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0.28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电功率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P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/W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0.44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0.625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0.84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发光情况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很暗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暗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正常发光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很亮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50799" y="1214065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连接电路时开关没有断开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50799" y="1620466"/>
            <a:ext cx="4001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连接电路时滑片</a:t>
            </a:r>
            <a:r>
              <a:rPr lang="en-US" b="1" i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没有移到阻值最大处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2465" y="332510"/>
            <a:ext cx="7979110" cy="3812188"/>
            <a:chOff x="812465" y="332510"/>
            <a:chExt cx="7979110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5" y="332510"/>
              <a:ext cx="7906661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小灯泡的发光亮度是由灯泡的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决定的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且灯泡的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越大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灯泡发光越亮。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③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在多次测量中还发现：当电压表的示数增大时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电压表与电流表的示数之比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选填“变大”“变小”或“不变”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导致这一结果的原因是</a:t>
              </a:r>
              <a:r>
                <a:rPr lang="en-US" i="1" u="sng" kern="100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             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aphicFrame>
          <p:nvGraphicFramePr>
            <p:cNvPr id="41986" name="Object 2"/>
            <p:cNvGraphicFramePr>
              <a:graphicFrameLocks noChangeAspect="1"/>
            </p:cNvGraphicFramePr>
            <p:nvPr/>
          </p:nvGraphicFramePr>
          <p:xfrm>
            <a:off x="868363" y="1077913"/>
            <a:ext cx="7923212" cy="18637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241" name="文档" r:id="rId1" imgW="8007985" imgH="1887855" progId="Word.Document.12">
                    <p:embed/>
                  </p:oleObj>
                </mc:Choice>
                <mc:Fallback>
                  <p:oleObj name="文档" r:id="rId1" imgW="8007985" imgH="1887855" progId="Word.Document.12">
                    <p:embed/>
                    <p:pic>
                      <p:nvPicPr>
                        <p:cNvPr id="0" name="图片 1024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68363" y="1077913"/>
                          <a:ext cx="7923212" cy="18637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0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62578" y="4012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实际功率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7099742" y="392030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实际功率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808181" y="1953021"/>
            <a:ext cx="780010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                                                                               小灯泡两端的电压是额定电压时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小灯泡的功率才是额定功率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968322" y="326453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变大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7735600" y="326453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小灯泡</a:t>
            </a:r>
            <a:endParaRPr lang="zh-CN" altLang="en-US" dirty="0"/>
          </a:p>
        </p:txBody>
      </p:sp>
      <p:sp>
        <p:nvSpPr>
          <p:cNvPr id="19" name="矩形 18"/>
          <p:cNvSpPr/>
          <p:nvPr/>
        </p:nvSpPr>
        <p:spPr>
          <a:xfrm>
            <a:off x="831763" y="3573981"/>
            <a:ext cx="2954655" cy="5078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的电阻随温度的升高而增大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  <p:bldP spid="18" grpId="0"/>
      <p:bldP spid="1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854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(8)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整理器材时发现滑动变阻器的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部分比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PD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部分热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原因是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              </a:t>
            </a: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 </a:t>
            </a:r>
            <a:endParaRPr lang="en-US" i="1" u="sng" kern="100" dirty="0" smtClean="0">
              <a:solidFill>
                <a:srgbClr val="000000"/>
              </a:solidFill>
              <a:uFill>
                <a:solidFill>
                  <a:srgbClr val="000000"/>
                </a:solidFill>
              </a:u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i="1" u="sng" kern="100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                            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008887" y="351765"/>
            <a:ext cx="14182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PA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部分电阻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887092" y="776060"/>
            <a:ext cx="18389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比</a:t>
            </a:r>
            <a:r>
              <a:rPr lang="en-US" b="1" i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PD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部分电阻大</a:t>
            </a:r>
            <a:endParaRPr lang="zh-CN" altLang="en-US" dirty="0">
              <a:solidFill>
                <a:prstClr val="black"/>
              </a:solidFill>
            </a:endParaRPr>
          </a:p>
        </p:txBody>
      </p:sp>
      <p:grpSp>
        <p:nvGrpSpPr>
          <p:cNvPr id="11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文本框 10"/>
          <p:cNvSpPr txBox="1"/>
          <p:nvPr/>
        </p:nvSpPr>
        <p:spPr>
          <a:xfrm>
            <a:off x="8531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6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特殊方法测电功率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TextBox 7"/>
          <p:cNvSpPr txBox="1"/>
          <p:nvPr/>
        </p:nvSpPr>
        <p:spPr>
          <a:xfrm>
            <a:off x="831850" y="1669880"/>
            <a:ext cx="7962900" cy="1226865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2500" dirty="0" smtClean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【</a:t>
            </a:r>
            <a:r>
              <a:rPr lang="zh-CN" altLang="en-US" sz="2500" dirty="0" smtClean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特殊方法测电功率</a:t>
            </a:r>
            <a:r>
              <a:rPr lang="en-US" altLang="zh-CN" sz="2500" dirty="0" smtClean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】</a:t>
            </a:r>
            <a:r>
              <a:rPr lang="zh-CN" altLang="en-US" sz="2500" dirty="0" smtClean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内容见</a:t>
            </a:r>
            <a:r>
              <a:rPr lang="en-US" altLang="zh-CN" sz="2500" dirty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2500" dirty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版</a:t>
            </a:r>
            <a:r>
              <a:rPr lang="zh-CN" altLang="en-US" sz="2500" dirty="0" smtClean="0">
                <a:solidFill>
                  <a:srgbClr val="0FA09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资源：</a:t>
            </a:r>
            <a:endParaRPr lang="en-US" altLang="zh-CN" sz="2500" dirty="0" smtClean="0">
              <a:solidFill>
                <a:srgbClr val="0FA09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r>
              <a:rPr lang="zh-CN" alt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篇  教材复习  第</a:t>
            </a:r>
            <a:r>
              <a:rPr lang="en-US" altLang="zh-CN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16</a:t>
            </a:r>
            <a:r>
              <a:rPr lang="zh-CN" altLang="en-US" sz="25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课时  特殊方法测电功率</a:t>
            </a:r>
            <a:endParaRPr lang="zh-CN" altLang="en-US" sz="25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94625" cy="422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示例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16-1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电能表计数器的最后一位一般是小数位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此时读数应该是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kW</a:t>
            </a:r>
            <a:r>
              <a:rPr lang="en-US" altLang="zh-CN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。铭牌上几个重要的参数：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 algn="ctr"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16-1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220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”表示电能表应该在电压为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220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的电路中使用。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10(20)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是标定电流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,20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是额定最大电流。电流表工作时的电流不能超过额定最大电流。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Hz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”表示电能表要在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Hz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的交流电路中使用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600 r/(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kW</a:t>
            </a:r>
            <a:r>
              <a:rPr lang="en-US" altLang="zh-CN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”表示用电器每消耗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kW</a:t>
            </a:r>
            <a:r>
              <a:rPr lang="en-US" altLang="zh-CN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en-US" dirty="0" err="1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h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的电能时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电能表转盘转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转。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pic>
        <p:nvPicPr>
          <p:cNvPr id="7" name="7jk194.EPS" descr="id:2147503483;FounderCES"/>
          <p:cNvPicPr/>
          <p:nvPr/>
        </p:nvPicPr>
        <p:blipFill>
          <a:blip r:embed="rId1" cstate="print"/>
          <a:stretch>
            <a:fillRect/>
          </a:stretch>
        </p:blipFill>
        <p:spPr>
          <a:xfrm>
            <a:off x="2932951" y="1219950"/>
            <a:ext cx="1325012" cy="1173817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822333" y="826138"/>
            <a:ext cx="9637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2020.9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767774" y="4114284"/>
            <a:ext cx="6126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600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027" name="Object 3"/>
          <p:cNvGraphicFramePr>
            <a:graphicFrameLocks noChangeAspect="1"/>
          </p:cNvGraphicFramePr>
          <p:nvPr/>
        </p:nvGraphicFramePr>
        <p:xfrm>
          <a:off x="896649" y="408854"/>
          <a:ext cx="7804150" cy="2508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7802245" imgH="2517775" progId="Word.Document.12">
                  <p:embed/>
                </p:oleObj>
              </mc:Choice>
              <mc:Fallback>
                <p:oleObj name="文档" r:id="rId1" imgW="7802245" imgH="251777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6649" y="408854"/>
                        <a:ext cx="7804150" cy="25082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29" name="Object 5"/>
          <p:cNvGraphicFramePr>
            <a:graphicFrameLocks noChangeAspect="1"/>
          </p:cNvGraphicFramePr>
          <p:nvPr/>
        </p:nvGraphicFramePr>
        <p:xfrm>
          <a:off x="918153" y="2781589"/>
          <a:ext cx="7800975" cy="1390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文档" r:id="rId3" imgW="7802880" imgH="1393190" progId="Word.Document.12">
                  <p:embed/>
                </p:oleObj>
              </mc:Choice>
              <mc:Fallback>
                <p:oleObj name="文档" r:id="rId3" imgW="7802880" imgH="1393190" progId="Word.Document.12">
                  <p:embed/>
                  <p:pic>
                    <p:nvPicPr>
                      <p:cNvPr id="0" name="图片 1028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8153" y="2781589"/>
                        <a:ext cx="7800975" cy="13906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矩形 8"/>
          <p:cNvSpPr/>
          <p:nvPr/>
        </p:nvSpPr>
        <p:spPr>
          <a:xfrm>
            <a:off x="3423428" y="3196276"/>
            <a:ext cx="5373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err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UIt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417490" y="3215471"/>
            <a:ext cx="4331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Pt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9">
                                            <p:subSp spid="_x0000_s102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1868066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电功率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25137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电功率的概念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定义：电流在单位时间内所做的功叫电功率。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物理意义：表示电流做功的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。电流做功越快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单位时间消耗的电能越多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即电功率越大。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点拨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电功率是反映电流做功快慢的物理量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与做功时间无关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由电流和电压决定。单位是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kW,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换算关系为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 kW=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W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96566" y="170041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快慢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4773337" y="2955987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1000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893763" y="390525"/>
          <a:ext cx="7800975" cy="31797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1" imgW="7802880" imgH="3181985" progId="Word.Document.12">
                  <p:embed/>
                </p:oleObj>
              </mc:Choice>
              <mc:Fallback>
                <p:oleObj name="文档" r:id="rId1" imgW="7802880" imgH="318198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3763" y="390525"/>
                        <a:ext cx="7800975" cy="31797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8"/>
          <p:cNvSpPr txBox="1">
            <a:spLocks noChangeArrowheads="1"/>
          </p:cNvSpPr>
          <p:nvPr/>
        </p:nvSpPr>
        <p:spPr bwMode="auto">
          <a:xfrm>
            <a:off x="816866" y="340822"/>
            <a:ext cx="7910039" cy="42276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额定功率和实际功率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额定电压是用电器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工作的电压。用电器上标明的电压就是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额定功率是用电器在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电压下工作时的功率。用电器上标明的功率就是额定功率。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实际功率是用电器在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电压下工作时的功率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是不确定的。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电灯的亮度由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的大小决定。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实际功率和额定功率的关系：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小灯泡正常发光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&lt;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小灯泡发光偏暗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③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&gt;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小灯泡容易被烧坏。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008420" y="814882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正常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7515266" y="806222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额定电压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3368349" y="122214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额定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3285655" y="204331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619848" y="244062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实际功率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05783" y="3299752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=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3196692" y="3706009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&lt;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206650" y="4121789"/>
            <a:ext cx="360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&gt;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2" grpId="0"/>
      <p:bldP spid="13" grpId="0"/>
      <p:bldP spid="14" grpId="0"/>
      <p:bldP spid="15" grpId="0"/>
      <p:bldP spid="17" grpId="0"/>
      <p:bldP spid="1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896938" y="388938"/>
          <a:ext cx="7775575" cy="11318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文档" r:id="rId1" imgW="7792720" imgH="1136650" progId="Word.Document.12">
                  <p:embed/>
                </p:oleObj>
              </mc:Choice>
              <mc:Fallback>
                <p:oleObj name="文档" r:id="rId1" imgW="7792720" imgH="1136650" progId="Word.Document.12">
                  <p:embed/>
                  <p:pic>
                    <p:nvPicPr>
                      <p:cNvPr id="0" name="图片 307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96938" y="388938"/>
                        <a:ext cx="7775575" cy="1131887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914689" y="1329604"/>
          <a:ext cx="7748588" cy="2481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" name="文档" r:id="rId3" imgW="7749540" imgH="2486660" progId="Word.Document.12">
                  <p:embed/>
                </p:oleObj>
              </mc:Choice>
              <mc:Fallback>
                <p:oleObj name="文档" r:id="rId3" imgW="7749540" imgH="2486660" progId="Word.Document.12">
                  <p:embed/>
                  <p:pic>
                    <p:nvPicPr>
                      <p:cNvPr id="0" name="图片 3074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689" y="1329604"/>
                        <a:ext cx="7748588" cy="24812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913968" y="3404322"/>
          <a:ext cx="7731125" cy="1484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5" imgW="7734935" imgH="1490980" progId="Word.Document.12">
                  <p:embed/>
                </p:oleObj>
              </mc:Choice>
              <mc:Fallback>
                <p:oleObj name="文档" r:id="rId5" imgW="7734935" imgH="1490980" progId="Word.Document.12">
                  <p:embed/>
                  <p:pic>
                    <p:nvPicPr>
                      <p:cNvPr id="0" name="图片 3075"/>
                      <p:cNvPicPr>
                        <a:picLocks noChangeAspect="1"/>
                      </p:cNvPicPr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13968" y="3404322"/>
                        <a:ext cx="7731125" cy="14843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6296</Words>
  <Application>WPS 演示</Application>
  <PresentationFormat>全屏显示(16:9)</PresentationFormat>
  <Paragraphs>590</Paragraphs>
  <Slides>39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13</vt:i4>
      </vt:variant>
      <vt:variant>
        <vt:lpstr>幻灯片标题</vt:lpstr>
      </vt:variant>
      <vt:variant>
        <vt:i4>39</vt:i4>
      </vt:variant>
    </vt:vector>
  </HeadingPairs>
  <TitlesOfParts>
    <vt:vector size="62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