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activeX/activeX1.xml" ContentType="application/vnd.ms-office.activeX+xml"/>
  <Override PartName="/ppt/activeX/activeX1.bin" ContentType="application/vnd.ms-office.activeX"/>
  <Override PartName="/ppt/activeX/activeX2.xml" ContentType="application/vnd.ms-office.activeX+xml"/>
  <Override PartName="/ppt/activeX/activeX2.bin" ContentType="application/vnd.ms-office.activeX"/>
  <Override PartName="/ppt/activeX/activeX3.xml" ContentType="application/vnd.ms-office.activeX+xml"/>
  <Override PartName="/ppt/activeX/activeX3.bin" ContentType="application/vnd.ms-office.activeX"/>
  <Override PartName="/ppt/activeX/activeX4.xml" ContentType="application/vnd.ms-office.activeX+xml"/>
  <Override PartName="/ppt/activeX/activeX4.bin" ContentType="application/vnd.ms-office.activeX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2" r:id="rId1"/>
  </p:sldMasterIdLst>
  <p:sldIdLst>
    <p:sldId id="256" r:id="rId2"/>
    <p:sldId id="333" r:id="rId3"/>
    <p:sldId id="371" r:id="rId4"/>
    <p:sldId id="360" r:id="rId5"/>
    <p:sldId id="336" r:id="rId6"/>
    <p:sldId id="342" r:id="rId7"/>
    <p:sldId id="292" r:id="rId8"/>
    <p:sldId id="373" r:id="rId9"/>
    <p:sldId id="334" r:id="rId10"/>
    <p:sldId id="280" r:id="rId11"/>
    <p:sldId id="356" r:id="rId12"/>
    <p:sldId id="366" r:id="rId13"/>
    <p:sldId id="375" r:id="rId14"/>
    <p:sldId id="376" r:id="rId15"/>
    <p:sldId id="377" r:id="rId16"/>
    <p:sldId id="380" r:id="rId17"/>
    <p:sldId id="381" r:id="rId18"/>
    <p:sldId id="382" r:id="rId19"/>
    <p:sldId id="383" r:id="rId20"/>
    <p:sldId id="384" r:id="rId21"/>
    <p:sldId id="385" r:id="rId22"/>
    <p:sldId id="386" r:id="rId23"/>
    <p:sldId id="387" r:id="rId24"/>
    <p:sldId id="394" r:id="rId25"/>
    <p:sldId id="388" r:id="rId26"/>
    <p:sldId id="389" r:id="rId27"/>
    <p:sldId id="391" r:id="rId28"/>
    <p:sldId id="398" r:id="rId29"/>
    <p:sldId id="395" r:id="rId30"/>
    <p:sldId id="399" r:id="rId31"/>
    <p:sldId id="396" r:id="rId32"/>
    <p:sldId id="397" r:id="rId33"/>
  </p:sldIdLst>
  <p:sldSz cx="9144000" cy="6858000" type="screen4x3"/>
  <p:notesSz cx="6858000" cy="9144000"/>
  <p:custDataLst>
    <p:tags r:id="rId34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  <p:ext uri="{1BD7E111-0CB8-44D6-8891-C1BB2F81B7CC}">
      <p1710:readonlyRecommended xmlns:p1710="http://schemas.microsoft.com/office/powerpoint/2017/10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338" autoAdjust="0"/>
    <p:restoredTop sz="92611" autoAdjust="0"/>
  </p:normalViewPr>
  <p:slideViewPr>
    <p:cSldViewPr>
      <p:cViewPr varScale="1">
        <p:scale>
          <a:sx n="77" d="100"/>
          <a:sy n="77" d="100"/>
        </p:scale>
        <p:origin x="-1782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3888"/>
    </p:cViewPr>
  </p:sorter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activeX/_rels/activeX1.xml.rels><?xml version="1.0" encoding="UTF-8" standalone="yes"?>
<Relationships xmlns="http://schemas.openxmlformats.org/package/2006/relationships"><Relationship Id="rId1" Type="http://schemas.microsoft.com/office/2006/relationships/activeXControlBinary" Target="activeX1.bin"/></Relationships>
</file>

<file path=ppt/activeX/_rels/activeX2.xml.rels><?xml version="1.0" encoding="UTF-8" standalone="yes"?>
<Relationships xmlns="http://schemas.openxmlformats.org/package/2006/relationships"><Relationship Id="rId1" Type="http://schemas.microsoft.com/office/2006/relationships/activeXControlBinary" Target="activeX2.bin"/></Relationships>
</file>

<file path=ppt/activeX/_rels/activeX3.xml.rels><?xml version="1.0" encoding="UTF-8" standalone="yes"?>
<Relationships xmlns="http://schemas.openxmlformats.org/package/2006/relationships"><Relationship Id="rId1" Type="http://schemas.microsoft.com/office/2006/relationships/activeXControlBinary" Target="activeX3.bin"/></Relationships>
</file>

<file path=ppt/activeX/_rels/activeX4.xml.rels><?xml version="1.0" encoding="UTF-8" standalone="yes"?>
<Relationships xmlns="http://schemas.openxmlformats.org/package/2006/relationships"><Relationship Id="rId1" Type="http://schemas.microsoft.com/office/2006/relationships/activeXControlBinary" Target="activeX4.bin"/></Relationships>
</file>

<file path=ppt/activeX/activeX1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2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3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4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5.wmf"/><Relationship Id="rId1" Type="http://schemas.openxmlformats.org/officeDocument/2006/relationships/image" Target="../media/image4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png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6.png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46.png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AA9E98-44E8-4B0A-B161-154ACF67005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96E76B-781C-4C1C-B2CA-31CA789870EA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F604B9-42C3-432D-9D8F-D061986D3FFE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C3BDD7-9803-4A53-8403-C2D5BBBD8BE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E4E67E-8CA7-4754-BE51-F320E9735BC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0CC03A-F720-4846-A3FE-5BE10AAE181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00BD70-896F-4B3B-A02F-0A2FF2FA384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BA5F39-1B2C-4839-91D5-C6C6529A01B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0AE0E0-B5A4-43FB-ADA8-EC53A1B4C8B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CD686B-0907-4F24-908F-366D9A07F7BE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48BA4D-ECB2-4D07-B9C3-2A601A985B5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2C9E2B-E6F3-4BF6-AF1B-9935D679B5A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BE265E-2FD8-49F1-BD25-F8EE83403D5A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27341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27341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27341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6A4B6BAD-410B-47DD-8B88-9C62DBCF9DDB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704" r:id="rId2"/>
    <p:sldLayoutId id="2147483705" r:id="rId3"/>
    <p:sldLayoutId id="2147483706" r:id="rId4"/>
    <p:sldLayoutId id="2147483707" r:id="rId5"/>
    <p:sldLayoutId id="2147483708" r:id="rId6"/>
    <p:sldLayoutId id="2147483709" r:id="rId7"/>
    <p:sldLayoutId id="2147483710" r:id="rId8"/>
    <p:sldLayoutId id="2147483711" r:id="rId9"/>
    <p:sldLayoutId id="2147483712" r:id="rId10"/>
    <p:sldLayoutId id="2147483713" r:id="rId11"/>
    <p:sldLayoutId id="2147483714" r:id="rId12"/>
    <p:sldLayoutId id="2147483715" r:id="rId13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wmf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wmf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image" Target="../media/image20.jpeg"/><Relationship Id="rId7" Type="http://schemas.openxmlformats.org/officeDocument/2006/relationships/image" Target="../media/image24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3.png"/><Relationship Id="rId11" Type="http://schemas.openxmlformats.org/officeDocument/2006/relationships/image" Target="../media/image28.png"/><Relationship Id="rId5" Type="http://schemas.openxmlformats.org/officeDocument/2006/relationships/image" Target="../media/image22.png"/><Relationship Id="rId10" Type="http://schemas.openxmlformats.org/officeDocument/2006/relationships/image" Target="../media/image27.png"/><Relationship Id="rId4" Type="http://schemas.openxmlformats.org/officeDocument/2006/relationships/image" Target="../media/image21.png"/><Relationship Id="rId9" Type="http://schemas.openxmlformats.org/officeDocument/2006/relationships/image" Target="../media/image2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wm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control" Target="../activeX/activeX3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3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6.wmf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audio" Target="\ppt\slides\NULL" TargetMode="Externa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4.xml"/><Relationship Id="rId1" Type="http://schemas.openxmlformats.org/officeDocument/2006/relationships/audio" Target="\ppt\slides\NULL" TargetMode="External"/><Relationship Id="rId6" Type="http://schemas.openxmlformats.org/officeDocument/2006/relationships/image" Target="../media/image43.wmf"/><Relationship Id="rId5" Type="http://schemas.openxmlformats.org/officeDocument/2006/relationships/image" Target="../media/image15.png"/><Relationship Id="rId4" Type="http://schemas.openxmlformats.org/officeDocument/2006/relationships/image" Target="../media/image4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audio" Target="\ppt\slides\NULL" TargetMode="External"/><Relationship Id="rId6" Type="http://schemas.openxmlformats.org/officeDocument/2006/relationships/image" Target="../media/image27.png"/><Relationship Id="rId5" Type="http://schemas.openxmlformats.org/officeDocument/2006/relationships/image" Target="../media/image44.png"/><Relationship Id="rId4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png"/><Relationship Id="rId4" Type="http://schemas.openxmlformats.org/officeDocument/2006/relationships/image" Target="../media/image45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control" Target="../activeX/activeX4.xml"/><Relationship Id="rId1" Type="http://schemas.openxmlformats.org/officeDocument/2006/relationships/vmlDrawing" Target="../drawings/vmlDrawing5.vml"/><Relationship Id="rId4" Type="http://schemas.openxmlformats.org/officeDocument/2006/relationships/image" Target="../media/image47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6.wmf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audio" Target="\ppt\slides\NULL" TargetMode="External"/><Relationship Id="rId5" Type="http://schemas.openxmlformats.org/officeDocument/2006/relationships/image" Target="../media/image50.jpeg"/><Relationship Id="rId4" Type="http://schemas.openxmlformats.org/officeDocument/2006/relationships/image" Target="../media/image49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audio" Target="\ppt\slides\NULL" TargetMode="Externa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oleObject" Target="../embeddings/oleObject1.bin"/><Relationship Id="rId7" Type="http://schemas.openxmlformats.org/officeDocument/2006/relationships/image" Target="../media/image6.wmf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5.w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4.wm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control" Target="../activeX/activeX1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control" Target="../activeX/activeX2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Layout" Target="../slideLayouts/slideLayout12.xml"/><Relationship Id="rId1" Type="http://schemas.openxmlformats.org/officeDocument/2006/relationships/audio" Target="\ppt\slides\NULL" TargetMode="External"/><Relationship Id="rId5" Type="http://schemas.openxmlformats.org/officeDocument/2006/relationships/image" Target="../media/image2.png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6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>
          <a:xfrm>
            <a:off x="1042988" y="981075"/>
            <a:ext cx="5903912" cy="1800225"/>
          </a:xfrm>
        </p:spPr>
        <p:txBody>
          <a:bodyPr/>
          <a:lstStyle/>
          <a:p>
            <a:pPr eaLnBrk="1" hangingPunct="1">
              <a:defRPr/>
            </a:pPr>
            <a:r>
              <a:rPr lang="zh-CN" altLang="en-US" sz="3400" b="1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第二章  声现象</a:t>
            </a:r>
            <a:br>
              <a:rPr lang="zh-CN" altLang="en-US" sz="3400" b="1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楷体" pitchFamily="49" charset="-122"/>
                <a:cs typeface="Times New Roman" pitchFamily="18" charset="0"/>
              </a:rPr>
            </a:br>
            <a:r>
              <a:rPr lang="zh-CN" altLang="en-US" sz="4900" b="1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第</a:t>
            </a:r>
            <a:r>
              <a:rPr lang="en-US" altLang="zh-CN" sz="4900" b="1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</a:t>
            </a:r>
            <a:r>
              <a:rPr lang="zh-CN" altLang="en-US" sz="4900" b="1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节 声音的特性</a:t>
            </a:r>
            <a:endParaRPr lang="zh-CN" altLang="en-US" sz="4100" b="1" smtClean="0"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173" name="TextBox 3"/>
          <p:cNvSpPr txBox="1">
            <a:spLocks noChangeArrowheads="1"/>
          </p:cNvSpPr>
          <p:nvPr/>
        </p:nvSpPr>
        <p:spPr bwMode="auto">
          <a:xfrm>
            <a:off x="161925" y="376238"/>
            <a:ext cx="7069138" cy="396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kumimoji="1" lang="zh-CN" altLang="en-US" sz="2000" b="1">
                <a:solidFill>
                  <a:srgbClr val="111111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义务教育教科书  物理  八年级  上册</a:t>
            </a:r>
          </a:p>
        </p:txBody>
      </p:sp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MO" altLang="en-US"/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>
          <a:xfrm>
            <a:off x="107950" y="115888"/>
            <a:ext cx="6491288" cy="490537"/>
          </a:xfrm>
        </p:spPr>
        <p:txBody>
          <a:bodyPr/>
          <a:lstStyle/>
          <a:p>
            <a:pPr eaLnBrk="1" hangingPunct="1"/>
            <a:r>
              <a:rPr lang="en-US" altLang="zh-CN" sz="30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6</a:t>
            </a:r>
            <a:r>
              <a:rPr lang="zh-CN" altLang="en-US" sz="30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．人和动物发声和听觉的频率范围</a:t>
            </a:r>
          </a:p>
        </p:txBody>
      </p:sp>
      <p:pic>
        <p:nvPicPr>
          <p:cNvPr id="13315" name="Picture 11" descr="2012版人教版标准图标 小资料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250825" y="908050"/>
            <a:ext cx="685800" cy="687388"/>
          </a:xfrm>
          <a:prstGeom prst="rect">
            <a:avLst/>
          </a:prstGeom>
          <a:noFill/>
          <a:ln w="9525">
            <a:noFill/>
            <a:miter lim="800000"/>
          </a:ln>
        </p:spPr>
      </p:pic>
      <p:pic>
        <p:nvPicPr>
          <p:cNvPr id="13316" name="Picture 15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971550" y="765175"/>
            <a:ext cx="6913563" cy="5184775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13317" name="Text Box 17"/>
          <p:cNvSpPr txBox="1">
            <a:spLocks noChangeArrowheads="1"/>
          </p:cNvSpPr>
          <p:nvPr/>
        </p:nvSpPr>
        <p:spPr bwMode="auto">
          <a:xfrm>
            <a:off x="6442075" y="595313"/>
            <a:ext cx="2701925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400" b="1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单位：赫兹（</a:t>
            </a:r>
            <a:r>
              <a:rPr lang="en-US" altLang="zh-CN" sz="2400" b="1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Hz</a:t>
            </a:r>
            <a:r>
              <a:rPr lang="zh-CN" altLang="en-US" sz="2400" b="1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）</a:t>
            </a:r>
          </a:p>
        </p:txBody>
      </p:sp>
      <p:sp>
        <p:nvSpPr>
          <p:cNvPr id="122901" name="Line 21"/>
          <p:cNvSpPr>
            <a:spLocks noChangeShapeType="1"/>
          </p:cNvSpPr>
          <p:nvPr/>
        </p:nvSpPr>
        <p:spPr bwMode="auto">
          <a:xfrm flipH="1">
            <a:off x="1981200" y="908050"/>
            <a:ext cx="0" cy="4608513"/>
          </a:xfrm>
          <a:prstGeom prst="line">
            <a:avLst/>
          </a:prstGeom>
          <a:noFill/>
          <a:ln w="57150">
            <a:solidFill>
              <a:srgbClr val="FF0000"/>
            </a:solidFill>
            <a:prstDash val="sysDot"/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2902" name="Line 22"/>
          <p:cNvSpPr>
            <a:spLocks noChangeShapeType="1"/>
          </p:cNvSpPr>
          <p:nvPr/>
        </p:nvSpPr>
        <p:spPr bwMode="auto">
          <a:xfrm flipH="1">
            <a:off x="6143625" y="955675"/>
            <a:ext cx="0" cy="4608513"/>
          </a:xfrm>
          <a:prstGeom prst="line">
            <a:avLst/>
          </a:prstGeom>
          <a:noFill/>
          <a:ln w="57150">
            <a:solidFill>
              <a:srgbClr val="FF0000"/>
            </a:solidFill>
            <a:prstDash val="sysDot"/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2904" name="Rectangle 24"/>
          <p:cNvSpPr>
            <a:spLocks noChangeArrowheads="1"/>
          </p:cNvSpPr>
          <p:nvPr/>
        </p:nvSpPr>
        <p:spPr bwMode="auto">
          <a:xfrm>
            <a:off x="106363" y="3141663"/>
            <a:ext cx="2017712" cy="11080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200" b="1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（</a:t>
            </a:r>
            <a:r>
              <a:rPr lang="en-US" altLang="zh-CN" sz="2200" b="1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</a:t>
            </a:r>
            <a:r>
              <a:rPr lang="zh-CN" altLang="en-US" sz="2200" b="1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）次声波：</a:t>
            </a:r>
          </a:p>
          <a:p>
            <a:pPr eaLnBrk="0" hangingPunct="0"/>
            <a:r>
              <a:rPr lang="zh-CN" altLang="en-US" sz="2200" b="1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频率低于</a:t>
            </a:r>
            <a:r>
              <a:rPr lang="en-US" altLang="zh-CN" sz="2200" b="1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20Hz</a:t>
            </a:r>
            <a:r>
              <a:rPr lang="zh-CN" altLang="en-US" sz="2200" b="1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的声。</a:t>
            </a:r>
          </a:p>
        </p:txBody>
      </p:sp>
      <p:sp>
        <p:nvSpPr>
          <p:cNvPr id="122905" name="Rectangle 25"/>
          <p:cNvSpPr>
            <a:spLocks noChangeArrowheads="1"/>
          </p:cNvSpPr>
          <p:nvPr/>
        </p:nvSpPr>
        <p:spPr bwMode="auto">
          <a:xfrm>
            <a:off x="7200900" y="2636838"/>
            <a:ext cx="2195513" cy="11080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200" b="1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（</a:t>
            </a:r>
            <a:r>
              <a:rPr lang="en-US" altLang="zh-CN" sz="2200" b="1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</a:t>
            </a:r>
            <a:r>
              <a:rPr lang="zh-CN" altLang="en-US" sz="2200" b="1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）超声波：</a:t>
            </a:r>
          </a:p>
          <a:p>
            <a:pPr eaLnBrk="0" hangingPunct="0"/>
            <a:r>
              <a:rPr lang="zh-CN" altLang="en-US" sz="2200" b="1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频率高于</a:t>
            </a:r>
            <a:r>
              <a:rPr lang="en-US" altLang="zh-CN" sz="2200" b="1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20000Hz</a:t>
            </a:r>
            <a:r>
              <a:rPr lang="zh-CN" altLang="en-US" sz="2200" b="1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的声。</a:t>
            </a:r>
          </a:p>
        </p:txBody>
      </p:sp>
      <p:sp>
        <p:nvSpPr>
          <p:cNvPr id="122898" name="Rectangle 18"/>
          <p:cNvSpPr>
            <a:spLocks noGrp="1" noChangeArrowheads="1"/>
          </p:cNvSpPr>
          <p:nvPr>
            <p:ph type="body" sz="half" idx="1"/>
          </p:nvPr>
        </p:nvSpPr>
        <p:spPr>
          <a:xfrm>
            <a:off x="2051050" y="5876925"/>
            <a:ext cx="4752975" cy="792163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Tx/>
              <a:buNone/>
            </a:pPr>
            <a:r>
              <a:rPr lang="zh-CN" altLang="en-US" sz="22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（</a:t>
            </a:r>
            <a:r>
              <a:rPr lang="en-US" altLang="zh-CN" sz="22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</a:t>
            </a:r>
            <a:r>
              <a:rPr lang="zh-CN" altLang="en-US" sz="22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）人的听觉频率范围：</a:t>
            </a:r>
          </a:p>
          <a:p>
            <a:pPr algn="ctr" eaLnBrk="1" hangingPunct="1">
              <a:lnSpc>
                <a:spcPct val="80000"/>
              </a:lnSpc>
              <a:buFontTx/>
              <a:buNone/>
            </a:pPr>
            <a:r>
              <a:rPr lang="en-US" altLang="zh-CN" sz="22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20~20000Hz</a:t>
            </a:r>
            <a:r>
              <a:rPr lang="zh-CN" altLang="en-US" sz="22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29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29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229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29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228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228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228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228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229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229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229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229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01" grpId="0" animBg="1"/>
      <p:bldP spid="122902" grpId="0" animBg="1"/>
      <p:bldP spid="122904" grpId="0"/>
      <p:bldP spid="122905" grpId="0"/>
      <p:bldP spid="122898" grpId="0" uiExpand="1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4" descr="音调 吹瓶子02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785813" y="552450"/>
            <a:ext cx="7386637" cy="5557838"/>
          </a:xfrm>
          <a:prstGeom prst="rect">
            <a:avLst/>
          </a:prstGeom>
          <a:noFill/>
          <a:ln w="9525">
            <a:noFill/>
            <a:miter lim="800000"/>
          </a:ln>
        </p:spPr>
      </p:pic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6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4071938" y="0"/>
            <a:ext cx="2138362" cy="2071688"/>
          </a:xfrm>
          <a:prstGeom prst="rect">
            <a:avLst/>
          </a:prstGeom>
          <a:noFill/>
          <a:ln w="9525">
            <a:noFill/>
            <a:miter lim="800000"/>
          </a:ln>
        </p:spPr>
      </p:pic>
      <p:pic>
        <p:nvPicPr>
          <p:cNvPr id="15363" name="Picture 4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1714500" y="0"/>
            <a:ext cx="2274888" cy="2000250"/>
          </a:xfrm>
          <a:prstGeom prst="rect">
            <a:avLst/>
          </a:prstGeom>
          <a:noFill/>
          <a:ln w="9525">
            <a:noFill/>
            <a:miter lim="800000"/>
          </a:ln>
        </p:spPr>
      </p:pic>
      <p:pic>
        <p:nvPicPr>
          <p:cNvPr id="15364" name="Picture 5"/>
          <p:cNvPicPr>
            <a:picLocks noChangeAspect="1" noChangeArrowheads="1"/>
          </p:cNvPicPr>
          <p:nvPr/>
        </p:nvPicPr>
        <p:blipFill>
          <a:blip r:embed="rId4"/>
          <a:stretch>
            <a:fillRect/>
          </a:stretch>
        </p:blipFill>
        <p:spPr bwMode="auto">
          <a:xfrm>
            <a:off x="6429375" y="0"/>
            <a:ext cx="2714625" cy="2071688"/>
          </a:xfrm>
          <a:prstGeom prst="rect">
            <a:avLst/>
          </a:prstGeom>
          <a:noFill/>
          <a:ln w="9525">
            <a:noFill/>
            <a:miter lim="800000"/>
          </a:ln>
        </p:spPr>
      </p:pic>
      <p:pic>
        <p:nvPicPr>
          <p:cNvPr id="15365" name="Picture 7"/>
          <p:cNvPicPr>
            <a:picLocks noChangeAspect="1" noChangeArrowheads="1"/>
          </p:cNvPicPr>
          <p:nvPr/>
        </p:nvPicPr>
        <p:blipFill>
          <a:blip r:embed="rId5"/>
          <a:stretch>
            <a:fillRect/>
          </a:stretch>
        </p:blipFill>
        <p:spPr bwMode="auto">
          <a:xfrm>
            <a:off x="0" y="0"/>
            <a:ext cx="1643063" cy="2071688"/>
          </a:xfrm>
          <a:prstGeom prst="rect">
            <a:avLst/>
          </a:prstGeom>
          <a:noFill/>
          <a:ln w="9525">
            <a:noFill/>
            <a:miter lim="800000"/>
          </a:ln>
        </p:spPr>
      </p:pic>
      <p:pic>
        <p:nvPicPr>
          <p:cNvPr id="15366" name="Picture 8"/>
          <p:cNvPicPr>
            <a:picLocks noChangeAspect="1" noChangeArrowheads="1"/>
          </p:cNvPicPr>
          <p:nvPr/>
        </p:nvPicPr>
        <p:blipFill>
          <a:blip r:embed="rId6"/>
          <a:stretch>
            <a:fillRect/>
          </a:stretch>
        </p:blipFill>
        <p:spPr bwMode="auto">
          <a:xfrm>
            <a:off x="1785938" y="2143125"/>
            <a:ext cx="3714750" cy="2357438"/>
          </a:xfrm>
          <a:prstGeom prst="rect">
            <a:avLst/>
          </a:prstGeom>
          <a:noFill/>
          <a:ln w="9525">
            <a:noFill/>
            <a:miter lim="800000"/>
          </a:ln>
        </p:spPr>
      </p:pic>
      <p:pic>
        <p:nvPicPr>
          <p:cNvPr id="15367" name="Picture 9" descr="D:\我的文档\Pictures\11111.png"/>
          <p:cNvPicPr>
            <a:picLocks noChangeAspect="1" noChangeArrowheads="1"/>
          </p:cNvPicPr>
          <p:nvPr/>
        </p:nvPicPr>
        <p:blipFill>
          <a:blip r:embed="rId7"/>
          <a:stretch>
            <a:fillRect/>
          </a:stretch>
        </p:blipFill>
        <p:spPr bwMode="auto">
          <a:xfrm>
            <a:off x="0" y="2143125"/>
            <a:ext cx="1417638" cy="2357438"/>
          </a:xfrm>
          <a:prstGeom prst="rect">
            <a:avLst/>
          </a:prstGeom>
          <a:noFill/>
          <a:ln w="9525">
            <a:noFill/>
            <a:miter lim="800000"/>
          </a:ln>
        </p:spPr>
      </p:pic>
      <p:pic>
        <p:nvPicPr>
          <p:cNvPr id="15368" name="Picture 5"/>
          <p:cNvPicPr>
            <a:picLocks noChangeAspect="1" noChangeArrowheads="1"/>
          </p:cNvPicPr>
          <p:nvPr/>
        </p:nvPicPr>
        <p:blipFill>
          <a:blip r:embed="rId8"/>
          <a:stretch>
            <a:fillRect/>
          </a:stretch>
        </p:blipFill>
        <p:spPr bwMode="auto">
          <a:xfrm>
            <a:off x="2071688" y="4500563"/>
            <a:ext cx="3429000" cy="2357437"/>
          </a:xfrm>
          <a:prstGeom prst="rect">
            <a:avLst/>
          </a:prstGeom>
          <a:noFill/>
          <a:ln w="9525">
            <a:noFill/>
            <a:miter lim="800000"/>
          </a:ln>
        </p:spPr>
      </p:pic>
      <p:pic>
        <p:nvPicPr>
          <p:cNvPr id="15369" name="Picture 6"/>
          <p:cNvPicPr>
            <a:picLocks noChangeAspect="1" noChangeArrowheads="1"/>
          </p:cNvPicPr>
          <p:nvPr/>
        </p:nvPicPr>
        <p:blipFill>
          <a:blip r:embed="rId9"/>
          <a:stretch>
            <a:fillRect/>
          </a:stretch>
        </p:blipFill>
        <p:spPr bwMode="auto">
          <a:xfrm>
            <a:off x="0" y="4529138"/>
            <a:ext cx="1928813" cy="2328862"/>
          </a:xfrm>
          <a:prstGeom prst="rect">
            <a:avLst/>
          </a:prstGeom>
          <a:noFill/>
          <a:ln w="9525">
            <a:noFill/>
            <a:miter lim="800000"/>
          </a:ln>
        </p:spPr>
      </p:pic>
      <p:pic>
        <p:nvPicPr>
          <p:cNvPr id="15370" name="Picture 8"/>
          <p:cNvPicPr>
            <a:picLocks noChangeAspect="1" noChangeArrowheads="1"/>
          </p:cNvPicPr>
          <p:nvPr/>
        </p:nvPicPr>
        <p:blipFill>
          <a:blip r:embed="rId10"/>
          <a:stretch>
            <a:fillRect/>
          </a:stretch>
        </p:blipFill>
        <p:spPr bwMode="auto">
          <a:xfrm>
            <a:off x="5595938" y="4505325"/>
            <a:ext cx="3500437" cy="2359025"/>
          </a:xfrm>
          <a:prstGeom prst="rect">
            <a:avLst/>
          </a:prstGeom>
          <a:noFill/>
          <a:ln w="9525">
            <a:noFill/>
            <a:miter lim="800000"/>
          </a:ln>
        </p:spPr>
      </p:pic>
      <p:pic>
        <p:nvPicPr>
          <p:cNvPr id="15371" name="Picture 9"/>
          <p:cNvPicPr>
            <a:picLocks noChangeAspect="1" noChangeArrowheads="1"/>
          </p:cNvPicPr>
          <p:nvPr/>
        </p:nvPicPr>
        <p:blipFill>
          <a:blip r:embed="rId11"/>
          <a:stretch>
            <a:fillRect/>
          </a:stretch>
        </p:blipFill>
        <p:spPr bwMode="auto">
          <a:xfrm>
            <a:off x="5572125" y="2071688"/>
            <a:ext cx="3571875" cy="2428875"/>
          </a:xfrm>
          <a:prstGeom prst="rect">
            <a:avLst/>
          </a:prstGeom>
          <a:noFill/>
          <a:ln w="9525">
            <a:noFill/>
            <a:miter lim="800000"/>
          </a:ln>
        </p:spPr>
      </p:pic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071563"/>
            <a:ext cx="4900613" cy="928687"/>
          </a:xfrm>
        </p:spPr>
        <p:txBody>
          <a:bodyPr/>
          <a:lstStyle/>
          <a:p>
            <a:pPr algn="l" eaLnBrk="1" hangingPunct="1"/>
            <a:r>
              <a:rPr lang="en-US" altLang="zh-CN" b="1" smtClean="0">
                <a:solidFill>
                  <a:schemeClr val="tx1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7</a:t>
            </a:r>
            <a:r>
              <a:rPr lang="zh-CN" altLang="en-US" b="1" smtClean="0">
                <a:solidFill>
                  <a:schemeClr val="tx1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．</a:t>
            </a:r>
            <a:r>
              <a:rPr lang="zh-CN" altLang="en-US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乐器分类</a:t>
            </a:r>
            <a:r>
              <a:rPr lang="zh-CN" altLang="en-US" b="1" smtClean="0">
                <a:solidFill>
                  <a:schemeClr val="tx1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：</a:t>
            </a:r>
            <a:endParaRPr lang="zh-CN" altLang="en-US" b="1" smtClean="0"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2785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2071688"/>
            <a:ext cx="8229600" cy="4054475"/>
          </a:xfrm>
        </p:spPr>
        <p:txBody>
          <a:bodyPr/>
          <a:lstStyle/>
          <a:p>
            <a:pPr eaLnBrk="1" hangingPunct="1">
              <a:buClr>
                <a:schemeClr val="bg1"/>
              </a:buClr>
            </a:pPr>
            <a:r>
              <a:rPr lang="zh-CN" altLang="en-US" sz="36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（</a:t>
            </a:r>
            <a:r>
              <a:rPr lang="en-US" altLang="zh-CN" sz="36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</a:t>
            </a:r>
            <a:r>
              <a:rPr lang="zh-CN" altLang="en-US" sz="36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）管乐器；</a:t>
            </a:r>
            <a:endParaRPr lang="en-US" altLang="zh-CN" sz="3600" b="1" smtClean="0"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  <a:p>
            <a:pPr eaLnBrk="1" hangingPunct="1">
              <a:buClr>
                <a:schemeClr val="bg1"/>
              </a:buClr>
            </a:pPr>
            <a:r>
              <a:rPr lang="zh-CN" altLang="en-US" sz="36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（</a:t>
            </a:r>
            <a:r>
              <a:rPr lang="en-US" altLang="zh-CN" sz="36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</a:t>
            </a:r>
            <a:r>
              <a:rPr lang="zh-CN" altLang="en-US" sz="36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）打击乐器；</a:t>
            </a:r>
            <a:endParaRPr lang="en-US" altLang="zh-CN" sz="3600" b="1" smtClean="0"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  <a:p>
            <a:pPr eaLnBrk="1" hangingPunct="1">
              <a:buClr>
                <a:schemeClr val="bg1"/>
              </a:buClr>
            </a:pPr>
            <a:r>
              <a:rPr lang="zh-CN" altLang="en-US" sz="36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（</a:t>
            </a:r>
            <a:r>
              <a:rPr lang="en-US" altLang="zh-CN" sz="36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</a:t>
            </a:r>
            <a:r>
              <a:rPr lang="zh-CN" altLang="en-US" sz="36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）弦乐器：</a:t>
            </a:r>
            <a:endParaRPr lang="en-US" altLang="zh-CN" sz="3600" b="1" smtClean="0"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  <a:p>
            <a:pPr eaLnBrk="1" hangingPunct="1">
              <a:buClr>
                <a:schemeClr val="bg1"/>
              </a:buClr>
            </a:pPr>
            <a:r>
              <a:rPr lang="zh-CN" altLang="en-US" sz="36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乐器音调高低规律：</a:t>
            </a:r>
          </a:p>
          <a:p>
            <a:pPr eaLnBrk="1" hangingPunct="1">
              <a:buClr>
                <a:schemeClr val="bg1"/>
              </a:buClr>
            </a:pPr>
            <a:r>
              <a:rPr lang="zh-CN" altLang="en-US" sz="3600" b="1" smtClean="0">
                <a:solidFill>
                  <a:srgbClr val="FF0000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短细紧</a:t>
            </a:r>
            <a:r>
              <a:rPr lang="zh-CN" altLang="en-US" sz="36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音调高。</a:t>
            </a:r>
            <a:endParaRPr lang="zh-CN" altLang="en-US" smtClean="0"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pic>
        <p:nvPicPr>
          <p:cNvPr id="16388" name="Picture 5" descr="2012版人教版标准图标 动手动脑学物理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250825" y="188913"/>
            <a:ext cx="754063" cy="792162"/>
          </a:xfrm>
          <a:prstGeom prst="rect">
            <a:avLst/>
          </a:prstGeom>
          <a:noFill/>
          <a:ln w="9525">
            <a:noFill/>
            <a:miter lim="800000"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78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5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785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5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785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5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785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0" y="188913"/>
            <a:ext cx="9144000" cy="6192837"/>
          </a:xfrm>
          <a:prstGeom prst="rect">
            <a:avLst/>
          </a:prstGeom>
          <a:noFill/>
          <a:ln w="9525">
            <a:noFill/>
            <a:miter lim="800000"/>
          </a:ln>
        </p:spPr>
      </p:pic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>
          <a:xfrm>
            <a:off x="179388" y="188913"/>
            <a:ext cx="5400675" cy="647700"/>
          </a:xfrm>
        </p:spPr>
        <p:txBody>
          <a:bodyPr/>
          <a:lstStyle/>
          <a:p>
            <a:pPr algn="l" eaLnBrk="1" hangingPunct="1">
              <a:lnSpc>
                <a:spcPct val="120000"/>
              </a:lnSpc>
            </a:pPr>
            <a:r>
              <a:rPr lang="zh-CN" altLang="en-US" sz="3800" b="1" smtClean="0">
                <a:solidFill>
                  <a:schemeClr val="tx1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二、响度</a:t>
            </a:r>
          </a:p>
        </p:txBody>
      </p:sp>
      <p:sp>
        <p:nvSpPr>
          <p:cNvPr id="28057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68313" y="908050"/>
            <a:ext cx="7561262" cy="2879725"/>
          </a:xfrm>
        </p:spPr>
        <p:txBody>
          <a:bodyPr/>
          <a:lstStyle/>
          <a:p>
            <a:pPr eaLnBrk="1" hangingPunct="1">
              <a:lnSpc>
                <a:spcPct val="120000"/>
              </a:lnSpc>
              <a:buFontTx/>
              <a:buNone/>
            </a:pPr>
            <a:r>
              <a:rPr lang="en-US" altLang="zh-CN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</a:t>
            </a:r>
            <a:r>
              <a:rPr lang="zh-CN" altLang="en-US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．定义：声音的强弱。</a:t>
            </a:r>
          </a:p>
        </p:txBody>
      </p:sp>
      <p:pic>
        <p:nvPicPr>
          <p:cNvPr id="18436" name="Picture 10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3348038" y="1628775"/>
            <a:ext cx="1763712" cy="4895850"/>
          </a:xfrm>
          <a:prstGeom prst="rect">
            <a:avLst/>
          </a:prstGeom>
          <a:noFill/>
          <a:ln w="9525">
            <a:noFill/>
            <a:miter lim="800000"/>
          </a:ln>
        </p:spPr>
      </p:pic>
      <p:pic>
        <p:nvPicPr>
          <p:cNvPr id="18437" name="Picture 11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395288" y="2276475"/>
            <a:ext cx="2541587" cy="2808288"/>
          </a:xfrm>
          <a:prstGeom prst="rect">
            <a:avLst/>
          </a:prstGeom>
          <a:noFill/>
          <a:ln w="9525">
            <a:noFill/>
            <a:miter lim="800000"/>
          </a:ln>
        </p:spPr>
      </p:pic>
      <p:pic>
        <p:nvPicPr>
          <p:cNvPr id="280588" name="Picture 12"/>
          <p:cNvPicPr>
            <a:picLocks noChangeAspect="1" noChangeArrowheads="1"/>
          </p:cNvPicPr>
          <p:nvPr/>
        </p:nvPicPr>
        <p:blipFill>
          <a:blip r:embed="rId4"/>
          <a:stretch>
            <a:fillRect/>
          </a:stretch>
        </p:blipFill>
        <p:spPr bwMode="auto">
          <a:xfrm>
            <a:off x="5508625" y="333375"/>
            <a:ext cx="3095625" cy="3095625"/>
          </a:xfrm>
          <a:prstGeom prst="rect">
            <a:avLst/>
          </a:prstGeom>
          <a:noFill/>
          <a:ln w="9525">
            <a:noFill/>
            <a:miter lim="800000"/>
          </a:ln>
        </p:spPr>
      </p:pic>
      <p:pic>
        <p:nvPicPr>
          <p:cNvPr id="280589" name="Picture 13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5651500" y="3500438"/>
            <a:ext cx="2663825" cy="2879725"/>
          </a:xfrm>
          <a:prstGeom prst="rect">
            <a:avLst/>
          </a:prstGeom>
          <a:noFill/>
          <a:ln w="9525">
            <a:noFill/>
            <a:miter lim="800000"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0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0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805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2805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>
          <a:xfrm>
            <a:off x="250825" y="260350"/>
            <a:ext cx="8229600" cy="706438"/>
          </a:xfrm>
        </p:spPr>
        <p:txBody>
          <a:bodyPr/>
          <a:lstStyle/>
          <a:p>
            <a:pPr algn="l" eaLnBrk="1" hangingPunct="1"/>
            <a:r>
              <a:rPr lang="en-US" altLang="zh-CN" sz="43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</a:t>
            </a:r>
            <a:r>
              <a:rPr lang="zh-CN" altLang="en-US" sz="43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．探究影响响度强弱的因素</a:t>
            </a:r>
          </a:p>
        </p:txBody>
      </p:sp>
      <p:sp>
        <p:nvSpPr>
          <p:cNvPr id="28365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0825" y="908050"/>
            <a:ext cx="5184775" cy="5041900"/>
          </a:xfrm>
        </p:spPr>
        <p:txBody>
          <a:bodyPr/>
          <a:lstStyle/>
          <a:p>
            <a:pPr eaLnBrk="1" hangingPunct="1">
              <a:lnSpc>
                <a:spcPct val="120000"/>
              </a:lnSpc>
              <a:buClr>
                <a:schemeClr val="bg1"/>
              </a:buClr>
            </a:pPr>
            <a:r>
              <a:rPr lang="zh-CN" altLang="en-US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轻敲和重敲同一音叉相同位置，比较声音强弱。</a:t>
            </a:r>
          </a:p>
          <a:p>
            <a:pPr eaLnBrk="1" hangingPunct="1">
              <a:lnSpc>
                <a:spcPct val="120000"/>
              </a:lnSpc>
              <a:buClr>
                <a:schemeClr val="bg1"/>
              </a:buClr>
            </a:pPr>
            <a:endParaRPr lang="zh-CN" altLang="en-US" b="1" smtClean="0"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  <a:p>
            <a:pPr eaLnBrk="1" hangingPunct="1">
              <a:lnSpc>
                <a:spcPct val="120000"/>
              </a:lnSpc>
              <a:buClr>
                <a:schemeClr val="bg1"/>
              </a:buClr>
            </a:pPr>
            <a:r>
              <a:rPr lang="zh-CN" altLang="en-US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控制变量法</a:t>
            </a:r>
          </a:p>
          <a:p>
            <a:pPr eaLnBrk="1" hangingPunct="1">
              <a:lnSpc>
                <a:spcPct val="120000"/>
              </a:lnSpc>
              <a:buClr>
                <a:schemeClr val="bg1"/>
              </a:buClr>
            </a:pPr>
            <a:r>
              <a:rPr lang="zh-CN" altLang="en-US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转换法</a:t>
            </a:r>
          </a:p>
          <a:p>
            <a:pPr eaLnBrk="1" hangingPunct="1">
              <a:lnSpc>
                <a:spcPct val="120000"/>
              </a:lnSpc>
              <a:buClr>
                <a:schemeClr val="bg1"/>
              </a:buClr>
            </a:pPr>
            <a:r>
              <a:rPr lang="zh-CN" altLang="en-US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（乒乓球弹起幅度不同。）</a:t>
            </a:r>
            <a:endParaRPr lang="zh-CN" altLang="en-US" smtClean="0"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pic>
        <p:nvPicPr>
          <p:cNvPr id="283652" name="Picture 4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5033963" y="981075"/>
            <a:ext cx="3859212" cy="5616575"/>
          </a:xfrm>
          <a:prstGeom prst="rect">
            <a:avLst/>
          </a:prstGeom>
          <a:noFill/>
          <a:ln w="9525">
            <a:noFill/>
            <a:miter lim="800000"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83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2" dur="500"/>
                                        <p:tgtEl>
                                          <p:spTgt spid="2836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6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836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6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836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6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836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ontrols>
      <mc:AlternateContent xmlns:mc="http://schemas.openxmlformats.org/markup-compatibility/2006">
        <mc:Choice xmlns:v="urn:schemas-microsoft-com:vml" Requires="v">
          <p:control spid="4098" name="ShockwaveFlash2" r:id="rId2" imgW="8641829" imgH="6121982"/>
        </mc:Choice>
        <mc:Fallback>
          <p:control name="ShockwaveFlash2" r:id="rId2" imgW="8641829" imgH="6121982">
            <p:pic>
              <p:nvPicPr>
                <p:cNvPr id="0" name="ShockwaveFlash2"/>
                <p:cNvPicPr>
                  <a:picLocks noChangeArrowheads="1" noChangeShapeType="1"/>
                </p:cNvPicPr>
                <p:nvPr/>
              </p:nvPicPr>
              <p:blipFill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250825" y="260350"/>
                  <a:ext cx="8642350" cy="612140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9525">
                      <a:noFill/>
                      <a:miter lim="800000"/>
                      <a:headEnd/>
                      <a:tailEnd/>
                    </a14:hiddenLine>
                  </a:ext>
                </a:extLst>
              </p:spPr>
            </p:pic>
          </p:control>
        </mc:Fallback>
      </mc:AlternateContent>
    </p:controls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>
          <a:xfrm>
            <a:off x="1547813" y="260350"/>
            <a:ext cx="6697662" cy="576263"/>
          </a:xfrm>
        </p:spPr>
        <p:txBody>
          <a:bodyPr/>
          <a:lstStyle/>
          <a:p>
            <a:pPr algn="l" eaLnBrk="1" hangingPunct="1"/>
            <a:r>
              <a:rPr lang="en-US" altLang="zh-CN" sz="3600" b="1" smtClean="0">
                <a:solidFill>
                  <a:schemeClr val="tx1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</a:t>
            </a:r>
            <a:r>
              <a:rPr lang="zh-CN" altLang="en-US" sz="36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．</a:t>
            </a:r>
            <a:r>
              <a:rPr lang="zh-CN" altLang="en-US" sz="3600" b="1" smtClean="0">
                <a:solidFill>
                  <a:schemeClr val="tx1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比较不同响度声音的波形</a:t>
            </a:r>
          </a:p>
        </p:txBody>
      </p:sp>
      <p:sp>
        <p:nvSpPr>
          <p:cNvPr id="2856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11188" y="5229225"/>
            <a:ext cx="7632700" cy="1081088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zh-CN" altLang="en-US" sz="28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结论：</a:t>
            </a:r>
          </a:p>
          <a:p>
            <a:pPr eaLnBrk="1" hangingPunct="1">
              <a:buClr>
                <a:schemeClr val="bg1"/>
              </a:buClr>
            </a:pPr>
            <a:r>
              <a:rPr lang="zh-CN" altLang="en-US" sz="28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重敲音叉，</a:t>
            </a:r>
            <a:r>
              <a:rPr lang="zh-CN" altLang="en-US" sz="2800" b="1" smtClean="0">
                <a:solidFill>
                  <a:srgbClr val="FF0000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振幅大，响度大</a:t>
            </a:r>
            <a:r>
              <a:rPr lang="zh-CN" altLang="en-US" sz="28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；反之响度小。</a:t>
            </a:r>
          </a:p>
        </p:txBody>
      </p:sp>
      <p:pic>
        <p:nvPicPr>
          <p:cNvPr id="20484" name="Picture 4" descr="2012版人教版标准图标 演示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611188" y="260350"/>
            <a:ext cx="685800" cy="685800"/>
          </a:xfrm>
          <a:prstGeom prst="rect">
            <a:avLst/>
          </a:prstGeom>
          <a:noFill/>
          <a:ln w="9525">
            <a:noFill/>
            <a:miter lim="800000"/>
          </a:ln>
        </p:spPr>
      </p:pic>
      <p:pic>
        <p:nvPicPr>
          <p:cNvPr id="37889" name="Picture 1" descr="D:\我的文档\Pictures\113 - 副本.png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357158" y="1071546"/>
            <a:ext cx="8607968" cy="3857652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56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56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56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56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856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856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5699" grpId="0" uiExpand="1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>
          <a:xfrm>
            <a:off x="250825" y="260350"/>
            <a:ext cx="5770563" cy="706438"/>
          </a:xfrm>
        </p:spPr>
        <p:txBody>
          <a:bodyPr/>
          <a:lstStyle/>
          <a:p>
            <a:pPr algn="l" eaLnBrk="1" hangingPunct="1"/>
            <a:r>
              <a:rPr lang="en-US" altLang="zh-CN" sz="38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4</a:t>
            </a:r>
            <a:r>
              <a:rPr lang="zh-CN" altLang="en-US" sz="38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．影响响度的因素：</a:t>
            </a:r>
          </a:p>
        </p:txBody>
      </p:sp>
      <p:sp>
        <p:nvSpPr>
          <p:cNvPr id="2867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79388" y="1196975"/>
            <a:ext cx="8137525" cy="4608513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zh-CN" altLang="en-US" b="1" smtClean="0">
                <a:solidFill>
                  <a:srgbClr val="FF3300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（</a:t>
            </a:r>
            <a:r>
              <a:rPr lang="en-US" altLang="zh-CN" b="1" smtClean="0">
                <a:solidFill>
                  <a:srgbClr val="FF3300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</a:t>
            </a:r>
            <a:r>
              <a:rPr lang="zh-CN" altLang="en-US" b="1" smtClean="0">
                <a:solidFill>
                  <a:srgbClr val="FF3300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）振幅：</a:t>
            </a:r>
          </a:p>
          <a:p>
            <a:pPr lvl="1" eaLnBrk="1" hangingPunct="1">
              <a:buFontTx/>
              <a:buNone/>
            </a:pPr>
            <a:r>
              <a:rPr lang="zh-CN" altLang="en-US" sz="32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物体振动的幅度。</a:t>
            </a:r>
          </a:p>
          <a:p>
            <a:pPr lvl="1" eaLnBrk="1" hangingPunct="1">
              <a:buFontTx/>
              <a:buNone/>
            </a:pPr>
            <a:r>
              <a:rPr lang="zh-CN" altLang="en-US" sz="32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振幅越大，响度越大。</a:t>
            </a:r>
          </a:p>
          <a:p>
            <a:pPr eaLnBrk="1" hangingPunct="1">
              <a:buFontTx/>
              <a:buNone/>
            </a:pPr>
            <a:r>
              <a:rPr lang="zh-CN" altLang="en-US" b="1" smtClean="0">
                <a:solidFill>
                  <a:srgbClr val="FF3300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（</a:t>
            </a:r>
            <a:r>
              <a:rPr lang="en-US" altLang="zh-CN" b="1" smtClean="0">
                <a:solidFill>
                  <a:srgbClr val="FF3300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</a:t>
            </a:r>
            <a:r>
              <a:rPr lang="zh-CN" altLang="en-US" b="1" smtClean="0">
                <a:solidFill>
                  <a:srgbClr val="FF3300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）人耳距离发声体的远近</a:t>
            </a:r>
          </a:p>
          <a:p>
            <a:pPr eaLnBrk="1" hangingPunct="1">
              <a:buClr>
                <a:schemeClr val="bg1"/>
              </a:buClr>
            </a:pPr>
            <a:r>
              <a:rPr lang="zh-CN" altLang="en-US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人耳距离发声体越远，响度越小。</a:t>
            </a:r>
          </a:p>
        </p:txBody>
      </p:sp>
      <p:pic>
        <p:nvPicPr>
          <p:cNvPr id="286724" name="Picture 4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684213" y="4365625"/>
            <a:ext cx="8137525" cy="1985963"/>
          </a:xfrm>
          <a:prstGeom prst="rect">
            <a:avLst/>
          </a:prstGeom>
          <a:noFill/>
          <a:ln w="9525">
            <a:noFill/>
            <a:miter lim="800000"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67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67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867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867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867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867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867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867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867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867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867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867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3781" name="男低音 赵鹏 独上西楼（截取）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  <p:extLst/>
          </p:nvPr>
        </p:nvPicPr>
        <p:blipFill>
          <a:blip r:embed="rId3"/>
          <a:stretch>
            <a:fillRect/>
          </a:stretch>
        </p:blipFill>
        <p:spPr bwMode="auto">
          <a:xfrm>
            <a:off x="3995738" y="1989138"/>
            <a:ext cx="576262" cy="576262"/>
          </a:xfrm>
          <a:prstGeom prst="rect">
            <a:avLst/>
          </a:prstGeom>
          <a:noFill/>
          <a:ln w="9525">
            <a:noFill/>
            <a:miter lim="800000"/>
          </a:ln>
        </p:spPr>
      </p:pic>
      <p:pic>
        <p:nvPicPr>
          <p:cNvPr id="203782" name="女高音 李琼 山路十八弯（截取）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  <p:extLst/>
          </p:nvPr>
        </p:nvPicPr>
        <p:blipFill>
          <a:blip r:embed="rId3"/>
          <a:stretch>
            <a:fillRect/>
          </a:stretch>
        </p:blipFill>
        <p:spPr bwMode="auto">
          <a:xfrm>
            <a:off x="3995738" y="2708275"/>
            <a:ext cx="576262" cy="576263"/>
          </a:xfrm>
          <a:prstGeom prst="rect">
            <a:avLst/>
          </a:prstGeom>
          <a:noFill/>
          <a:ln w="9525">
            <a:noFill/>
            <a:miter lim="800000"/>
          </a:ln>
        </p:spPr>
      </p:pic>
      <p:pic>
        <p:nvPicPr>
          <p:cNvPr id="203783" name="Vitas-歌剧2（截取）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  <p:extLst/>
          </p:nvPr>
        </p:nvPicPr>
        <p:blipFill>
          <a:blip r:embed="rId3"/>
          <a:stretch>
            <a:fillRect/>
          </a:stretch>
        </p:blipFill>
        <p:spPr bwMode="auto">
          <a:xfrm>
            <a:off x="3995738" y="3440113"/>
            <a:ext cx="576262" cy="576262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203786" name="Text Box 10"/>
          <p:cNvSpPr txBox="1">
            <a:spLocks noChangeArrowheads="1"/>
          </p:cNvSpPr>
          <p:nvPr/>
        </p:nvSpPr>
        <p:spPr bwMode="auto">
          <a:xfrm>
            <a:off x="4716463" y="2022475"/>
            <a:ext cx="3887787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2800" b="1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粗犷、低沉、调低</a:t>
            </a:r>
          </a:p>
        </p:txBody>
      </p:sp>
      <p:sp>
        <p:nvSpPr>
          <p:cNvPr id="203787" name="Text Box 11"/>
          <p:cNvSpPr txBox="1">
            <a:spLocks noChangeArrowheads="1"/>
          </p:cNvSpPr>
          <p:nvPr/>
        </p:nvSpPr>
        <p:spPr bwMode="auto">
          <a:xfrm>
            <a:off x="4716463" y="2752725"/>
            <a:ext cx="2663825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2800" b="1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尖细、调高</a:t>
            </a:r>
          </a:p>
        </p:txBody>
      </p:sp>
      <p:sp>
        <p:nvSpPr>
          <p:cNvPr id="203788" name="Text Box 12"/>
          <p:cNvSpPr txBox="1">
            <a:spLocks noChangeArrowheads="1"/>
          </p:cNvSpPr>
          <p:nvPr/>
        </p:nvSpPr>
        <p:spPr bwMode="auto">
          <a:xfrm>
            <a:off x="4716463" y="3473450"/>
            <a:ext cx="2663825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2800" b="1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调更高</a:t>
            </a:r>
          </a:p>
        </p:txBody>
      </p:sp>
      <p:sp>
        <p:nvSpPr>
          <p:cNvPr id="8200" name="Rectangle 15"/>
          <p:cNvSpPr>
            <a:spLocks noChangeArrowheads="1"/>
          </p:cNvSpPr>
          <p:nvPr/>
        </p:nvSpPr>
        <p:spPr bwMode="auto">
          <a:xfrm>
            <a:off x="847725" y="2028825"/>
            <a:ext cx="2327275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800" b="1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男歌星的歌声</a:t>
            </a:r>
          </a:p>
        </p:txBody>
      </p:sp>
      <p:sp>
        <p:nvSpPr>
          <p:cNvPr id="8201" name="Rectangle 16"/>
          <p:cNvSpPr>
            <a:spLocks noChangeArrowheads="1"/>
          </p:cNvSpPr>
          <p:nvPr/>
        </p:nvSpPr>
        <p:spPr bwMode="auto">
          <a:xfrm>
            <a:off x="827088" y="2759075"/>
            <a:ext cx="2327275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800" b="1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女歌星的歌声</a:t>
            </a:r>
          </a:p>
        </p:txBody>
      </p:sp>
      <p:sp>
        <p:nvSpPr>
          <p:cNvPr id="8202" name="Rectangle 17"/>
          <p:cNvSpPr>
            <a:spLocks noChangeArrowheads="1"/>
          </p:cNvSpPr>
          <p:nvPr/>
        </p:nvSpPr>
        <p:spPr bwMode="auto">
          <a:xfrm>
            <a:off x="827088" y="3479800"/>
            <a:ext cx="3041650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800" b="1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俄罗斯歌星的歌声</a:t>
            </a:r>
          </a:p>
        </p:txBody>
      </p:sp>
      <p:sp>
        <p:nvSpPr>
          <p:cNvPr id="203802" name="AutoShape 26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8027988" y="1773238"/>
            <a:ext cx="719137" cy="792162"/>
          </a:xfrm>
          <a:prstGeom prst="actionButtonBlank">
            <a:avLst/>
          </a:prstGeom>
          <a:solidFill>
            <a:schemeClr val="accent1"/>
          </a:solidFill>
          <a:ln w="9525">
            <a:noFill/>
            <a:miter lim="800000"/>
          </a:ln>
        </p:spPr>
        <p:txBody>
          <a:bodyPr wrap="none" anchor="ctr"/>
          <a:lstStyle/>
          <a:p>
            <a:pPr algn="ctr"/>
            <a:r>
              <a:rPr lang="en-US" altLang="zh-CN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Stop1</a:t>
            </a:r>
          </a:p>
        </p:txBody>
      </p:sp>
      <p:sp>
        <p:nvSpPr>
          <p:cNvPr id="203803" name="AutoShape 27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8027988" y="2636838"/>
            <a:ext cx="719137" cy="792162"/>
          </a:xfrm>
          <a:prstGeom prst="actionButtonBlank">
            <a:avLst/>
          </a:prstGeom>
          <a:solidFill>
            <a:schemeClr val="accent1"/>
          </a:solidFill>
          <a:ln w="9525">
            <a:noFill/>
            <a:miter lim="800000"/>
          </a:ln>
        </p:spPr>
        <p:txBody>
          <a:bodyPr wrap="none" anchor="ctr"/>
          <a:lstStyle/>
          <a:p>
            <a:pPr algn="ctr"/>
            <a:r>
              <a:rPr lang="en-US" altLang="zh-CN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Stop2</a:t>
            </a:r>
          </a:p>
        </p:txBody>
      </p:sp>
      <p:sp>
        <p:nvSpPr>
          <p:cNvPr id="203804" name="AutoShape 28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8027988" y="3500438"/>
            <a:ext cx="719137" cy="792162"/>
          </a:xfrm>
          <a:prstGeom prst="actionButtonBlank">
            <a:avLst/>
          </a:prstGeom>
          <a:solidFill>
            <a:schemeClr val="accent1"/>
          </a:solidFill>
          <a:ln w="9525">
            <a:noFill/>
            <a:miter lim="800000"/>
          </a:ln>
        </p:spPr>
        <p:txBody>
          <a:bodyPr wrap="none" anchor="ctr"/>
          <a:lstStyle/>
          <a:p>
            <a:pPr algn="ctr"/>
            <a:r>
              <a:rPr lang="en-US" altLang="zh-CN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Stop3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7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37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7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037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7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037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20380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22" dur="1" fill="hold"/>
                                        <p:tgtEl>
                                          <p:spTgt spid="20378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3802"/>
                  </p:tgtEl>
                </p:cond>
              </p:nextCondLst>
            </p:seq>
            <p:audio>
              <p:cMediaNode>
                <p:cTn id="23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3781"/>
                </p:tgtEl>
              </p:cMediaNode>
            </p:audio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20380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28" dur="1" fill="hold"/>
                                        <p:tgtEl>
                                          <p:spTgt spid="20378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3803"/>
                  </p:tgtEl>
                </p:cond>
              </p:nextCondLst>
            </p:seq>
            <p:audio>
              <p:cMediaNode>
                <p:cTn id="29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3782"/>
                </p:tgtEl>
              </p:cMediaNode>
            </p:audio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20380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34" dur="1" fill="hold"/>
                                        <p:tgtEl>
                                          <p:spTgt spid="20378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3804"/>
                  </p:tgtEl>
                </p:cond>
              </p:nextCondLst>
            </p:seq>
            <p:audio>
              <p:cMediaNode>
                <p:cTn id="35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3783"/>
                </p:tgtEl>
              </p:cMediaNode>
            </p:audio>
            <p:audio>
              <p:cMediaNode>
                <p:cTn id="36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3781"/>
                </p:tgtEl>
              </p:cMediaNode>
            </p:audio>
            <p:audio>
              <p:cMediaNode>
                <p:cTn id="3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3782"/>
                </p:tgtEl>
              </p:cMediaNode>
            </p:audio>
            <p:audio>
              <p:cMediaNode>
                <p:cTn id="38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3783"/>
                </p:tgtEl>
              </p:cMediaNode>
            </p:audio>
          </p:childTnLst>
        </p:cTn>
      </p:par>
    </p:tnLst>
    <p:bldLst>
      <p:bldP spid="203786" grpId="0"/>
      <p:bldP spid="203787" grpId="0"/>
      <p:bldP spid="203788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5580063" y="4437063"/>
            <a:ext cx="3394075" cy="2089150"/>
          </a:xfrm>
        </p:spPr>
        <p:txBody>
          <a:bodyPr/>
          <a:lstStyle/>
          <a:p>
            <a:pPr eaLnBrk="1" hangingPunct="1">
              <a:buClr>
                <a:schemeClr val="bg1"/>
              </a:buClr>
            </a:pPr>
            <a:r>
              <a:rPr lang="zh-CN" altLang="en-US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用喇叭可减少声音的</a:t>
            </a:r>
            <a:r>
              <a:rPr lang="zh-CN" altLang="en-US" b="1" smtClean="0">
                <a:solidFill>
                  <a:srgbClr val="FF0000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分散</a:t>
            </a:r>
            <a:r>
              <a:rPr lang="zh-CN" altLang="en-US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，使声音传播更远。</a:t>
            </a:r>
            <a:endParaRPr lang="zh-CN" altLang="en-US" smtClean="0"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  <a:p>
            <a:pPr eaLnBrk="1" hangingPunct="1"/>
            <a:endParaRPr lang="en-US" altLang="zh-CN" smtClean="0"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pic>
        <p:nvPicPr>
          <p:cNvPr id="22531" name="Picture 3" descr="图文-马拉多纳助战阿根廷男篮 情不自禁大声呼喊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250825" y="188913"/>
            <a:ext cx="5473700" cy="2879725"/>
          </a:xfrm>
          <a:prstGeom prst="rect">
            <a:avLst/>
          </a:prstGeom>
          <a:noFill/>
          <a:ln w="9525">
            <a:solidFill>
              <a:srgbClr val="000099"/>
            </a:solidFill>
            <a:miter lim="800000"/>
          </a:ln>
        </p:spPr>
      </p:pic>
      <p:pic>
        <p:nvPicPr>
          <p:cNvPr id="22532" name="Picture 4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250825" y="3141663"/>
            <a:ext cx="5473700" cy="3311525"/>
          </a:xfrm>
          <a:prstGeom prst="rect">
            <a:avLst/>
          </a:prstGeom>
          <a:noFill/>
          <a:ln w="9525">
            <a:noFill/>
            <a:miter lim="800000"/>
          </a:ln>
        </p:spPr>
      </p:pic>
    </p:spTree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body" sz="half" idx="1"/>
          </p:nvPr>
        </p:nvSpPr>
        <p:spPr>
          <a:xfrm>
            <a:off x="323850" y="981075"/>
            <a:ext cx="8424863" cy="576263"/>
          </a:xfrm>
        </p:spPr>
        <p:txBody>
          <a:bodyPr/>
          <a:lstStyle/>
          <a:p>
            <a:pPr eaLnBrk="1" hangingPunct="1">
              <a:buClr>
                <a:schemeClr val="bg1"/>
              </a:buClr>
              <a:buFont typeface="Wingdings" pitchFamily="2" charset="2"/>
              <a:buChar char="p"/>
            </a:pPr>
            <a:r>
              <a:rPr lang="zh-CN" altLang="en-US" sz="2400" b="1" smtClean="0">
                <a:solidFill>
                  <a:srgbClr val="0033CC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你能区分牛和蚊子叫声的音调高低和响度强弱吗？</a:t>
            </a:r>
          </a:p>
        </p:txBody>
      </p:sp>
      <p:pic>
        <p:nvPicPr>
          <p:cNvPr id="288771" name="牛叫声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  <p:extLst/>
          </p:nvPr>
        </p:nvPicPr>
        <p:blipFill>
          <a:blip r:embed="rId3"/>
          <a:stretch>
            <a:fillRect/>
          </a:stretch>
        </p:blipFill>
        <p:spPr bwMode="auto">
          <a:xfrm>
            <a:off x="3635375" y="2565400"/>
            <a:ext cx="936625" cy="936625"/>
          </a:xfrm>
          <a:prstGeom prst="rect">
            <a:avLst/>
          </a:prstGeom>
          <a:noFill/>
          <a:ln w="9525">
            <a:noFill/>
            <a:miter lim="800000"/>
          </a:ln>
        </p:spPr>
      </p:pic>
      <p:pic>
        <p:nvPicPr>
          <p:cNvPr id="288772" name="蚊子叫声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  <p:extLst/>
          </p:nvPr>
        </p:nvPicPr>
        <p:blipFill>
          <a:blip r:embed="rId3"/>
          <a:stretch>
            <a:fillRect/>
          </a:stretch>
        </p:blipFill>
        <p:spPr bwMode="auto">
          <a:xfrm>
            <a:off x="7019925" y="2565400"/>
            <a:ext cx="936625" cy="936625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23557" name="Rectangle 5"/>
          <p:cNvSpPr>
            <a:spLocks noGrp="1" noChangeArrowheads="1"/>
          </p:cNvSpPr>
          <p:nvPr>
            <p:ph type="title"/>
          </p:nvPr>
        </p:nvSpPr>
        <p:spPr>
          <a:xfrm>
            <a:off x="1476375" y="188913"/>
            <a:ext cx="4043363" cy="706437"/>
          </a:xfrm>
        </p:spPr>
        <p:txBody>
          <a:bodyPr/>
          <a:lstStyle/>
          <a:p>
            <a:pPr eaLnBrk="1" hangingPunct="1"/>
            <a:r>
              <a:rPr lang="zh-CN" altLang="en-US" b="1" smtClean="0">
                <a:solidFill>
                  <a:srgbClr val="0033CC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想想议议</a:t>
            </a:r>
          </a:p>
        </p:txBody>
      </p:sp>
      <p:pic>
        <p:nvPicPr>
          <p:cNvPr id="23558" name="Picture 6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827088" y="1557338"/>
            <a:ext cx="2663825" cy="2089150"/>
          </a:xfrm>
          <a:prstGeom prst="rect">
            <a:avLst/>
          </a:prstGeom>
          <a:noFill/>
          <a:ln w="9525">
            <a:noFill/>
            <a:miter lim="800000"/>
          </a:ln>
        </p:spPr>
      </p:pic>
      <p:pic>
        <p:nvPicPr>
          <p:cNvPr id="23559" name="Picture 7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5580063" y="1773238"/>
            <a:ext cx="1449387" cy="1584325"/>
          </a:xfrm>
          <a:prstGeom prst="rect">
            <a:avLst/>
          </a:prstGeom>
          <a:noFill/>
          <a:ln w="9525">
            <a:noFill/>
            <a:miter lim="800000"/>
          </a:ln>
        </p:spPr>
      </p:pic>
      <p:pic>
        <p:nvPicPr>
          <p:cNvPr id="23560" name="Picture 8" descr="2012版人教版标准图标 想想议议"/>
          <p:cNvPicPr>
            <a:picLocks noChangeAspect="1" noChangeArrowheads="1"/>
          </p:cNvPicPr>
          <p:nvPr/>
        </p:nvPicPr>
        <p:blipFill>
          <a:blip r:embed="rId6"/>
          <a:stretch>
            <a:fillRect/>
          </a:stretch>
        </p:blipFill>
        <p:spPr bwMode="auto">
          <a:xfrm>
            <a:off x="395288" y="188913"/>
            <a:ext cx="866775" cy="820737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288777" name="Rectangle 9"/>
          <p:cNvSpPr>
            <a:spLocks noGrp="1" noChangeArrowheads="1"/>
          </p:cNvSpPr>
          <p:nvPr>
            <p:ph type="body" sz="half" idx="2"/>
          </p:nvPr>
        </p:nvSpPr>
        <p:spPr>
          <a:xfrm>
            <a:off x="250825" y="3789363"/>
            <a:ext cx="8642350" cy="2663825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en-US" altLang="zh-CN" sz="24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5</a:t>
            </a:r>
            <a:r>
              <a:rPr lang="zh-CN" altLang="en-US" sz="24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．音调和响度的区别：</a:t>
            </a:r>
          </a:p>
          <a:p>
            <a:pPr eaLnBrk="1" hangingPunct="1">
              <a:buClr>
                <a:schemeClr val="bg1"/>
              </a:buClr>
            </a:pPr>
            <a:r>
              <a:rPr lang="zh-CN" altLang="en-US" sz="24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（</a:t>
            </a:r>
            <a:r>
              <a:rPr lang="en-US" altLang="zh-CN" sz="24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</a:t>
            </a:r>
            <a:r>
              <a:rPr lang="zh-CN" altLang="en-US" sz="24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）音调指声音的</a:t>
            </a:r>
            <a:r>
              <a:rPr lang="en-US" altLang="zh-CN" sz="24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______</a:t>
            </a:r>
            <a:r>
              <a:rPr lang="zh-CN" altLang="en-US" sz="24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，由</a:t>
            </a:r>
            <a:r>
              <a:rPr lang="en-US" altLang="zh-CN" sz="24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______</a:t>
            </a:r>
            <a:r>
              <a:rPr lang="zh-CN" altLang="en-US" sz="24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决定；响度是指声音的</a:t>
            </a:r>
            <a:r>
              <a:rPr lang="en-US" altLang="zh-CN" sz="24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______</a:t>
            </a:r>
            <a:r>
              <a:rPr lang="zh-CN" altLang="en-US" sz="24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，由</a:t>
            </a:r>
            <a:r>
              <a:rPr lang="en-US" altLang="zh-CN" sz="24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_______</a:t>
            </a:r>
            <a:r>
              <a:rPr lang="zh-CN" altLang="en-US" sz="24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和</a:t>
            </a:r>
            <a:r>
              <a:rPr lang="en-US" altLang="zh-CN" sz="24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_________</a:t>
            </a:r>
            <a:r>
              <a:rPr lang="zh-CN" altLang="en-US" sz="24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决定。</a:t>
            </a:r>
          </a:p>
          <a:p>
            <a:pPr eaLnBrk="1" hangingPunct="1">
              <a:buClr>
                <a:schemeClr val="bg1"/>
              </a:buClr>
            </a:pPr>
            <a:r>
              <a:rPr lang="zh-CN" altLang="en-US" sz="24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（</a:t>
            </a:r>
            <a:r>
              <a:rPr lang="en-US" altLang="zh-CN" sz="24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</a:t>
            </a:r>
            <a:r>
              <a:rPr lang="zh-CN" altLang="en-US" sz="24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）音调高的响度</a:t>
            </a:r>
            <a:r>
              <a:rPr lang="en-US" altLang="zh-CN" sz="24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________</a:t>
            </a:r>
            <a:r>
              <a:rPr lang="zh-CN" altLang="en-US" sz="24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大，响度大的音调</a:t>
            </a:r>
            <a:r>
              <a:rPr lang="en-US" altLang="zh-CN" sz="24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______</a:t>
            </a:r>
            <a:r>
              <a:rPr lang="zh-CN" altLang="en-US" sz="24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高。</a:t>
            </a:r>
          </a:p>
          <a:p>
            <a:pPr eaLnBrk="1" hangingPunct="1">
              <a:buClr>
                <a:schemeClr val="bg1"/>
              </a:buClr>
            </a:pPr>
            <a:r>
              <a:rPr lang="zh-CN" altLang="en-US" sz="2400" b="1" smtClean="0">
                <a:solidFill>
                  <a:srgbClr val="FF3300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答案：（</a:t>
            </a:r>
            <a:r>
              <a:rPr lang="en-US" altLang="zh-CN" sz="2400" b="1" smtClean="0">
                <a:solidFill>
                  <a:srgbClr val="FF3300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</a:t>
            </a:r>
            <a:r>
              <a:rPr lang="zh-CN" altLang="en-US" sz="2400" b="1" smtClean="0">
                <a:solidFill>
                  <a:srgbClr val="FF3300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）高低；频率；强弱；振动幅度；距离发声体远近；（</a:t>
            </a:r>
            <a:r>
              <a:rPr lang="en-US" altLang="zh-CN" sz="2400" b="1" smtClean="0">
                <a:solidFill>
                  <a:srgbClr val="FF3300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</a:t>
            </a:r>
            <a:r>
              <a:rPr lang="zh-CN" altLang="en-US" sz="2400" b="1" smtClean="0">
                <a:solidFill>
                  <a:srgbClr val="FF3300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）不一定；不一定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87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887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877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8877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877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8877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877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8877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28877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7" dur="2022" fill="hold"/>
                                        <p:tgtEl>
                                          <p:spTgt spid="28877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8771"/>
                  </p:tgtEl>
                </p:cond>
              </p:nextCondLst>
            </p:seq>
            <p:audio>
              <p:cMediaNode>
                <p:cTn id="28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88771"/>
                </p:tgtEl>
              </p:cMediaNode>
            </p:audio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28877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3" dur="7892" fill="hold"/>
                                        <p:tgtEl>
                                          <p:spTgt spid="28877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8772"/>
                  </p:tgtEl>
                </p:cond>
              </p:nextCondLst>
            </p:seq>
            <p:audio>
              <p:cMediaNode>
                <p:cTn id="34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88772"/>
                </p:tgtEl>
              </p:cMediaNode>
            </p:audio>
            <p:audio>
              <p:cMediaNode>
                <p:cTn id="35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88771"/>
                </p:tgtEl>
              </p:cMediaNode>
            </p:audio>
            <p:audio>
              <p:cMediaNode>
                <p:cTn id="36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88772"/>
                </p:tgtEl>
              </p:cMediaNode>
            </p:audio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4691063" cy="706437"/>
          </a:xfrm>
        </p:spPr>
        <p:txBody>
          <a:bodyPr/>
          <a:lstStyle/>
          <a:p>
            <a:pPr eaLnBrk="1" hangingPunct="1"/>
            <a:r>
              <a:rPr lang="zh-CN" altLang="en-US" sz="3800" b="1" smtClean="0">
                <a:solidFill>
                  <a:srgbClr val="000099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音乐欣赏：二泉映月</a:t>
            </a:r>
          </a:p>
        </p:txBody>
      </p:sp>
      <p:pic>
        <p:nvPicPr>
          <p:cNvPr id="289795" name="二泉映月 二胡（截取）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  <p:extLst/>
          </p:nvPr>
        </p:nvPicPr>
        <p:blipFill>
          <a:blip r:embed="rId3"/>
          <a:stretch>
            <a:fillRect/>
          </a:stretch>
        </p:blipFill>
        <p:spPr bwMode="auto">
          <a:xfrm>
            <a:off x="2947988" y="1270000"/>
            <a:ext cx="304800" cy="304800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289796" name="AutoShape 4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3346450" y="1109663"/>
            <a:ext cx="1223963" cy="574675"/>
          </a:xfrm>
          <a:prstGeom prst="actionButtonBlank">
            <a:avLst/>
          </a:prstGeom>
          <a:solidFill>
            <a:schemeClr val="accent1"/>
          </a:solidFill>
          <a:ln w="9525">
            <a:noFill/>
            <a:miter lim="800000"/>
          </a:ln>
        </p:spPr>
        <p:txBody>
          <a:bodyPr wrap="none" anchor="ctr"/>
          <a:lstStyle/>
          <a:p>
            <a:pPr algn="ctr" eaLnBrk="0" hangingPunct="0"/>
            <a:r>
              <a:rPr lang="zh-CN" altLang="en-US" sz="2000" b="1">
                <a:solidFill>
                  <a:srgbClr val="000099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播放</a:t>
            </a:r>
          </a:p>
        </p:txBody>
      </p:sp>
      <p:sp>
        <p:nvSpPr>
          <p:cNvPr id="289797" name="AutoShape 5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4749800" y="1109663"/>
            <a:ext cx="1223963" cy="574675"/>
          </a:xfrm>
          <a:prstGeom prst="actionButtonBlank">
            <a:avLst/>
          </a:prstGeom>
          <a:solidFill>
            <a:schemeClr val="accent1"/>
          </a:solidFill>
          <a:ln w="9525">
            <a:noFill/>
            <a:miter lim="800000"/>
          </a:ln>
        </p:spPr>
        <p:txBody>
          <a:bodyPr wrap="none" anchor="ctr"/>
          <a:lstStyle/>
          <a:p>
            <a:pPr algn="ctr" eaLnBrk="0" hangingPunct="0"/>
            <a:r>
              <a:rPr lang="zh-CN" altLang="en-US" sz="2000" b="1">
                <a:solidFill>
                  <a:srgbClr val="000099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暂停</a:t>
            </a:r>
          </a:p>
        </p:txBody>
      </p:sp>
      <p:sp>
        <p:nvSpPr>
          <p:cNvPr id="289798" name="AutoShape 6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6154738" y="1109663"/>
            <a:ext cx="1223962" cy="574675"/>
          </a:xfrm>
          <a:prstGeom prst="actionButtonBlank">
            <a:avLst/>
          </a:prstGeom>
          <a:solidFill>
            <a:schemeClr val="accent1"/>
          </a:solidFill>
          <a:ln w="9525">
            <a:noFill/>
            <a:miter lim="800000"/>
          </a:ln>
        </p:spPr>
        <p:txBody>
          <a:bodyPr wrap="none" anchor="ctr"/>
          <a:lstStyle/>
          <a:p>
            <a:pPr algn="ctr" eaLnBrk="0" hangingPunct="0"/>
            <a:r>
              <a:rPr lang="zh-CN" altLang="en-US" sz="2000" b="1">
                <a:solidFill>
                  <a:srgbClr val="000099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停止</a:t>
            </a:r>
          </a:p>
        </p:txBody>
      </p:sp>
      <p:sp>
        <p:nvSpPr>
          <p:cNvPr id="289799" name="AutoShape 7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3348038" y="1844675"/>
            <a:ext cx="1223962" cy="574675"/>
          </a:xfrm>
          <a:prstGeom prst="actionButtonBlank">
            <a:avLst/>
          </a:prstGeom>
          <a:solidFill>
            <a:schemeClr val="accent1"/>
          </a:solidFill>
          <a:ln w="9525">
            <a:noFill/>
            <a:miter lim="800000"/>
          </a:ln>
        </p:spPr>
        <p:txBody>
          <a:bodyPr wrap="none" anchor="ctr"/>
          <a:lstStyle/>
          <a:p>
            <a:pPr algn="ctr" eaLnBrk="0" hangingPunct="0"/>
            <a:r>
              <a:rPr lang="zh-CN" altLang="en-US" sz="2000" b="1">
                <a:solidFill>
                  <a:srgbClr val="000099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播放</a:t>
            </a:r>
          </a:p>
        </p:txBody>
      </p:sp>
      <p:sp>
        <p:nvSpPr>
          <p:cNvPr id="289800" name="AutoShape 8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4751388" y="1844675"/>
            <a:ext cx="1223962" cy="574675"/>
          </a:xfrm>
          <a:prstGeom prst="actionButtonBlank">
            <a:avLst/>
          </a:prstGeom>
          <a:solidFill>
            <a:schemeClr val="accent1"/>
          </a:solidFill>
          <a:ln w="9525">
            <a:noFill/>
            <a:miter lim="800000"/>
          </a:ln>
        </p:spPr>
        <p:txBody>
          <a:bodyPr wrap="none" anchor="ctr"/>
          <a:lstStyle/>
          <a:p>
            <a:pPr algn="ctr" eaLnBrk="0" hangingPunct="0"/>
            <a:r>
              <a:rPr lang="zh-CN" altLang="en-US" sz="2000" b="1">
                <a:solidFill>
                  <a:srgbClr val="000099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暂停</a:t>
            </a:r>
          </a:p>
        </p:txBody>
      </p:sp>
      <p:sp>
        <p:nvSpPr>
          <p:cNvPr id="289801" name="AutoShape 9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6156325" y="1844675"/>
            <a:ext cx="1223963" cy="574675"/>
          </a:xfrm>
          <a:prstGeom prst="actionButtonBlank">
            <a:avLst/>
          </a:prstGeom>
          <a:solidFill>
            <a:schemeClr val="accent1"/>
          </a:solidFill>
          <a:ln w="9525">
            <a:noFill/>
            <a:miter lim="800000"/>
          </a:ln>
        </p:spPr>
        <p:txBody>
          <a:bodyPr wrap="none" anchor="ctr"/>
          <a:lstStyle/>
          <a:p>
            <a:pPr algn="ctr" eaLnBrk="0" hangingPunct="0"/>
            <a:r>
              <a:rPr lang="zh-CN" altLang="en-US" sz="2000" b="1">
                <a:solidFill>
                  <a:srgbClr val="000099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停止</a:t>
            </a:r>
          </a:p>
        </p:txBody>
      </p:sp>
      <p:pic>
        <p:nvPicPr>
          <p:cNvPr id="289802" name="二泉映月 古筝（截取）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  <p:extLst/>
          </p:nvPr>
        </p:nvPicPr>
        <p:blipFill>
          <a:blip r:embed="rId3"/>
          <a:stretch>
            <a:fillRect/>
          </a:stretch>
        </p:blipFill>
        <p:spPr bwMode="auto">
          <a:xfrm>
            <a:off x="2898775" y="1987550"/>
            <a:ext cx="304800" cy="304800"/>
          </a:xfrm>
          <a:prstGeom prst="rect">
            <a:avLst/>
          </a:prstGeom>
          <a:noFill/>
          <a:ln w="9525">
            <a:noFill/>
            <a:miter lim="800000"/>
          </a:ln>
        </p:spPr>
      </p:pic>
      <p:pic>
        <p:nvPicPr>
          <p:cNvPr id="289803" name="二泉映月 小提琴（截取）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  <p:extLst/>
          </p:nvPr>
        </p:nvPicPr>
        <p:blipFill>
          <a:blip r:embed="rId3"/>
          <a:stretch>
            <a:fillRect/>
          </a:stretch>
        </p:blipFill>
        <p:spPr bwMode="auto">
          <a:xfrm>
            <a:off x="2898775" y="2779713"/>
            <a:ext cx="304800" cy="304800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289804" name="AutoShape 12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3346450" y="2635250"/>
            <a:ext cx="1223963" cy="574675"/>
          </a:xfrm>
          <a:prstGeom prst="actionButtonBlank">
            <a:avLst/>
          </a:prstGeom>
          <a:solidFill>
            <a:schemeClr val="accent1"/>
          </a:solidFill>
          <a:ln w="9525">
            <a:noFill/>
            <a:miter lim="800000"/>
          </a:ln>
        </p:spPr>
        <p:txBody>
          <a:bodyPr wrap="none" anchor="ctr"/>
          <a:lstStyle/>
          <a:p>
            <a:pPr algn="ctr" eaLnBrk="0" hangingPunct="0"/>
            <a:r>
              <a:rPr lang="zh-CN" altLang="en-US" sz="2000" b="1">
                <a:solidFill>
                  <a:srgbClr val="000099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播放</a:t>
            </a:r>
          </a:p>
        </p:txBody>
      </p:sp>
      <p:sp>
        <p:nvSpPr>
          <p:cNvPr id="289805" name="AutoShape 13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4749800" y="2635250"/>
            <a:ext cx="1223963" cy="574675"/>
          </a:xfrm>
          <a:prstGeom prst="actionButtonBlank">
            <a:avLst/>
          </a:prstGeom>
          <a:solidFill>
            <a:schemeClr val="accent1"/>
          </a:solidFill>
          <a:ln w="9525">
            <a:noFill/>
            <a:miter lim="800000"/>
          </a:ln>
        </p:spPr>
        <p:txBody>
          <a:bodyPr wrap="none" anchor="ctr"/>
          <a:lstStyle/>
          <a:p>
            <a:pPr algn="ctr" eaLnBrk="0" hangingPunct="0"/>
            <a:r>
              <a:rPr lang="zh-CN" altLang="en-US" sz="2000" b="1">
                <a:solidFill>
                  <a:srgbClr val="000099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暂停</a:t>
            </a:r>
          </a:p>
        </p:txBody>
      </p:sp>
      <p:sp>
        <p:nvSpPr>
          <p:cNvPr id="289806" name="AutoShape 14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6154738" y="2635250"/>
            <a:ext cx="1223962" cy="574675"/>
          </a:xfrm>
          <a:prstGeom prst="actionButtonBlank">
            <a:avLst/>
          </a:prstGeom>
          <a:solidFill>
            <a:schemeClr val="accent1"/>
          </a:solidFill>
          <a:ln w="9525">
            <a:noFill/>
            <a:miter lim="800000"/>
          </a:ln>
        </p:spPr>
        <p:txBody>
          <a:bodyPr wrap="none" anchor="ctr"/>
          <a:lstStyle/>
          <a:p>
            <a:pPr algn="ctr" eaLnBrk="0" hangingPunct="0"/>
            <a:r>
              <a:rPr lang="zh-CN" altLang="en-US" sz="2000" b="1">
                <a:solidFill>
                  <a:srgbClr val="000099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停止</a:t>
            </a:r>
          </a:p>
        </p:txBody>
      </p:sp>
      <p:sp>
        <p:nvSpPr>
          <p:cNvPr id="289807" name="Text Box 15"/>
          <p:cNvSpPr txBox="1">
            <a:spLocks noChangeArrowheads="1"/>
          </p:cNvSpPr>
          <p:nvPr/>
        </p:nvSpPr>
        <p:spPr bwMode="auto">
          <a:xfrm>
            <a:off x="1187450" y="1160463"/>
            <a:ext cx="1460500" cy="519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r" eaLnBrk="0" hangingPunct="0"/>
            <a:r>
              <a:rPr lang="zh-CN" altLang="en-US" sz="2800" b="1">
                <a:solidFill>
                  <a:srgbClr val="000099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二胡</a:t>
            </a:r>
          </a:p>
        </p:txBody>
      </p:sp>
      <p:sp>
        <p:nvSpPr>
          <p:cNvPr id="289808" name="Text Box 16"/>
          <p:cNvSpPr txBox="1">
            <a:spLocks noChangeArrowheads="1"/>
          </p:cNvSpPr>
          <p:nvPr/>
        </p:nvSpPr>
        <p:spPr bwMode="auto">
          <a:xfrm>
            <a:off x="1187450" y="1870075"/>
            <a:ext cx="1460500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r" eaLnBrk="0" hangingPunct="0"/>
            <a:r>
              <a:rPr lang="zh-CN" altLang="en-US" sz="2800" b="1">
                <a:solidFill>
                  <a:srgbClr val="000099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古筝</a:t>
            </a:r>
          </a:p>
        </p:txBody>
      </p:sp>
      <p:sp>
        <p:nvSpPr>
          <p:cNvPr id="289809" name="Rectangle 17"/>
          <p:cNvSpPr>
            <a:spLocks noChangeArrowheads="1"/>
          </p:cNvSpPr>
          <p:nvPr/>
        </p:nvSpPr>
        <p:spPr bwMode="auto">
          <a:xfrm>
            <a:off x="1112838" y="2633663"/>
            <a:ext cx="1535112" cy="519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r" eaLnBrk="0" hangingPunct="0"/>
            <a:r>
              <a:rPr lang="zh-CN" altLang="en-US" sz="2800" b="1">
                <a:solidFill>
                  <a:srgbClr val="000099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小提琴</a:t>
            </a:r>
          </a:p>
        </p:txBody>
      </p:sp>
      <p:pic>
        <p:nvPicPr>
          <p:cNvPr id="24594" name="Picture 18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179388" y="3429000"/>
            <a:ext cx="2563812" cy="3095625"/>
          </a:xfrm>
          <a:prstGeom prst="rect">
            <a:avLst/>
          </a:prstGeom>
          <a:noFill/>
          <a:ln w="9525">
            <a:noFill/>
            <a:miter lim="800000"/>
          </a:ln>
        </p:spPr>
      </p:pic>
      <p:pic>
        <p:nvPicPr>
          <p:cNvPr id="24595" name="Picture 19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2339975" y="4005263"/>
            <a:ext cx="3600450" cy="2479675"/>
          </a:xfrm>
          <a:prstGeom prst="rect">
            <a:avLst/>
          </a:prstGeom>
          <a:noFill/>
          <a:ln w="9525">
            <a:noFill/>
            <a:miter lim="800000"/>
          </a:ln>
        </p:spPr>
      </p:pic>
      <p:pic>
        <p:nvPicPr>
          <p:cNvPr id="24596" name="Picture 20"/>
          <p:cNvPicPr>
            <a:picLocks noChangeAspect="1" noChangeArrowheads="1"/>
          </p:cNvPicPr>
          <p:nvPr/>
        </p:nvPicPr>
        <p:blipFill>
          <a:blip r:embed="rId6"/>
          <a:stretch>
            <a:fillRect/>
          </a:stretch>
        </p:blipFill>
        <p:spPr bwMode="auto">
          <a:xfrm>
            <a:off x="5940425" y="4360863"/>
            <a:ext cx="2952750" cy="2119312"/>
          </a:xfrm>
          <a:prstGeom prst="rect">
            <a:avLst/>
          </a:prstGeom>
          <a:noFill/>
          <a:ln w="9525">
            <a:noFill/>
            <a:miter lim="800000"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293" fill="hold"/>
                                        <p:tgtEl>
                                          <p:spTgt spid="28979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11713" fill="hold"/>
                                        <p:tgtEl>
                                          <p:spTgt spid="28980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9519" fill="hold"/>
                                        <p:tgtEl>
                                          <p:spTgt spid="28980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98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2898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98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2898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98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2898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26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89795"/>
                </p:tgtEl>
              </p:cMediaNode>
            </p:audio>
            <p:audio>
              <p:cMediaNode>
                <p:cTn id="2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89802"/>
                </p:tgtEl>
              </p:cMediaNode>
            </p:audio>
            <p:audio>
              <p:cMediaNode>
                <p:cTn id="28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89803"/>
                </p:tgtEl>
              </p:cMediaNode>
            </p:audio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28979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3" dur="22293" fill="hold"/>
                                        <p:tgtEl>
                                          <p:spTgt spid="289795"/>
                                        </p:tgtEl>
                                      </p:cBhvr>
                                    </p:cmd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89795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9796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28979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38" dur="1" fill="hold"/>
                                        <p:tgtEl>
                                          <p:spTgt spid="289795"/>
                                        </p:tgtEl>
                                      </p:cBhvr>
                                    </p:cmd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89795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9797"/>
                  </p:tgtEl>
                </p:cond>
              </p:nextCondLst>
            </p:seq>
            <p:seq concurrent="1" nextAc="seek">
              <p:cTn id="39" restart="whenNotActive" fill="hold" evtFilter="cancelBubble" nodeType="interactiveSeq">
                <p:stCondLst>
                  <p:cond evt="onClick" delay="0">
                    <p:tgtEl>
                      <p:spTgt spid="28979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3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43" dur="1" fill="hold"/>
                                        <p:tgtEl>
                                          <p:spTgt spid="289795"/>
                                        </p:tgtEl>
                                      </p:cBhvr>
                                    </p:cmd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89795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9798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28979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8" dur="11713" fill="hold"/>
                                        <p:tgtEl>
                                          <p:spTgt spid="28980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9799"/>
                  </p:tgtEl>
                </p:cond>
              </p:nextCondLst>
            </p:seq>
            <p:audio>
              <p:cMediaNode>
                <p:cTn id="49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89802"/>
                </p:tgtEl>
              </p:cMediaNode>
            </p:audio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28980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54" dur="1" fill="hold"/>
                                        <p:tgtEl>
                                          <p:spTgt spid="28980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9800"/>
                  </p:tgtEl>
                </p:cond>
              </p:nextCondLst>
            </p:seq>
            <p:audio>
              <p:cMediaNode>
                <p:cTn id="55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89802"/>
                </p:tgtEl>
              </p:cMediaNode>
            </p:audio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28980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3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60" dur="1" fill="hold"/>
                                        <p:tgtEl>
                                          <p:spTgt spid="28980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9801"/>
                  </p:tgtEl>
                </p:cond>
              </p:nextCondLst>
            </p:seq>
            <p:audio>
              <p:cMediaNode>
                <p:cTn id="61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89802"/>
                </p:tgtEl>
              </p:cMediaNode>
            </p:audio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28980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6" dur="9519" fill="hold"/>
                                        <p:tgtEl>
                                          <p:spTgt spid="28980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9803"/>
                  </p:tgtEl>
                </p:cond>
              </p:nextCondLst>
            </p:seq>
            <p:audio>
              <p:cMediaNode>
                <p:cTn id="6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89803"/>
                </p:tgtEl>
              </p:cMediaNode>
            </p:audio>
            <p:seq concurrent="1" nextAc="seek">
              <p:cTn id="68" restart="whenNotActive" fill="hold" evtFilter="cancelBubble" nodeType="interactiveSeq">
                <p:stCondLst>
                  <p:cond evt="onClick" delay="0">
                    <p:tgtEl>
                      <p:spTgt spid="28980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9" fill="hold" nodeType="clickPar">
                      <p:stCondLst>
                        <p:cond delay="indefinite"/>
                      </p:stCondLst>
                      <p:childTnLst>
                        <p:par>
                          <p:cTn id="7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2" dur="9519" fill="hold"/>
                                        <p:tgtEl>
                                          <p:spTgt spid="28980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9804"/>
                  </p:tgtEl>
                </p:cond>
              </p:nextCondLst>
            </p:seq>
            <p:audio>
              <p:cMediaNode>
                <p:cTn id="73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89803"/>
                </p:tgtEl>
              </p:cMediaNode>
            </p:audio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28980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 nodeType="clickPar">
                      <p:stCondLst>
                        <p:cond delay="indefinite"/>
                      </p:stCondLst>
                      <p:childTnLst>
                        <p:par>
                          <p:cTn id="7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78" dur="1" fill="hold"/>
                                        <p:tgtEl>
                                          <p:spTgt spid="28980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9805"/>
                  </p:tgtEl>
                </p:cond>
              </p:nextCondLst>
            </p:seq>
            <p:audio>
              <p:cMediaNode>
                <p:cTn id="79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89803"/>
                </p:tgtEl>
              </p:cMediaNode>
            </p:audio>
            <p:seq concurrent="1" nextAc="seek">
              <p:cTn id="80" restart="whenNotActive" fill="hold" evtFilter="cancelBubble" nodeType="interactiveSeq">
                <p:stCondLst>
                  <p:cond evt="onClick" delay="0">
                    <p:tgtEl>
                      <p:spTgt spid="28980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1" fill="hold" nodeType="clickPar">
                      <p:stCondLst>
                        <p:cond delay="indefinite"/>
                      </p:stCondLst>
                      <p:childTnLst>
                        <p:par>
                          <p:cTn id="8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3" presetID="3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84" dur="1" fill="hold"/>
                                        <p:tgtEl>
                                          <p:spTgt spid="28980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9806"/>
                  </p:tgtEl>
                </p:cond>
              </p:nextCondLst>
            </p:seq>
            <p:audio>
              <p:cMediaNode>
                <p:cTn id="85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89803"/>
                </p:tgtEl>
              </p:cMediaNode>
            </p:audio>
            <p:audio>
              <p:cMediaNode>
                <p:cTn id="86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89795"/>
                </p:tgtEl>
              </p:cMediaNode>
            </p:audio>
            <p:audio>
              <p:cMediaNode>
                <p:cTn id="8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89802"/>
                </p:tgtEl>
              </p:cMediaNode>
            </p:audio>
            <p:audio>
              <p:cMediaNode>
                <p:cTn id="88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89803"/>
                </p:tgtEl>
              </p:cMediaNode>
            </p:audio>
          </p:childTnLst>
        </p:cTn>
      </p:par>
    </p:tnLst>
    <p:bldLst>
      <p:bldP spid="289807" grpId="0"/>
      <p:bldP spid="289808" grpId="0"/>
      <p:bldP spid="289809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>
          <a:xfrm>
            <a:off x="250825" y="188913"/>
            <a:ext cx="2890838" cy="790575"/>
          </a:xfrm>
        </p:spPr>
        <p:txBody>
          <a:bodyPr/>
          <a:lstStyle/>
          <a:p>
            <a:pPr eaLnBrk="1" hangingPunct="1"/>
            <a:r>
              <a:rPr lang="zh-CN" altLang="en-US" sz="42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三、音色</a:t>
            </a:r>
          </a:p>
        </p:txBody>
      </p:sp>
      <p:sp>
        <p:nvSpPr>
          <p:cNvPr id="2908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288" y="981075"/>
            <a:ext cx="7272337" cy="1222375"/>
          </a:xfrm>
        </p:spPr>
        <p:txBody>
          <a:bodyPr/>
          <a:lstStyle/>
          <a:p>
            <a:pPr eaLnBrk="1" hangingPunct="1">
              <a:lnSpc>
                <a:spcPct val="120000"/>
              </a:lnSpc>
              <a:buFontTx/>
              <a:buNone/>
            </a:pPr>
            <a:r>
              <a:rPr lang="en-US" altLang="zh-CN" sz="28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</a:t>
            </a:r>
            <a:r>
              <a:rPr lang="zh-CN" altLang="en-US" sz="28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．定义：声音的</a:t>
            </a:r>
            <a:r>
              <a:rPr lang="zh-CN" altLang="en-US" sz="2800" b="1" smtClean="0">
                <a:solidFill>
                  <a:srgbClr val="FF0000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特色</a:t>
            </a:r>
            <a:r>
              <a:rPr lang="zh-CN" altLang="en-US" sz="28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或</a:t>
            </a:r>
            <a:r>
              <a:rPr lang="zh-CN" altLang="en-US" sz="2800" b="1" smtClean="0">
                <a:solidFill>
                  <a:srgbClr val="FF0000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品质</a:t>
            </a:r>
            <a:r>
              <a:rPr lang="zh-CN" altLang="en-US" sz="28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。</a:t>
            </a:r>
          </a:p>
          <a:p>
            <a:pPr eaLnBrk="1" hangingPunct="1">
              <a:lnSpc>
                <a:spcPct val="120000"/>
              </a:lnSpc>
              <a:buFontTx/>
              <a:buNone/>
            </a:pPr>
            <a:r>
              <a:rPr lang="en-US" altLang="zh-CN" sz="28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</a:t>
            </a:r>
            <a:r>
              <a:rPr lang="zh-CN" altLang="en-US" sz="28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．影响音色因素：发声体的</a:t>
            </a:r>
            <a:r>
              <a:rPr lang="zh-CN" altLang="en-US" sz="2800" b="1" smtClean="0">
                <a:solidFill>
                  <a:srgbClr val="FF0000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材料</a:t>
            </a:r>
            <a:r>
              <a:rPr lang="zh-CN" altLang="en-US" sz="28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和</a:t>
            </a:r>
            <a:r>
              <a:rPr lang="zh-CN" altLang="en-US" sz="2800" b="1" smtClean="0">
                <a:solidFill>
                  <a:srgbClr val="FF0000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结构</a:t>
            </a:r>
            <a:r>
              <a:rPr lang="zh-CN" altLang="en-US" sz="28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。</a:t>
            </a:r>
          </a:p>
        </p:txBody>
      </p:sp>
      <p:pic>
        <p:nvPicPr>
          <p:cNvPr id="290820" name="Picture 4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971550" y="2276475"/>
            <a:ext cx="2808288" cy="2184400"/>
          </a:xfrm>
          <a:prstGeom prst="rect">
            <a:avLst/>
          </a:prstGeom>
          <a:noFill/>
          <a:ln w="9525">
            <a:noFill/>
            <a:miter lim="800000"/>
          </a:ln>
        </p:spPr>
      </p:pic>
      <p:pic>
        <p:nvPicPr>
          <p:cNvPr id="290821" name="Picture 5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4284663" y="2205038"/>
            <a:ext cx="2576512" cy="2265362"/>
          </a:xfrm>
          <a:prstGeom prst="rect">
            <a:avLst/>
          </a:prstGeom>
          <a:noFill/>
          <a:ln w="9525">
            <a:noFill/>
            <a:miter lim="800000"/>
          </a:ln>
        </p:spPr>
      </p:pic>
      <p:pic>
        <p:nvPicPr>
          <p:cNvPr id="290822" name="Picture 6"/>
          <p:cNvPicPr>
            <a:picLocks noChangeAspect="1" noChangeArrowheads="1"/>
          </p:cNvPicPr>
          <p:nvPr/>
        </p:nvPicPr>
        <p:blipFill>
          <a:blip r:embed="rId4"/>
          <a:stretch>
            <a:fillRect/>
          </a:stretch>
        </p:blipFill>
        <p:spPr bwMode="auto">
          <a:xfrm>
            <a:off x="3924300" y="4510088"/>
            <a:ext cx="3073400" cy="2038350"/>
          </a:xfrm>
          <a:prstGeom prst="rect">
            <a:avLst/>
          </a:prstGeom>
          <a:noFill/>
          <a:ln w="9525">
            <a:noFill/>
            <a:miter lim="800000"/>
          </a:ln>
        </p:spPr>
      </p:pic>
      <p:pic>
        <p:nvPicPr>
          <p:cNvPr id="290823" name="Picture 7"/>
          <p:cNvPicPr>
            <a:picLocks noChangeAspect="1" noChangeArrowheads="1"/>
          </p:cNvPicPr>
          <p:nvPr/>
        </p:nvPicPr>
        <p:blipFill>
          <a:blip r:embed="rId5"/>
          <a:stretch>
            <a:fillRect/>
          </a:stretch>
        </p:blipFill>
        <p:spPr bwMode="auto">
          <a:xfrm>
            <a:off x="995363" y="4508500"/>
            <a:ext cx="2857500" cy="1990725"/>
          </a:xfrm>
          <a:prstGeom prst="rect">
            <a:avLst/>
          </a:prstGeom>
          <a:noFill/>
          <a:ln w="9525">
            <a:noFill/>
            <a:miter lim="800000"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08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08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08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08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908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908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0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908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908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0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908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908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0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908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908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08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908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908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ontrols>
      <mc:AlternateContent xmlns:mc="http://schemas.openxmlformats.org/markup-compatibility/2006">
        <mc:Choice xmlns:v="urn:schemas-microsoft-com:vml" Requires="v">
          <p:control spid="5122" name="ShockwaveFlash1" r:id="rId2" imgW="8641829" imgH="6553768"/>
        </mc:Choice>
        <mc:Fallback>
          <p:control name="ShockwaveFlash1" r:id="rId2" imgW="8641829" imgH="6553768">
            <p:pic>
              <p:nvPicPr>
                <p:cNvPr id="0" name="ShockwaveFlash1"/>
                <p:cNvPicPr>
                  <a:picLocks noChangeArrowheads="1" noChangeShapeType="1"/>
                </p:cNvPicPr>
                <p:nvPr/>
              </p:nvPicPr>
              <p:blipFill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250825" y="115888"/>
                  <a:ext cx="8642350" cy="655320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9525">
                      <a:noFill/>
                      <a:miter lim="800000"/>
                      <a:headEnd/>
                      <a:tailEnd/>
                    </a14:hiddenLine>
                  </a:ext>
                </a:extLst>
              </p:spPr>
            </p:pic>
          </p:control>
        </mc:Fallback>
      </mc:AlternateContent>
    </p:controls>
  </p:cSld>
  <p:clrMapOvr>
    <a:masterClrMapping/>
  </p:clrMapOvr>
  <p:transition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2012版人教版标准图标 演示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323850" y="333375"/>
            <a:ext cx="685800" cy="685800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26627" name="Rectangle 4"/>
          <p:cNvSpPr>
            <a:spLocks noGrp="1" noChangeArrowheads="1"/>
          </p:cNvSpPr>
          <p:nvPr>
            <p:ph type="title"/>
          </p:nvPr>
        </p:nvSpPr>
        <p:spPr>
          <a:xfrm>
            <a:off x="1331913" y="274638"/>
            <a:ext cx="7354887" cy="633412"/>
          </a:xfrm>
        </p:spPr>
        <p:txBody>
          <a:bodyPr/>
          <a:lstStyle/>
          <a:p>
            <a:pPr algn="l" eaLnBrk="1" hangingPunct="1"/>
            <a:r>
              <a:rPr lang="en-US" altLang="zh-CN" sz="40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</a:t>
            </a:r>
            <a:r>
              <a:rPr lang="zh-CN" altLang="en-US" sz="37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．</a:t>
            </a:r>
            <a:r>
              <a:rPr lang="zh-CN" altLang="en-US" sz="40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比较不同音色声音的波形</a:t>
            </a:r>
          </a:p>
        </p:txBody>
      </p:sp>
      <p:sp>
        <p:nvSpPr>
          <p:cNvPr id="291845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250825" y="5589588"/>
            <a:ext cx="9109075" cy="865187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Clr>
                <a:schemeClr val="bg1"/>
              </a:buClr>
              <a:buFontTx/>
              <a:buNone/>
            </a:pPr>
            <a:r>
              <a:rPr lang="zh-CN" altLang="en-US" sz="24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结论：</a:t>
            </a:r>
          </a:p>
          <a:p>
            <a:pPr eaLnBrk="1" hangingPunct="1">
              <a:lnSpc>
                <a:spcPct val="90000"/>
              </a:lnSpc>
              <a:buClr>
                <a:schemeClr val="bg1"/>
              </a:buClr>
            </a:pPr>
            <a:r>
              <a:rPr lang="zh-CN" altLang="en-US" sz="24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不同发声体音调和响度相同时，</a:t>
            </a:r>
            <a:r>
              <a:rPr lang="zh-CN" altLang="en-US" sz="2400" b="1" smtClean="0">
                <a:solidFill>
                  <a:srgbClr val="FF0000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波形不同，音色也不同</a:t>
            </a:r>
            <a:r>
              <a:rPr lang="zh-CN" altLang="en-US" sz="24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。</a:t>
            </a:r>
            <a:endParaRPr lang="zh-CN" altLang="en-US" sz="2400" smtClean="0"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pic>
        <p:nvPicPr>
          <p:cNvPr id="26629" name="Picture 7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1187450" y="908050"/>
            <a:ext cx="6911975" cy="4776788"/>
          </a:xfrm>
          <a:prstGeom prst="rect">
            <a:avLst/>
          </a:prstGeom>
          <a:noFill/>
          <a:ln w="9525">
            <a:noFill/>
            <a:miter lim="800000"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8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18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18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8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918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918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706437"/>
          </a:xfrm>
        </p:spPr>
        <p:txBody>
          <a:bodyPr/>
          <a:lstStyle/>
          <a:p>
            <a:pPr eaLnBrk="1" hangingPunct="1"/>
            <a:r>
              <a:rPr lang="zh-CN" altLang="en-US" sz="4200" b="1" smtClean="0">
                <a:solidFill>
                  <a:srgbClr val="000099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音乐欣赏：</a:t>
            </a:r>
            <a:r>
              <a:rPr lang="en-US" altLang="zh-CN" sz="4200" b="1" smtClean="0">
                <a:solidFill>
                  <a:srgbClr val="000099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《</a:t>
            </a:r>
            <a:r>
              <a:rPr lang="zh-CN" altLang="en-US" sz="4200" b="1" smtClean="0">
                <a:solidFill>
                  <a:srgbClr val="000099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我的歌声里</a:t>
            </a:r>
            <a:r>
              <a:rPr lang="en-US" altLang="zh-CN" sz="4200" b="1" smtClean="0">
                <a:solidFill>
                  <a:srgbClr val="000099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》</a:t>
            </a:r>
          </a:p>
        </p:txBody>
      </p:sp>
      <p:pic>
        <p:nvPicPr>
          <p:cNvPr id="292867" name="我的歌声里 曲婉婷（截取）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  <p:extLst/>
          </p:nvPr>
        </p:nvPicPr>
        <p:blipFill>
          <a:blip r:embed="rId3"/>
          <a:stretch>
            <a:fillRect/>
          </a:stretch>
        </p:blipFill>
        <p:spPr bwMode="auto">
          <a:xfrm>
            <a:off x="323850" y="5661025"/>
            <a:ext cx="720725" cy="792163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292868" name="AutoShape 4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1125538" y="5734050"/>
            <a:ext cx="865187" cy="647700"/>
          </a:xfrm>
          <a:prstGeom prst="actionButtonBlank">
            <a:avLst/>
          </a:prstGeom>
          <a:solidFill>
            <a:schemeClr val="accent1"/>
          </a:solidFill>
          <a:ln w="9525">
            <a:noFill/>
            <a:miter lim="800000"/>
          </a:ln>
        </p:spPr>
        <p:txBody>
          <a:bodyPr wrap="none" anchor="ctr"/>
          <a:lstStyle/>
          <a:p>
            <a:pPr algn="ctr" eaLnBrk="0" hangingPunct="0"/>
            <a:r>
              <a:rPr lang="zh-CN" altLang="en-US" b="1">
                <a:solidFill>
                  <a:srgbClr val="000099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播放</a:t>
            </a:r>
          </a:p>
        </p:txBody>
      </p:sp>
      <p:sp>
        <p:nvSpPr>
          <p:cNvPr id="292869" name="AutoShape 5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2085975" y="5734050"/>
            <a:ext cx="865188" cy="647700"/>
          </a:xfrm>
          <a:prstGeom prst="actionButtonBlank">
            <a:avLst/>
          </a:prstGeom>
          <a:solidFill>
            <a:schemeClr val="accent1"/>
          </a:solidFill>
          <a:ln w="9525">
            <a:noFill/>
            <a:miter lim="800000"/>
          </a:ln>
        </p:spPr>
        <p:txBody>
          <a:bodyPr wrap="none" anchor="ctr"/>
          <a:lstStyle/>
          <a:p>
            <a:pPr algn="ctr" eaLnBrk="0" hangingPunct="0"/>
            <a:r>
              <a:rPr lang="zh-CN" altLang="en-US" b="1">
                <a:solidFill>
                  <a:srgbClr val="000099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暂停</a:t>
            </a:r>
          </a:p>
        </p:txBody>
      </p:sp>
      <p:sp>
        <p:nvSpPr>
          <p:cNvPr id="292870" name="AutoShape 6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3094038" y="5734050"/>
            <a:ext cx="865187" cy="647700"/>
          </a:xfrm>
          <a:prstGeom prst="actionButtonBlank">
            <a:avLst/>
          </a:prstGeom>
          <a:solidFill>
            <a:schemeClr val="accent1"/>
          </a:solidFill>
          <a:ln w="9525">
            <a:noFill/>
            <a:miter lim="800000"/>
          </a:ln>
        </p:spPr>
        <p:txBody>
          <a:bodyPr wrap="none" anchor="ctr"/>
          <a:lstStyle/>
          <a:p>
            <a:pPr algn="ctr" eaLnBrk="0" hangingPunct="0"/>
            <a:r>
              <a:rPr lang="zh-CN" altLang="en-US" b="1">
                <a:solidFill>
                  <a:srgbClr val="000099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停止</a:t>
            </a:r>
          </a:p>
        </p:txBody>
      </p:sp>
      <p:pic>
        <p:nvPicPr>
          <p:cNvPr id="292871" name="我的歌声里 李代沫（截取）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  <p:extLst/>
          </p:nvPr>
        </p:nvPicPr>
        <p:blipFill>
          <a:blip r:embed="rId3"/>
          <a:stretch>
            <a:fillRect/>
          </a:stretch>
        </p:blipFill>
        <p:spPr bwMode="auto">
          <a:xfrm>
            <a:off x="5002213" y="5661025"/>
            <a:ext cx="720725" cy="792163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292872" name="AutoShape 8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5770563" y="5732463"/>
            <a:ext cx="865187" cy="647700"/>
          </a:xfrm>
          <a:prstGeom prst="actionButtonBlank">
            <a:avLst/>
          </a:prstGeom>
          <a:solidFill>
            <a:schemeClr val="accent1"/>
          </a:solidFill>
          <a:ln w="9525">
            <a:noFill/>
            <a:miter lim="800000"/>
          </a:ln>
        </p:spPr>
        <p:txBody>
          <a:bodyPr wrap="none" anchor="ctr"/>
          <a:lstStyle/>
          <a:p>
            <a:pPr algn="ctr" eaLnBrk="0" hangingPunct="0"/>
            <a:r>
              <a:rPr lang="zh-CN" altLang="en-US" b="1">
                <a:solidFill>
                  <a:srgbClr val="000099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播放</a:t>
            </a:r>
          </a:p>
        </p:txBody>
      </p:sp>
      <p:sp>
        <p:nvSpPr>
          <p:cNvPr id="292873" name="AutoShape 9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6731000" y="5732463"/>
            <a:ext cx="865188" cy="647700"/>
          </a:xfrm>
          <a:prstGeom prst="actionButtonBlank">
            <a:avLst/>
          </a:prstGeom>
          <a:solidFill>
            <a:schemeClr val="accent1"/>
          </a:solidFill>
          <a:ln w="9525">
            <a:noFill/>
            <a:miter lim="800000"/>
          </a:ln>
        </p:spPr>
        <p:txBody>
          <a:bodyPr wrap="none" anchor="ctr"/>
          <a:lstStyle/>
          <a:p>
            <a:pPr algn="ctr" eaLnBrk="0" hangingPunct="0"/>
            <a:r>
              <a:rPr lang="zh-CN" altLang="en-US" b="1">
                <a:solidFill>
                  <a:srgbClr val="000099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暂停</a:t>
            </a:r>
          </a:p>
        </p:txBody>
      </p:sp>
      <p:sp>
        <p:nvSpPr>
          <p:cNvPr id="292874" name="AutoShape 10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7739063" y="5732463"/>
            <a:ext cx="865187" cy="647700"/>
          </a:xfrm>
          <a:prstGeom prst="actionButtonBlank">
            <a:avLst/>
          </a:prstGeom>
          <a:solidFill>
            <a:schemeClr val="accent1"/>
          </a:solidFill>
          <a:ln w="9525">
            <a:noFill/>
            <a:miter lim="800000"/>
          </a:ln>
        </p:spPr>
        <p:txBody>
          <a:bodyPr wrap="none" anchor="ctr"/>
          <a:lstStyle/>
          <a:p>
            <a:pPr algn="ctr" eaLnBrk="0" hangingPunct="0"/>
            <a:r>
              <a:rPr lang="zh-CN" altLang="en-US" b="1">
                <a:solidFill>
                  <a:srgbClr val="000099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停止</a:t>
            </a:r>
          </a:p>
        </p:txBody>
      </p:sp>
      <p:pic>
        <p:nvPicPr>
          <p:cNvPr id="27659" name="Picture 11"/>
          <p:cNvPicPr>
            <a:picLocks noChangeAspect="1" noChangeArrowheads="1"/>
          </p:cNvPicPr>
          <p:nvPr/>
        </p:nvPicPr>
        <p:blipFill>
          <a:blip r:embed="rId4"/>
          <a:stretch>
            <a:fillRect/>
          </a:stretch>
        </p:blipFill>
        <p:spPr bwMode="auto">
          <a:xfrm>
            <a:off x="684213" y="1196975"/>
            <a:ext cx="3636962" cy="4392613"/>
          </a:xfrm>
          <a:prstGeom prst="rect">
            <a:avLst/>
          </a:prstGeom>
          <a:noFill/>
          <a:ln w="9525">
            <a:noFill/>
            <a:miter lim="800000"/>
          </a:ln>
        </p:spPr>
      </p:pic>
      <p:pic>
        <p:nvPicPr>
          <p:cNvPr id="27660" name="Picture 12" descr="我的歌声里 李代沫"/>
          <p:cNvPicPr>
            <a:picLocks noChangeAspect="1" noChangeArrowheads="1"/>
          </p:cNvPicPr>
          <p:nvPr/>
        </p:nvPicPr>
        <p:blipFill>
          <a:blip r:embed="rId5"/>
          <a:stretch>
            <a:fillRect/>
          </a:stretch>
        </p:blipFill>
        <p:spPr bwMode="auto">
          <a:xfrm>
            <a:off x="5292725" y="1196975"/>
            <a:ext cx="3240088" cy="4392613"/>
          </a:xfrm>
          <a:prstGeom prst="rect">
            <a:avLst/>
          </a:prstGeom>
          <a:noFill/>
          <a:ln w="9525">
            <a:noFill/>
            <a:miter lim="800000"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150" fill="hold"/>
                                        <p:tgtEl>
                                          <p:spTgt spid="29286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13202" fill="hold"/>
                                        <p:tgtEl>
                                          <p:spTgt spid="29287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1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92867"/>
                </p:tgtEl>
              </p:cMediaNode>
            </p:audio>
            <p:audio>
              <p:cMediaNode>
                <p:cTn id="12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92871"/>
                </p:tgtEl>
              </p:cMediaNode>
            </p:audio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29286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13150" fill="hold"/>
                                        <p:tgtEl>
                                          <p:spTgt spid="29286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2867"/>
                  </p:tgtEl>
                </p:cond>
              </p:nextCondLst>
            </p:seq>
            <p:audio>
              <p:cMediaNode>
                <p:cTn id="18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92867"/>
                </p:tgtEl>
              </p:cMediaNode>
            </p:audio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29286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3" dur="13150" fill="hold"/>
                                        <p:tgtEl>
                                          <p:spTgt spid="29286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2868"/>
                  </p:tgtEl>
                </p:cond>
              </p:nextCondLst>
            </p:seq>
            <p:audio>
              <p:cMediaNode>
                <p:cTn id="24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92867"/>
                </p:tgtEl>
              </p:cMediaNode>
            </p:audio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29286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9" dur="1" fill="hold"/>
                                        <p:tgtEl>
                                          <p:spTgt spid="29286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2869"/>
                  </p:tgtEl>
                </p:cond>
              </p:nextCondLst>
            </p:seq>
            <p:audio>
              <p:cMediaNode>
                <p:cTn id="30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92867"/>
                </p:tgtEl>
              </p:cMediaNode>
            </p:audio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29287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35" dur="1" fill="hold"/>
                                        <p:tgtEl>
                                          <p:spTgt spid="29286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2870"/>
                  </p:tgtEl>
                </p:cond>
              </p:nextCondLst>
            </p:seq>
            <p:audio>
              <p:cMediaNode>
                <p:cTn id="36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92867"/>
                </p:tgtEl>
              </p:cMediaNode>
            </p:audio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29287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1" dur="13202" fill="hold"/>
                                        <p:tgtEl>
                                          <p:spTgt spid="29287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2871"/>
                  </p:tgtEl>
                </p:cond>
              </p:nextCondLst>
            </p:seq>
            <p:audio>
              <p:cMediaNode>
                <p:cTn id="42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92871"/>
                </p:tgtEl>
              </p:cMediaNode>
            </p:audio>
            <p:seq concurrent="1" nextAc="seek">
              <p:cTn id="43" restart="whenNotActive" fill="hold" evtFilter="cancelBubble" nodeType="interactiveSeq">
                <p:stCondLst>
                  <p:cond evt="onClick" delay="0">
                    <p:tgtEl>
                      <p:spTgt spid="29287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7" dur="13202" fill="hold"/>
                                        <p:tgtEl>
                                          <p:spTgt spid="29287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2872"/>
                  </p:tgtEl>
                </p:cond>
              </p:nextCondLst>
            </p:seq>
            <p:audio>
              <p:cMediaNode>
                <p:cTn id="48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92871"/>
                </p:tgtEl>
              </p:cMediaNode>
            </p:audio>
            <p:seq concurrent="1" nextAc="seek">
              <p:cTn id="49" restart="whenNotActive" fill="hold" evtFilter="cancelBubble" nodeType="interactiveSeq">
                <p:stCondLst>
                  <p:cond evt="onClick" delay="0">
                    <p:tgtEl>
                      <p:spTgt spid="29287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53" dur="1" fill="hold"/>
                                        <p:tgtEl>
                                          <p:spTgt spid="29287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2873"/>
                  </p:tgtEl>
                </p:cond>
              </p:nextCondLst>
            </p:seq>
            <p:audio>
              <p:cMediaNode>
                <p:cTn id="54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92871"/>
                </p:tgtEl>
              </p:cMediaNode>
            </p:audio>
            <p:seq concurrent="1" nextAc="seek">
              <p:cTn id="55" restart="whenNotActive" fill="hold" evtFilter="cancelBubble" nodeType="interactiveSeq">
                <p:stCondLst>
                  <p:cond evt="onClick" delay="0">
                    <p:tgtEl>
                      <p:spTgt spid="29287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6" fill="hold" nodeType="clickPar">
                      <p:stCondLst>
                        <p:cond delay="indefinite"/>
                      </p:stCondLst>
                      <p:childTnLst>
                        <p:par>
                          <p:cTn id="5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8" presetID="3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59" dur="1" fill="hold"/>
                                        <p:tgtEl>
                                          <p:spTgt spid="29287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2874"/>
                  </p:tgtEl>
                </p:cond>
              </p:nextCondLst>
            </p:seq>
            <p:audio>
              <p:cMediaNode>
                <p:cTn id="60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92871"/>
                </p:tgtEl>
              </p:cMediaNode>
            </p:audio>
            <p:audio>
              <p:cMediaNode>
                <p:cTn id="61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92867"/>
                </p:tgtEl>
              </p:cMediaNode>
            </p:audio>
            <p:audio>
              <p:cMediaNode>
                <p:cTn id="62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92871"/>
                </p:tgtEl>
              </p:cMediaNode>
            </p:audio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15888"/>
            <a:ext cx="8229600" cy="1143000"/>
          </a:xfrm>
        </p:spPr>
        <p:txBody>
          <a:bodyPr/>
          <a:lstStyle/>
          <a:p>
            <a:pPr eaLnBrk="1" hangingPunct="1"/>
            <a:r>
              <a:rPr lang="en-US" altLang="zh-CN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【</a:t>
            </a:r>
            <a:r>
              <a:rPr lang="zh-CN" altLang="en-US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思维拓展</a:t>
            </a:r>
            <a:r>
              <a:rPr lang="en-US" altLang="zh-CN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】</a:t>
            </a:r>
          </a:p>
        </p:txBody>
      </p:sp>
      <p:sp>
        <p:nvSpPr>
          <p:cNvPr id="286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125538"/>
            <a:ext cx="8229600" cy="5000625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zh-CN" altLang="zh-CN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（</a:t>
            </a:r>
            <a:r>
              <a:rPr lang="en-US" altLang="zh-CN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</a:t>
            </a:r>
            <a:r>
              <a:rPr lang="zh-CN" altLang="zh-CN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）声音的三个特性彼此不互相影响。音调高的响度不一定大；音色不受音调、响度的影响。</a:t>
            </a:r>
          </a:p>
          <a:p>
            <a:pPr eaLnBrk="1" hangingPunct="1">
              <a:buFontTx/>
              <a:buNone/>
            </a:pPr>
            <a:r>
              <a:rPr lang="zh-CN" altLang="zh-CN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（</a:t>
            </a:r>
            <a:r>
              <a:rPr lang="en-US" altLang="zh-CN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</a:t>
            </a:r>
            <a:r>
              <a:rPr lang="zh-CN" altLang="zh-CN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）声速与声音的特性无关，只与介质种类和温度有关。相同条件下，在同一介质中，不同声音传播速度相同。</a:t>
            </a:r>
          </a:p>
          <a:p>
            <a:pPr eaLnBrk="1" hangingPunct="1">
              <a:buFontTx/>
              <a:buNone/>
            </a:pPr>
            <a:r>
              <a:rPr lang="zh-CN" altLang="zh-CN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（</a:t>
            </a:r>
            <a:r>
              <a:rPr lang="en-US" altLang="zh-CN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</a:t>
            </a:r>
            <a:r>
              <a:rPr lang="zh-CN" altLang="zh-CN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）人耳听声条件：声源振动、传声介质、健康耳朵、音调在人耳听觉频率范围内、响度够大。</a:t>
            </a:r>
          </a:p>
        </p:txBody>
      </p:sp>
    </p:spTree>
  </p:cSld>
  <p:clrMapOvr>
    <a:masterClrMapping/>
  </p:clrMapOvr>
  <p:transition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706437"/>
          </a:xfrm>
        </p:spPr>
        <p:txBody>
          <a:bodyPr/>
          <a:lstStyle/>
          <a:p>
            <a:pPr eaLnBrk="1" hangingPunct="1"/>
            <a:r>
              <a:rPr lang="zh-CN" altLang="en-US" sz="4000" b="1" smtClean="0">
                <a:solidFill>
                  <a:srgbClr val="FF3300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课堂练习</a:t>
            </a:r>
          </a:p>
        </p:txBody>
      </p:sp>
      <p:sp>
        <p:nvSpPr>
          <p:cNvPr id="3072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85750" y="1773238"/>
            <a:ext cx="8643938" cy="4751387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Clr>
                <a:schemeClr val="bg1"/>
              </a:buClr>
              <a:buFontTx/>
              <a:buNone/>
            </a:pPr>
            <a:r>
              <a:rPr lang="en-US" altLang="zh-CN" sz="2600" b="1" smtClean="0">
                <a:solidFill>
                  <a:srgbClr val="000099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 </a:t>
            </a:r>
            <a:r>
              <a:rPr lang="zh-CN" altLang="en-US" sz="24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．</a:t>
            </a:r>
            <a:r>
              <a:rPr lang="zh-CN" altLang="en-US" sz="2600" b="1" smtClean="0">
                <a:solidFill>
                  <a:srgbClr val="000099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音乐会上男低音独唱时由女高音轻声伴唱，下面说法正确的是（   ）</a:t>
            </a:r>
          </a:p>
          <a:p>
            <a:pPr eaLnBrk="1" hangingPunct="1">
              <a:lnSpc>
                <a:spcPct val="90000"/>
              </a:lnSpc>
              <a:buClr>
                <a:schemeClr val="bg1"/>
              </a:buClr>
            </a:pPr>
            <a:r>
              <a:rPr lang="en-US" altLang="zh-CN" sz="2600" b="1" smtClean="0">
                <a:solidFill>
                  <a:srgbClr val="000099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A. “</a:t>
            </a:r>
            <a:r>
              <a:rPr lang="zh-CN" altLang="en-US" sz="2600" b="1" smtClean="0">
                <a:solidFill>
                  <a:srgbClr val="000099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男声”音调高，响度大；“女声”音调低，响度小</a:t>
            </a:r>
          </a:p>
          <a:p>
            <a:pPr eaLnBrk="1" hangingPunct="1">
              <a:lnSpc>
                <a:spcPct val="90000"/>
              </a:lnSpc>
              <a:buClr>
                <a:schemeClr val="bg1"/>
              </a:buClr>
            </a:pPr>
            <a:r>
              <a:rPr lang="en-US" altLang="zh-CN" sz="2600" b="1" smtClean="0">
                <a:solidFill>
                  <a:srgbClr val="000099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B. “</a:t>
            </a:r>
            <a:r>
              <a:rPr lang="zh-CN" altLang="en-US" sz="2600" b="1" smtClean="0">
                <a:solidFill>
                  <a:srgbClr val="000099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男声”音调低，响度小；“女声”音调高，响度大</a:t>
            </a:r>
          </a:p>
          <a:p>
            <a:pPr eaLnBrk="1" hangingPunct="1">
              <a:lnSpc>
                <a:spcPct val="90000"/>
              </a:lnSpc>
              <a:buClr>
                <a:schemeClr val="bg1"/>
              </a:buClr>
            </a:pPr>
            <a:r>
              <a:rPr lang="en-US" altLang="zh-CN" sz="2600" b="1" smtClean="0">
                <a:solidFill>
                  <a:srgbClr val="000099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C. “</a:t>
            </a:r>
            <a:r>
              <a:rPr lang="zh-CN" altLang="en-US" sz="2600" b="1" smtClean="0">
                <a:solidFill>
                  <a:srgbClr val="000099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男声”音调高，响度小；“女声”音调低，响度大</a:t>
            </a:r>
          </a:p>
          <a:p>
            <a:pPr eaLnBrk="1" hangingPunct="1">
              <a:lnSpc>
                <a:spcPct val="90000"/>
              </a:lnSpc>
              <a:buClr>
                <a:schemeClr val="bg1"/>
              </a:buClr>
            </a:pPr>
            <a:r>
              <a:rPr lang="en-US" altLang="zh-CN" sz="2600" b="1" smtClean="0">
                <a:solidFill>
                  <a:srgbClr val="000099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D. “</a:t>
            </a:r>
            <a:r>
              <a:rPr lang="zh-CN" altLang="en-US" sz="2600" b="1" smtClean="0">
                <a:solidFill>
                  <a:srgbClr val="000099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男声”音调低，响度大；“女声”音调高，响度小</a:t>
            </a:r>
          </a:p>
          <a:p>
            <a:pPr eaLnBrk="1" hangingPunct="1">
              <a:lnSpc>
                <a:spcPct val="90000"/>
              </a:lnSpc>
              <a:buClr>
                <a:schemeClr val="bg1"/>
              </a:buClr>
            </a:pPr>
            <a:r>
              <a:rPr lang="zh-CN" altLang="en-US" sz="2600" b="1" smtClean="0">
                <a:solidFill>
                  <a:srgbClr val="FF0000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答案：</a:t>
            </a:r>
            <a:r>
              <a:rPr lang="en-US" altLang="zh-CN" sz="2600" b="1" smtClean="0">
                <a:solidFill>
                  <a:srgbClr val="FF0000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D</a:t>
            </a:r>
          </a:p>
        </p:txBody>
      </p:sp>
      <p:pic>
        <p:nvPicPr>
          <p:cNvPr id="307204" name="男低音主唱女高音伴唱 莫斯科郊外的晚上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  <p:extLst/>
          </p:nvPr>
        </p:nvPicPr>
        <p:blipFill>
          <a:blip r:embed="rId3"/>
          <a:stretch>
            <a:fillRect/>
          </a:stretch>
        </p:blipFill>
        <p:spPr bwMode="auto">
          <a:xfrm>
            <a:off x="1258888" y="908050"/>
            <a:ext cx="720725" cy="720725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307205" name="AutoShape 5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2268538" y="1125538"/>
            <a:ext cx="1223962" cy="431800"/>
          </a:xfrm>
          <a:prstGeom prst="actionButtonBlank">
            <a:avLst/>
          </a:prstGeom>
          <a:solidFill>
            <a:schemeClr val="accent1"/>
          </a:solidFill>
          <a:ln w="9525">
            <a:noFill/>
            <a:miter lim="800000"/>
          </a:ln>
        </p:spPr>
        <p:txBody>
          <a:bodyPr wrap="none" anchor="ctr"/>
          <a:lstStyle/>
          <a:p>
            <a:pPr algn="ctr"/>
            <a:r>
              <a:rPr lang="zh-CN" altLang="en-US" b="1">
                <a:solidFill>
                  <a:srgbClr val="000099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播放</a:t>
            </a:r>
          </a:p>
        </p:txBody>
      </p:sp>
      <p:sp>
        <p:nvSpPr>
          <p:cNvPr id="307206" name="AutoShape 6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3636963" y="1125538"/>
            <a:ext cx="1223962" cy="431800"/>
          </a:xfrm>
          <a:prstGeom prst="actionButtonBlank">
            <a:avLst/>
          </a:prstGeom>
          <a:solidFill>
            <a:schemeClr val="accent1"/>
          </a:solidFill>
          <a:ln w="9525">
            <a:noFill/>
            <a:miter lim="800000"/>
          </a:ln>
        </p:spPr>
        <p:txBody>
          <a:bodyPr wrap="none" anchor="ctr"/>
          <a:lstStyle/>
          <a:p>
            <a:pPr algn="ctr"/>
            <a:r>
              <a:rPr lang="zh-CN" altLang="en-US" b="1">
                <a:solidFill>
                  <a:srgbClr val="000099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暂停</a:t>
            </a:r>
          </a:p>
        </p:txBody>
      </p:sp>
      <p:sp>
        <p:nvSpPr>
          <p:cNvPr id="307207" name="AutoShape 7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5003800" y="1125538"/>
            <a:ext cx="1223963" cy="431800"/>
          </a:xfrm>
          <a:prstGeom prst="actionButtonBlank">
            <a:avLst/>
          </a:prstGeom>
          <a:solidFill>
            <a:schemeClr val="accent1"/>
          </a:solidFill>
          <a:ln w="9525">
            <a:noFill/>
            <a:miter lim="800000"/>
          </a:ln>
        </p:spPr>
        <p:txBody>
          <a:bodyPr wrap="none" anchor="ctr"/>
          <a:lstStyle/>
          <a:p>
            <a:pPr algn="ctr"/>
            <a:r>
              <a:rPr lang="zh-CN" altLang="en-US" b="1">
                <a:solidFill>
                  <a:srgbClr val="000099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停止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0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0720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0720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35033" fill="hold"/>
                                        <p:tgtEl>
                                          <p:spTgt spid="30720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7204"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07204"/>
                </p:tgtEl>
              </p:cMediaNode>
            </p:audi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30720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35033" fill="hold"/>
                                        <p:tgtEl>
                                          <p:spTgt spid="30720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7205"/>
                  </p:tgtEl>
                </p:cond>
              </p:nextCondLst>
            </p:seq>
            <p:audio>
              <p:cMediaNode>
                <p:cTn id="19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07204"/>
                </p:tgtEl>
              </p:cMediaNode>
            </p:audio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30720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4" dur="1" fill="hold"/>
                                        <p:tgtEl>
                                          <p:spTgt spid="30720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7206"/>
                  </p:tgtEl>
                </p:cond>
              </p:nextCondLst>
            </p:seq>
            <p:audio>
              <p:cMediaNode>
                <p:cTn id="25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07204"/>
                </p:tgtEl>
              </p:cMediaNode>
            </p:audio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30720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30" dur="1" fill="hold"/>
                                        <p:tgtEl>
                                          <p:spTgt spid="30720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7207"/>
                  </p:tgtEl>
                </p:cond>
              </p:nextCondLst>
            </p:seq>
            <p:audio>
              <p:cMediaNode>
                <p:cTn id="31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07204"/>
                </p:tgtEl>
              </p:cMediaNode>
            </p:audio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5973763" y="0"/>
            <a:ext cx="3170237" cy="4392613"/>
          </a:xfrm>
          <a:prstGeom prst="rect">
            <a:avLst/>
          </a:prstGeom>
          <a:noFill/>
          <a:ln w="9525">
            <a:noFill/>
            <a:miter lim="800000"/>
          </a:ln>
        </p:spPr>
      </p:pic>
      <p:pic>
        <p:nvPicPr>
          <p:cNvPr id="30723" name="Picture 3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323850" y="4508500"/>
            <a:ext cx="8569325" cy="2078038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304135" name="Rectangle 7"/>
          <p:cNvSpPr>
            <a:spLocks noGrp="1" noChangeArrowheads="1"/>
          </p:cNvSpPr>
          <p:nvPr>
            <p:ph type="body" idx="1"/>
          </p:nvPr>
        </p:nvSpPr>
        <p:spPr>
          <a:xfrm>
            <a:off x="323850" y="476250"/>
            <a:ext cx="5616575" cy="4525963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en-US" altLang="zh-CN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</a:t>
            </a:r>
            <a:r>
              <a:rPr lang="zh-CN" altLang="en-US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．灌暖水瓶时，</a:t>
            </a:r>
            <a:r>
              <a:rPr lang="en-US" altLang="zh-CN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____________</a:t>
            </a:r>
            <a:r>
              <a:rPr lang="zh-CN" altLang="en-US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是发声体，而且随着水位升高，听到的声音音调越</a:t>
            </a:r>
            <a:r>
              <a:rPr lang="en-US" altLang="zh-CN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______</a:t>
            </a:r>
            <a:r>
              <a:rPr lang="zh-CN" altLang="en-US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。</a:t>
            </a:r>
          </a:p>
          <a:p>
            <a:pPr eaLnBrk="1" hangingPunct="1">
              <a:buFontTx/>
              <a:buNone/>
            </a:pPr>
            <a:endParaRPr lang="zh-CN" altLang="en-US" b="1" smtClean="0"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  <a:p>
            <a:pPr eaLnBrk="1" hangingPunct="1">
              <a:buFontTx/>
              <a:buNone/>
            </a:pPr>
            <a:r>
              <a:rPr lang="zh-CN" altLang="en-US" b="1" smtClean="0">
                <a:solidFill>
                  <a:srgbClr val="FF3300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答案：空气柱；高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41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041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4259263" cy="706437"/>
          </a:xfrm>
        </p:spPr>
        <p:txBody>
          <a:bodyPr/>
          <a:lstStyle/>
          <a:p>
            <a:pPr algn="l" eaLnBrk="1" hangingPunct="1"/>
            <a:r>
              <a:rPr lang="zh-CN" altLang="en-US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一、音调</a:t>
            </a:r>
          </a:p>
        </p:txBody>
      </p:sp>
      <p:sp>
        <p:nvSpPr>
          <p:cNvPr id="2693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11188" y="1125538"/>
            <a:ext cx="6192837" cy="965200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en-US" altLang="zh-CN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</a:t>
            </a:r>
            <a:r>
              <a:rPr lang="zh-CN" altLang="en-US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．定义：声音的高低。</a:t>
            </a:r>
          </a:p>
          <a:p>
            <a:pPr eaLnBrk="1" hangingPunct="1"/>
            <a:endParaRPr lang="en-US" altLang="zh-CN" smtClean="0"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pic>
        <p:nvPicPr>
          <p:cNvPr id="269318" name="Picture 6" descr="200906~1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468313" y="2133600"/>
            <a:ext cx="7127875" cy="4103688"/>
          </a:xfrm>
          <a:prstGeom prst="rect">
            <a:avLst/>
          </a:prstGeom>
          <a:noFill/>
          <a:ln w="9525">
            <a:noFill/>
            <a:miter lim="800000"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69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69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b="1" smtClean="0"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如图所示，是声音输入到示波器上时显示振幅与时间关系的波形。其中声音音调相同的是</a:t>
            </a:r>
            <a:r>
              <a:rPr lang="en-US" altLang="zh-CN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_______</a:t>
            </a:r>
            <a:r>
              <a:rPr lang="zh-CN" altLang="zh-CN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图和</a:t>
            </a:r>
            <a:r>
              <a:rPr lang="en-US" altLang="zh-CN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_______</a:t>
            </a:r>
            <a:r>
              <a:rPr lang="zh-CN" altLang="zh-CN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图，响度相同的是</a:t>
            </a:r>
            <a:r>
              <a:rPr lang="en-US" altLang="zh-CN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_______</a:t>
            </a:r>
            <a:r>
              <a:rPr lang="zh-CN" altLang="zh-CN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图和</a:t>
            </a:r>
            <a:r>
              <a:rPr lang="en-US" altLang="zh-CN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______</a:t>
            </a:r>
            <a:r>
              <a:rPr lang="zh-CN" altLang="zh-CN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图。</a:t>
            </a:r>
            <a:endParaRPr lang="en-US" altLang="zh-CN" b="1" smtClean="0"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  <a:p>
            <a:endParaRPr lang="zh-CN" altLang="zh-CN" b="1" smtClean="0"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  <a:p>
            <a:endParaRPr lang="en-US" altLang="zh-CN" b="1" smtClean="0"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  <a:p>
            <a:endParaRPr lang="en-US" altLang="zh-CN" b="1" smtClean="0"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  <a:p>
            <a:r>
              <a:rPr lang="zh-CN" altLang="zh-CN" b="1" smtClean="0">
                <a:solidFill>
                  <a:srgbClr val="FF0000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答案：甲</a:t>
            </a:r>
            <a:r>
              <a:rPr lang="en-US" altLang="zh-CN" b="1" smtClean="0">
                <a:solidFill>
                  <a:srgbClr val="FF0000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  </a:t>
            </a:r>
            <a:r>
              <a:rPr lang="zh-CN" altLang="zh-CN" b="1" smtClean="0">
                <a:solidFill>
                  <a:srgbClr val="FF0000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乙</a:t>
            </a:r>
            <a:r>
              <a:rPr lang="en-US" altLang="zh-CN" b="1" smtClean="0">
                <a:solidFill>
                  <a:srgbClr val="FF0000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  </a:t>
            </a:r>
            <a:r>
              <a:rPr lang="zh-CN" altLang="zh-CN" b="1" smtClean="0">
                <a:solidFill>
                  <a:srgbClr val="FF0000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乙</a:t>
            </a:r>
            <a:r>
              <a:rPr lang="en-US" altLang="zh-CN" b="1" smtClean="0">
                <a:solidFill>
                  <a:srgbClr val="FF0000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  </a:t>
            </a:r>
            <a:r>
              <a:rPr lang="zh-CN" altLang="zh-CN" b="1" smtClean="0">
                <a:solidFill>
                  <a:srgbClr val="FF0000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丙</a:t>
            </a:r>
          </a:p>
          <a:p>
            <a:endParaRPr lang="zh-CN" altLang="en-US" b="1" smtClean="0"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pic>
        <p:nvPicPr>
          <p:cNvPr id="31748" name="Picture 2" descr="重新曝光 1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785786" y="3786190"/>
            <a:ext cx="7442011" cy="1568463"/>
          </a:xfrm>
          <a:prstGeom prst="rect">
            <a:avLst/>
          </a:prstGeom>
          <a:noFill/>
          <a:ln w="9525">
            <a:noFill/>
            <a:miter lim="800000"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706437"/>
          </a:xfrm>
        </p:spPr>
        <p:txBody>
          <a:bodyPr/>
          <a:lstStyle/>
          <a:p>
            <a:pPr eaLnBrk="1" hangingPunct="1"/>
            <a:r>
              <a:rPr lang="zh-CN" altLang="en-US" sz="40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成语中的声音的特性</a:t>
            </a:r>
          </a:p>
        </p:txBody>
      </p:sp>
      <p:sp>
        <p:nvSpPr>
          <p:cNvPr id="305155" name="Text Box 3"/>
          <p:cNvSpPr txBox="1">
            <a:spLocks noChangeArrowheads="1"/>
          </p:cNvSpPr>
          <p:nvPr/>
        </p:nvSpPr>
        <p:spPr bwMode="auto">
          <a:xfrm>
            <a:off x="468313" y="1412875"/>
            <a:ext cx="2447925" cy="646113"/>
          </a:xfrm>
          <a:prstGeom prst="rect">
            <a:avLst/>
          </a:prstGeom>
          <a:solidFill>
            <a:srgbClr val="00FF00">
              <a:alpha val="72940"/>
            </a:srgbClr>
          </a:solidFill>
          <a:ln w="9525">
            <a:miter lim="800000"/>
          </a:ln>
          <a:scene3d>
            <a:camera prst="legacyPerspectiveBottomLeft"/>
            <a:lightRig rig="legacyFlat3" dir="t"/>
          </a:scene3d>
          <a:sp3d extrusionH="887400" prstMaterial="legacyMatte">
            <a:bevelT w="13500" h="13500" prst="angle"/>
            <a:bevelB w="13500" h="13500" prst="angle"/>
            <a:extrusionClr>
              <a:srgbClr val="00FF00"/>
            </a:extrusionClr>
          </a:sp3d>
        </p:spPr>
        <p:txBody>
          <a:bodyPr>
            <a:spAutoFit/>
            <a:flatTx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zh-CN" altLang="en-US" sz="360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曲高和寡</a:t>
            </a:r>
            <a:r>
              <a:rPr lang="zh-CN" altLang="en-US" sz="200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 </a:t>
            </a:r>
          </a:p>
        </p:txBody>
      </p:sp>
      <p:sp>
        <p:nvSpPr>
          <p:cNvPr id="305156" name="Text Box 4"/>
          <p:cNvSpPr txBox="1">
            <a:spLocks noChangeArrowheads="1"/>
          </p:cNvSpPr>
          <p:nvPr/>
        </p:nvSpPr>
        <p:spPr bwMode="auto">
          <a:xfrm>
            <a:off x="468313" y="2636838"/>
            <a:ext cx="2447925" cy="646112"/>
          </a:xfrm>
          <a:prstGeom prst="rect">
            <a:avLst/>
          </a:prstGeom>
          <a:solidFill>
            <a:srgbClr val="00FF00">
              <a:alpha val="72940"/>
            </a:srgbClr>
          </a:solidFill>
          <a:ln w="9525">
            <a:miter lim="800000"/>
          </a:ln>
          <a:scene3d>
            <a:camera prst="legacyPerspectiveBottomLeft"/>
            <a:lightRig rig="legacyFlat3" dir="t"/>
          </a:scene3d>
          <a:sp3d extrusionH="887400" prstMaterial="legacyMatte">
            <a:bevelT w="13500" h="13500" prst="angle"/>
            <a:bevelB w="13500" h="13500" prst="angle"/>
            <a:extrusionClr>
              <a:srgbClr val="00FF00"/>
            </a:extrusionClr>
          </a:sp3d>
        </p:spPr>
        <p:txBody>
          <a:bodyPr>
            <a:spAutoFit/>
            <a:flatTx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zh-CN" altLang="en-US" sz="360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瓮声瓮气 </a:t>
            </a:r>
          </a:p>
        </p:txBody>
      </p:sp>
      <p:sp>
        <p:nvSpPr>
          <p:cNvPr id="305157" name="Text Box 5"/>
          <p:cNvSpPr txBox="1">
            <a:spLocks noChangeArrowheads="1"/>
          </p:cNvSpPr>
          <p:nvPr/>
        </p:nvSpPr>
        <p:spPr bwMode="auto">
          <a:xfrm>
            <a:off x="468313" y="3959225"/>
            <a:ext cx="2447925" cy="646113"/>
          </a:xfrm>
          <a:prstGeom prst="rect">
            <a:avLst/>
          </a:prstGeom>
          <a:solidFill>
            <a:srgbClr val="00FF00">
              <a:alpha val="72940"/>
            </a:srgbClr>
          </a:solidFill>
          <a:ln w="9525">
            <a:miter lim="800000"/>
          </a:ln>
          <a:scene3d>
            <a:camera prst="legacyPerspectiveBottomLeft"/>
            <a:lightRig rig="legacyFlat3" dir="t"/>
          </a:scene3d>
          <a:sp3d extrusionH="887400" prstMaterial="legacyMatte">
            <a:bevelT w="13500" h="13500" prst="angle"/>
            <a:bevelB w="13500" h="13500" prst="angle"/>
            <a:extrusionClr>
              <a:srgbClr val="00FF00"/>
            </a:extrusionClr>
          </a:sp3d>
        </p:spPr>
        <p:txBody>
          <a:bodyPr>
            <a:spAutoFit/>
            <a:flatTx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zh-CN" altLang="en-US" sz="360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南腔北调 </a:t>
            </a:r>
          </a:p>
        </p:txBody>
      </p:sp>
      <p:sp>
        <p:nvSpPr>
          <p:cNvPr id="305158" name="Text Box 6"/>
          <p:cNvSpPr txBox="1">
            <a:spLocks noChangeArrowheads="1"/>
          </p:cNvSpPr>
          <p:nvPr/>
        </p:nvSpPr>
        <p:spPr bwMode="auto">
          <a:xfrm>
            <a:off x="468313" y="5159375"/>
            <a:ext cx="2447925" cy="646113"/>
          </a:xfrm>
          <a:prstGeom prst="rect">
            <a:avLst/>
          </a:prstGeom>
          <a:solidFill>
            <a:srgbClr val="00FF00">
              <a:alpha val="72940"/>
            </a:srgbClr>
          </a:solidFill>
          <a:ln w="9525">
            <a:miter lim="800000"/>
          </a:ln>
          <a:scene3d>
            <a:camera prst="legacyPerspectiveBottomLeft"/>
            <a:lightRig rig="legacyFlat3" dir="t"/>
          </a:scene3d>
          <a:sp3d extrusionH="887400" prstMaterial="legacyMatte">
            <a:bevelT w="13500" h="13500" prst="angle"/>
            <a:bevelB w="13500" h="13500" prst="angle"/>
            <a:extrusionClr>
              <a:srgbClr val="00FF00"/>
            </a:extrusionClr>
          </a:sp3d>
        </p:spPr>
        <p:txBody>
          <a:bodyPr>
            <a:spAutoFit/>
            <a:flatTx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zh-CN" altLang="en-US" sz="360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抑扬顿挫 </a:t>
            </a:r>
          </a:p>
        </p:txBody>
      </p:sp>
      <p:sp>
        <p:nvSpPr>
          <p:cNvPr id="305159" name="Text Box 7"/>
          <p:cNvSpPr txBox="1">
            <a:spLocks noChangeArrowheads="1"/>
          </p:cNvSpPr>
          <p:nvPr/>
        </p:nvSpPr>
        <p:spPr bwMode="auto">
          <a:xfrm>
            <a:off x="3203575" y="2636838"/>
            <a:ext cx="2447925" cy="646112"/>
          </a:xfrm>
          <a:prstGeom prst="rect">
            <a:avLst/>
          </a:prstGeom>
          <a:solidFill>
            <a:srgbClr val="FFFF00">
              <a:alpha val="83136"/>
            </a:srgbClr>
          </a:solidFill>
          <a:ln w="9525">
            <a:miter lim="800000"/>
          </a:ln>
          <a:scene3d>
            <a:camera prst="legacyObliqueBottomLeft"/>
            <a:lightRig rig="legacyFlat3" dir="t"/>
          </a:scene3d>
          <a:sp3d extrusionH="430200" prstMaterial="legacyMatte">
            <a:bevelT w="13500" h="13500" prst="angle"/>
            <a:bevelB w="13500" h="13500" prst="angle"/>
            <a:extrusionClr>
              <a:srgbClr val="FFFF00"/>
            </a:extrusionClr>
          </a:sp3d>
        </p:spPr>
        <p:txBody>
          <a:bodyPr>
            <a:spAutoFit/>
            <a:flatTx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zh-CN" altLang="en-US" sz="360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震耳欲聋 </a:t>
            </a:r>
          </a:p>
        </p:txBody>
      </p:sp>
      <p:sp>
        <p:nvSpPr>
          <p:cNvPr id="305160" name="Text Box 8"/>
          <p:cNvSpPr txBox="1">
            <a:spLocks noChangeArrowheads="1"/>
          </p:cNvSpPr>
          <p:nvPr/>
        </p:nvSpPr>
        <p:spPr bwMode="auto">
          <a:xfrm>
            <a:off x="3203575" y="5086350"/>
            <a:ext cx="2447925" cy="646113"/>
          </a:xfrm>
          <a:prstGeom prst="rect">
            <a:avLst/>
          </a:prstGeom>
          <a:solidFill>
            <a:srgbClr val="FFFF00">
              <a:alpha val="83136"/>
            </a:srgbClr>
          </a:solidFill>
          <a:ln w="9525">
            <a:miter lim="800000"/>
          </a:ln>
          <a:scene3d>
            <a:camera prst="legacyObliqueBottomLeft"/>
            <a:lightRig rig="legacyFlat3" dir="t"/>
          </a:scene3d>
          <a:sp3d extrusionH="430200" prstMaterial="legacyMatte">
            <a:bevelT w="13500" h="13500" prst="angle"/>
            <a:bevelB w="13500" h="13500" prst="angle"/>
            <a:extrusionClr>
              <a:srgbClr val="FFFF00"/>
            </a:extrusionClr>
          </a:sp3d>
        </p:spPr>
        <p:txBody>
          <a:bodyPr>
            <a:spAutoFit/>
            <a:flatTx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zh-CN" altLang="en-US" sz="360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铿锵有力 </a:t>
            </a:r>
          </a:p>
        </p:txBody>
      </p:sp>
      <p:sp>
        <p:nvSpPr>
          <p:cNvPr id="305161" name="Text Box 9"/>
          <p:cNvSpPr txBox="1">
            <a:spLocks noChangeArrowheads="1"/>
          </p:cNvSpPr>
          <p:nvPr/>
        </p:nvSpPr>
        <p:spPr bwMode="auto">
          <a:xfrm>
            <a:off x="3203575" y="3860800"/>
            <a:ext cx="2447925" cy="646113"/>
          </a:xfrm>
          <a:prstGeom prst="rect">
            <a:avLst/>
          </a:prstGeom>
          <a:solidFill>
            <a:srgbClr val="FFFF00">
              <a:alpha val="83136"/>
            </a:srgbClr>
          </a:solidFill>
          <a:ln w="9525">
            <a:miter lim="800000"/>
          </a:ln>
          <a:scene3d>
            <a:camera prst="legacyObliqueBottomLeft"/>
            <a:lightRig rig="legacyFlat3" dir="t"/>
          </a:scene3d>
          <a:sp3d extrusionH="430200" prstMaterial="legacyMatte">
            <a:bevelT w="13500" h="13500" prst="angle"/>
            <a:bevelB w="13500" h="13500" prst="angle"/>
            <a:extrusionClr>
              <a:srgbClr val="FFFF00"/>
            </a:extrusionClr>
          </a:sp3d>
        </p:spPr>
        <p:txBody>
          <a:bodyPr>
            <a:spAutoFit/>
            <a:flatTx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zh-CN" altLang="en-US" sz="360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响彻云霄 </a:t>
            </a:r>
          </a:p>
        </p:txBody>
      </p:sp>
      <p:sp>
        <p:nvSpPr>
          <p:cNvPr id="305162" name="Text Box 10"/>
          <p:cNvSpPr txBox="1">
            <a:spLocks noChangeArrowheads="1"/>
          </p:cNvSpPr>
          <p:nvPr/>
        </p:nvSpPr>
        <p:spPr bwMode="auto">
          <a:xfrm>
            <a:off x="6084888" y="2636838"/>
            <a:ext cx="2447925" cy="646112"/>
          </a:xfrm>
          <a:prstGeom prst="rect">
            <a:avLst/>
          </a:prstGeom>
          <a:solidFill>
            <a:srgbClr val="FFFF00">
              <a:alpha val="83136"/>
            </a:srgbClr>
          </a:solidFill>
          <a:ln w="9525">
            <a:miter lim="800000"/>
          </a:ln>
          <a:scene3d>
            <a:camera prst="legacyObliqueBottomLeft"/>
            <a:lightRig rig="legacyFlat3" dir="t"/>
          </a:scene3d>
          <a:sp3d extrusionH="430200" prstMaterial="legacyMatte">
            <a:bevelT w="13500" h="13500" prst="angle"/>
            <a:bevelB w="13500" h="13500" prst="angle"/>
            <a:extrusionClr>
              <a:srgbClr val="FFFF00"/>
            </a:extrusionClr>
          </a:sp3d>
        </p:spPr>
        <p:txBody>
          <a:bodyPr>
            <a:spAutoFit/>
            <a:flatTx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zh-CN" altLang="en-US" sz="360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无声无息 </a:t>
            </a:r>
          </a:p>
        </p:txBody>
      </p:sp>
      <p:sp>
        <p:nvSpPr>
          <p:cNvPr id="305163" name="Text Box 11"/>
          <p:cNvSpPr txBox="1">
            <a:spLocks noChangeArrowheads="1"/>
          </p:cNvSpPr>
          <p:nvPr/>
        </p:nvSpPr>
        <p:spPr bwMode="auto">
          <a:xfrm>
            <a:off x="6011863" y="1412875"/>
            <a:ext cx="2447925" cy="646113"/>
          </a:xfrm>
          <a:prstGeom prst="rect">
            <a:avLst/>
          </a:prstGeom>
          <a:solidFill>
            <a:srgbClr val="FFFF00">
              <a:alpha val="83136"/>
            </a:srgbClr>
          </a:solidFill>
          <a:ln w="9525">
            <a:miter lim="800000"/>
          </a:ln>
          <a:scene3d>
            <a:camera prst="legacyObliqueBottomLeft"/>
            <a:lightRig rig="legacyFlat3" dir="t"/>
          </a:scene3d>
          <a:sp3d extrusionH="430200" prstMaterial="legacyMatte">
            <a:bevelT w="13500" h="13500" prst="angle"/>
            <a:bevelB w="13500" h="13500" prst="angle"/>
            <a:extrusionClr>
              <a:srgbClr val="FFFF00"/>
            </a:extrusionClr>
          </a:sp3d>
        </p:spPr>
        <p:txBody>
          <a:bodyPr>
            <a:spAutoFit/>
            <a:flatTx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zh-CN" altLang="en-US" sz="360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鸦雀无声 </a:t>
            </a:r>
          </a:p>
        </p:txBody>
      </p:sp>
      <p:sp>
        <p:nvSpPr>
          <p:cNvPr id="305164" name="Text Box 12"/>
          <p:cNvSpPr txBox="1">
            <a:spLocks noChangeArrowheads="1"/>
          </p:cNvSpPr>
          <p:nvPr/>
        </p:nvSpPr>
        <p:spPr bwMode="auto">
          <a:xfrm>
            <a:off x="3203575" y="1412875"/>
            <a:ext cx="2447925" cy="646113"/>
          </a:xfrm>
          <a:prstGeom prst="rect">
            <a:avLst/>
          </a:prstGeom>
          <a:solidFill>
            <a:srgbClr val="FFFF00">
              <a:alpha val="83136"/>
            </a:srgbClr>
          </a:solidFill>
          <a:ln w="9525">
            <a:miter lim="800000"/>
          </a:ln>
          <a:scene3d>
            <a:camera prst="legacyObliqueBottomLeft"/>
            <a:lightRig rig="legacyFlat3" dir="t"/>
          </a:scene3d>
          <a:sp3d extrusionH="430200" prstMaterial="legacyMatte">
            <a:bevelT w="13500" h="13500" prst="angle"/>
            <a:bevelB w="13500" h="13500" prst="angle"/>
            <a:extrusionClr>
              <a:srgbClr val="FFFF00"/>
            </a:extrusionClr>
          </a:sp3d>
        </p:spPr>
        <p:txBody>
          <a:bodyPr>
            <a:spAutoFit/>
            <a:flatTx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zh-CN" altLang="en-US" sz="360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窃窃私语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5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05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5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05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5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05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5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05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5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05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5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305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5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305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5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305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5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305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5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305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5155" grpId="0" animBg="1"/>
      <p:bldP spid="305156" grpId="0" animBg="1"/>
      <p:bldP spid="305157" grpId="0" animBg="1"/>
      <p:bldP spid="305158" grpId="0" animBg="1"/>
      <p:bldP spid="305159" grpId="0" animBg="1"/>
      <p:bldP spid="305160" grpId="0" animBg="1"/>
      <p:bldP spid="305161" grpId="0" animBg="1"/>
      <p:bldP spid="305162" grpId="0" animBg="1"/>
      <p:bldP spid="305163" grpId="0" animBg="1"/>
      <p:bldP spid="30516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>
          <a:xfrm>
            <a:off x="755650" y="101600"/>
            <a:ext cx="7067550" cy="633413"/>
          </a:xfrm>
        </p:spPr>
        <p:txBody>
          <a:bodyPr/>
          <a:lstStyle/>
          <a:p>
            <a:pPr eaLnBrk="1" hangingPunct="1"/>
            <a:r>
              <a:rPr lang="zh-CN" altLang="en-US" sz="4200" b="1" smtClean="0">
                <a:solidFill>
                  <a:srgbClr val="000099"/>
                </a:solidFill>
                <a:ea typeface="楷体_GB2312" pitchFamily="49" charset="-122"/>
              </a:rPr>
              <a:t>声音的特性小结</a:t>
            </a:r>
          </a:p>
        </p:txBody>
      </p:sp>
      <p:graphicFrame>
        <p:nvGraphicFramePr>
          <p:cNvPr id="306179" name="Group 3"/>
          <p:cNvGraphicFramePr>
            <a:graphicFrameLocks noGrp="1"/>
          </p:cNvGraphicFramePr>
          <p:nvPr>
            <p:ph sz="half" idx="2"/>
          </p:nvPr>
        </p:nvGraphicFramePr>
        <p:xfrm>
          <a:off x="468313" y="908050"/>
          <a:ext cx="7848600" cy="3331528"/>
        </p:xfrm>
        <a:graphic>
          <a:graphicData uri="http://schemas.openxmlformats.org/drawingml/2006/table">
            <a:tbl>
              <a:tblPr/>
              <a:tblGrid>
                <a:gridCol w="1497012"/>
                <a:gridCol w="1795463"/>
                <a:gridCol w="2260600"/>
                <a:gridCol w="2295525"/>
              </a:tblGrid>
              <a:tr h="4318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99"/>
                        </a:solidFill>
                        <a:effectLst/>
                        <a:latin typeface="Arial"/>
                        <a:ea typeface="楷体_GB2312" pitchFamily="49" charset="-122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Times New Roman" pitchFamily="18" charset="0"/>
                          <a:ea typeface="楷体_GB2312" pitchFamily="49" charset="-122"/>
                          <a:cs typeface="Times New Roman" pitchFamily="18" charset="0"/>
                        </a:rPr>
                        <a:t>音调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99"/>
                        </a:solidFill>
                        <a:effectLst/>
                        <a:latin typeface="Arial"/>
                        <a:ea typeface="楷体_GB2312" pitchFamily="49" charset="-122"/>
                        <a:cs typeface="Times New Roman" pitchFamily="18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Times New Roman" pitchFamily="18" charset="0"/>
                          <a:ea typeface="楷体_GB2312" pitchFamily="49" charset="-122"/>
                          <a:cs typeface="Times New Roman" pitchFamily="18" charset="0"/>
                        </a:rPr>
                        <a:t>响度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99"/>
                        </a:solidFill>
                        <a:effectLst/>
                        <a:latin typeface="Arial"/>
                        <a:ea typeface="楷体_GB2312" pitchFamily="49" charset="-122"/>
                        <a:cs typeface="Times New Roman" pitchFamily="18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Times New Roman" pitchFamily="18" charset="0"/>
                          <a:ea typeface="楷体_GB2312" pitchFamily="49" charset="-122"/>
                          <a:cs typeface="Times New Roman" pitchFamily="18" charset="0"/>
                        </a:rPr>
                        <a:t>音色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99"/>
                        </a:solidFill>
                        <a:effectLst/>
                        <a:latin typeface="Arial"/>
                        <a:ea typeface="楷体_GB2312" pitchFamily="49" charset="-122"/>
                        <a:cs typeface="Times New Roman" pitchFamily="18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95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Times New Roman" pitchFamily="18" charset="0"/>
                          <a:ea typeface="楷体_GB2312" pitchFamily="49" charset="-122"/>
                          <a:cs typeface="Times New Roman" pitchFamily="18" charset="0"/>
                        </a:rPr>
                        <a:t>物理意义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99"/>
                        </a:solidFill>
                        <a:effectLst/>
                        <a:latin typeface="Arial"/>
                        <a:ea typeface="楷体_GB2312" pitchFamily="49" charset="-122"/>
                        <a:cs typeface="Times New Roman" pitchFamily="18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Times New Roman" pitchFamily="18" charset="0"/>
                          <a:ea typeface="楷体_GB2312" pitchFamily="49" charset="-122"/>
                          <a:cs typeface="Times New Roman" pitchFamily="18" charset="0"/>
                        </a:rPr>
                        <a:t>指声音的高低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99"/>
                        </a:solidFill>
                        <a:effectLst/>
                        <a:latin typeface="Arial"/>
                        <a:ea typeface="楷体_GB2312" pitchFamily="49" charset="-122"/>
                        <a:cs typeface="Times New Roman" pitchFamily="18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Times New Roman" pitchFamily="18" charset="0"/>
                          <a:ea typeface="楷体_GB2312" pitchFamily="49" charset="-122"/>
                          <a:cs typeface="Times New Roman" pitchFamily="18" charset="0"/>
                        </a:rPr>
                        <a:t>指声音的强弱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99"/>
                        </a:solidFill>
                        <a:effectLst/>
                        <a:latin typeface="Arial"/>
                        <a:ea typeface="楷体_GB2312" pitchFamily="49" charset="-122"/>
                        <a:cs typeface="Times New Roman" pitchFamily="18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Times New Roman" pitchFamily="18" charset="0"/>
                          <a:ea typeface="楷体_GB2312" pitchFamily="49" charset="-122"/>
                          <a:cs typeface="Times New Roman" pitchFamily="18" charset="0"/>
                        </a:rPr>
                        <a:t>声音的特色、品质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99"/>
                        </a:solidFill>
                        <a:effectLst/>
                        <a:latin typeface="Arial"/>
                        <a:ea typeface="楷体_GB2312" pitchFamily="49" charset="-122"/>
                        <a:cs typeface="Times New Roman" pitchFamily="18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889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Times New Roman" pitchFamily="18" charset="0"/>
                          <a:ea typeface="楷体_GB2312" pitchFamily="49" charset="-122"/>
                          <a:cs typeface="Times New Roman" pitchFamily="18" charset="0"/>
                        </a:rPr>
                        <a:t>影响因素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99"/>
                        </a:solidFill>
                        <a:effectLst/>
                        <a:latin typeface="Arial"/>
                        <a:ea typeface="楷体_GB2312" pitchFamily="49" charset="-122"/>
                        <a:cs typeface="Times New Roman" pitchFamily="18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Times New Roman" pitchFamily="18" charset="0"/>
                          <a:ea typeface="楷体_GB2312" pitchFamily="49" charset="-122"/>
                          <a:cs typeface="Times New Roman" pitchFamily="18" charset="0"/>
                        </a:rPr>
                        <a:t>振动频率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99"/>
                        </a:solidFill>
                        <a:effectLst/>
                        <a:latin typeface="Arial"/>
                        <a:ea typeface="楷体_GB2312" pitchFamily="49" charset="-122"/>
                        <a:cs typeface="Times New Roman" pitchFamily="18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Times New Roman" pitchFamily="18" charset="0"/>
                          <a:ea typeface="楷体_GB2312" pitchFamily="49" charset="-122"/>
                          <a:cs typeface="Times New Roman" pitchFamily="18" charset="0"/>
                        </a:rPr>
                        <a:t>振幅和距发声体的远近有关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99"/>
                        </a:solidFill>
                        <a:effectLst/>
                        <a:latin typeface="Arial"/>
                        <a:ea typeface="楷体_GB2312" pitchFamily="49" charset="-122"/>
                        <a:cs typeface="Times New Roman" pitchFamily="18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Times New Roman" pitchFamily="18" charset="0"/>
                          <a:ea typeface="楷体_GB2312" pitchFamily="49" charset="-122"/>
                          <a:cs typeface="Times New Roman" pitchFamily="18" charset="0"/>
                        </a:rPr>
                        <a:t>发声体的材料和结构等因素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99"/>
                        </a:solidFill>
                        <a:effectLst/>
                        <a:latin typeface="Arial"/>
                        <a:ea typeface="楷体_GB2312" pitchFamily="49" charset="-122"/>
                        <a:cs typeface="Times New Roman" pitchFamily="18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589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Times New Roman" pitchFamily="18" charset="0"/>
                          <a:ea typeface="楷体_GB2312" pitchFamily="49" charset="-122"/>
                          <a:cs typeface="Times New Roman" pitchFamily="18" charset="0"/>
                        </a:rPr>
                        <a:t>关系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99"/>
                        </a:solidFill>
                        <a:effectLst/>
                        <a:latin typeface="Arial"/>
                        <a:ea typeface="楷体_GB2312" pitchFamily="49" charset="-122"/>
                        <a:cs typeface="Times New Roman" pitchFamily="18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Times New Roman" pitchFamily="18" charset="0"/>
                          <a:ea typeface="楷体_GB2312" pitchFamily="49" charset="-122"/>
                          <a:cs typeface="Times New Roman" pitchFamily="18" charset="0"/>
                        </a:rPr>
                        <a:t>频率越大，音调越高。频率越小，音调越低。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99"/>
                        </a:solidFill>
                        <a:effectLst/>
                        <a:latin typeface="Arial"/>
                        <a:ea typeface="楷体_GB2312" pitchFamily="49" charset="-122"/>
                        <a:cs typeface="Times New Roman" pitchFamily="18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Times New Roman" pitchFamily="18" charset="0"/>
                          <a:ea typeface="楷体_GB2312" pitchFamily="49" charset="-122"/>
                          <a:cs typeface="Times New Roman" pitchFamily="18" charset="0"/>
                        </a:rPr>
                        <a:t>振幅越大，响度越大。距离发声体越远，声音越分散，振幅越小，响度就越小。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99"/>
                        </a:solidFill>
                        <a:effectLst/>
                        <a:latin typeface="Arial"/>
                        <a:ea typeface="楷体_GB2312" pitchFamily="49" charset="-122"/>
                        <a:cs typeface="Times New Roman" pitchFamily="18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99"/>
                        </a:solidFill>
                        <a:effectLst/>
                        <a:latin typeface="Arial"/>
                        <a:ea typeface="楷体_GB2312" pitchFamily="49" charset="-122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306180" name="New picture" hidden="1"/>
          <p:cNvPicPr/>
          <p:nvPr/>
        </p:nvPicPr>
        <p:blipFill>
          <a:blip r:embed="rId2"/>
          <a:stretch>
            <a:fillRect/>
          </a:stretch>
        </p:blipFill>
        <p:spPr>
          <a:xfrm>
            <a:off x="11950700" y="10236200"/>
            <a:ext cx="431800" cy="254000"/>
          </a:xfrm>
          <a:prstGeom prst="cube">
            <a:avLst/>
          </a:prstGeom>
        </p:spPr>
      </p:pic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9" name="Rectangle 2"/>
          <p:cNvSpPr>
            <a:spLocks noGrp="1" noChangeArrowheads="1"/>
          </p:cNvSpPr>
          <p:nvPr>
            <p:ph type="title"/>
          </p:nvPr>
        </p:nvSpPr>
        <p:spPr>
          <a:xfrm>
            <a:off x="1331913" y="333375"/>
            <a:ext cx="7812087" cy="719138"/>
          </a:xfrm>
          <a:noFill/>
        </p:spPr>
        <p:txBody>
          <a:bodyPr/>
          <a:lstStyle/>
          <a:p>
            <a:pPr algn="l" eaLnBrk="1" hangingPunct="1"/>
            <a:r>
              <a:rPr lang="en-US" altLang="zh-CN" sz="38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</a:t>
            </a:r>
            <a:r>
              <a:rPr lang="zh-CN" altLang="en-US" sz="38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．</a:t>
            </a:r>
            <a:r>
              <a:rPr lang="zh-CN" altLang="en-US" sz="3800" b="1" smtClean="0">
                <a:solidFill>
                  <a:schemeClr val="tx1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探究影响音调高低的因素</a:t>
            </a:r>
          </a:p>
        </p:txBody>
      </p:sp>
      <p:sp>
        <p:nvSpPr>
          <p:cNvPr id="24883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539750" y="3790950"/>
            <a:ext cx="8135938" cy="2951163"/>
          </a:xfrm>
        </p:spPr>
        <p:txBody>
          <a:bodyPr/>
          <a:lstStyle/>
          <a:p>
            <a:pPr>
              <a:spcBef>
                <a:spcPct val="50000"/>
              </a:spcBef>
              <a:buFontTx/>
              <a:buNone/>
            </a:pPr>
            <a:r>
              <a:rPr lang="zh-CN" altLang="en-US" sz="24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控制变量法</a:t>
            </a:r>
          </a:p>
          <a:p>
            <a:pPr eaLnBrk="1" hangingPunct="1">
              <a:buClr>
                <a:schemeClr val="bg1"/>
              </a:buClr>
            </a:pPr>
            <a:r>
              <a:rPr lang="zh-CN" altLang="en-US" sz="24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钢尺</a:t>
            </a:r>
            <a:r>
              <a:rPr lang="zh-CN" altLang="en-US" sz="2400" b="1" smtClean="0">
                <a:solidFill>
                  <a:srgbClr val="000099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伸出桌边的长度</a:t>
            </a:r>
            <a:r>
              <a:rPr lang="zh-CN" altLang="en-US" sz="2400" b="1" smtClean="0">
                <a:solidFill>
                  <a:srgbClr val="FF0000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不同</a:t>
            </a:r>
            <a:r>
              <a:rPr lang="zh-CN" altLang="en-US" sz="24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，</a:t>
            </a:r>
          </a:p>
          <a:p>
            <a:pPr eaLnBrk="1" hangingPunct="1">
              <a:buClr>
                <a:schemeClr val="bg1"/>
              </a:buClr>
            </a:pPr>
            <a:r>
              <a:rPr lang="zh-CN" altLang="en-US" sz="24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用</a:t>
            </a:r>
            <a:r>
              <a:rPr lang="zh-CN" altLang="en-US" sz="2400" b="1" smtClean="0">
                <a:solidFill>
                  <a:srgbClr val="FF0000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相同</a:t>
            </a:r>
            <a:r>
              <a:rPr lang="zh-CN" altLang="en-US" sz="24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的</a:t>
            </a:r>
            <a:r>
              <a:rPr lang="zh-CN" altLang="en-US" sz="2400" b="1" smtClean="0">
                <a:solidFill>
                  <a:srgbClr val="000099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力</a:t>
            </a:r>
            <a:r>
              <a:rPr lang="zh-CN" altLang="en-US" sz="24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拨动钢尺（即控制钢尺振动</a:t>
            </a:r>
            <a:r>
              <a:rPr lang="zh-CN" altLang="en-US" sz="2400" b="1" smtClean="0">
                <a:solidFill>
                  <a:srgbClr val="000099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幅度</a:t>
            </a:r>
            <a:r>
              <a:rPr lang="zh-CN" altLang="en-US" sz="2400" b="1" smtClean="0">
                <a:solidFill>
                  <a:srgbClr val="FF0000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相同）</a:t>
            </a:r>
            <a:r>
              <a:rPr lang="zh-CN" altLang="en-US" sz="24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。</a:t>
            </a:r>
          </a:p>
          <a:p>
            <a:pPr eaLnBrk="1" hangingPunct="1">
              <a:buFontTx/>
              <a:buNone/>
            </a:pPr>
            <a:r>
              <a:rPr lang="zh-CN" altLang="en-US" sz="24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结论：</a:t>
            </a:r>
          </a:p>
          <a:p>
            <a:pPr lvl="1" eaLnBrk="1" hangingPunct="1">
              <a:buFontTx/>
              <a:buNone/>
            </a:pPr>
            <a:r>
              <a:rPr lang="zh-CN" altLang="en-US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物体振动越</a:t>
            </a:r>
            <a:r>
              <a:rPr lang="zh-CN" altLang="en-US" b="1" smtClean="0">
                <a:solidFill>
                  <a:srgbClr val="FF0000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快</a:t>
            </a:r>
            <a:r>
              <a:rPr lang="zh-CN" altLang="en-US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，音调越</a:t>
            </a:r>
            <a:r>
              <a:rPr lang="zh-CN" altLang="en-US" b="1" smtClean="0">
                <a:solidFill>
                  <a:srgbClr val="FF0000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高</a:t>
            </a:r>
            <a:r>
              <a:rPr lang="zh-CN" altLang="en-US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；</a:t>
            </a:r>
          </a:p>
          <a:p>
            <a:pPr lvl="1" eaLnBrk="1" hangingPunct="1">
              <a:buFontTx/>
              <a:buNone/>
            </a:pPr>
            <a:r>
              <a:rPr lang="zh-CN" altLang="en-US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物体振动越</a:t>
            </a:r>
            <a:r>
              <a:rPr lang="zh-CN" altLang="en-US" b="1" smtClean="0">
                <a:solidFill>
                  <a:srgbClr val="FF0000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慢</a:t>
            </a:r>
            <a:r>
              <a:rPr lang="zh-CN" altLang="en-US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，音调越</a:t>
            </a:r>
            <a:r>
              <a:rPr lang="zh-CN" altLang="en-US" b="1" smtClean="0">
                <a:solidFill>
                  <a:srgbClr val="FF0000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低</a:t>
            </a:r>
            <a:r>
              <a:rPr lang="zh-CN" altLang="en-US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。</a:t>
            </a:r>
          </a:p>
        </p:txBody>
      </p:sp>
      <p:graphicFrame>
        <p:nvGraphicFramePr>
          <p:cNvPr id="248837" name="Group 5"/>
          <p:cNvGraphicFramePr>
            <a:graphicFrameLocks noGrp="1"/>
          </p:cNvGraphicFramePr>
          <p:nvPr/>
        </p:nvGraphicFramePr>
        <p:xfrm>
          <a:off x="4572000" y="1482725"/>
          <a:ext cx="4392613" cy="1946276"/>
        </p:xfrm>
        <a:graphic>
          <a:graphicData uri="http://schemas.openxmlformats.org/drawingml/2006/table">
            <a:tbl>
              <a:tblPr/>
              <a:tblGrid>
                <a:gridCol w="1728788"/>
                <a:gridCol w="1439862"/>
                <a:gridCol w="1223963"/>
              </a:tblGrid>
              <a:tr h="431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楷体_GB2312" pitchFamily="49" charset="-122"/>
                        </a:rPr>
                        <a:t>伸出的长度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楷体_GB2312" pitchFamily="49" charset="-122"/>
                        </a:rPr>
                        <a:t>振动快慢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楷体_GB2312" pitchFamily="49" charset="-122"/>
                        </a:rPr>
                        <a:t>音调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572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楷体_GB2312" pitchFamily="49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楷体_GB2312" pitchFamily="49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楷体_GB2312" pitchFamily="49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572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楷体_GB2312" pitchFamily="49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楷体_GB2312" pitchFamily="49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楷体_GB2312" pitchFamily="49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48855" name="Object 23"/>
          <p:cNvGraphicFramePr>
            <a:graphicFrameLocks noChangeAspect="1"/>
          </p:cNvGraphicFramePr>
          <p:nvPr/>
        </p:nvGraphicFramePr>
        <p:xfrm>
          <a:off x="4716463" y="1863725"/>
          <a:ext cx="792162" cy="701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2" name="Equation" r:id="rId3" imgW="444240" imgH="393480" progId="Equation.DSMT4">
                  <p:embed/>
                </p:oleObj>
              </mc:Choice>
              <mc:Fallback>
                <p:oleObj name="Equation" r:id="rId3" imgW="444240" imgH="393480" progId="Equation.DSMT4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716463" y="1863725"/>
                        <a:ext cx="792162" cy="7016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8856" name="Object 24"/>
          <p:cNvGraphicFramePr>
            <a:graphicFrameLocks noChangeAspect="1"/>
          </p:cNvGraphicFramePr>
          <p:nvPr/>
        </p:nvGraphicFramePr>
        <p:xfrm>
          <a:off x="4716463" y="2727325"/>
          <a:ext cx="814387" cy="701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3" name="Equation" r:id="rId5" imgW="457200" imgH="393480" progId="Equation.DSMT4">
                  <p:embed/>
                </p:oleObj>
              </mc:Choice>
              <mc:Fallback>
                <p:oleObj name="Equation" r:id="rId5" imgW="457200" imgH="393480" progId="Equation.DSMT4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716463" y="2727325"/>
                        <a:ext cx="814387" cy="7016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049" name="Picture 26" descr="2012版人教版标准图标 演示"/>
          <p:cNvPicPr>
            <a:picLocks noChangeAspect="1" noChangeArrowheads="1"/>
          </p:cNvPicPr>
          <p:nvPr/>
        </p:nvPicPr>
        <p:blipFill>
          <a:blip r:embed="rId7"/>
          <a:stretch>
            <a:fillRect/>
          </a:stretch>
        </p:blipFill>
        <p:spPr bwMode="auto">
          <a:xfrm>
            <a:off x="395288" y="260350"/>
            <a:ext cx="685800" cy="685800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248859" name="Text Box 27"/>
          <p:cNvSpPr txBox="1">
            <a:spLocks noChangeArrowheads="1"/>
          </p:cNvSpPr>
          <p:nvPr/>
        </p:nvSpPr>
        <p:spPr bwMode="auto">
          <a:xfrm>
            <a:off x="6732588" y="1985963"/>
            <a:ext cx="576262" cy="5794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3200" b="1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快</a:t>
            </a:r>
          </a:p>
        </p:txBody>
      </p:sp>
      <p:sp>
        <p:nvSpPr>
          <p:cNvPr id="248860" name="Text Box 28"/>
          <p:cNvSpPr txBox="1">
            <a:spLocks noChangeArrowheads="1"/>
          </p:cNvSpPr>
          <p:nvPr/>
        </p:nvSpPr>
        <p:spPr bwMode="auto">
          <a:xfrm>
            <a:off x="6732588" y="2705100"/>
            <a:ext cx="647700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3200" b="1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慢</a:t>
            </a:r>
          </a:p>
        </p:txBody>
      </p:sp>
      <p:sp>
        <p:nvSpPr>
          <p:cNvPr id="248861" name="Text Box 29"/>
          <p:cNvSpPr txBox="1">
            <a:spLocks noChangeArrowheads="1"/>
          </p:cNvSpPr>
          <p:nvPr/>
        </p:nvSpPr>
        <p:spPr bwMode="auto">
          <a:xfrm>
            <a:off x="8101013" y="1933575"/>
            <a:ext cx="576262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3200" b="1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高</a:t>
            </a:r>
          </a:p>
        </p:txBody>
      </p:sp>
      <p:sp>
        <p:nvSpPr>
          <p:cNvPr id="248862" name="Text Box 30"/>
          <p:cNvSpPr txBox="1">
            <a:spLocks noChangeArrowheads="1"/>
          </p:cNvSpPr>
          <p:nvPr/>
        </p:nvSpPr>
        <p:spPr bwMode="auto">
          <a:xfrm>
            <a:off x="8101013" y="2705100"/>
            <a:ext cx="504825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3200" b="1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低</a:t>
            </a:r>
          </a:p>
        </p:txBody>
      </p:sp>
      <p:pic>
        <p:nvPicPr>
          <p:cNvPr id="248863" name="Picture 31"/>
          <p:cNvPicPr>
            <a:picLocks noChangeAspect="1" noChangeArrowheads="1"/>
          </p:cNvPicPr>
          <p:nvPr/>
        </p:nvPicPr>
        <p:blipFill>
          <a:blip r:embed="rId8"/>
          <a:stretch>
            <a:fillRect/>
          </a:stretch>
        </p:blipFill>
        <p:spPr bwMode="auto">
          <a:xfrm>
            <a:off x="250825" y="1052513"/>
            <a:ext cx="4176713" cy="2736850"/>
          </a:xfrm>
          <a:prstGeom prst="rect">
            <a:avLst/>
          </a:prstGeom>
          <a:noFill/>
          <a:ln w="9525">
            <a:noFill/>
            <a:miter lim="800000"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8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488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8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488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488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8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488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488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8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488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488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8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2488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8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2488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8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2488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8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1" dur="500"/>
                                        <p:tgtEl>
                                          <p:spTgt spid="2488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8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6" dur="500"/>
                                        <p:tgtEl>
                                          <p:spTgt spid="2488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8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1" dur="500"/>
                                        <p:tgtEl>
                                          <p:spTgt spid="2488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8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6" dur="500"/>
                                        <p:tgtEl>
                                          <p:spTgt spid="2488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8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488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488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8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2488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83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24883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8859" grpId="0"/>
      <p:bldP spid="248860" grpId="0"/>
      <p:bldP spid="248861" grpId="0"/>
      <p:bldP spid="24886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89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3538538" cy="561975"/>
          </a:xfrm>
        </p:spPr>
        <p:txBody>
          <a:bodyPr/>
          <a:lstStyle/>
          <a:p>
            <a:pPr algn="l" eaLnBrk="1" hangingPunct="1"/>
            <a:r>
              <a:rPr lang="en-US" altLang="zh-CN" sz="3800" b="1" smtClean="0">
                <a:solidFill>
                  <a:schemeClr val="tx1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</a:t>
            </a:r>
            <a:r>
              <a:rPr lang="zh-CN" altLang="en-US" sz="3800" b="1" smtClean="0">
                <a:solidFill>
                  <a:schemeClr val="tx1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．频率：</a:t>
            </a:r>
          </a:p>
        </p:txBody>
      </p:sp>
      <p:sp>
        <p:nvSpPr>
          <p:cNvPr id="208905" name="Rectangle 9"/>
          <p:cNvSpPr>
            <a:spLocks noGrp="1" noChangeArrowheads="1"/>
          </p:cNvSpPr>
          <p:nvPr>
            <p:ph type="body" sz="half" idx="1"/>
          </p:nvPr>
        </p:nvSpPr>
        <p:spPr>
          <a:xfrm>
            <a:off x="250825" y="836613"/>
            <a:ext cx="7848600" cy="2160587"/>
          </a:xfrm>
        </p:spPr>
        <p:txBody>
          <a:bodyPr/>
          <a:lstStyle/>
          <a:p>
            <a:pPr eaLnBrk="1" hangingPunct="1">
              <a:lnSpc>
                <a:spcPct val="120000"/>
              </a:lnSpc>
              <a:buClr>
                <a:schemeClr val="bg1"/>
              </a:buClr>
              <a:buFont typeface="Wingdings" pitchFamily="2" charset="2"/>
              <a:buChar char="p"/>
            </a:pPr>
            <a:r>
              <a:rPr lang="zh-CN" altLang="en-US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（</a:t>
            </a:r>
            <a:r>
              <a:rPr lang="en-US" altLang="zh-CN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</a:t>
            </a:r>
            <a:r>
              <a:rPr lang="zh-CN" altLang="en-US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）物理意义：描述物体振动快慢。</a:t>
            </a:r>
          </a:p>
          <a:p>
            <a:pPr eaLnBrk="1" hangingPunct="1">
              <a:lnSpc>
                <a:spcPct val="120000"/>
              </a:lnSpc>
              <a:buClr>
                <a:schemeClr val="bg1"/>
              </a:buClr>
              <a:buFont typeface="Wingdings" pitchFamily="2" charset="2"/>
              <a:buChar char="p"/>
            </a:pPr>
            <a:r>
              <a:rPr lang="zh-CN" altLang="en-US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（</a:t>
            </a:r>
            <a:r>
              <a:rPr lang="en-US" altLang="zh-CN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</a:t>
            </a:r>
            <a:r>
              <a:rPr lang="zh-CN" altLang="en-US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）定义：物体在每秒内振动的次数。</a:t>
            </a:r>
          </a:p>
          <a:p>
            <a:pPr eaLnBrk="1" hangingPunct="1">
              <a:lnSpc>
                <a:spcPct val="120000"/>
              </a:lnSpc>
              <a:buClr>
                <a:schemeClr val="bg1"/>
              </a:buClr>
              <a:buFont typeface="Wingdings" pitchFamily="2" charset="2"/>
              <a:buChar char="p"/>
            </a:pPr>
            <a:r>
              <a:rPr lang="zh-CN" altLang="en-US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（</a:t>
            </a:r>
            <a:r>
              <a:rPr lang="en-US" altLang="zh-CN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</a:t>
            </a:r>
            <a:r>
              <a:rPr lang="zh-CN" altLang="en-US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）单位：赫兹，符号</a:t>
            </a:r>
            <a:r>
              <a:rPr lang="en-US" altLang="zh-CN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Hz</a:t>
            </a:r>
            <a:r>
              <a:rPr lang="zh-CN" altLang="en-US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。</a:t>
            </a:r>
          </a:p>
        </p:txBody>
      </p:sp>
      <p:sp>
        <p:nvSpPr>
          <p:cNvPr id="208906" name="Rectangle 10"/>
          <p:cNvSpPr>
            <a:spLocks noGrp="1" noChangeArrowheads="1"/>
          </p:cNvSpPr>
          <p:nvPr>
            <p:ph type="body" sz="half" idx="2"/>
          </p:nvPr>
        </p:nvSpPr>
        <p:spPr>
          <a:xfrm>
            <a:off x="468313" y="4149725"/>
            <a:ext cx="4824412" cy="2303463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en-US" altLang="zh-CN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4</a:t>
            </a:r>
            <a:r>
              <a:rPr lang="zh-CN" altLang="en-US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．影响音调的因素：</a:t>
            </a:r>
          </a:p>
          <a:p>
            <a:pPr eaLnBrk="1" hangingPunct="1">
              <a:buClr>
                <a:schemeClr val="bg1"/>
              </a:buClr>
            </a:pPr>
            <a:r>
              <a:rPr lang="zh-CN" altLang="en-US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发声体振动的</a:t>
            </a:r>
            <a:r>
              <a:rPr lang="zh-CN" altLang="en-US" b="1" smtClean="0">
                <a:solidFill>
                  <a:srgbClr val="FF0000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频率</a:t>
            </a:r>
            <a:r>
              <a:rPr lang="zh-CN" altLang="en-US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。</a:t>
            </a:r>
          </a:p>
          <a:p>
            <a:pPr eaLnBrk="1" hangingPunct="1">
              <a:buClr>
                <a:schemeClr val="bg1"/>
              </a:buClr>
            </a:pPr>
            <a:r>
              <a:rPr lang="zh-CN" altLang="en-US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频率越大，音调越</a:t>
            </a:r>
            <a:r>
              <a:rPr lang="zh-CN" altLang="en-US" b="1" smtClean="0">
                <a:solidFill>
                  <a:srgbClr val="FF0000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高</a:t>
            </a:r>
            <a:r>
              <a:rPr lang="zh-CN" altLang="en-US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；</a:t>
            </a:r>
          </a:p>
          <a:p>
            <a:pPr eaLnBrk="1" hangingPunct="1">
              <a:buClr>
                <a:schemeClr val="bg1"/>
              </a:buClr>
            </a:pPr>
            <a:r>
              <a:rPr lang="zh-CN" altLang="en-US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频率越小，音调越</a:t>
            </a:r>
            <a:r>
              <a:rPr lang="zh-CN" altLang="en-US" b="1" smtClean="0">
                <a:solidFill>
                  <a:srgbClr val="FF0000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低</a:t>
            </a:r>
            <a:r>
              <a:rPr lang="zh-CN" altLang="en-US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。</a:t>
            </a:r>
          </a:p>
          <a:p>
            <a:pPr eaLnBrk="1" hangingPunct="1">
              <a:buClr>
                <a:schemeClr val="bg1"/>
              </a:buClr>
            </a:pPr>
            <a:endParaRPr lang="en-US" altLang="zh-CN" smtClean="0"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pic>
        <p:nvPicPr>
          <p:cNvPr id="208903" name="Picture 7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5292725" y="2349500"/>
            <a:ext cx="3556000" cy="3960813"/>
          </a:xfrm>
          <a:prstGeom prst="rect">
            <a:avLst/>
          </a:prstGeom>
          <a:noFill/>
          <a:ln w="9525">
            <a:noFill/>
            <a:miter lim="800000"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8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88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9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089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90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0890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90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0890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9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2089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9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089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90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0890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90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0890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90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20890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8898" grpId="0"/>
      <p:bldP spid="208905" grpId="0" uiExpand="1" build="p"/>
      <p:bldP spid="208906" grpId="0" uiExpand="1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ontrols>
      <mc:AlternateContent xmlns:mc="http://schemas.openxmlformats.org/markup-compatibility/2006">
        <mc:Choice xmlns:v="urn:schemas-microsoft-com:vml" Requires="v">
          <p:control spid="2050" name="ShockwaveFlash2" r:id="rId2" imgW="8424884" imgH="6048244"/>
        </mc:Choice>
        <mc:Fallback>
          <p:control name="ShockwaveFlash2" r:id="rId2" imgW="8424884" imgH="6048244">
            <p:pic>
              <p:nvPicPr>
                <p:cNvPr id="0" name="ShockwaveFlash2"/>
                <p:cNvPicPr>
                  <a:picLocks noChangeArrowheads="1" noChangeShapeType="1"/>
                </p:cNvPicPr>
                <p:nvPr/>
              </p:nvPicPr>
              <p:blipFill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395288" y="260350"/>
                  <a:ext cx="8424862" cy="604837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9525">
                      <a:noFill/>
                      <a:miter lim="800000"/>
                      <a:headEnd/>
                      <a:tailEnd/>
                    </a14:hiddenLine>
                  </a:ext>
                </a:extLst>
              </p:spPr>
            </p:pic>
          </p:control>
        </mc:Fallback>
      </mc:AlternateContent>
    </p:controls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ontrols>
      <mc:AlternateContent xmlns:mc="http://schemas.openxmlformats.org/markup-compatibility/2006">
        <mc:Choice xmlns:v="urn:schemas-microsoft-com:vml" Requires="v">
          <p:control spid="3074" name="ShockwaveFlash2" r:id="rId2" imgW="8784762" imgH="6264183"/>
        </mc:Choice>
        <mc:Fallback>
          <p:control name="ShockwaveFlash2" r:id="rId2" imgW="8784762" imgH="6264183">
            <p:pic>
              <p:nvPicPr>
                <p:cNvPr id="0" name="ShockwaveFlash2"/>
                <p:cNvPicPr>
                  <a:picLocks noChangeArrowheads="1" noChangeShapeType="1"/>
                </p:cNvPicPr>
                <p:nvPr/>
              </p:nvPicPr>
              <p:blipFill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79388" y="188913"/>
                  <a:ext cx="8785225" cy="626427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9525">
                      <a:noFill/>
                      <a:miter lim="800000"/>
                      <a:headEnd/>
                      <a:tailEnd/>
                    </a14:hiddenLine>
                  </a:ext>
                </a:extLst>
              </p:spPr>
            </p:pic>
          </p:control>
        </mc:Fallback>
      </mc:AlternateContent>
    </p:controls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5462" name="Rectangle 6"/>
          <p:cNvSpPr>
            <a:spLocks noGrp="1" noChangeArrowheads="1"/>
          </p:cNvSpPr>
          <p:nvPr>
            <p:ph type="body" idx="1"/>
          </p:nvPr>
        </p:nvSpPr>
        <p:spPr>
          <a:xfrm>
            <a:off x="250825" y="5051425"/>
            <a:ext cx="8435975" cy="1401763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Clr>
                <a:schemeClr val="bg1"/>
              </a:buClr>
              <a:buFontTx/>
              <a:buNone/>
            </a:pPr>
            <a:r>
              <a:rPr lang="zh-CN" altLang="en-US" sz="28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结论：</a:t>
            </a:r>
          </a:p>
          <a:p>
            <a:pPr eaLnBrk="1" hangingPunct="1">
              <a:lnSpc>
                <a:spcPct val="80000"/>
              </a:lnSpc>
              <a:buClr>
                <a:schemeClr val="bg1"/>
              </a:buClr>
            </a:pPr>
            <a:r>
              <a:rPr lang="zh-CN" altLang="en-US" sz="28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声音</a:t>
            </a:r>
            <a:r>
              <a:rPr lang="zh-CN" altLang="en-US" sz="2800" b="1" smtClean="0">
                <a:solidFill>
                  <a:srgbClr val="FF0000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音调低</a:t>
            </a:r>
            <a:r>
              <a:rPr lang="zh-CN" altLang="en-US" sz="28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，则</a:t>
            </a:r>
            <a:r>
              <a:rPr lang="zh-CN" altLang="en-US" sz="2800" b="1" smtClean="0">
                <a:solidFill>
                  <a:srgbClr val="FF0000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频率小</a:t>
            </a:r>
            <a:r>
              <a:rPr lang="zh-CN" altLang="en-US" sz="28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，波形</a:t>
            </a:r>
            <a:r>
              <a:rPr lang="zh-CN" altLang="en-US" sz="2800" b="1" smtClean="0">
                <a:solidFill>
                  <a:srgbClr val="FF0000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稀疏</a:t>
            </a:r>
            <a:r>
              <a:rPr lang="zh-CN" altLang="en-US" sz="28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；</a:t>
            </a:r>
          </a:p>
          <a:p>
            <a:pPr eaLnBrk="1" hangingPunct="1">
              <a:lnSpc>
                <a:spcPct val="80000"/>
              </a:lnSpc>
              <a:buClr>
                <a:schemeClr val="bg1"/>
              </a:buClr>
            </a:pPr>
            <a:r>
              <a:rPr lang="zh-CN" altLang="en-US" sz="28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反之，声音音调高，则频率大，波形密集。</a:t>
            </a:r>
          </a:p>
        </p:txBody>
      </p:sp>
      <p:sp>
        <p:nvSpPr>
          <p:cNvPr id="11268" name="Rectangle 7"/>
          <p:cNvSpPr>
            <a:spLocks noGrp="1" noChangeArrowheads="1"/>
          </p:cNvSpPr>
          <p:nvPr>
            <p:ph type="title"/>
          </p:nvPr>
        </p:nvSpPr>
        <p:spPr>
          <a:xfrm>
            <a:off x="179388" y="188913"/>
            <a:ext cx="8229600" cy="706437"/>
          </a:xfrm>
        </p:spPr>
        <p:txBody>
          <a:bodyPr/>
          <a:lstStyle/>
          <a:p>
            <a:pPr algn="l" eaLnBrk="1" hangingPunct="1"/>
            <a:r>
              <a:rPr lang="en-US" altLang="zh-CN" sz="4000" b="1" smtClean="0">
                <a:solidFill>
                  <a:schemeClr val="tx1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5</a:t>
            </a:r>
            <a:r>
              <a:rPr lang="zh-CN" altLang="en-US" sz="4000" b="1" smtClean="0">
                <a:solidFill>
                  <a:schemeClr val="tx1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．比较不同音调声音的波形</a:t>
            </a:r>
          </a:p>
        </p:txBody>
      </p:sp>
      <p:pic>
        <p:nvPicPr>
          <p:cNvPr id="30721" name="Picture 1" descr="D:\我的文档\Pictures\112.png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428596" y="1000107"/>
            <a:ext cx="8358246" cy="4074767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4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754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4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754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46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7546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5462" grpId="0" uiExpand="1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5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179388" y="461963"/>
            <a:ext cx="5616575" cy="4483100"/>
          </a:xfrm>
          <a:prstGeom prst="rect">
            <a:avLst/>
          </a:prstGeom>
          <a:noFill/>
          <a:ln w="9525">
            <a:noFill/>
            <a:miter lim="800000"/>
          </a:ln>
        </p:spPr>
      </p:pic>
      <p:pic>
        <p:nvPicPr>
          <p:cNvPr id="12291" name="Picture 16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6588125" y="3644900"/>
            <a:ext cx="1228725" cy="1343025"/>
          </a:xfrm>
          <a:prstGeom prst="rect">
            <a:avLst/>
          </a:prstGeom>
          <a:noFill/>
          <a:ln w="9525">
            <a:noFill/>
            <a:miter lim="800000"/>
          </a:ln>
        </p:spPr>
      </p:pic>
      <p:pic>
        <p:nvPicPr>
          <p:cNvPr id="204817" name="蚊子叫声.mp3">
            <a:hlinkClick r:id="" action="ppaction://media"/>
          </p:cNvPr>
          <p:cNvPicPr>
            <a:picLocks noGrp="1" noRot="1" noChangeAspect="1" noChangeArrowheads="1"/>
          </p:cNvPicPr>
          <p:nvPr>
            <p:ph/>
            <a:audioFile r:link="rId1"/>
            <p:extLst/>
          </p:nvPr>
        </p:nvPicPr>
        <p:blipFill>
          <a:blip r:embed="rId5"/>
          <a:stretch>
            <a:fillRect/>
          </a:stretch>
        </p:blipFill>
        <p:spPr>
          <a:xfrm>
            <a:off x="7812088" y="5661025"/>
            <a:ext cx="935037" cy="935038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48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048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7892" fill="hold"/>
                                        <p:tgtEl>
                                          <p:spTgt spid="2048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4817"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4817"/>
                </p:tgtEl>
              </p:cMediaNode>
            </p:audio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NET" val="4.0.30319.42000"/>
  <p:tag name="AS_OS" val="Microsoft Windows NT 6.1.7601 Service Pack 1"/>
  <p:tag name="AS_RELEASE_DATE" val="2020.05.14"/>
  <p:tag name="AS_TITLE" val="Aspose.Slides for .NET 4.0 Client Profile"/>
  <p:tag name="AS_VERSION" val="20.5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Arial"/>
      </a:majorFont>
      <a:minorFont>
        <a:latin typeface="Arial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4128</TotalTime>
  <Words>968</Words>
  <Application>Microsoft Office PowerPoint</Application>
  <PresentationFormat>全屏显示(4:3)</PresentationFormat>
  <Paragraphs>151</Paragraphs>
  <Slides>32</Slides>
  <Notes>0</Notes>
  <HiddenSlides>0</HiddenSlides>
  <MMClips>12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4" baseType="lpstr">
      <vt:lpstr>默认设计模板</vt:lpstr>
      <vt:lpstr>Equation</vt:lpstr>
      <vt:lpstr>第二章  声现象 第2节 声音的特性</vt:lpstr>
      <vt:lpstr>PowerPoint 演示文稿</vt:lpstr>
      <vt:lpstr>一、音调</vt:lpstr>
      <vt:lpstr>2．探究影响音调高低的因素</vt:lpstr>
      <vt:lpstr>3．频率：</vt:lpstr>
      <vt:lpstr>PowerPoint 演示文稿</vt:lpstr>
      <vt:lpstr>PowerPoint 演示文稿</vt:lpstr>
      <vt:lpstr>5．比较不同音调声音的波形</vt:lpstr>
      <vt:lpstr>PowerPoint 演示文稿</vt:lpstr>
      <vt:lpstr>6．人和动物发声和听觉的频率范围</vt:lpstr>
      <vt:lpstr>PowerPoint 演示文稿</vt:lpstr>
      <vt:lpstr>PowerPoint 演示文稿</vt:lpstr>
      <vt:lpstr>7．乐器分类：</vt:lpstr>
      <vt:lpstr>PowerPoint 演示文稿</vt:lpstr>
      <vt:lpstr>二、响度</vt:lpstr>
      <vt:lpstr>2．探究影响响度强弱的因素</vt:lpstr>
      <vt:lpstr>PowerPoint 演示文稿</vt:lpstr>
      <vt:lpstr>3．比较不同响度声音的波形</vt:lpstr>
      <vt:lpstr>4．影响响度的因素：</vt:lpstr>
      <vt:lpstr>PowerPoint 演示文稿</vt:lpstr>
      <vt:lpstr>想想议议</vt:lpstr>
      <vt:lpstr>音乐欣赏：二泉映月</vt:lpstr>
      <vt:lpstr>三、音色</vt:lpstr>
      <vt:lpstr>PowerPoint 演示文稿</vt:lpstr>
      <vt:lpstr>3．比较不同音色声音的波形</vt:lpstr>
      <vt:lpstr>音乐欣赏：《我的歌声里》</vt:lpstr>
      <vt:lpstr>【思维拓展】</vt:lpstr>
      <vt:lpstr>课堂练习</vt:lpstr>
      <vt:lpstr>PowerPoint 演示文稿</vt:lpstr>
      <vt:lpstr>PowerPoint 演示文稿</vt:lpstr>
      <vt:lpstr>成语中的声音的特性</vt:lpstr>
      <vt:lpstr>声音的特性小结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第二章  声现象 第2节 声音的特性</dc:title>
  <cp:lastModifiedBy>lenovo</cp:lastModifiedBy>
  <cp:revision>1</cp:revision>
  <dcterms:created xsi:type="dcterms:W3CDTF">2012-06-20T06:14:42Z</dcterms:created>
  <dcterms:modified xsi:type="dcterms:W3CDTF">2020-11-11T02:31:23Z</dcterms:modified>
</cp:coreProperties>
</file>