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5"/>
  </p:handoutMasterIdLst>
  <p:sldIdLst>
    <p:sldId id="522" r:id="rId3"/>
    <p:sldId id="523" r:id="rId4"/>
    <p:sldId id="524" r:id="rId5"/>
    <p:sldId id="557" r:id="rId7"/>
    <p:sldId id="525" r:id="rId8"/>
    <p:sldId id="485" r:id="rId9"/>
    <p:sldId id="526" r:id="rId10"/>
    <p:sldId id="527" r:id="rId11"/>
    <p:sldId id="528" r:id="rId12"/>
    <p:sldId id="529" r:id="rId13"/>
    <p:sldId id="530" r:id="rId14"/>
    <p:sldId id="531" r:id="rId15"/>
    <p:sldId id="532" r:id="rId16"/>
    <p:sldId id="533" r:id="rId17"/>
    <p:sldId id="534" r:id="rId18"/>
    <p:sldId id="535" r:id="rId19"/>
    <p:sldId id="558" r:id="rId20"/>
    <p:sldId id="559" r:id="rId21"/>
    <p:sldId id="560" r:id="rId22"/>
    <p:sldId id="542" r:id="rId23"/>
    <p:sldId id="543" r:id="rId24"/>
    <p:sldId id="544" r:id="rId25"/>
    <p:sldId id="561" r:id="rId26"/>
    <p:sldId id="545" r:id="rId27"/>
    <p:sldId id="486" r:id="rId28"/>
    <p:sldId id="536" r:id="rId29"/>
    <p:sldId id="537" r:id="rId30"/>
    <p:sldId id="489" r:id="rId31"/>
    <p:sldId id="538" r:id="rId32"/>
    <p:sldId id="539" r:id="rId33"/>
    <p:sldId id="541" r:id="rId34"/>
  </p:sldIdLst>
  <p:sldSz cx="12190730" cy="6858000"/>
  <p:notesSz cx="6858000" cy="9144000"/>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411DD5"/>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250"/>
        <p:guide pos="3922"/>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9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5" name="图片 4" descr="面对面logo4（四色）"/>
          <p:cNvPicPr>
            <a:picLocks noChangeAspect="1"/>
          </p:cNvPicPr>
          <p:nvPr userDrawn="1"/>
        </p:nvPicPr>
        <p:blipFill>
          <a:blip r:embed="rId6"/>
          <a:stretch>
            <a:fillRect/>
          </a:stretch>
        </p:blipFill>
        <p:spPr>
          <a:xfrm>
            <a:off x="227965" y="260350"/>
            <a:ext cx="1691640" cy="563880"/>
          </a:xfrm>
          <a:prstGeom prst="rect">
            <a:avLst/>
          </a:prstGeom>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2" Type="http://schemas.openxmlformats.org/officeDocument/2006/relationships/theme" Target="../theme/theme1.xml"/><Relationship Id="rId51" Type="http://schemas.openxmlformats.org/officeDocument/2006/relationships/tags" Target="../tags/tag76.xml"/><Relationship Id="rId50" Type="http://schemas.openxmlformats.org/officeDocument/2006/relationships/tags" Target="../tags/tag75.xml"/><Relationship Id="rId5" Type="http://schemas.openxmlformats.org/officeDocument/2006/relationships/slideLayout" Target="../slideLayouts/slideLayout5.xml"/><Relationship Id="rId49" Type="http://schemas.openxmlformats.org/officeDocument/2006/relationships/tags" Target="../tags/tag74.xml"/><Relationship Id="rId48" Type="http://schemas.openxmlformats.org/officeDocument/2006/relationships/tags" Target="../tags/tag73.xml"/><Relationship Id="rId47" Type="http://schemas.openxmlformats.org/officeDocument/2006/relationships/tags" Target="../tags/tag72.xml"/><Relationship Id="rId46" Type="http://schemas.openxmlformats.org/officeDocument/2006/relationships/tags" Target="../tags/tag71.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46"/>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47"/>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8"/>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49"/>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50"/>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5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image" Target="../media/image10.png"/><Relationship Id="rId2" Type="http://schemas.openxmlformats.org/officeDocument/2006/relationships/image" Target="../media/image6.tiff"/><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5.tiff"/><Relationship Id="rId1" Type="http://schemas.openxmlformats.org/officeDocument/2006/relationships/image" Target="../media/image4.tif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6.tif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2.png"/><Relationship Id="rId2" Type="http://schemas.openxmlformats.org/officeDocument/2006/relationships/image" Target="../media/image4.tiff"/><Relationship Id="rId1" Type="http://schemas.openxmlformats.org/officeDocument/2006/relationships/image" Target="../media/image2.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slide" Target="slide25.xml"/><Relationship Id="rId7" Type="http://schemas.openxmlformats.org/officeDocument/2006/relationships/tags" Target="../tags/tag80.xml"/><Relationship Id="rId6" Type="http://schemas.openxmlformats.org/officeDocument/2006/relationships/slide" Target="slide17.xml"/><Relationship Id="rId5" Type="http://schemas.openxmlformats.org/officeDocument/2006/relationships/tags" Target="../tags/tag79.xml"/><Relationship Id="rId4" Type="http://schemas.openxmlformats.org/officeDocument/2006/relationships/slide" Target="slide6.xml"/><Relationship Id="rId3" Type="http://schemas.openxmlformats.org/officeDocument/2006/relationships/image" Target="../media/image3.png"/><Relationship Id="rId2" Type="http://schemas.openxmlformats.org/officeDocument/2006/relationships/tags" Target="../tags/tag78.xml"/><Relationship Id="rId10" Type="http://schemas.openxmlformats.org/officeDocument/2006/relationships/slideLayout" Target="../slideLayouts/slideLayout1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24.png"/><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23.png"/><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6.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87.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7.xml"/><Relationship Id="rId3" Type="http://schemas.openxmlformats.org/officeDocument/2006/relationships/tags" Target="../tags/tag88.xml"/><Relationship Id="rId2" Type="http://schemas.openxmlformats.org/officeDocument/2006/relationships/image" Target="../media/image26.png"/><Relationship Id="rId1" Type="http://schemas.openxmlformats.org/officeDocument/2006/relationships/image" Target="../media/image4.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0.xml"/><Relationship Id="rId4" Type="http://schemas.openxmlformats.org/officeDocument/2006/relationships/tags" Target="../tags/tag89.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5.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tags" Target="../tags/tag82.xml"/><Relationship Id="rId2" Type="http://schemas.openxmlformats.org/officeDocument/2006/relationships/image" Target="../media/image3.tiff"/><Relationship Id="rId1" Type="http://schemas.openxmlformats.org/officeDocument/2006/relationships/image" Target="../media/image2.tif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90.xml"/><Relationship Id="rId1" Type="http://schemas.openxmlformats.org/officeDocument/2006/relationships/image" Target="../media/image6.tif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91.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tags" Target="../tags/tag8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8.xml"/><Relationship Id="rId5" Type="http://schemas.openxmlformats.org/officeDocument/2006/relationships/tags" Target="../tags/tag85.xml"/><Relationship Id="rId4" Type="http://schemas.openxmlformats.org/officeDocument/2006/relationships/image" Target="../media/image6.png"/><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8.png"/><Relationship Id="rId1" Type="http://schemas.openxmlformats.org/officeDocument/2006/relationships/image" Target="../media/image6.tif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矩形 103"/>
          <p:cNvSpPr/>
          <p:nvPr/>
        </p:nvSpPr>
        <p:spPr>
          <a:xfrm>
            <a:off x="2947353" y="1972945"/>
            <a:ext cx="6709410" cy="13011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第十二章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电路初探</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620520" y="3130550"/>
            <a:ext cx="9363075" cy="13563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串并联电路特点、识别及作图</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957580" y="1287145"/>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电路中电流和电压特点</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957580" y="1995805"/>
            <a:ext cx="1838960" cy="474345"/>
            <a:chOff x="1318" y="2359"/>
            <a:chExt cx="2896" cy="747"/>
          </a:xfrm>
        </p:grpSpPr>
        <p:pic>
          <p:nvPicPr>
            <p:cNvPr id="2" name="图片 1"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9" name="文本框 118"/>
          <p:cNvSpPr txBox="1"/>
          <p:nvPr/>
        </p:nvSpPr>
        <p:spPr>
          <a:xfrm>
            <a:off x="869950" y="2410460"/>
            <a:ext cx="1036193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北京</a:t>
            </a:r>
            <a:r>
              <a:rPr lang="en-US" sz="2400">
                <a:latin typeface="Times New Roman" panose="02020603050405020304" pitchFamily="18" charset="0"/>
                <a:cs typeface="楷体_GB2312" charset="0"/>
              </a:rPr>
              <a:t>)</a:t>
            </a:r>
            <a:r>
              <a:rPr lang="zh-CN" sz="2400">
                <a:ea typeface="宋体" panose="02010600030101010101" pitchFamily="2" charset="-122"/>
              </a:rPr>
              <a:t>如图所示的电路中，将开关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闭合，灯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均发光．下列说法中正确的是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串联</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两端的电压一定相等</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通过灯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的电流与通过灯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的电流一定相等</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通过灯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的电流与通过电源的电流一定相等</a:t>
            </a:r>
            <a:endParaRPr lang="zh-CN" altLang="en-US"/>
          </a:p>
        </p:txBody>
      </p:sp>
      <p:pic>
        <p:nvPicPr>
          <p:cNvPr id="3" name="图片 -2147481777"/>
          <p:cNvPicPr>
            <a:picLocks noChangeAspect="1"/>
          </p:cNvPicPr>
          <p:nvPr/>
        </p:nvPicPr>
        <p:blipFill>
          <a:blip r:embed="rId3"/>
          <a:stretch>
            <a:fillRect/>
          </a:stretch>
        </p:blipFill>
        <p:spPr>
          <a:xfrm>
            <a:off x="8132445" y="3184525"/>
            <a:ext cx="3028315" cy="2259330"/>
          </a:xfrm>
          <a:prstGeom prst="rect">
            <a:avLst/>
          </a:prstGeom>
          <a:noFill/>
          <a:ln w="9525">
            <a:noFill/>
          </a:ln>
        </p:spPr>
      </p:pic>
      <p:sp>
        <p:nvSpPr>
          <p:cNvPr id="6" name="文本框 5"/>
          <p:cNvSpPr txBox="1"/>
          <p:nvPr/>
        </p:nvSpPr>
        <p:spPr>
          <a:xfrm>
            <a:off x="8840470" y="561086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4</a:t>
            </a:r>
            <a:r>
              <a:rPr lang="zh-CN">
                <a:cs typeface="楷体_GB2312" charset="0"/>
              </a:rPr>
              <a:t>题图</a:t>
            </a:r>
            <a:endParaRPr lang="zh-CN" altLang="en-US"/>
          </a:p>
        </p:txBody>
      </p:sp>
      <p:sp>
        <p:nvSpPr>
          <p:cNvPr id="127" name="文本框 126"/>
          <p:cNvSpPr txBox="1"/>
          <p:nvPr/>
        </p:nvSpPr>
        <p:spPr>
          <a:xfrm>
            <a:off x="2719070" y="3082925"/>
            <a:ext cx="4635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0" name="组合 9"/>
          <p:cNvGrpSpPr/>
          <p:nvPr/>
        </p:nvGrpSpPr>
        <p:grpSpPr>
          <a:xfrm>
            <a:off x="888365" y="1457960"/>
            <a:ext cx="10651490" cy="3969385"/>
            <a:chOff x="1368" y="1422"/>
            <a:chExt cx="16774" cy="6251"/>
          </a:xfrm>
        </p:grpSpPr>
        <p:sp>
          <p:nvSpPr>
            <p:cNvPr id="7" name="文本框 6"/>
            <p:cNvSpPr txBox="1"/>
            <p:nvPr/>
          </p:nvSpPr>
          <p:spPr>
            <a:xfrm>
              <a:off x="1368" y="1422"/>
              <a:ext cx="16774" cy="6251"/>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随州</a:t>
              </a:r>
              <a:r>
                <a:rPr lang="en-US" sz="2400">
                  <a:latin typeface="Times New Roman" panose="02020603050405020304" pitchFamily="18" charset="0"/>
                  <a:cs typeface="楷体_GB2312" charset="0"/>
                </a:rPr>
                <a:t>)</a:t>
              </a:r>
              <a:r>
                <a:rPr lang="zh-CN" sz="2400">
                  <a:ea typeface="宋体" panose="02010600030101010101" pitchFamily="2" charset="-122"/>
                </a:rPr>
                <a:t>如图所示电路中，当开关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闭合时，电压表     、    、     的示数分别为</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，电流表     、     的示数分别为</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五块电表的读数均不为零</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，那么下列关系式正确的是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B.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C.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D. </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3</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　</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en-US" sz="2400" baseline="-25000">
                  <a:latin typeface="Times New Roman" panose="02020603050405020304" pitchFamily="18" charset="0"/>
                  <a:ea typeface="宋体" panose="02010600030101010101" pitchFamily="2" charset="-122"/>
                </a:rPr>
                <a:t>2</a:t>
              </a:r>
              <a:endParaRPr lang="zh-CN" altLang="en-US"/>
            </a:p>
          </p:txBody>
        </p:sp>
        <p:pic>
          <p:nvPicPr>
            <p:cNvPr id="2" name="图片 -2147481775"/>
            <p:cNvPicPr>
              <a:picLocks noChangeAspect="1"/>
            </p:cNvPicPr>
            <p:nvPr/>
          </p:nvPicPr>
          <p:blipFill>
            <a:blip r:embed="rId1"/>
            <a:stretch>
              <a:fillRect/>
            </a:stretch>
          </p:blipFill>
          <p:spPr>
            <a:xfrm>
              <a:off x="13215" y="1820"/>
              <a:ext cx="503" cy="503"/>
            </a:xfrm>
            <a:prstGeom prst="rect">
              <a:avLst/>
            </a:prstGeom>
            <a:noFill/>
            <a:ln w="9525">
              <a:noFill/>
            </a:ln>
          </p:spPr>
        </p:pic>
        <p:pic>
          <p:nvPicPr>
            <p:cNvPr id="3" name="图片 -2147481774"/>
            <p:cNvPicPr>
              <a:picLocks noChangeAspect="1"/>
            </p:cNvPicPr>
            <p:nvPr/>
          </p:nvPicPr>
          <p:blipFill>
            <a:blip r:embed="rId2"/>
            <a:stretch>
              <a:fillRect/>
            </a:stretch>
          </p:blipFill>
          <p:spPr>
            <a:xfrm>
              <a:off x="14075" y="1820"/>
              <a:ext cx="503" cy="503"/>
            </a:xfrm>
            <a:prstGeom prst="rect">
              <a:avLst/>
            </a:prstGeom>
            <a:noFill/>
            <a:ln w="9525">
              <a:noFill/>
            </a:ln>
          </p:spPr>
        </p:pic>
        <p:pic>
          <p:nvPicPr>
            <p:cNvPr id="4" name="图片 -2147481773"/>
            <p:cNvPicPr>
              <a:picLocks noChangeAspect="1"/>
            </p:cNvPicPr>
            <p:nvPr/>
          </p:nvPicPr>
          <p:blipFill>
            <a:blip r:embed="rId3"/>
            <a:stretch>
              <a:fillRect/>
            </a:stretch>
          </p:blipFill>
          <p:spPr>
            <a:xfrm>
              <a:off x="15042" y="1820"/>
              <a:ext cx="503" cy="503"/>
            </a:xfrm>
            <a:prstGeom prst="rect">
              <a:avLst/>
            </a:prstGeom>
            <a:noFill/>
            <a:ln w="9525">
              <a:noFill/>
            </a:ln>
          </p:spPr>
        </p:pic>
        <p:pic>
          <p:nvPicPr>
            <p:cNvPr id="5" name="图片 -2147481772"/>
            <p:cNvPicPr>
              <a:picLocks noChangeAspect="1"/>
            </p:cNvPicPr>
            <p:nvPr/>
          </p:nvPicPr>
          <p:blipFill>
            <a:blip r:embed="rId4"/>
            <a:stretch>
              <a:fillRect/>
            </a:stretch>
          </p:blipFill>
          <p:spPr>
            <a:xfrm>
              <a:off x="6946" y="2573"/>
              <a:ext cx="503" cy="503"/>
            </a:xfrm>
            <a:prstGeom prst="rect">
              <a:avLst/>
            </a:prstGeom>
            <a:noFill/>
            <a:ln w="9525">
              <a:noFill/>
            </a:ln>
          </p:spPr>
        </p:pic>
        <p:pic>
          <p:nvPicPr>
            <p:cNvPr id="6" name="图片 -2147481771"/>
            <p:cNvPicPr>
              <a:picLocks noChangeAspect="1"/>
            </p:cNvPicPr>
            <p:nvPr/>
          </p:nvPicPr>
          <p:blipFill>
            <a:blip r:embed="rId5"/>
            <a:stretch>
              <a:fillRect/>
            </a:stretch>
          </p:blipFill>
          <p:spPr>
            <a:xfrm>
              <a:off x="7878" y="2573"/>
              <a:ext cx="503" cy="503"/>
            </a:xfrm>
            <a:prstGeom prst="rect">
              <a:avLst/>
            </a:prstGeom>
            <a:noFill/>
            <a:ln w="9525">
              <a:noFill/>
            </a:ln>
          </p:spPr>
        </p:pic>
      </p:grpSp>
      <p:pic>
        <p:nvPicPr>
          <p:cNvPr id="8" name="图片 -2147481776"/>
          <p:cNvPicPr>
            <a:picLocks noChangeAspect="1"/>
          </p:cNvPicPr>
          <p:nvPr/>
        </p:nvPicPr>
        <p:blipFill>
          <a:blip r:embed="rId6"/>
          <a:stretch>
            <a:fillRect/>
          </a:stretch>
        </p:blipFill>
        <p:spPr>
          <a:xfrm>
            <a:off x="7743190" y="2778125"/>
            <a:ext cx="2747010" cy="2520950"/>
          </a:xfrm>
          <a:prstGeom prst="rect">
            <a:avLst/>
          </a:prstGeom>
          <a:noFill/>
          <a:ln w="9525">
            <a:noFill/>
          </a:ln>
        </p:spPr>
      </p:pic>
      <p:sp>
        <p:nvSpPr>
          <p:cNvPr id="9" name="文本框 8"/>
          <p:cNvSpPr txBox="1"/>
          <p:nvPr/>
        </p:nvSpPr>
        <p:spPr>
          <a:xfrm>
            <a:off x="8411210" y="544004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5</a:t>
            </a:r>
            <a:r>
              <a:rPr lang="zh-CN">
                <a:cs typeface="楷体_GB2312" charset="0"/>
              </a:rPr>
              <a:t>题图</a:t>
            </a:r>
            <a:endParaRPr lang="zh-CN" altLang="en-US"/>
          </a:p>
        </p:txBody>
      </p:sp>
      <p:sp>
        <p:nvSpPr>
          <p:cNvPr id="127" name="文本框 126"/>
          <p:cNvSpPr txBox="1"/>
          <p:nvPr/>
        </p:nvSpPr>
        <p:spPr>
          <a:xfrm>
            <a:off x="5253990" y="2748280"/>
            <a:ext cx="5549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831215" y="1725339"/>
            <a:ext cx="10527665" cy="1291829"/>
            <a:chOff x="894" y="3020"/>
            <a:chExt cx="16579" cy="2035"/>
          </a:xfrm>
        </p:grpSpPr>
        <p:sp>
          <p:nvSpPr>
            <p:cNvPr id="15" name="文本框 4"/>
            <p:cNvSpPr txBox="1"/>
            <p:nvPr/>
          </p:nvSpPr>
          <p:spPr>
            <a:xfrm>
              <a:off x="3894" y="3020"/>
              <a:ext cx="13579" cy="2035"/>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电路作图</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6年5考，4次为伏安法电路，1次为探究电热影响因素电路)</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 name="组合 2"/>
          <p:cNvGrpSpPr/>
          <p:nvPr/>
        </p:nvGrpSpPr>
        <p:grpSpPr>
          <a:xfrm>
            <a:off x="814070" y="2828290"/>
            <a:ext cx="1653540" cy="460375"/>
            <a:chOff x="1586" y="2158"/>
            <a:chExt cx="2604" cy="725"/>
          </a:xfrm>
        </p:grpSpPr>
        <p:pic>
          <p:nvPicPr>
            <p:cNvPr id="2" name="图片 1" descr="三级标1"/>
            <p:cNvPicPr>
              <a:picLocks noChangeAspect="1"/>
            </p:cNvPicPr>
            <p:nvPr/>
          </p:nvPicPr>
          <p:blipFill>
            <a:blip r:embed="rId2"/>
            <a:stretch>
              <a:fillRect/>
            </a:stretch>
          </p:blipFill>
          <p:spPr>
            <a:xfrm>
              <a:off x="1610" y="2204"/>
              <a:ext cx="2580" cy="636"/>
            </a:xfrm>
            <a:prstGeom prst="rect">
              <a:avLst/>
            </a:prstGeom>
          </p:spPr>
        </p:pic>
        <p:sp>
          <p:nvSpPr>
            <p:cNvPr id="4" name="文本框 3"/>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124" name="文本框 123"/>
          <p:cNvSpPr txBox="1"/>
          <p:nvPr/>
        </p:nvSpPr>
        <p:spPr>
          <a:xfrm>
            <a:off x="720725" y="3334385"/>
            <a:ext cx="10812145" cy="230695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连接实物图时，导线端点要接到各元件接</a:t>
            </a:r>
            <a:r>
              <a:rPr lang="zh-CN" sz="2400">
                <a:solidFill>
                  <a:srgbClr val="1D41D5"/>
                </a:solidFill>
                <a:latin typeface="Times New Roman" panose="02020603050405020304" pitchFamily="18" charset="0"/>
                <a:ea typeface="宋体" panose="02010600030101010101" pitchFamily="2" charset="-122"/>
              </a:rPr>
              <a:t>线柱上且不得交叉；滑动变阻器下接线柱接法要符合题目要求</a:t>
            </a:r>
            <a:r>
              <a:rPr lang="en-US" sz="2400">
                <a:solidFill>
                  <a:srgbClr val="1D41D5"/>
                </a:solidFill>
                <a:latin typeface="Times New Roman" panose="02020603050405020304" pitchFamily="18" charset="0"/>
                <a:cs typeface="Times New Roman" panose="02020603050405020304" pitchFamily="18" charset="0"/>
              </a:rPr>
              <a:t>(</a:t>
            </a:r>
            <a:r>
              <a:rPr lang="zh-CN" sz="2400">
                <a:solidFill>
                  <a:srgbClr val="1D41D5"/>
                </a:solidFill>
                <a:latin typeface="Times New Roman" panose="02020603050405020304" pitchFamily="18" charset="0"/>
                <a:ea typeface="宋体" panose="02010600030101010101" pitchFamily="2" charset="-122"/>
              </a:rPr>
              <a:t>或滑片移动方向与电路图保持一致</a:t>
            </a:r>
            <a:r>
              <a:rPr lang="en-US" sz="2400">
                <a:solidFill>
                  <a:srgbClr val="1D41D5"/>
                </a:solidFill>
                <a:latin typeface="Times New Roman" panose="02020603050405020304" pitchFamily="18" charset="0"/>
              </a:rPr>
              <a:t>)</a:t>
            </a:r>
            <a:r>
              <a:rPr lang="zh-CN" sz="2400">
                <a:solidFill>
                  <a:srgbClr val="1D41D5"/>
                </a:solidFill>
                <a:latin typeface="Times New Roman" panose="02020603050405020304" pitchFamily="18" charset="0"/>
                <a:ea typeface="宋体" panose="02010600030101010101" pitchFamily="2" charset="-122"/>
              </a:rPr>
              <a:t>；</a:t>
            </a:r>
            <a:r>
              <a:rPr lang="en-US" sz="2400">
                <a:solidFill>
                  <a:srgbClr val="1D41D5"/>
                </a:solidFill>
                <a:latin typeface="Times New Roman" panose="02020603050405020304" pitchFamily="18" charset="0"/>
                <a:cs typeface="Times New Roman" panose="02020603050405020304" pitchFamily="18" charset="0"/>
              </a:rPr>
              <a:t>(</a:t>
            </a:r>
            <a:r>
              <a:rPr lang="en-US" sz="2400">
                <a:solidFill>
                  <a:srgbClr val="1D41D5"/>
                </a:solidFill>
                <a:latin typeface="Times New Roman" panose="02020603050405020304" pitchFamily="18" charset="0"/>
                <a:ea typeface="宋体" panose="02010600030101010101" pitchFamily="2" charset="-122"/>
              </a:rPr>
              <a:t>2)</a:t>
            </a:r>
            <a:r>
              <a:rPr lang="zh-CN" sz="2400">
                <a:solidFill>
                  <a:srgbClr val="1D41D5"/>
                </a:solidFill>
                <a:ea typeface="宋体" panose="02010600030101010101" pitchFamily="2" charset="-122"/>
              </a:rPr>
              <a:t>画电路图时，导线要横平竖直，电路连接点画出节点；滑动变阻器接法要符合题目要求</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或滑片移动方向与实物图保持一致</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a:t>
            </a:r>
            <a:endParaRPr lang="zh-CN" altLang="en-US" sz="2400">
              <a:solidFill>
                <a:srgbClr val="1D41D5"/>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4" name="文本框 123"/>
          <p:cNvSpPr txBox="1"/>
          <p:nvPr/>
        </p:nvSpPr>
        <p:spPr>
          <a:xfrm>
            <a:off x="884555" y="1165860"/>
            <a:ext cx="105822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陕西</a:t>
            </a:r>
            <a:r>
              <a:rPr lang="en-US" sz="2400">
                <a:latin typeface="Times New Roman" panose="02020603050405020304" pitchFamily="18" charset="0"/>
                <a:cs typeface="楷体_GB2312" charset="0"/>
              </a:rPr>
              <a:t>29(2)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如图是</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伏安法</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测量小灯泡电功率的实物电路，用笔画线代替导线完成电路连接．</a:t>
            </a:r>
            <a:endParaRPr lang="zh-CN" altLang="en-US"/>
          </a:p>
        </p:txBody>
      </p:sp>
      <p:pic>
        <p:nvPicPr>
          <p:cNvPr id="2" name="图片 -2147481768"/>
          <p:cNvPicPr>
            <a:picLocks noChangeAspect="1"/>
          </p:cNvPicPr>
          <p:nvPr/>
        </p:nvPicPr>
        <p:blipFill>
          <a:blip r:embed="rId1"/>
          <a:stretch>
            <a:fillRect/>
          </a:stretch>
        </p:blipFill>
        <p:spPr>
          <a:xfrm>
            <a:off x="4090035" y="2426335"/>
            <a:ext cx="3882390" cy="2913380"/>
          </a:xfrm>
          <a:prstGeom prst="rect">
            <a:avLst/>
          </a:prstGeom>
          <a:noFill/>
          <a:ln w="9525">
            <a:noFill/>
          </a:ln>
        </p:spPr>
      </p:pic>
      <p:sp>
        <p:nvSpPr>
          <p:cNvPr id="8" name="文本框 7"/>
          <p:cNvSpPr txBox="1"/>
          <p:nvPr/>
        </p:nvSpPr>
        <p:spPr>
          <a:xfrm>
            <a:off x="5221605" y="549910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a:t>
            </a:r>
            <a:endParaRPr lang="zh-CN" altLang="en-US"/>
          </a:p>
        </p:txBody>
      </p:sp>
      <p:sp>
        <p:nvSpPr>
          <p:cNvPr id="3" name="任意多边形 2"/>
          <p:cNvSpPr/>
          <p:nvPr/>
        </p:nvSpPr>
        <p:spPr>
          <a:xfrm>
            <a:off x="4149090" y="2873375"/>
            <a:ext cx="1541780" cy="623570"/>
          </a:xfrm>
          <a:custGeom>
            <a:avLst/>
            <a:gdLst>
              <a:gd name="connisteX0" fmla="*/ 156856 w 1541791"/>
              <a:gd name="connsiteY0" fmla="*/ 623404 h 623404"/>
              <a:gd name="connisteX1" fmla="*/ 121931 w 1541791"/>
              <a:gd name="connsiteY1" fmla="*/ 16979 h 623404"/>
              <a:gd name="connisteX2" fmla="*/ 1541791 w 1541791"/>
              <a:gd name="connsiteY2" fmla="*/ 190334 h 623404"/>
              <a:gd name="connisteX3" fmla="*/ 1637041 w 1541791"/>
              <a:gd name="connsiteY3" fmla="*/ -43345 h 623404"/>
            </a:gdLst>
            <a:ahLst/>
            <a:cxnLst>
              <a:cxn ang="0">
                <a:pos x="connisteX0" y="connsiteY0"/>
              </a:cxn>
              <a:cxn ang="0">
                <a:pos x="connisteX1" y="connsiteY1"/>
              </a:cxn>
              <a:cxn ang="0">
                <a:pos x="connisteX2" y="connsiteY2"/>
              </a:cxn>
              <a:cxn ang="0">
                <a:pos x="connisteX3" y="connsiteY3"/>
              </a:cxn>
            </a:cxnLst>
            <a:rect l="l" t="t" r="r" b="b"/>
            <a:pathLst>
              <a:path w="1541791" h="623404">
                <a:moveTo>
                  <a:pt x="156856" y="623404"/>
                </a:moveTo>
                <a:cubicBezTo>
                  <a:pt x="121296" y="498944"/>
                  <a:pt x="-154929" y="103339"/>
                  <a:pt x="121931" y="16979"/>
                </a:cubicBezTo>
                <a:cubicBezTo>
                  <a:pt x="398791" y="-69381"/>
                  <a:pt x="1238896" y="202399"/>
                  <a:pt x="1541791" y="190334"/>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3"/>
          <p:cNvSpPr/>
          <p:nvPr/>
        </p:nvSpPr>
        <p:spPr>
          <a:xfrm>
            <a:off x="6449060" y="4634865"/>
            <a:ext cx="796925" cy="520700"/>
          </a:xfrm>
          <a:custGeom>
            <a:avLst/>
            <a:gdLst>
              <a:gd name="connisteX0" fmla="*/ 0 w 797184"/>
              <a:gd name="connsiteY0" fmla="*/ 506730 h 520823"/>
              <a:gd name="connisteX1" fmla="*/ 760095 w 797184"/>
              <a:gd name="connsiteY1" fmla="*/ 459105 h 520823"/>
              <a:gd name="connisteX2" fmla="*/ 617855 w 797184"/>
              <a:gd name="connsiteY2" fmla="*/ 0 h 520823"/>
            </a:gdLst>
            <a:ahLst/>
            <a:cxnLst>
              <a:cxn ang="0">
                <a:pos x="connisteX0" y="connsiteY0"/>
              </a:cxn>
              <a:cxn ang="0">
                <a:pos x="connisteX1" y="connsiteY1"/>
              </a:cxn>
              <a:cxn ang="0">
                <a:pos x="connisteX2" y="connsiteY2"/>
              </a:cxn>
            </a:cxnLst>
            <a:rect l="l" t="t" r="r" b="b"/>
            <a:pathLst>
              <a:path w="797185" h="520824">
                <a:moveTo>
                  <a:pt x="0" y="506730"/>
                </a:moveTo>
                <a:cubicBezTo>
                  <a:pt x="154940" y="506095"/>
                  <a:pt x="636270" y="560705"/>
                  <a:pt x="760095" y="459105"/>
                </a:cubicBezTo>
                <a:cubicBezTo>
                  <a:pt x="883920" y="357505"/>
                  <a:pt x="661670" y="90805"/>
                  <a:pt x="61785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4" name="文本框 123"/>
          <p:cNvSpPr txBox="1"/>
          <p:nvPr/>
        </p:nvSpPr>
        <p:spPr>
          <a:xfrm>
            <a:off x="850265" y="1045845"/>
            <a:ext cx="1049083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楷体_GB2312" charset="0"/>
              </a:rPr>
              <a:t>[2014</a:t>
            </a:r>
            <a:r>
              <a:rPr lang="zh-CN" sz="2400">
                <a:cs typeface="楷体_GB2312" charset="0"/>
              </a:rPr>
              <a:t>陕西</a:t>
            </a:r>
            <a:r>
              <a:rPr lang="en-US" sz="2400">
                <a:latin typeface="Times New Roman" panose="02020603050405020304" pitchFamily="18" charset="0"/>
                <a:cs typeface="楷体_GB2312" charset="0"/>
              </a:rPr>
              <a:t>29(2)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如图所示是探究电流与电压关系的电路，请你以笔画线代替导线，完成实物连接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要求：滑动变阻器接入电路中的阻值最大</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pic>
        <p:nvPicPr>
          <p:cNvPr id="9" name="图片 1438"/>
          <p:cNvPicPr>
            <a:picLocks noChangeAspect="1"/>
          </p:cNvPicPr>
          <p:nvPr/>
        </p:nvPicPr>
        <p:blipFill>
          <a:blip r:embed="rId1"/>
          <a:stretch>
            <a:fillRect/>
          </a:stretch>
        </p:blipFill>
        <p:spPr>
          <a:xfrm>
            <a:off x="4327525" y="2484120"/>
            <a:ext cx="3898900" cy="3051175"/>
          </a:xfrm>
          <a:prstGeom prst="rect">
            <a:avLst/>
          </a:prstGeom>
          <a:noFill/>
          <a:ln w="9525">
            <a:noFill/>
          </a:ln>
        </p:spPr>
      </p:pic>
      <p:sp>
        <p:nvSpPr>
          <p:cNvPr id="8" name="文本框 7"/>
          <p:cNvSpPr txBox="1"/>
          <p:nvPr/>
        </p:nvSpPr>
        <p:spPr>
          <a:xfrm>
            <a:off x="5182870" y="576580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7</a:t>
            </a:r>
            <a:r>
              <a:rPr lang="zh-CN">
                <a:cs typeface="楷体_GB2312" charset="0"/>
              </a:rPr>
              <a:t>题图</a:t>
            </a:r>
            <a:endParaRPr lang="zh-CN" altLang="en-US"/>
          </a:p>
        </p:txBody>
      </p:sp>
      <p:sp>
        <p:nvSpPr>
          <p:cNvPr id="2" name="任意多边形 1"/>
          <p:cNvSpPr/>
          <p:nvPr/>
        </p:nvSpPr>
        <p:spPr>
          <a:xfrm>
            <a:off x="5572760" y="3265170"/>
            <a:ext cx="495300" cy="1029970"/>
          </a:xfrm>
          <a:custGeom>
            <a:avLst/>
            <a:gdLst>
              <a:gd name="connisteX0" fmla="*/ 209280 w 495030"/>
              <a:gd name="connsiteY0" fmla="*/ 0 h 1029970"/>
              <a:gd name="connisteX1" fmla="*/ 9890 w 495030"/>
              <a:gd name="connsiteY1" fmla="*/ 709930 h 1029970"/>
              <a:gd name="connisteX2" fmla="*/ 495030 w 495030"/>
              <a:gd name="connsiteY2" fmla="*/ 1029970 h 1029970"/>
            </a:gdLst>
            <a:ahLst/>
            <a:cxnLst>
              <a:cxn ang="0">
                <a:pos x="connisteX0" y="connsiteY0"/>
              </a:cxn>
              <a:cxn ang="0">
                <a:pos x="connisteX1" y="connsiteY1"/>
              </a:cxn>
              <a:cxn ang="0">
                <a:pos x="connisteX2" y="connsiteY2"/>
              </a:cxn>
            </a:cxnLst>
            <a:rect l="l" t="t" r="r" b="b"/>
            <a:pathLst>
              <a:path w="495031" h="1029970">
                <a:moveTo>
                  <a:pt x="209281" y="0"/>
                </a:moveTo>
                <a:cubicBezTo>
                  <a:pt x="159751" y="135890"/>
                  <a:pt x="-47259" y="504190"/>
                  <a:pt x="9891" y="709930"/>
                </a:cubicBezTo>
                <a:cubicBezTo>
                  <a:pt x="67041" y="915670"/>
                  <a:pt x="394066" y="980440"/>
                  <a:pt x="495031" y="102997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任意多边形 2"/>
          <p:cNvSpPr/>
          <p:nvPr/>
        </p:nvSpPr>
        <p:spPr>
          <a:xfrm>
            <a:off x="6104890" y="3247390"/>
            <a:ext cx="508635" cy="1047750"/>
          </a:xfrm>
          <a:custGeom>
            <a:avLst/>
            <a:gdLst>
              <a:gd name="connisteX0" fmla="*/ 6303 w 508588"/>
              <a:gd name="connsiteY0" fmla="*/ 1047750 h 1047750"/>
              <a:gd name="connisteX1" fmla="*/ 67263 w 508588"/>
              <a:gd name="connsiteY1" fmla="*/ 389890 h 1047750"/>
              <a:gd name="connisteX2" fmla="*/ 508588 w 508588"/>
              <a:gd name="connsiteY2" fmla="*/ 0 h 1047750"/>
            </a:gdLst>
            <a:ahLst/>
            <a:cxnLst>
              <a:cxn ang="0">
                <a:pos x="connisteX0" y="connsiteY0"/>
              </a:cxn>
              <a:cxn ang="0">
                <a:pos x="connisteX1" y="connsiteY1"/>
              </a:cxn>
              <a:cxn ang="0">
                <a:pos x="connisteX2" y="connsiteY2"/>
              </a:cxn>
            </a:cxnLst>
            <a:rect l="l" t="t" r="r" b="b"/>
            <a:pathLst>
              <a:path w="508589" h="1047750">
                <a:moveTo>
                  <a:pt x="6304" y="1047750"/>
                </a:moveTo>
                <a:cubicBezTo>
                  <a:pt x="9479" y="923925"/>
                  <a:pt x="-33066" y="599440"/>
                  <a:pt x="67264" y="389890"/>
                </a:cubicBezTo>
                <a:cubicBezTo>
                  <a:pt x="167594" y="180340"/>
                  <a:pt x="421594" y="64770"/>
                  <a:pt x="508589"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753110" y="106997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grpSp>
        <p:nvGrpSpPr>
          <p:cNvPr id="13" name="组合 12"/>
          <p:cNvGrpSpPr/>
          <p:nvPr/>
        </p:nvGrpSpPr>
        <p:grpSpPr>
          <a:xfrm>
            <a:off x="610235" y="1523365"/>
            <a:ext cx="11156950" cy="1198880"/>
            <a:chOff x="867" y="2508"/>
            <a:chExt cx="17570" cy="1888"/>
          </a:xfrm>
        </p:grpSpPr>
        <p:sp>
          <p:nvSpPr>
            <p:cNvPr id="8" name="文本框 7"/>
            <p:cNvSpPr txBox="1"/>
            <p:nvPr/>
          </p:nvSpPr>
          <p:spPr>
            <a:xfrm>
              <a:off x="867" y="2508"/>
              <a:ext cx="17570" cy="1888"/>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如图所示是研究并联电路电流规律的实验．请完成实物电路的连接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其中      、      分别测通过</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的电流，    测干路中的电流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pic>
          <p:nvPicPr>
            <p:cNvPr id="3" name="图片 -2147481765"/>
            <p:cNvPicPr>
              <a:picLocks noChangeAspect="1"/>
            </p:cNvPicPr>
            <p:nvPr/>
          </p:nvPicPr>
          <p:blipFill>
            <a:blip r:embed="rId2"/>
            <a:stretch>
              <a:fillRect/>
            </a:stretch>
          </p:blipFill>
          <p:spPr>
            <a:xfrm>
              <a:off x="16565" y="2873"/>
              <a:ext cx="503" cy="503"/>
            </a:xfrm>
            <a:prstGeom prst="rect">
              <a:avLst/>
            </a:prstGeom>
            <a:noFill/>
            <a:ln w="9525">
              <a:noFill/>
            </a:ln>
          </p:spPr>
        </p:pic>
        <p:pic>
          <p:nvPicPr>
            <p:cNvPr id="6" name="图片 -2147481764"/>
            <p:cNvPicPr>
              <a:picLocks noChangeAspect="1"/>
            </p:cNvPicPr>
            <p:nvPr/>
          </p:nvPicPr>
          <p:blipFill>
            <a:blip r:embed="rId3"/>
            <a:stretch>
              <a:fillRect/>
            </a:stretch>
          </p:blipFill>
          <p:spPr>
            <a:xfrm>
              <a:off x="17600" y="2873"/>
              <a:ext cx="503" cy="503"/>
            </a:xfrm>
            <a:prstGeom prst="rect">
              <a:avLst/>
            </a:prstGeom>
            <a:noFill/>
            <a:ln w="9525">
              <a:noFill/>
            </a:ln>
          </p:spPr>
        </p:pic>
        <p:pic>
          <p:nvPicPr>
            <p:cNvPr id="7" name="图片 -2147481763"/>
            <p:cNvPicPr>
              <a:picLocks noChangeAspect="1"/>
            </p:cNvPicPr>
            <p:nvPr/>
          </p:nvPicPr>
          <p:blipFill>
            <a:blip r:embed="rId4"/>
            <a:stretch>
              <a:fillRect/>
            </a:stretch>
          </p:blipFill>
          <p:spPr>
            <a:xfrm>
              <a:off x="6618" y="3740"/>
              <a:ext cx="503" cy="503"/>
            </a:xfrm>
            <a:prstGeom prst="rect">
              <a:avLst/>
            </a:prstGeom>
            <a:noFill/>
            <a:ln w="9525">
              <a:noFill/>
            </a:ln>
          </p:spPr>
        </p:pic>
      </p:grpSp>
      <p:pic>
        <p:nvPicPr>
          <p:cNvPr id="9" name="图片 -2147481762"/>
          <p:cNvPicPr>
            <a:picLocks noChangeAspect="1"/>
          </p:cNvPicPr>
          <p:nvPr/>
        </p:nvPicPr>
        <p:blipFill>
          <a:blip r:embed="rId5"/>
          <a:stretch>
            <a:fillRect/>
          </a:stretch>
        </p:blipFill>
        <p:spPr>
          <a:xfrm>
            <a:off x="3721735" y="2664460"/>
            <a:ext cx="4297680" cy="3061970"/>
          </a:xfrm>
          <a:prstGeom prst="rect">
            <a:avLst/>
          </a:prstGeom>
          <a:noFill/>
          <a:ln w="9525">
            <a:noFill/>
          </a:ln>
        </p:spPr>
      </p:pic>
      <p:sp>
        <p:nvSpPr>
          <p:cNvPr id="10" name="文本框 9"/>
          <p:cNvSpPr txBox="1"/>
          <p:nvPr/>
        </p:nvSpPr>
        <p:spPr>
          <a:xfrm>
            <a:off x="5132070" y="589026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8</a:t>
            </a:r>
            <a:r>
              <a:rPr lang="zh-CN">
                <a:cs typeface="楷体_GB2312" charset="0"/>
              </a:rPr>
              <a:t>题图</a:t>
            </a:r>
            <a:endParaRPr lang="zh-CN" altLang="en-US"/>
          </a:p>
        </p:txBody>
      </p:sp>
      <p:sp>
        <p:nvSpPr>
          <p:cNvPr id="11" name="任意多边形 10"/>
          <p:cNvSpPr/>
          <p:nvPr/>
        </p:nvSpPr>
        <p:spPr>
          <a:xfrm>
            <a:off x="6223000" y="4107815"/>
            <a:ext cx="952500" cy="189230"/>
          </a:xfrm>
          <a:custGeom>
            <a:avLst/>
            <a:gdLst>
              <a:gd name="connisteX0" fmla="*/ 0 w 952500"/>
              <a:gd name="connsiteY0" fmla="*/ 50604 h 189034"/>
              <a:gd name="connisteX1" fmla="*/ 433070 w 952500"/>
              <a:gd name="connsiteY1" fmla="*/ 7424 h 189034"/>
              <a:gd name="connisteX2" fmla="*/ 952500 w 952500"/>
              <a:gd name="connsiteY2" fmla="*/ 189034 h 189034"/>
              <a:gd name="connisteX3" fmla="*/ 1203960 w 952500"/>
              <a:gd name="connsiteY3" fmla="*/ 119819 h 189034"/>
            </a:gdLst>
            <a:ahLst/>
            <a:cxnLst>
              <a:cxn ang="0">
                <a:pos x="connisteX0" y="connsiteY0"/>
              </a:cxn>
              <a:cxn ang="0">
                <a:pos x="connisteX1" y="connsiteY1"/>
              </a:cxn>
              <a:cxn ang="0">
                <a:pos x="connisteX2" y="connsiteY2"/>
              </a:cxn>
              <a:cxn ang="0">
                <a:pos x="connisteX3" y="connsiteY3"/>
              </a:cxn>
            </a:cxnLst>
            <a:rect l="l" t="t" r="r" b="b"/>
            <a:pathLst>
              <a:path w="952500" h="189034">
                <a:moveTo>
                  <a:pt x="0" y="50604"/>
                </a:moveTo>
                <a:cubicBezTo>
                  <a:pt x="76200" y="38539"/>
                  <a:pt x="242570" y="-20516"/>
                  <a:pt x="433070" y="7424"/>
                </a:cubicBezTo>
                <a:cubicBezTo>
                  <a:pt x="623570" y="35364"/>
                  <a:pt x="798195" y="166809"/>
                  <a:pt x="952500" y="189034"/>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5824855" y="4989830"/>
            <a:ext cx="537210" cy="485140"/>
          </a:xfrm>
          <a:custGeom>
            <a:avLst/>
            <a:gdLst>
              <a:gd name="connisteX0" fmla="*/ 0 w 537210"/>
              <a:gd name="connsiteY0" fmla="*/ 9019 h 485269"/>
              <a:gd name="connisteX1" fmla="*/ 251460 w 537210"/>
              <a:gd name="connsiteY1" fmla="*/ 61089 h 485269"/>
              <a:gd name="connisteX2" fmla="*/ 537210 w 537210"/>
              <a:gd name="connsiteY2" fmla="*/ 485269 h 485269"/>
              <a:gd name="connisteX3" fmla="*/ 727710 w 537210"/>
              <a:gd name="connsiteY3" fmla="*/ 233809 h 485269"/>
            </a:gdLst>
            <a:ahLst/>
            <a:cxnLst>
              <a:cxn ang="0">
                <a:pos x="connisteX0" y="connsiteY0"/>
              </a:cxn>
              <a:cxn ang="0">
                <a:pos x="connisteX1" y="connsiteY1"/>
              </a:cxn>
              <a:cxn ang="0">
                <a:pos x="connisteX2" y="connsiteY2"/>
              </a:cxn>
              <a:cxn ang="0">
                <a:pos x="connisteX3" y="connsiteY3"/>
              </a:cxn>
            </a:cxnLst>
            <a:rect l="l" t="t" r="r" b="b"/>
            <a:pathLst>
              <a:path w="537210" h="485270">
                <a:moveTo>
                  <a:pt x="0" y="9020"/>
                </a:moveTo>
                <a:cubicBezTo>
                  <a:pt x="44450" y="10925"/>
                  <a:pt x="144145" y="-34160"/>
                  <a:pt x="251460" y="61090"/>
                </a:cubicBezTo>
                <a:cubicBezTo>
                  <a:pt x="358775" y="156340"/>
                  <a:pt x="441960" y="450980"/>
                  <a:pt x="537210" y="48527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713105" y="1041400"/>
            <a:ext cx="108546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电冰箱的压缩机和冷藏室内的照明小灯泡工作时互不影响，压缩机由温控开关控制，灯泡由门控开关控制．请在图中用笔画线连接好电冰箱的工作电路图．</a:t>
            </a:r>
            <a:endParaRPr lang="zh-CN" altLang="en-US"/>
          </a:p>
        </p:txBody>
      </p:sp>
      <p:pic>
        <p:nvPicPr>
          <p:cNvPr id="2" name="图片 -2147481761"/>
          <p:cNvPicPr>
            <a:picLocks noChangeAspect="1"/>
          </p:cNvPicPr>
          <p:nvPr/>
        </p:nvPicPr>
        <p:blipFill>
          <a:blip r:embed="rId1"/>
          <a:stretch>
            <a:fillRect/>
          </a:stretch>
        </p:blipFill>
        <p:spPr>
          <a:xfrm>
            <a:off x="4385310" y="2384425"/>
            <a:ext cx="3419475" cy="3049270"/>
          </a:xfrm>
          <a:prstGeom prst="rect">
            <a:avLst/>
          </a:prstGeom>
          <a:noFill/>
          <a:ln w="9525">
            <a:noFill/>
          </a:ln>
        </p:spPr>
      </p:pic>
      <p:sp>
        <p:nvSpPr>
          <p:cNvPr id="9" name="文本框 8"/>
          <p:cNvSpPr txBox="1"/>
          <p:nvPr/>
        </p:nvSpPr>
        <p:spPr>
          <a:xfrm>
            <a:off x="5215890" y="570293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9</a:t>
            </a:r>
            <a:r>
              <a:rPr lang="zh-CN">
                <a:cs typeface="楷体_GB2312" charset="0"/>
              </a:rPr>
              <a:t>题图</a:t>
            </a:r>
            <a:endParaRPr lang="zh-CN" altLang="en-US"/>
          </a:p>
        </p:txBody>
      </p:sp>
      <p:sp>
        <p:nvSpPr>
          <p:cNvPr id="3" name="任意多边形 2"/>
          <p:cNvSpPr/>
          <p:nvPr/>
        </p:nvSpPr>
        <p:spPr>
          <a:xfrm>
            <a:off x="4476115" y="2999740"/>
            <a:ext cx="803910" cy="1931035"/>
          </a:xfrm>
          <a:custGeom>
            <a:avLst/>
            <a:gdLst>
              <a:gd name="connisteX0" fmla="*/ 25400 w 787400"/>
              <a:gd name="connsiteY0" fmla="*/ 0 h 1922145"/>
              <a:gd name="connisteX1" fmla="*/ 25400 w 787400"/>
              <a:gd name="connsiteY1" fmla="*/ 1064895 h 1922145"/>
              <a:gd name="connisteX2" fmla="*/ 0 w 787400"/>
              <a:gd name="connsiteY2" fmla="*/ 1913255 h 1922145"/>
              <a:gd name="connisteX3" fmla="*/ 787400 w 787400"/>
              <a:gd name="connsiteY3" fmla="*/ 1922145 h 1922145"/>
            </a:gdLst>
            <a:ahLst/>
            <a:cxnLst>
              <a:cxn ang="0">
                <a:pos x="connisteX0" y="connsiteY0"/>
              </a:cxn>
              <a:cxn ang="0">
                <a:pos x="connisteX1" y="connsiteY1"/>
              </a:cxn>
              <a:cxn ang="0">
                <a:pos x="connisteX2" y="connsiteY2"/>
              </a:cxn>
              <a:cxn ang="0">
                <a:pos x="connisteX3" y="connsiteY3"/>
              </a:cxn>
            </a:cxnLst>
            <a:rect l="l" t="t" r="r" b="b"/>
            <a:pathLst>
              <a:path w="787400" h="1922145">
                <a:moveTo>
                  <a:pt x="25400" y="0"/>
                </a:moveTo>
                <a:lnTo>
                  <a:pt x="25400" y="1064895"/>
                </a:lnTo>
                <a:lnTo>
                  <a:pt x="0" y="1913255"/>
                </a:lnTo>
                <a:lnTo>
                  <a:pt x="787400" y="192214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3"/>
          <p:cNvSpPr/>
          <p:nvPr/>
        </p:nvSpPr>
        <p:spPr>
          <a:xfrm>
            <a:off x="6016625" y="2999740"/>
            <a:ext cx="787400" cy="8255"/>
          </a:xfrm>
          <a:custGeom>
            <a:avLst/>
            <a:gdLst>
              <a:gd name="connisteX0" fmla="*/ 0 w 787400"/>
              <a:gd name="connsiteY0" fmla="*/ 0 h 8255"/>
              <a:gd name="connisteX1" fmla="*/ 787400 w 787400"/>
              <a:gd name="connsiteY1" fmla="*/ 8255 h 8255"/>
            </a:gdLst>
            <a:ahLst/>
            <a:cxnLst>
              <a:cxn ang="0">
                <a:pos x="connisteX0" y="connsiteY0"/>
              </a:cxn>
              <a:cxn ang="0">
                <a:pos x="connisteX1" y="connsiteY1"/>
              </a:cxn>
            </a:cxnLst>
            <a:rect l="l" t="t" r="r" b="b"/>
            <a:pathLst>
              <a:path w="787400" h="8255">
                <a:moveTo>
                  <a:pt x="0" y="0"/>
                </a:moveTo>
                <a:lnTo>
                  <a:pt x="787400" y="825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6024880" y="4070985"/>
            <a:ext cx="805180" cy="8890"/>
          </a:xfrm>
          <a:custGeom>
            <a:avLst/>
            <a:gdLst>
              <a:gd name="connisteX0" fmla="*/ 0 w 805180"/>
              <a:gd name="connsiteY0" fmla="*/ 8890 h 8890"/>
              <a:gd name="connisteX1" fmla="*/ 805180 w 805180"/>
              <a:gd name="connsiteY1" fmla="*/ 0 h 8890"/>
            </a:gdLst>
            <a:ahLst/>
            <a:cxnLst>
              <a:cxn ang="0">
                <a:pos x="connisteX0" y="connsiteY0"/>
              </a:cxn>
              <a:cxn ang="0">
                <a:pos x="connisteX1" y="connsiteY1"/>
              </a:cxn>
            </a:cxnLst>
            <a:rect l="l" t="t" r="r" b="b"/>
            <a:pathLst>
              <a:path w="805180" h="8890">
                <a:moveTo>
                  <a:pt x="0" y="8890"/>
                </a:moveTo>
                <a:cubicBezTo>
                  <a:pt x="268605" y="5715"/>
                  <a:pt x="536575" y="3175"/>
                  <a:pt x="80518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任意多边形 5"/>
          <p:cNvSpPr/>
          <p:nvPr/>
        </p:nvSpPr>
        <p:spPr>
          <a:xfrm>
            <a:off x="7020560" y="2990850"/>
            <a:ext cx="770890" cy="1957070"/>
          </a:xfrm>
          <a:custGeom>
            <a:avLst/>
            <a:gdLst>
              <a:gd name="connisteX0" fmla="*/ 762000 w 770890"/>
              <a:gd name="connsiteY0" fmla="*/ 0 h 1957070"/>
              <a:gd name="connisteX1" fmla="*/ 770890 w 770890"/>
              <a:gd name="connsiteY1" fmla="*/ 1073785 h 1957070"/>
              <a:gd name="connisteX2" fmla="*/ 770890 w 770890"/>
              <a:gd name="connsiteY2" fmla="*/ 1957070 h 1957070"/>
              <a:gd name="connisteX3" fmla="*/ 0 w 770890"/>
              <a:gd name="connsiteY3" fmla="*/ 1939290 h 1957070"/>
            </a:gdLst>
            <a:ahLst/>
            <a:cxnLst>
              <a:cxn ang="0">
                <a:pos x="connisteX0" y="connsiteY0"/>
              </a:cxn>
              <a:cxn ang="0">
                <a:pos x="connisteX1" y="connsiteY1"/>
              </a:cxn>
              <a:cxn ang="0">
                <a:pos x="connisteX2" y="connsiteY2"/>
              </a:cxn>
              <a:cxn ang="0">
                <a:pos x="connisteX3" y="connsiteY3"/>
              </a:cxn>
            </a:cxnLst>
            <a:rect l="l" t="t" r="r" b="b"/>
            <a:pathLst>
              <a:path w="770890" h="1957070">
                <a:moveTo>
                  <a:pt x="762000" y="0"/>
                </a:moveTo>
                <a:lnTo>
                  <a:pt x="770890" y="1073785"/>
                </a:lnTo>
                <a:lnTo>
                  <a:pt x="770890" y="1957070"/>
                </a:lnTo>
                <a:lnTo>
                  <a:pt x="0" y="193929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4472305" y="4036060"/>
            <a:ext cx="54000" cy="5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7737475" y="4032885"/>
            <a:ext cx="54000" cy="54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P spid="5" grpId="0" bldLvl="0" animBg="1"/>
      <p:bldP spid="6" grpId="0" bldLvl="0" animBg="1"/>
      <p:bldP spid="11" grpId="0" bldLvl="0" animBg="1"/>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4584" name="组合 4"/>
          <p:cNvGrpSpPr/>
          <p:nvPr/>
        </p:nvGrpSpPr>
        <p:grpSpPr>
          <a:xfrm>
            <a:off x="950939" y="98044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624205" y="1667510"/>
            <a:ext cx="9034780" cy="737235"/>
            <a:chOff x="894" y="2953"/>
            <a:chExt cx="14228" cy="1161"/>
          </a:xfrm>
        </p:grpSpPr>
        <p:sp>
          <p:nvSpPr>
            <p:cNvPr id="20481" name="文本框 4"/>
            <p:cNvSpPr txBox="1"/>
            <p:nvPr/>
          </p:nvSpPr>
          <p:spPr>
            <a:xfrm>
              <a:off x="3894" y="2953"/>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探究串、并联电路中电流的规律</a:t>
              </a:r>
              <a:r>
                <a:rPr lang="zh-CN" altLang="en-US" sz="2400" dirty="0">
                  <a:latin typeface="Times New Roman" panose="02020603050405020304" pitchFamily="18" charset="0"/>
                  <a:ea typeface="+mn-ea"/>
                  <a:cs typeface="Times New Roman" panose="02020603050405020304" pitchFamily="18" charset="0"/>
                </a:rPr>
                <a:t>(近6年未考</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52450" y="2713990"/>
            <a:ext cx="329374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【设计和进行实验】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实验应选择</a:t>
            </a:r>
            <a:r>
              <a:rPr lang="zh-CN" sz="2400" u="sng">
                <a:latin typeface="Times New Roman" panose="02020603050405020304" pitchFamily="18" charset="0"/>
                <a:ea typeface="宋体" panose="02010600030101010101" pitchFamily="2" charset="-122"/>
                <a:cs typeface="Times New Roman" panose="02020603050405020304" pitchFamily="18" charset="0"/>
              </a:rPr>
              <a:t>不同规格</a:t>
            </a:r>
            <a:r>
              <a:rPr lang="zh-CN" sz="2400">
                <a:latin typeface="Times New Roman" panose="02020603050405020304" pitchFamily="18" charset="0"/>
                <a:ea typeface="宋体" panose="02010600030101010101" pitchFamily="2" charset="-122"/>
                <a:cs typeface="Times New Roman" panose="02020603050405020304" pitchFamily="18" charset="0"/>
              </a:rPr>
              <a:t>的灯泡进行实验</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连接实物图</a:t>
            </a:r>
            <a:endParaRPr lang="zh-CN" altLang="en-US" sz="2400">
              <a:latin typeface="Times New Roman" panose="02020603050405020304" pitchFamily="18" charset="0"/>
              <a:cs typeface="Times New Roman" panose="02020603050405020304" pitchFamily="18" charset="0"/>
            </a:endParaRPr>
          </a:p>
        </p:txBody>
      </p:sp>
      <p:pic>
        <p:nvPicPr>
          <p:cNvPr id="2" name="图片 -2147481756"/>
          <p:cNvPicPr>
            <a:picLocks noChangeAspect="1"/>
          </p:cNvPicPr>
          <p:nvPr/>
        </p:nvPicPr>
        <p:blipFill>
          <a:blip r:embed="rId3"/>
          <a:stretch>
            <a:fillRect/>
          </a:stretch>
        </p:blipFill>
        <p:spPr>
          <a:xfrm>
            <a:off x="3996690" y="3270885"/>
            <a:ext cx="5327015" cy="2617470"/>
          </a:xfrm>
          <a:prstGeom prst="rect">
            <a:avLst/>
          </a:prstGeom>
          <a:noFill/>
          <a:ln w="9525">
            <a:noFill/>
          </a:ln>
        </p:spPr>
      </p:pic>
      <p:grpSp>
        <p:nvGrpSpPr>
          <p:cNvPr id="30" name="组合 29"/>
          <p:cNvGrpSpPr/>
          <p:nvPr/>
        </p:nvGrpSpPr>
        <p:grpSpPr>
          <a:xfrm>
            <a:off x="9723755" y="391795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225550" y="1369060"/>
            <a:ext cx="887984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连接电路注意事项</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连接电路时开关应</a:t>
            </a:r>
            <a:r>
              <a:rPr lang="zh-CN" sz="2400" u="sng">
                <a:latin typeface="Times New Roman" panose="02020603050405020304" pitchFamily="18" charset="0"/>
                <a:ea typeface="宋体" panose="02010600030101010101" pitchFamily="2" charset="-122"/>
                <a:cs typeface="Times New Roman" panose="02020603050405020304" pitchFamily="18" charset="0"/>
              </a:rPr>
              <a:t>断开</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连接电路前，电流表指针不在零刻度时要</a:t>
            </a:r>
            <a:r>
              <a:rPr lang="zh-CN" sz="2400" u="sng">
                <a:latin typeface="Times New Roman" panose="02020603050405020304" pitchFamily="18" charset="0"/>
                <a:ea typeface="宋体" panose="02010600030101010101" pitchFamily="2" charset="-122"/>
                <a:cs typeface="Times New Roman" panose="02020603050405020304" pitchFamily="18" charset="0"/>
              </a:rPr>
              <a:t>调零</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连接电流表的时候需要先进行</a:t>
            </a:r>
            <a:r>
              <a:rPr lang="zh-CN" sz="2400" u="sng">
                <a:latin typeface="Times New Roman" panose="02020603050405020304" pitchFamily="18" charset="0"/>
                <a:ea typeface="宋体" panose="02010600030101010101" pitchFamily="2" charset="-122"/>
                <a:cs typeface="Times New Roman" panose="02020603050405020304" pitchFamily="18" charset="0"/>
              </a:rPr>
              <a:t>试触</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电流表指针异常偏转分析</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电路故障分析</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电流表读数</a:t>
            </a:r>
            <a:r>
              <a:rPr lang="en-US" sz="2400">
                <a:latin typeface="Times New Roman" panose="02020603050405020304" pitchFamily="18" charset="0"/>
                <a:ea typeface="宋体" panose="02010600030101010101" pitchFamily="2" charset="-122"/>
                <a:cs typeface="Times New Roman" panose="02020603050405020304" pitchFamily="18" charset="0"/>
              </a:rPr>
              <a:t>7. </a:t>
            </a:r>
            <a:r>
              <a:rPr lang="zh-CN" sz="2400">
                <a:latin typeface="Times New Roman" panose="02020603050405020304" pitchFamily="18" charset="0"/>
                <a:ea typeface="宋体" panose="02010600030101010101" pitchFamily="2" charset="-122"/>
                <a:cs typeface="Times New Roman" panose="02020603050405020304" pitchFamily="18" charset="0"/>
              </a:rPr>
              <a:t>设计、补充实验步骤</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78205" y="739775"/>
            <a:ext cx="887984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zh-CN" sz="2400">
                <a:latin typeface="Times New Roman" panose="02020603050405020304" pitchFamily="18" charset="0"/>
                <a:ea typeface="宋体" panose="02010600030101010101" pitchFamily="2" charset="-122"/>
                <a:cs typeface="Times New Roman" panose="02020603050405020304" pitchFamily="18" charset="0"/>
              </a:rPr>
              <a:t>多次测量的操作及目的</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操作：换用</a:t>
            </a:r>
            <a:r>
              <a:rPr lang="zh-CN" sz="2400" u="sng">
                <a:latin typeface="Times New Roman" panose="02020603050405020304" pitchFamily="18" charset="0"/>
                <a:ea typeface="宋体" panose="02010600030101010101" pitchFamily="2" charset="-122"/>
                <a:cs typeface="Times New Roman" panose="02020603050405020304" pitchFamily="18" charset="0"/>
              </a:rPr>
              <a:t>不同规格</a:t>
            </a:r>
            <a:r>
              <a:rPr lang="zh-CN" sz="2400">
                <a:latin typeface="Times New Roman" panose="02020603050405020304" pitchFamily="18" charset="0"/>
                <a:ea typeface="宋体" panose="02010600030101010101" pitchFamily="2" charset="-122"/>
                <a:cs typeface="Times New Roman" panose="02020603050405020304" pitchFamily="18" charset="0"/>
              </a:rPr>
              <a:t>的灯泡进行多次测量</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目的：</a:t>
            </a:r>
            <a:r>
              <a:rPr lang="zh-CN" sz="2400" u="sng">
                <a:latin typeface="Times New Roman" panose="02020603050405020304" pitchFamily="18" charset="0"/>
                <a:ea typeface="宋体" panose="02010600030101010101" pitchFamily="2" charset="-122"/>
                <a:cs typeface="Times New Roman" panose="02020603050405020304" pitchFamily="18" charset="0"/>
              </a:rPr>
              <a:t>使实验结论具有普遍性</a:t>
            </a:r>
            <a:r>
              <a:rPr lang="zh-CN" sz="2400">
                <a:latin typeface="Times New Roman" panose="02020603050405020304" pitchFamily="18" charset="0"/>
                <a:ea typeface="黑体" panose="02010609060101010101" pitchFamily="49" charset="-122"/>
                <a:cs typeface="Times New Roman" panose="02020603050405020304" pitchFamily="18" charset="0"/>
              </a:rPr>
              <a:t>【分析数据，总结结论】</a:t>
            </a:r>
            <a:r>
              <a:rPr lang="en-US" sz="2400">
                <a:latin typeface="Times New Roman" panose="02020603050405020304" pitchFamily="18" charset="0"/>
                <a:ea typeface="宋体" panose="02010600030101010101" pitchFamily="2" charset="-122"/>
                <a:cs typeface="Times New Roman" panose="02020603050405020304" pitchFamily="18" charset="0"/>
              </a:rPr>
              <a:t>9. </a:t>
            </a:r>
            <a:r>
              <a:rPr lang="zh-CN" sz="2400">
                <a:latin typeface="Times New Roman" panose="02020603050405020304" pitchFamily="18" charset="0"/>
                <a:ea typeface="宋体" panose="02010600030101010101" pitchFamily="2" charset="-122"/>
                <a:cs typeface="Times New Roman" panose="02020603050405020304" pitchFamily="18" charset="0"/>
              </a:rPr>
              <a:t>根据测量数据得出实验结论</a:t>
            </a:r>
            <a:r>
              <a:rPr lang="zh-CN" sz="2400">
                <a:latin typeface="Times New Roman" panose="02020603050405020304" pitchFamily="18" charset="0"/>
                <a:ea typeface="黑体" panose="02010609060101010101" pitchFamily="49" charset="-122"/>
                <a:cs typeface="Times New Roman" panose="02020603050405020304" pitchFamily="18" charset="0"/>
              </a:rPr>
              <a:t>【交流与反思】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实验电路改进</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在串联电路中，电流处处相等；</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在并联电路中，干路电流等于各支路电流之和．</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874010" y="148336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874010" y="2693670"/>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874010" y="383286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8" name="矩形 7">
            <a:hlinkClick r:id="rId6" action="ppaction://hlinksldjump"/>
          </p:cNvPr>
          <p:cNvSpPr/>
          <p:nvPr/>
        </p:nvSpPr>
        <p:spPr>
          <a:xfrm>
            <a:off x="4253865" y="4836795"/>
            <a:ext cx="124777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矩形 8">
            <a:hlinkClick r:id="rId8" action="ppaction://hlinksldjump"/>
          </p:cNvPr>
          <p:cNvSpPr/>
          <p:nvPr/>
        </p:nvSpPr>
        <p:spPr>
          <a:xfrm>
            <a:off x="6334760" y="483679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819785" y="1724025"/>
            <a:ext cx="10695305" cy="4523105"/>
          </a:xfrm>
          <a:prstGeom prst="rect">
            <a:avLst/>
          </a:prstGeom>
          <a:noFill/>
          <a:ln w="9525">
            <a:noFill/>
          </a:ln>
        </p:spPr>
        <p:txBody>
          <a:bodyPr wrap="square">
            <a:spAutoFit/>
          </a:bodyPr>
          <a:p>
            <a:pPr>
              <a:lnSpc>
                <a:spcPct val="150000"/>
              </a:lnSpc>
            </a:pPr>
            <a:r>
              <a:rPr lang="zh-CN" sz="2400">
                <a:latin typeface="+mj-ea"/>
                <a:ea typeface="+mj-ea"/>
              </a:rPr>
              <a:t>例</a:t>
            </a:r>
            <a:r>
              <a:rPr lang="en-US" sz="2400">
                <a:latin typeface="Times New Roman" panose="02020603050405020304" pitchFamily="18" charset="0"/>
                <a:ea typeface="黑体" panose="02010609060101010101" pitchFamily="49" charset="-122"/>
              </a:rPr>
              <a:t>1</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成都</a:t>
            </a:r>
            <a:r>
              <a:rPr lang="en-US" sz="2400">
                <a:latin typeface="Times New Roman" panose="02020603050405020304" pitchFamily="18" charset="0"/>
                <a:cs typeface="楷体_GB2312" charset="0"/>
              </a:rPr>
              <a:t>)</a:t>
            </a:r>
            <a:r>
              <a:rPr lang="zh-CN" sz="2400">
                <a:ea typeface="宋体" panose="02010600030101010101" pitchFamily="2" charset="-122"/>
              </a:rPr>
              <a:t>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探究串联电路的电流特点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的实验中，小虹同学选用两个不同的小灯泡组成了如图甲所示的串联电路，然后用一个电流表分别接在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三处去测量电流．</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她先把电流表接在</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处，闭合开关后，发现两灯</a:t>
            </a:r>
            <a:endParaRPr lang="zh-CN" sz="2400">
              <a:ea typeface="宋体" panose="02010600030101010101" pitchFamily="2" charset="-122"/>
            </a:endParaRPr>
          </a:p>
          <a:p>
            <a:pPr>
              <a:lnSpc>
                <a:spcPct val="150000"/>
              </a:lnSpc>
            </a:pPr>
            <a:r>
              <a:rPr lang="zh-CN" sz="2400">
                <a:ea typeface="宋体" panose="02010600030101010101" pitchFamily="2" charset="-122"/>
              </a:rPr>
              <a:t>的亮度不稳定，电流表的指针也来回摆动．故障的</a:t>
            </a:r>
            <a:endParaRPr lang="zh-CN" sz="2400">
              <a:ea typeface="宋体" panose="02010600030101010101" pitchFamily="2" charset="-122"/>
            </a:endParaRPr>
          </a:p>
          <a:p>
            <a:pPr>
              <a:lnSpc>
                <a:spcPct val="150000"/>
              </a:lnSpc>
            </a:pPr>
            <a:r>
              <a:rPr lang="zh-CN" sz="2400">
                <a:ea typeface="宋体" panose="02010600030101010101" pitchFamily="2" charset="-122"/>
              </a:rPr>
              <a:t>原因可能是</a:t>
            </a:r>
            <a:r>
              <a:rPr lang="en-US" sz="2400">
                <a:latin typeface="Times New Roman" panose="02020603050405020304" pitchFamily="18" charset="0"/>
                <a:ea typeface="宋体" panose="02010600030101010101" pitchFamily="2" charset="-122"/>
              </a:rPr>
              <a:t>________A. </a:t>
            </a:r>
            <a:r>
              <a:rPr lang="zh-CN" sz="2400">
                <a:ea typeface="宋体" panose="02010600030101010101" pitchFamily="2" charset="-122"/>
              </a:rPr>
              <a:t>某段导线断开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某接线柱处接触不良</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某灯泡被短路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电</a:t>
            </a:r>
            <a:r>
              <a:rPr lang="zh-CN" sz="2400">
                <a:latin typeface="Times New Roman" panose="02020603050405020304" pitchFamily="18" charset="0"/>
                <a:ea typeface="宋体" panose="02010600030101010101" pitchFamily="2" charset="-122"/>
              </a:rPr>
              <a:t>流表被烧坏</a:t>
            </a:r>
            <a:endParaRPr lang="zh-CN" altLang="en-US"/>
          </a:p>
        </p:txBody>
      </p:sp>
      <p:pic>
        <p:nvPicPr>
          <p:cNvPr id="2" name="图片 -2147481754"/>
          <p:cNvPicPr>
            <a:picLocks noChangeAspect="1"/>
          </p:cNvPicPr>
          <p:nvPr/>
        </p:nvPicPr>
        <p:blipFill>
          <a:blip r:embed="rId1"/>
          <a:srcRect r="52495" b="15295"/>
          <a:stretch>
            <a:fillRect/>
          </a:stretch>
        </p:blipFill>
        <p:spPr>
          <a:xfrm>
            <a:off x="8524240" y="3267075"/>
            <a:ext cx="2581910" cy="2119630"/>
          </a:xfrm>
          <a:prstGeom prst="rect">
            <a:avLst/>
          </a:prstGeom>
          <a:noFill/>
          <a:ln w="9525">
            <a:noFill/>
          </a:ln>
        </p:spPr>
      </p:pic>
      <p:sp>
        <p:nvSpPr>
          <p:cNvPr id="8" name="文本框 7"/>
          <p:cNvSpPr txBox="1"/>
          <p:nvPr/>
        </p:nvSpPr>
        <p:spPr>
          <a:xfrm>
            <a:off x="9165590" y="552196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题图甲</a:t>
            </a:r>
            <a:endParaRPr lang="zh-CN" altLang="en-US" sz="1800">
              <a:latin typeface="Times New Roman" panose="02020603050405020304" pitchFamily="18" charset="0"/>
              <a:cs typeface="楷体_GB2312" charset="0"/>
            </a:endParaRPr>
          </a:p>
        </p:txBody>
      </p:sp>
      <p:sp>
        <p:nvSpPr>
          <p:cNvPr id="3" name="文本框 2"/>
          <p:cNvSpPr txBox="1"/>
          <p:nvPr/>
        </p:nvSpPr>
        <p:spPr>
          <a:xfrm>
            <a:off x="2699385" y="4569460"/>
            <a:ext cx="6908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grpSp>
        <p:nvGrpSpPr>
          <p:cNvPr id="9" name="组合 8"/>
          <p:cNvGrpSpPr/>
          <p:nvPr/>
        </p:nvGrpSpPr>
        <p:grpSpPr>
          <a:xfrm>
            <a:off x="1209675" y="982345"/>
            <a:ext cx="9739630" cy="622935"/>
            <a:chOff x="1566" y="1660"/>
            <a:chExt cx="15338" cy="981"/>
          </a:xfrm>
        </p:grpSpPr>
        <p:pic>
          <p:nvPicPr>
            <p:cNvPr id="10" name="图片 9" descr="QQ图片20190926151119"/>
            <p:cNvPicPr>
              <a:picLocks noChangeAspect="1"/>
            </p:cNvPicPr>
            <p:nvPr/>
          </p:nvPicPr>
          <p:blipFill>
            <a:blip r:embed="rId2"/>
            <a:stretch>
              <a:fillRect/>
            </a:stretch>
          </p:blipFill>
          <p:spPr>
            <a:xfrm>
              <a:off x="1566" y="1660"/>
              <a:ext cx="15338" cy="920"/>
            </a:xfrm>
            <a:prstGeom prst="rect">
              <a:avLst/>
            </a:prstGeom>
          </p:spPr>
        </p:pic>
        <p:sp>
          <p:nvSpPr>
            <p:cNvPr id="11" name="文本框 10"/>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685800" y="818515"/>
            <a:ext cx="770001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她排除故障后，重新闭合开关，电流表的指针指示位置如图乙所示，则所测的电流值为</a:t>
            </a:r>
            <a:r>
              <a:rPr lang="en-US" sz="2400">
                <a:latin typeface="Times New Roman" panose="02020603050405020304" pitchFamily="18" charset="0"/>
                <a:ea typeface="宋体" panose="02010600030101010101" pitchFamily="2" charset="-122"/>
              </a:rPr>
              <a:t>________A.(3)</a:t>
            </a:r>
            <a:r>
              <a:rPr lang="zh-CN" sz="2400">
                <a:ea typeface="宋体" panose="02010600030101010101" pitchFamily="2" charset="-122"/>
              </a:rPr>
              <a:t>她测量了</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三处的电流，又改变灯泡的规格进行了多次实验，其中一次实验的测量数据如下表，在分析数据时，她发现三处的测量值有差异．下列分析正确的是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en-US" sz="2400" i="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可能是因为测量误差造成的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是因为没有对电流表调零造成的</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串联电路中各处的电流本来就不等</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电流从电源正极流向负极的过程中，电流越来越小</a:t>
            </a:r>
            <a:endParaRPr lang="zh-CN" altLang="en-US"/>
          </a:p>
        </p:txBody>
      </p:sp>
      <p:graphicFrame>
        <p:nvGraphicFramePr>
          <p:cNvPr id="2" name="表格 1"/>
          <p:cNvGraphicFramePr/>
          <p:nvPr>
            <p:custDataLst>
              <p:tags r:id="rId1"/>
            </p:custDataLst>
          </p:nvPr>
        </p:nvGraphicFramePr>
        <p:xfrm>
          <a:off x="7314565" y="4005580"/>
          <a:ext cx="4288155" cy="1097280"/>
        </p:xfrm>
        <a:graphic>
          <a:graphicData uri="http://schemas.openxmlformats.org/drawingml/2006/table">
            <a:tbl>
              <a:tblPr firstRow="1" bandRow="1">
                <a:tableStyleId>{5940675A-B579-460E-94D1-54222C63F5DA}</a:tableStyleId>
              </a:tblPr>
              <a:tblGrid>
                <a:gridCol w="1433830"/>
                <a:gridCol w="1431925"/>
                <a:gridCol w="1422400"/>
              </a:tblGrid>
              <a:tr h="548640">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I</a:t>
                      </a:r>
                      <a:r>
                        <a:rPr lang="en-US" sz="2400" b="0" i="1" baseline="-25000">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I</a:t>
                      </a:r>
                      <a:r>
                        <a:rPr lang="en-US" sz="2400" b="0" i="1" baseline="-25000">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I</a:t>
                      </a:r>
                      <a:r>
                        <a:rPr lang="en-US" sz="2400" b="0" i="1" baseline="-25000">
                          <a:latin typeface="Times New Roman" panose="02020603050405020304" pitchFamily="18" charset="0"/>
                          <a:cs typeface="Times New Roman" panose="02020603050405020304" pitchFamily="18" charset="0"/>
                        </a:rPr>
                        <a:t>c</a:t>
                      </a:r>
                      <a:r>
                        <a:rPr lang="en-US" sz="2400" b="0">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558790" y="1469390"/>
            <a:ext cx="7683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0.22</a:t>
            </a:r>
            <a:endParaRPr lang="zh-CN" altLang="en-US"/>
          </a:p>
        </p:txBody>
      </p:sp>
      <p:sp>
        <p:nvSpPr>
          <p:cNvPr id="4" name="文本框 3"/>
          <p:cNvSpPr txBox="1"/>
          <p:nvPr/>
        </p:nvSpPr>
        <p:spPr>
          <a:xfrm>
            <a:off x="1500505" y="3658235"/>
            <a:ext cx="4959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pic>
        <p:nvPicPr>
          <p:cNvPr id="5" name="图片 -2147481754"/>
          <p:cNvPicPr>
            <a:picLocks noChangeAspect="1"/>
          </p:cNvPicPr>
          <p:nvPr/>
        </p:nvPicPr>
        <p:blipFill>
          <a:blip r:embed="rId2"/>
          <a:srcRect l="56966" b="23523"/>
          <a:stretch>
            <a:fillRect/>
          </a:stretch>
        </p:blipFill>
        <p:spPr>
          <a:xfrm>
            <a:off x="8874760" y="988695"/>
            <a:ext cx="2206625" cy="1805305"/>
          </a:xfrm>
          <a:prstGeom prst="rect">
            <a:avLst/>
          </a:prstGeom>
          <a:noFill/>
          <a:ln w="9525">
            <a:noFill/>
          </a:ln>
        </p:spPr>
      </p:pic>
      <p:sp>
        <p:nvSpPr>
          <p:cNvPr id="8" name="文本框 7"/>
          <p:cNvSpPr txBox="1"/>
          <p:nvPr/>
        </p:nvSpPr>
        <p:spPr>
          <a:xfrm>
            <a:off x="9472295" y="294386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题图乙</a:t>
            </a:r>
            <a:endParaRPr lang="zh-CN" altLang="en-US" sz="1800">
              <a:latin typeface="Times New Roman" panose="02020603050405020304" pitchFamily="18" charset="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678180" y="245999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27" name="文本框 126"/>
          <p:cNvSpPr txBox="1"/>
          <p:nvPr/>
        </p:nvSpPr>
        <p:spPr>
          <a:xfrm>
            <a:off x="570230" y="3049270"/>
            <a:ext cx="1105027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连接电路时，刚接好</a:t>
            </a:r>
            <a:r>
              <a:rPr lang="zh-CN" sz="2400">
                <a:latin typeface="Times New Roman" panose="02020603050405020304" pitchFamily="18" charset="0"/>
                <a:ea typeface="宋体" panose="02010600030101010101" pitchFamily="2" charset="-122"/>
              </a:rPr>
              <a:t>最后一根导线，电流表的指针就发生了偏转，原因是连接电路时</a:t>
            </a:r>
            <a:r>
              <a:rPr lang="en-US" sz="2400">
                <a:latin typeface="Times New Roman" panose="02020603050405020304" pitchFamily="18" charset="0"/>
                <a:ea typeface="宋体" panose="02010600030101010101" pitchFamily="2" charset="-122"/>
              </a:rPr>
              <a:t>________________________</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为了防止损坏电流表，应选用大量程进行</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，以正确选择电流表的量程．</a:t>
            </a:r>
            <a:endParaRPr lang="zh-CN" altLang="en-US"/>
          </a:p>
        </p:txBody>
      </p:sp>
      <p:sp>
        <p:nvSpPr>
          <p:cNvPr id="6" name="文本框 5"/>
          <p:cNvSpPr txBox="1"/>
          <p:nvPr/>
        </p:nvSpPr>
        <p:spPr>
          <a:xfrm>
            <a:off x="1997710" y="3674110"/>
            <a:ext cx="17665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开关未断开</a:t>
            </a:r>
            <a:endParaRPr lang="zh-CN" altLang="en-US"/>
          </a:p>
        </p:txBody>
      </p:sp>
      <p:sp>
        <p:nvSpPr>
          <p:cNvPr id="7" name="文本框 6"/>
          <p:cNvSpPr txBox="1"/>
          <p:nvPr/>
        </p:nvSpPr>
        <p:spPr>
          <a:xfrm>
            <a:off x="6553835" y="4250055"/>
            <a:ext cx="9245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试触</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641985" y="1007745"/>
            <a:ext cx="1105027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小虹在老师指导下又进行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探究并联电路中的电流关系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的实验，图丙是她设计的电路图，图丁是未连接完整的实物图．</a:t>
            </a:r>
            <a:endParaRPr lang="zh-CN" sz="2400">
              <a:ea typeface="宋体" panose="02010600030101010101" pitchFamily="2" charset="-122"/>
            </a:endParaRPr>
          </a:p>
          <a:p>
            <a:pPr>
              <a:lnSpc>
                <a:spcPct val="150000"/>
              </a:lnSpc>
            </a:pPr>
            <a:r>
              <a:rPr lang="en-US" sz="2400">
                <a:latin typeface="宋体" panose="02010600030101010101" pitchFamily="2" charset="-122"/>
                <a:cs typeface="Times New Roman" panose="02020603050405020304" pitchFamily="18" charset="0"/>
                <a:sym typeface="+mn-ea"/>
              </a:rPr>
              <a:t>①</a:t>
            </a:r>
            <a:r>
              <a:rPr lang="zh-CN" sz="2400">
                <a:sym typeface="+mn-ea"/>
              </a:rPr>
              <a:t>请你根据图丙电路图将图丁的实物图连接完整，要求电流表测量通过</a:t>
            </a:r>
            <a:r>
              <a:rPr lang="en-US" sz="2400">
                <a:latin typeface="Times New Roman" panose="02020603050405020304" pitchFamily="18" charset="0"/>
                <a:sym typeface="+mn-ea"/>
              </a:rPr>
              <a:t>L</a:t>
            </a:r>
            <a:r>
              <a:rPr lang="en-US" sz="2400" baseline="-25000">
                <a:latin typeface="Times New Roman" panose="02020603050405020304" pitchFamily="18" charset="0"/>
                <a:sym typeface="+mn-ea"/>
              </a:rPr>
              <a:t>1</a:t>
            </a:r>
            <a:r>
              <a:rPr lang="zh-CN" sz="2400">
                <a:sym typeface="+mn-ea"/>
              </a:rPr>
              <a:t>的电流</a:t>
            </a:r>
            <a:r>
              <a:rPr lang="en-US" altLang="zh-CN" sz="2400">
                <a:sym typeface="+mn-ea"/>
              </a:rPr>
              <a:t>.</a:t>
            </a:r>
            <a:endParaRPr lang="en-US" altLang="zh-CN" sz="2400">
              <a:sym typeface="+mn-ea"/>
            </a:endParaRPr>
          </a:p>
        </p:txBody>
      </p:sp>
      <p:pic>
        <p:nvPicPr>
          <p:cNvPr id="3" name="图片 -2147481752"/>
          <p:cNvPicPr>
            <a:picLocks noChangeAspect="1"/>
          </p:cNvPicPr>
          <p:nvPr/>
        </p:nvPicPr>
        <p:blipFill>
          <a:blip r:embed="rId1"/>
          <a:stretch>
            <a:fillRect/>
          </a:stretch>
        </p:blipFill>
        <p:spPr>
          <a:xfrm>
            <a:off x="3199765" y="2864485"/>
            <a:ext cx="6236335" cy="2684780"/>
          </a:xfrm>
          <a:prstGeom prst="rect">
            <a:avLst/>
          </a:prstGeom>
          <a:noFill/>
          <a:ln w="9525">
            <a:noFill/>
          </a:ln>
        </p:spPr>
      </p:pic>
      <p:sp>
        <p:nvSpPr>
          <p:cNvPr id="8" name="文本框 7"/>
          <p:cNvSpPr txBox="1"/>
          <p:nvPr/>
        </p:nvSpPr>
        <p:spPr>
          <a:xfrm>
            <a:off x="5855335" y="577151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sp>
        <p:nvSpPr>
          <p:cNvPr id="11" name="任意多边形 10"/>
          <p:cNvSpPr/>
          <p:nvPr/>
        </p:nvSpPr>
        <p:spPr>
          <a:xfrm>
            <a:off x="7487920" y="4026535"/>
            <a:ext cx="1061085" cy="601980"/>
          </a:xfrm>
          <a:custGeom>
            <a:avLst/>
            <a:gdLst>
              <a:gd name="connisteX0" fmla="*/ 0 w 1061085"/>
              <a:gd name="connsiteY0" fmla="*/ 0 h 601980"/>
              <a:gd name="connisteX1" fmla="*/ 854710 w 1061085"/>
              <a:gd name="connsiteY1" fmla="*/ 396240 h 601980"/>
              <a:gd name="connisteX2" fmla="*/ 1061085 w 1061085"/>
              <a:gd name="connsiteY2" fmla="*/ 601980 h 601980"/>
            </a:gdLst>
            <a:ahLst/>
            <a:cxnLst>
              <a:cxn ang="0">
                <a:pos x="connisteX0" y="connsiteY0"/>
              </a:cxn>
              <a:cxn ang="0">
                <a:pos x="connisteX1" y="connsiteY1"/>
              </a:cxn>
              <a:cxn ang="0">
                <a:pos x="connisteX2" y="connsiteY2"/>
              </a:cxn>
            </a:cxnLst>
            <a:rect l="l" t="t" r="r" b="b"/>
            <a:pathLst>
              <a:path w="1061085" h="601980">
                <a:moveTo>
                  <a:pt x="0" y="0"/>
                </a:moveTo>
                <a:cubicBezTo>
                  <a:pt x="167005" y="74930"/>
                  <a:pt x="642620" y="275590"/>
                  <a:pt x="854710" y="396240"/>
                </a:cubicBezTo>
                <a:cubicBezTo>
                  <a:pt x="1066800" y="516890"/>
                  <a:pt x="1036955" y="568960"/>
                  <a:pt x="1061085" y="60198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7472045" y="4628515"/>
            <a:ext cx="1235075" cy="311785"/>
          </a:xfrm>
          <a:custGeom>
            <a:avLst/>
            <a:gdLst>
              <a:gd name="connisteX0" fmla="*/ 0 w 1235075"/>
              <a:gd name="connsiteY0" fmla="*/ 221615 h 312067"/>
              <a:gd name="connisteX1" fmla="*/ 902335 w 1235075"/>
              <a:gd name="connsiteY1" fmla="*/ 300990 h 312067"/>
              <a:gd name="connisteX2" fmla="*/ 1235075 w 1235075"/>
              <a:gd name="connsiteY2" fmla="*/ 0 h 312067"/>
              <a:gd name="connisteX3" fmla="*/ 965835 w 1235075"/>
              <a:gd name="connsiteY3" fmla="*/ -63500 h 312067"/>
            </a:gdLst>
            <a:ahLst/>
            <a:cxnLst>
              <a:cxn ang="0">
                <a:pos x="connisteX0" y="connsiteY0"/>
              </a:cxn>
              <a:cxn ang="0">
                <a:pos x="connisteX1" y="connsiteY1"/>
              </a:cxn>
              <a:cxn ang="0">
                <a:pos x="connisteX2" y="connsiteY2"/>
              </a:cxn>
              <a:cxn ang="0">
                <a:pos x="connisteX3" y="connsiteY3"/>
              </a:cxn>
            </a:cxnLst>
            <a:rect l="l" t="t" r="r" b="b"/>
            <a:pathLst>
              <a:path w="1235075" h="312068">
                <a:moveTo>
                  <a:pt x="0" y="221615"/>
                </a:moveTo>
                <a:cubicBezTo>
                  <a:pt x="173990" y="243205"/>
                  <a:pt x="655320" y="345440"/>
                  <a:pt x="902335" y="300990"/>
                </a:cubicBezTo>
                <a:cubicBezTo>
                  <a:pt x="1149350" y="256540"/>
                  <a:pt x="1222375" y="73025"/>
                  <a:pt x="123507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763905" y="1092835"/>
            <a:ext cx="10958195" cy="4892675"/>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实验时测得数据如表所示：</a:t>
            </a:r>
            <a:endParaRPr lang="zh-CN" sz="2400">
              <a:ea typeface="宋体" panose="02010600030101010101" pitchFamily="2" charset="-122"/>
            </a:endParaRPr>
          </a:p>
          <a:p>
            <a:pPr>
              <a:lnSpc>
                <a:spcPct val="150000"/>
              </a:lnSpc>
            </a:pPr>
            <a:endParaRPr lang="zh-CN" sz="2400">
              <a:ea typeface="宋体" panose="02010600030101010101" pitchFamily="2" charset="-122"/>
            </a:endParaRPr>
          </a:p>
          <a:p>
            <a:pPr>
              <a:lnSpc>
                <a:spcPct val="200000"/>
              </a:lnSpc>
            </a:pPr>
            <a:endParaRPr lang="zh-CN" sz="2400">
              <a:ea typeface="宋体" panose="02010600030101010101" pitchFamily="2" charset="-122"/>
            </a:endParaRPr>
          </a:p>
          <a:p>
            <a:pPr>
              <a:lnSpc>
                <a:spcPct val="200000"/>
              </a:lnSpc>
            </a:pPr>
            <a:endParaRPr lang="zh-CN" sz="2400">
              <a:ea typeface="宋体" panose="02010600030101010101" pitchFamily="2" charset="-122"/>
            </a:endParaRPr>
          </a:p>
          <a:p>
            <a:pPr>
              <a:lnSpc>
                <a:spcPct val="150000"/>
              </a:lnSpc>
            </a:pPr>
            <a:r>
              <a:rPr lang="zh-CN" sz="2400">
                <a:ea typeface="宋体" panose="02010600030101010101" pitchFamily="2" charset="-122"/>
              </a:rPr>
              <a:t>小虹认为只分析表格中的数据就能得出并联电路的电流规律，老师提示她还需</a:t>
            </a:r>
            <a:endParaRPr lang="zh-CN" sz="2400">
              <a:ea typeface="宋体" panose="02010600030101010101" pitchFamily="2" charset="-122"/>
            </a:endParaRPr>
          </a:p>
          <a:p>
            <a:pPr>
              <a:lnSpc>
                <a:spcPct val="150000"/>
              </a:lnSpc>
            </a:pPr>
            <a:r>
              <a:rPr lang="zh-CN" sz="2400">
                <a:ea typeface="宋体" panose="02010600030101010101" pitchFamily="2" charset="-122"/>
              </a:rPr>
              <a:t>要再进行几次实验，原因是</a:t>
            </a:r>
            <a:r>
              <a:rPr lang="en-US" sz="2400">
                <a:latin typeface="Times New Roman" panose="02020603050405020304" pitchFamily="18" charset="0"/>
                <a:ea typeface="宋体" panose="02010600030101010101" pitchFamily="2" charset="-122"/>
              </a:rPr>
              <a:t>_____________________________________________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接下来的改进是</a:t>
            </a:r>
            <a:r>
              <a:rPr lang="en-US" sz="2400">
                <a:latin typeface="Times New Roman" panose="02020603050405020304" pitchFamily="18" charset="0"/>
                <a:ea typeface="宋体" panose="02010600030101010101" pitchFamily="2" charset="-122"/>
              </a:rPr>
              <a:t>______________________________</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最终可得出的实验结论是</a:t>
            </a:r>
            <a:r>
              <a:rPr lang="en-US" sz="2400">
                <a:latin typeface="Times New Roman" panose="02020603050405020304" pitchFamily="18" charset="0"/>
                <a:ea typeface="宋体" panose="02010600030101010101" pitchFamily="2" charset="-122"/>
              </a:rPr>
              <a:t>________________________________________</a:t>
            </a:r>
            <a:r>
              <a:rPr lang="zh-CN" sz="2400">
                <a:ea typeface="宋体" panose="02010600030101010101" pitchFamily="2" charset="-122"/>
              </a:rPr>
              <a:t>．</a:t>
            </a:r>
            <a:endParaRPr lang="zh-CN" altLang="en-US"/>
          </a:p>
        </p:txBody>
      </p:sp>
      <p:graphicFrame>
        <p:nvGraphicFramePr>
          <p:cNvPr id="2" name="表格 1"/>
          <p:cNvGraphicFramePr/>
          <p:nvPr>
            <p:custDataLst>
              <p:tags r:id="rId1"/>
            </p:custDataLst>
          </p:nvPr>
        </p:nvGraphicFramePr>
        <p:xfrm>
          <a:off x="2562225" y="2061845"/>
          <a:ext cx="6754495" cy="1303020"/>
        </p:xfrm>
        <a:graphic>
          <a:graphicData uri="http://schemas.openxmlformats.org/drawingml/2006/table">
            <a:tbl>
              <a:tblPr firstRow="1" bandRow="1">
                <a:tableStyleId>{5940675A-B579-460E-94D1-54222C63F5DA}</a:tableStyleId>
              </a:tblPr>
              <a:tblGrid>
                <a:gridCol w="2242820"/>
                <a:gridCol w="2244090"/>
                <a:gridCol w="2267585"/>
              </a:tblGrid>
              <a:tr h="651510">
                <a:tc>
                  <a:txBody>
                    <a:bodyPr/>
                    <a:p>
                      <a:pPr indent="0" algn="ctr">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A</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B</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处的电流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i="1" baseline="-25000">
                          <a:latin typeface="Times New Roman" panose="02020603050405020304" pitchFamily="18" charset="0"/>
                          <a:ea typeface="黑体" panose="02010609060101010101" pitchFamily="49" charset="-122"/>
                          <a:cs typeface="Times New Roman" panose="02020603050405020304" pitchFamily="18" charset="0"/>
                        </a:rPr>
                        <a:t>C</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651510">
                <a:tc>
                  <a:txBody>
                    <a:bodyPr/>
                    <a:p>
                      <a:pPr indent="0" algn="ctr">
                        <a:buNone/>
                      </a:pPr>
                      <a:r>
                        <a:rPr lang="en-US" sz="2400" b="0">
                          <a:latin typeface="Times New Roman" panose="02020603050405020304" pitchFamily="18" charset="0"/>
                          <a:cs typeface="Times New Roman" panose="02020603050405020304" pitchFamily="18" charset="0"/>
                        </a:rPr>
                        <a:t>0.12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0.16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0.28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586605" y="4280535"/>
            <a:ext cx="64757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仅根据一组数据得出的实验结论不具有普遍性</a:t>
            </a:r>
            <a:endParaRPr lang="zh-CN" altLang="en-US"/>
          </a:p>
        </p:txBody>
      </p:sp>
      <p:sp>
        <p:nvSpPr>
          <p:cNvPr id="4" name="文本框 3"/>
          <p:cNvSpPr txBox="1"/>
          <p:nvPr/>
        </p:nvSpPr>
        <p:spPr>
          <a:xfrm>
            <a:off x="3136265" y="4858385"/>
            <a:ext cx="4509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换用不同规格的灯泡多次实验</a:t>
            </a:r>
            <a:endParaRPr lang="zh-CN" altLang="en-US"/>
          </a:p>
        </p:txBody>
      </p:sp>
      <p:sp>
        <p:nvSpPr>
          <p:cNvPr id="5" name="文本框 4"/>
          <p:cNvSpPr txBox="1"/>
          <p:nvPr/>
        </p:nvSpPr>
        <p:spPr>
          <a:xfrm>
            <a:off x="904240" y="5360035"/>
            <a:ext cx="62401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并联电路中干</a:t>
            </a:r>
            <a:r>
              <a:rPr lang="zh-CN" sz="2400">
                <a:solidFill>
                  <a:srgbClr val="FF0000"/>
                </a:solidFill>
                <a:latin typeface="Times New Roman" panose="02020603050405020304" pitchFamily="18" charset="0"/>
                <a:ea typeface="宋体" panose="02010600030101010101" pitchFamily="2" charset="-122"/>
              </a:rPr>
              <a:t>路电流等于各支路电流之和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9" name="组合 8"/>
          <p:cNvGrpSpPr/>
          <p:nvPr/>
        </p:nvGrpSpPr>
        <p:grpSpPr>
          <a:xfrm>
            <a:off x="1424940" y="117030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探究串、并联电路中电压的规律</a:t>
              </a:r>
              <a:r>
                <a:rPr lang="zh-CN" altLang="en-US" sz="2400" dirty="0">
                  <a:latin typeface="Times New Roman" panose="02020603050405020304" pitchFamily="18" charset="0"/>
                  <a:ea typeface="+mn-ea"/>
                  <a:cs typeface="Times New Roman" panose="02020603050405020304" pitchFamily="18" charset="0"/>
                </a:rPr>
                <a:t>(近6年未考</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8740775" y="400050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pic>
        <p:nvPicPr>
          <p:cNvPr id="2" name="图片 -2147481747"/>
          <p:cNvPicPr>
            <a:picLocks noChangeAspect="1"/>
          </p:cNvPicPr>
          <p:nvPr/>
        </p:nvPicPr>
        <p:blipFill>
          <a:blip r:embed="rId2"/>
          <a:stretch>
            <a:fillRect/>
          </a:stretch>
        </p:blipFill>
        <p:spPr>
          <a:xfrm>
            <a:off x="1779905" y="3235325"/>
            <a:ext cx="5494655" cy="2623820"/>
          </a:xfrm>
          <a:prstGeom prst="rect">
            <a:avLst/>
          </a:prstGeom>
          <a:noFill/>
          <a:ln w="9525">
            <a:noFill/>
          </a:ln>
        </p:spPr>
      </p:pic>
      <p:sp>
        <p:nvSpPr>
          <p:cNvPr id="127" name="文本框 126"/>
          <p:cNvSpPr txBox="1"/>
          <p:nvPr/>
        </p:nvSpPr>
        <p:spPr>
          <a:xfrm>
            <a:off x="1291590" y="1986915"/>
            <a:ext cx="714692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实验应选择</a:t>
            </a:r>
            <a:r>
              <a:rPr lang="zh-CN" sz="2400" u="sng">
                <a:ea typeface="宋体" panose="02010600030101010101" pitchFamily="2" charset="-122"/>
              </a:rPr>
              <a:t>不同规格</a:t>
            </a:r>
            <a:r>
              <a:rPr lang="zh-CN" sz="2400">
                <a:ea typeface="宋体" panose="02010600030101010101" pitchFamily="2" charset="-122"/>
              </a:rPr>
              <a:t>的灯泡进行实验</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电路连接</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887095" y="734060"/>
            <a:ext cx="1010412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3. </a:t>
            </a:r>
            <a:r>
              <a:rPr lang="zh-CN" sz="2400">
                <a:sym typeface="+mn-ea"/>
              </a:rPr>
              <a:t>实验注意事项</a:t>
            </a:r>
            <a:r>
              <a:rPr lang="en-US" sz="2400">
                <a:latin typeface="Times New Roman" panose="02020603050405020304" pitchFamily="18" charset="0"/>
                <a:sym typeface="+mn-ea"/>
              </a:rPr>
              <a:t>(1)</a:t>
            </a:r>
            <a:r>
              <a:rPr lang="zh-CN" sz="2400">
                <a:sym typeface="+mn-ea"/>
              </a:rPr>
              <a:t>连接电路时开关应</a:t>
            </a:r>
            <a:r>
              <a:rPr lang="zh-CN" sz="2400" u="sng">
                <a:sym typeface="+mn-ea"/>
              </a:rPr>
              <a:t>断开</a:t>
            </a:r>
            <a:r>
              <a:rPr lang="en-US" sz="2400">
                <a:latin typeface="Times New Roman" panose="02020603050405020304" pitchFamily="18" charset="0"/>
                <a:sym typeface="+mn-ea"/>
              </a:rPr>
              <a:t>(2)</a:t>
            </a:r>
            <a:r>
              <a:rPr lang="zh-CN" sz="2400">
                <a:sym typeface="+mn-ea"/>
              </a:rPr>
              <a:t>连接电路前，电压表指针不在零刻度时要</a:t>
            </a:r>
            <a:r>
              <a:rPr lang="zh-CN" sz="2400" u="sng">
                <a:sym typeface="+mn-ea"/>
              </a:rPr>
              <a:t>调零</a:t>
            </a:r>
            <a:r>
              <a:rPr lang="en-US" sz="2400">
                <a:latin typeface="Times New Roman" panose="02020603050405020304" pitchFamily="18" charset="0"/>
                <a:sym typeface="+mn-ea"/>
              </a:rPr>
              <a:t>(3)</a:t>
            </a:r>
            <a:r>
              <a:rPr lang="zh-CN" sz="2400">
                <a:sym typeface="+mn-ea"/>
              </a:rPr>
              <a:t>连接电压表的时候需要先进行</a:t>
            </a:r>
            <a:r>
              <a:rPr lang="zh-CN" sz="2400" u="sng">
                <a:sym typeface="+mn-ea"/>
              </a:rPr>
              <a:t>试触</a:t>
            </a:r>
            <a:r>
              <a:rPr lang="en-US" sz="2400">
                <a:latin typeface="Times New Roman" panose="02020603050405020304" pitchFamily="18" charset="0"/>
                <a:sym typeface="+mn-ea"/>
              </a:rPr>
              <a:t>4. </a:t>
            </a:r>
            <a:r>
              <a:rPr lang="zh-CN" sz="2400">
                <a:sym typeface="+mn-ea"/>
              </a:rPr>
              <a:t>电压表的使用和读数，测量对象的判断</a:t>
            </a:r>
            <a:endParaRPr lang="zh-CN" altLang="en-US" sz="2400"/>
          </a:p>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电压表指针异常偏转的原因</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电路故障分析</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多次测量的操作及目的</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操作：</a:t>
            </a:r>
            <a:r>
              <a:rPr lang="zh-CN" sz="2400">
                <a:latin typeface="Times New Roman" panose="02020603050405020304" pitchFamily="18" charset="0"/>
                <a:ea typeface="宋体" panose="02010600030101010101" pitchFamily="2" charset="-122"/>
              </a:rPr>
              <a:t>换用不同规格的灯泡进行多次测量</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目的：使实验结论具有普遍性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943610" y="1008380"/>
            <a:ext cx="9741535" cy="5077460"/>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【分析数据，总结结论】</a:t>
            </a:r>
            <a:r>
              <a:rPr lang="en-US" sz="2400">
                <a:latin typeface="Times New Roman" panose="02020603050405020304" pitchFamily="18" charset="0"/>
                <a:sym typeface="+mn-ea"/>
              </a:rPr>
              <a:t>8. </a:t>
            </a:r>
            <a:r>
              <a:rPr lang="zh-CN" sz="2400">
                <a:sym typeface="+mn-ea"/>
              </a:rPr>
              <a:t>根据实验数据表格得出实验结论</a:t>
            </a:r>
            <a:endParaRPr lang="zh-CN" sz="2400">
              <a:ea typeface="黑体" panose="02010609060101010101" pitchFamily="49" charset="-122"/>
            </a:endParaRPr>
          </a:p>
          <a:p>
            <a:pPr>
              <a:lnSpc>
                <a:spcPct val="150000"/>
              </a:lnSpc>
            </a:pPr>
            <a:r>
              <a:rPr lang="zh-CN" sz="2400">
                <a:ea typeface="黑体" panose="02010609060101010101" pitchFamily="49" charset="-122"/>
              </a:rPr>
              <a:t>【交流与反思】</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得出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串联电路各部分电路两端电压相等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错误结论的原因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选用的灯泡规格相同</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实验电路改进</a:t>
            </a:r>
            <a:r>
              <a:rPr lang="zh-CN" sz="2400">
                <a:ea typeface="黑体" panose="02010609060101010101" pitchFamily="49" charset="-122"/>
              </a:rPr>
              <a:t>实验结论：</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串联电路中，电路两端的总电压等于各部分电路</a:t>
            </a:r>
            <a:r>
              <a:rPr lang="zh-CN" sz="2400">
                <a:latin typeface="Times New Roman" panose="02020603050405020304" pitchFamily="18" charset="0"/>
                <a:ea typeface="宋体" panose="02010600030101010101" pitchFamily="2" charset="-122"/>
              </a:rPr>
              <a:t>两端的电压之和；</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在并联电路</a:t>
            </a:r>
            <a:r>
              <a:rPr lang="zh-CN" sz="2400">
                <a:ea typeface="宋体" panose="02010600030101010101" pitchFamily="2" charset="-122"/>
              </a:rPr>
              <a:t>中，电路两端的总电压与各支路两端的电压相等．</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7" name="组合 6"/>
          <p:cNvGrpSpPr/>
          <p:nvPr/>
        </p:nvGrpSpPr>
        <p:grpSpPr>
          <a:xfrm>
            <a:off x="1137920" y="88074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pic>
        <p:nvPicPr>
          <p:cNvPr id="2" name="图片 -2147481745"/>
          <p:cNvPicPr>
            <a:picLocks noChangeAspect="1"/>
          </p:cNvPicPr>
          <p:nvPr/>
        </p:nvPicPr>
        <p:blipFill>
          <a:blip r:embed="rId2"/>
          <a:srcRect r="-562" b="42631"/>
          <a:stretch>
            <a:fillRect/>
          </a:stretch>
        </p:blipFill>
        <p:spPr>
          <a:xfrm>
            <a:off x="1894840" y="3395345"/>
            <a:ext cx="5384165" cy="2539365"/>
          </a:xfrm>
          <a:prstGeom prst="rect">
            <a:avLst/>
          </a:prstGeom>
          <a:noFill/>
          <a:ln w="9525">
            <a:noFill/>
          </a:ln>
        </p:spPr>
      </p:pic>
      <p:sp>
        <p:nvSpPr>
          <p:cNvPr id="127" name="文本框 126"/>
          <p:cNvSpPr txBox="1"/>
          <p:nvPr/>
        </p:nvSpPr>
        <p:spPr>
          <a:xfrm>
            <a:off x="608965" y="1575435"/>
            <a:ext cx="11045190" cy="1753235"/>
          </a:xfrm>
          <a:prstGeom prst="rect">
            <a:avLst/>
          </a:prstGeom>
          <a:noFill/>
          <a:ln w="9525">
            <a:noFill/>
          </a:ln>
        </p:spPr>
        <p:txBody>
          <a:bodyPr wrap="square">
            <a:spAutoFit/>
          </a:bodyPr>
          <a:p>
            <a:pPr>
              <a:lnSpc>
                <a:spcPct val="150000"/>
              </a:lnSpc>
            </a:pPr>
            <a:r>
              <a:rPr lang="zh-CN" sz="2400">
                <a:latin typeface="+mj-ea"/>
                <a:ea typeface="+mj-ea"/>
              </a:rPr>
              <a:t>例</a:t>
            </a:r>
            <a:r>
              <a:rPr lang="en-US" sz="2400">
                <a:latin typeface="Times New Roman" panose="02020603050405020304" pitchFamily="18" charset="0"/>
                <a:ea typeface="黑体" panose="02010609060101010101" pitchFamily="49" charset="-122"/>
              </a:rPr>
              <a:t>2</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邵阳</a:t>
            </a:r>
            <a:r>
              <a:rPr lang="en-US" sz="2400">
                <a:latin typeface="Times New Roman" panose="02020603050405020304" pitchFamily="18" charset="0"/>
                <a:cs typeface="楷体_GB2312" charset="0"/>
              </a:rPr>
              <a:t>)</a:t>
            </a:r>
            <a:r>
              <a:rPr lang="zh-CN" sz="2400">
                <a:ea typeface="宋体" panose="02010600030101010101" pitchFamily="2" charset="-122"/>
              </a:rPr>
              <a:t>小芳在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探究串联电路电压特点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的实验中，连接好了的实物电路图如图甲所示，请你协助完成：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在方框内画出与图甲对应的电路图，并在电路图中标上</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en-US" sz="2400">
                <a:latin typeface="Times New Roman" panose="02020603050405020304" pitchFamily="18" charset="0"/>
                <a:ea typeface="宋体" panose="02010600030101010101" pitchFamily="2" charset="-122"/>
              </a:rPr>
              <a:t>.</a:t>
            </a:r>
            <a:endParaRPr lang="zh-CN" altLang="en-US"/>
          </a:p>
        </p:txBody>
      </p:sp>
      <p:sp>
        <p:nvSpPr>
          <p:cNvPr id="8" name="文本框 7"/>
          <p:cNvSpPr txBox="1"/>
          <p:nvPr/>
        </p:nvSpPr>
        <p:spPr>
          <a:xfrm>
            <a:off x="4051300" y="584644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sp>
        <p:nvSpPr>
          <p:cNvPr id="5" name="矩形 4"/>
          <p:cNvSpPr/>
          <p:nvPr/>
        </p:nvSpPr>
        <p:spPr>
          <a:xfrm>
            <a:off x="7823200" y="3688080"/>
            <a:ext cx="3162935" cy="2159635"/>
          </a:xfrm>
          <a:prstGeom prst="rect">
            <a:avLst/>
          </a:prstGeom>
          <a:noFill/>
          <a:ln w="19050">
            <a:solidFill>
              <a:schemeClr val="tx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147482589"/>
          <p:cNvPicPr>
            <a:picLocks noChangeAspect="1"/>
          </p:cNvPicPr>
          <p:nvPr/>
        </p:nvPicPr>
        <p:blipFill>
          <a:blip r:embed="rId3"/>
          <a:stretch>
            <a:fillRect/>
          </a:stretch>
        </p:blipFill>
        <p:spPr>
          <a:xfrm>
            <a:off x="8248015" y="3748405"/>
            <a:ext cx="2473960" cy="20529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980440" y="1641475"/>
            <a:ext cx="1046924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(2)在某次测量时，电压表的示数如图乙所示，此时灯L1两端的电压为________V.</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闭合开关后，小芳发现</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均不发光，电压表有示数且大小接近</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，则电路中出现的故障可能是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短路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断路</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排除故障后，小芳在测量了灯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两端的电压后，断开开关，然后将导线</a:t>
            </a:r>
            <a:r>
              <a:rPr lang="en-US" sz="2400" i="1">
                <a:latin typeface="Times New Roman" panose="02020603050405020304" pitchFamily="18" charset="0"/>
                <a:ea typeface="宋体" panose="02010600030101010101" pitchFamily="2" charset="-122"/>
              </a:rPr>
              <a:t>AE</a:t>
            </a:r>
            <a:r>
              <a:rPr lang="zh-CN" sz="2400">
                <a:ea typeface="宋体" panose="02010600030101010101" pitchFamily="2" charset="-122"/>
              </a:rPr>
              <a:t>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端松开，接到</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接线柱上，测量灯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两端的电压，这一做法会造成</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a:t>
            </a:r>
            <a:endParaRPr lang="zh-CN" altLang="en-US"/>
          </a:p>
        </p:txBody>
      </p:sp>
      <p:sp>
        <p:nvSpPr>
          <p:cNvPr id="128" name="文本框 127"/>
          <p:cNvSpPr txBox="1"/>
          <p:nvPr/>
        </p:nvSpPr>
        <p:spPr>
          <a:xfrm>
            <a:off x="1286510" y="2327910"/>
            <a:ext cx="6902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1.9</a:t>
            </a:r>
            <a:endParaRPr lang="zh-CN" altLang="en-US"/>
          </a:p>
        </p:txBody>
      </p:sp>
      <p:sp>
        <p:nvSpPr>
          <p:cNvPr id="2" name="文本框 1"/>
          <p:cNvSpPr txBox="1"/>
          <p:nvPr/>
        </p:nvSpPr>
        <p:spPr>
          <a:xfrm>
            <a:off x="5858510" y="3412490"/>
            <a:ext cx="1190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断路</a:t>
            </a:r>
            <a:endParaRPr lang="zh-CN" altLang="en-US"/>
          </a:p>
        </p:txBody>
      </p:sp>
      <p:sp>
        <p:nvSpPr>
          <p:cNvPr id="3" name="文本框 2"/>
          <p:cNvSpPr txBox="1"/>
          <p:nvPr/>
        </p:nvSpPr>
        <p:spPr>
          <a:xfrm>
            <a:off x="1036955" y="5038090"/>
            <a:ext cx="2419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电压表指针反偏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835469" y="803275"/>
            <a:ext cx="10515147" cy="644525"/>
            <a:chOff x="1208" y="1190"/>
            <a:chExt cx="16640" cy="1017"/>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7"/>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1" name="组合 10"/>
          <p:cNvGrpSpPr/>
          <p:nvPr/>
        </p:nvGrpSpPr>
        <p:grpSpPr>
          <a:xfrm>
            <a:off x="1121410" y="1590675"/>
            <a:ext cx="9860915" cy="532765"/>
            <a:chOff x="813" y="6035"/>
            <a:chExt cx="15529" cy="839"/>
          </a:xfrm>
        </p:grpSpPr>
        <p:grpSp>
          <p:nvGrpSpPr>
            <p:cNvPr id="9" name="组合 8"/>
            <p:cNvGrpSpPr/>
            <p:nvPr/>
          </p:nvGrpSpPr>
          <p:grpSpPr>
            <a:xfrm>
              <a:off x="813" y="6035"/>
              <a:ext cx="2223" cy="820"/>
              <a:chOff x="12452" y="6600"/>
              <a:chExt cx="2223" cy="820"/>
            </a:xfrm>
          </p:grpSpPr>
          <p:pic>
            <p:nvPicPr>
              <p:cNvPr id="5" name="图片 4" descr="考点·2字"/>
              <p:cNvPicPr>
                <a:picLocks noChangeAspect="1"/>
              </p:cNvPicPr>
              <p:nvPr/>
            </p:nvPicPr>
            <p:blipFill>
              <a:blip r:embed="rId2"/>
              <a:stretch>
                <a:fillRect/>
              </a:stretch>
            </p:blipFill>
            <p:spPr>
              <a:xfrm>
                <a:off x="12452" y="6617"/>
                <a:ext cx="2223" cy="802"/>
              </a:xfrm>
              <a:prstGeom prst="rect">
                <a:avLst/>
              </a:prstGeom>
            </p:spPr>
          </p:pic>
          <p:sp>
            <p:nvSpPr>
              <p:cNvPr id="8" name="文本框 10"/>
              <p:cNvSpPr txBox="1"/>
              <p:nvPr/>
            </p:nvSpPr>
            <p:spPr>
              <a:xfrm>
                <a:off x="12589" y="6600"/>
                <a:ext cx="1443" cy="820"/>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grpSp>
        <p:sp>
          <p:nvSpPr>
            <p:cNvPr id="10" name="文本框 4"/>
            <p:cNvSpPr txBox="1"/>
            <p:nvPr/>
          </p:nvSpPr>
          <p:spPr>
            <a:xfrm>
              <a:off x="3262" y="6052"/>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串、并联电路</a:t>
              </a:r>
              <a:r>
                <a:rPr sz="2400" dirty="0">
                  <a:latin typeface="Times New Roman" panose="02020603050405020304" pitchFamily="18" charset="0"/>
                  <a:ea typeface="宋体" panose="02010600030101010101" pitchFamily="2" charset="-122"/>
                  <a:cs typeface="Times New Roman" panose="02020603050405020304" pitchFamily="18" charset="0"/>
                </a:rPr>
                <a:t>(近6年必考)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aphicFrame>
        <p:nvGraphicFramePr>
          <p:cNvPr id="4" name="表格 3"/>
          <p:cNvGraphicFramePr/>
          <p:nvPr>
            <p:custDataLst>
              <p:tags r:id="rId3"/>
            </p:custDataLst>
          </p:nvPr>
        </p:nvGraphicFramePr>
        <p:xfrm>
          <a:off x="1117600" y="2412365"/>
          <a:ext cx="9520555" cy="4156710"/>
        </p:xfrm>
        <a:graphic>
          <a:graphicData uri="http://schemas.openxmlformats.org/drawingml/2006/table">
            <a:tbl>
              <a:tblPr firstRow="1" bandRow="1">
                <a:tableStyleId>{5940675A-B579-460E-94D1-54222C63F5DA}</a:tableStyleId>
              </a:tblPr>
              <a:tblGrid>
                <a:gridCol w="2293620"/>
                <a:gridCol w="3288665"/>
                <a:gridCol w="3938270"/>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09728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把</a:t>
                      </a:r>
                      <a:r>
                        <a:rPr lang="en-US" sz="2400" b="0">
                          <a:latin typeface="宋体" panose="02010600030101010101" pitchFamily="2" charset="-122"/>
                          <a:ea typeface="宋体" panose="02010600030101010101" pitchFamily="2" charset="-122"/>
                          <a:cs typeface="宋体" panose="02010600030101010101" pitchFamily="2" charset="-122"/>
                        </a:rPr>
                        <a:t>用电</a:t>
                      </a:r>
                      <a:r>
                        <a:rPr lang="en-US" sz="2400" b="0">
                          <a:latin typeface="Times New Roman" panose="02020603050405020304" pitchFamily="18" charset="0"/>
                          <a:cs typeface="Times New Roman" panose="02020603050405020304" pitchFamily="18" charset="0"/>
                        </a:rPr>
                        <a:t>___________连接起来的电路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把用电器_________连接起来的电路</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079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电路图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27" name="文本框 126"/>
          <p:cNvSpPr txBox="1"/>
          <p:nvPr/>
        </p:nvSpPr>
        <p:spPr>
          <a:xfrm>
            <a:off x="4507865" y="3027680"/>
            <a:ext cx="1532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逐个顺次</a:t>
            </a:r>
            <a:endParaRPr lang="zh-CN" altLang="en-US"/>
          </a:p>
        </p:txBody>
      </p:sp>
      <p:sp>
        <p:nvSpPr>
          <p:cNvPr id="2" name="文本框 1"/>
          <p:cNvSpPr txBox="1"/>
          <p:nvPr/>
        </p:nvSpPr>
        <p:spPr>
          <a:xfrm>
            <a:off x="8054975" y="3027680"/>
            <a:ext cx="1190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并列地</a:t>
            </a:r>
            <a:endParaRPr lang="zh-CN" altLang="en-US"/>
          </a:p>
        </p:txBody>
      </p:sp>
      <p:pic>
        <p:nvPicPr>
          <p:cNvPr id="3" name="图片 -2147481789"/>
          <p:cNvPicPr>
            <a:picLocks noChangeAspect="1"/>
          </p:cNvPicPr>
          <p:nvPr/>
        </p:nvPicPr>
        <p:blipFill>
          <a:blip r:embed="rId4"/>
          <a:stretch>
            <a:fillRect/>
          </a:stretch>
        </p:blipFill>
        <p:spPr>
          <a:xfrm>
            <a:off x="4087495" y="4284345"/>
            <a:ext cx="2052320" cy="2079625"/>
          </a:xfrm>
          <a:prstGeom prst="rect">
            <a:avLst/>
          </a:prstGeom>
          <a:noFill/>
          <a:ln w="9525">
            <a:noFill/>
          </a:ln>
        </p:spPr>
      </p:pic>
      <p:pic>
        <p:nvPicPr>
          <p:cNvPr id="6" name="图片 -2147481788"/>
          <p:cNvPicPr>
            <a:picLocks noChangeAspect="1"/>
          </p:cNvPicPr>
          <p:nvPr/>
        </p:nvPicPr>
        <p:blipFill>
          <a:blip r:embed="rId5"/>
          <a:stretch>
            <a:fillRect/>
          </a:stretch>
        </p:blipFill>
        <p:spPr>
          <a:xfrm>
            <a:off x="7889240" y="4284345"/>
            <a:ext cx="1616075" cy="20789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667385" y="1806575"/>
            <a:ext cx="110051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某次测量时，小芳得到的实验数据如表所示．分析实验数据得出两个实验结论</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串联电路两端的总电压等于各部分电路两端电压之和；</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．串联电路中，各部分电路两端电压相等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你认为结论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是错误的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填序号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，错误的原因是</a:t>
            </a:r>
            <a:r>
              <a:rPr lang="en-US" sz="2400">
                <a:latin typeface="Times New Roman" panose="02020603050405020304" pitchFamily="18" charset="0"/>
                <a:ea typeface="宋体" panose="02010600030101010101" pitchFamily="2" charset="-122"/>
              </a:rPr>
              <a:t>________________________.</a:t>
            </a:r>
            <a:endParaRPr lang="zh-CN" altLang="en-US"/>
          </a:p>
        </p:txBody>
      </p:sp>
      <p:grpSp>
        <p:nvGrpSpPr>
          <p:cNvPr id="5" name="组合 4"/>
          <p:cNvGrpSpPr/>
          <p:nvPr/>
        </p:nvGrpSpPr>
        <p:grpSpPr>
          <a:xfrm>
            <a:off x="793115" y="131699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graphicFrame>
        <p:nvGraphicFramePr>
          <p:cNvPr id="6" name="表格 5"/>
          <p:cNvGraphicFramePr/>
          <p:nvPr>
            <p:custDataLst>
              <p:tags r:id="rId2"/>
            </p:custDataLst>
          </p:nvPr>
        </p:nvGraphicFramePr>
        <p:xfrm>
          <a:off x="3927475" y="2708910"/>
          <a:ext cx="3489960" cy="1097280"/>
        </p:xfrm>
        <a:graphic>
          <a:graphicData uri="http://schemas.openxmlformats.org/drawingml/2006/table">
            <a:tbl>
              <a:tblPr firstRow="1" bandRow="1">
                <a:tableStyleId>{5940675A-B579-460E-94D1-54222C63F5DA}</a:tableStyleId>
              </a:tblPr>
              <a:tblGrid>
                <a:gridCol w="1414780"/>
                <a:gridCol w="1037590"/>
                <a:gridCol w="1037590"/>
              </a:tblGrid>
              <a:tr h="548640">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U</a:t>
                      </a:r>
                      <a:r>
                        <a:rPr lang="en-US" sz="2400" b="0" i="1" baseline="-25000">
                          <a:latin typeface="Times New Roman" panose="02020603050405020304" pitchFamily="18" charset="0"/>
                          <a:cs typeface="Times New Roman" panose="02020603050405020304" pitchFamily="18" charset="0"/>
                        </a:rPr>
                        <a:t>AC</a:t>
                      </a:r>
                      <a:r>
                        <a:rPr lang="en-US" sz="2400" b="0">
                          <a:latin typeface="Times New Roman" panose="02020603050405020304" pitchFamily="18" charset="0"/>
                          <a:cs typeface="Times New Roman" panose="02020603050405020304" pitchFamily="18" charset="0"/>
                        </a:rPr>
                        <a:t>/V</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28" name="文本框 127"/>
          <p:cNvSpPr txBox="1"/>
          <p:nvPr/>
        </p:nvSpPr>
        <p:spPr>
          <a:xfrm>
            <a:off x="2485390" y="5196205"/>
            <a:ext cx="6223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
        <p:nvSpPr>
          <p:cNvPr id="7" name="文本框 6"/>
          <p:cNvSpPr txBox="1"/>
          <p:nvPr/>
        </p:nvSpPr>
        <p:spPr>
          <a:xfrm>
            <a:off x="7888605" y="5181600"/>
            <a:ext cx="32842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所选的小灯泡规格相同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7" name="文本框 126"/>
          <p:cNvSpPr txBox="1"/>
          <p:nvPr/>
        </p:nvSpPr>
        <p:spPr>
          <a:xfrm>
            <a:off x="502920" y="1269365"/>
            <a:ext cx="1133284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小芳完成实验后又设计了如图丙所示的电路对并联电路的电压关系进行探究，其中</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的规格</a:t>
            </a:r>
            <a:r>
              <a:rPr lang="zh-CN" sz="2400">
                <a:latin typeface="Times New Roman" panose="02020603050405020304" pitchFamily="18" charset="0"/>
                <a:ea typeface="宋体" panose="02010600030101010101" pitchFamily="2" charset="-122"/>
              </a:rPr>
              <a:t>不同，正确进行实验和读数，测得实验数据如表所示．</a:t>
            </a:r>
            <a:r>
              <a:rPr lang="zh-CN" sz="2400">
                <a:ea typeface="宋体" panose="02010600030101010101" pitchFamily="2" charset="-122"/>
              </a:rPr>
              <a:t>分析数据可初步得出的结论</a:t>
            </a:r>
            <a:r>
              <a:rPr lang="en-US" sz="2400">
                <a:latin typeface="Times New Roman" panose="02020603050405020304" pitchFamily="18" charset="0"/>
                <a:ea typeface="宋体" panose="02010600030101010101" pitchFamily="2" charset="-122"/>
              </a:rPr>
              <a:t>___________________________________________________</a:t>
            </a:r>
            <a:r>
              <a:rPr lang="zh-CN" sz="2400">
                <a:ea typeface="宋体" panose="02010600030101010101" pitchFamily="2" charset="-122"/>
              </a:rPr>
              <a:t>．</a:t>
            </a:r>
            <a:endParaRPr lang="zh-CN" altLang="en-US"/>
          </a:p>
        </p:txBody>
      </p:sp>
      <p:pic>
        <p:nvPicPr>
          <p:cNvPr id="2" name="图片 -2147481743"/>
          <p:cNvPicPr>
            <a:picLocks noChangeAspect="1"/>
          </p:cNvPicPr>
          <p:nvPr/>
        </p:nvPicPr>
        <p:blipFill>
          <a:blip r:embed="rId1"/>
          <a:stretch>
            <a:fillRect/>
          </a:stretch>
        </p:blipFill>
        <p:spPr>
          <a:xfrm>
            <a:off x="863918" y="3277235"/>
            <a:ext cx="2126615" cy="2172970"/>
          </a:xfrm>
          <a:prstGeom prst="rect">
            <a:avLst/>
          </a:prstGeom>
          <a:noFill/>
          <a:ln w="9525">
            <a:noFill/>
          </a:ln>
        </p:spPr>
      </p:pic>
      <p:graphicFrame>
        <p:nvGraphicFramePr>
          <p:cNvPr id="3" name="表格 2"/>
          <p:cNvGraphicFramePr/>
          <p:nvPr>
            <p:custDataLst>
              <p:tags r:id="rId2"/>
            </p:custDataLst>
          </p:nvPr>
        </p:nvGraphicFramePr>
        <p:xfrm>
          <a:off x="3317240" y="3504565"/>
          <a:ext cx="8225155" cy="2251075"/>
        </p:xfrm>
        <a:graphic>
          <a:graphicData uri="http://schemas.openxmlformats.org/drawingml/2006/table">
            <a:tbl>
              <a:tblPr firstRow="1" bandRow="1">
                <a:tableStyleId>{5940675A-B579-460E-94D1-54222C63F5DA}</a:tableStyleId>
              </a:tblPr>
              <a:tblGrid>
                <a:gridCol w="1497965"/>
                <a:gridCol w="2183765"/>
                <a:gridCol w="2277110"/>
                <a:gridCol w="2266315"/>
              </a:tblGrid>
              <a:tr h="60515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i="1">
                          <a:latin typeface="Times New Roman" panose="02020603050405020304" pitchFamily="18" charset="0"/>
                          <a:ea typeface="黑体" panose="02010609060101010101" pitchFamily="49" charset="-122"/>
                          <a:cs typeface="Times New Roman" panose="02020603050405020304" pitchFamily="18" charset="0"/>
                          <a:sym typeface="+mn-ea"/>
                        </a:rPr>
                        <a:t>AB</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两端</a:t>
                      </a: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电压/V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i="1">
                          <a:latin typeface="Times New Roman" panose="02020603050405020304" pitchFamily="18" charset="0"/>
                          <a:ea typeface="黑体" panose="02010609060101010101" pitchFamily="49" charset="-122"/>
                          <a:cs typeface="Times New Roman" panose="02020603050405020304" pitchFamily="18" charset="0"/>
                          <a:sym typeface="+mn-ea"/>
                        </a:rPr>
                        <a:t>CD</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两端电压/V</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i="1">
                          <a:latin typeface="Times New Roman" panose="02020603050405020304" pitchFamily="18" charset="0"/>
                          <a:ea typeface="黑体" panose="02010609060101010101" pitchFamily="49" charset="-122"/>
                          <a:cs typeface="Times New Roman" panose="02020603050405020304" pitchFamily="18" charset="0"/>
                          <a:sym typeface="+mn-ea"/>
                        </a:rPr>
                        <a:t>EF</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两端</a:t>
                      </a: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电压/V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8" name="文本框 7"/>
          <p:cNvSpPr txBox="1"/>
          <p:nvPr/>
        </p:nvSpPr>
        <p:spPr>
          <a:xfrm>
            <a:off x="1277620" y="545020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题图丙</a:t>
            </a:r>
            <a:endParaRPr lang="zh-CN" altLang="en-US" sz="1800">
              <a:latin typeface="Times New Roman" panose="02020603050405020304" pitchFamily="18" charset="0"/>
              <a:cs typeface="楷体_GB2312" charset="0"/>
            </a:endParaRPr>
          </a:p>
        </p:txBody>
      </p:sp>
      <p:sp>
        <p:nvSpPr>
          <p:cNvPr id="128" name="文本框 127"/>
          <p:cNvSpPr txBox="1"/>
          <p:nvPr/>
        </p:nvSpPr>
        <p:spPr>
          <a:xfrm>
            <a:off x="2961640" y="2444750"/>
            <a:ext cx="7218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并联电路中各支路两端的电压相等，且等于电源电压</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4" name="表格 3"/>
          <p:cNvGraphicFramePr/>
          <p:nvPr>
            <p:custDataLst>
              <p:tags r:id="rId1"/>
            </p:custDataLst>
          </p:nvPr>
        </p:nvGraphicFramePr>
        <p:xfrm>
          <a:off x="1335405" y="1635760"/>
          <a:ext cx="9520555" cy="4109085"/>
        </p:xfrm>
        <a:graphic>
          <a:graphicData uri="http://schemas.openxmlformats.org/drawingml/2006/table">
            <a:tbl>
              <a:tblPr firstRow="1" bandRow="1">
                <a:tableStyleId>{5940675A-B579-460E-94D1-54222C63F5DA}</a:tableStyleId>
              </a:tblPr>
              <a:tblGrid>
                <a:gridCol w="1882140"/>
                <a:gridCol w="3700145"/>
                <a:gridCol w="3938270"/>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36588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连接特点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电路中只有_____条电流的路径</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电路中有不少于________条电流的路径</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716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用电器工</a:t>
                      </a:r>
                      <a:endParaRPr 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作状态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各用电器的工作________影响，当一个用电器断路或损坏时，其余用电器均________工作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各用电器的工作________影响，一个用电器断路或损坏时，其他用电器________正常工作</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884420" y="2399665"/>
            <a:ext cx="6229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一</a:t>
            </a:r>
            <a:endParaRPr lang="zh-CN" altLang="en-US"/>
          </a:p>
        </p:txBody>
      </p:sp>
      <p:sp>
        <p:nvSpPr>
          <p:cNvPr id="12" name="文本框 11"/>
          <p:cNvSpPr txBox="1"/>
          <p:nvPr/>
        </p:nvSpPr>
        <p:spPr>
          <a:xfrm>
            <a:off x="9376410" y="2399665"/>
            <a:ext cx="6597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两</a:t>
            </a:r>
            <a:endParaRPr lang="zh-CN" altLang="en-US"/>
          </a:p>
        </p:txBody>
      </p:sp>
      <p:sp>
        <p:nvSpPr>
          <p:cNvPr id="14" name="文本框 13"/>
          <p:cNvSpPr txBox="1"/>
          <p:nvPr/>
        </p:nvSpPr>
        <p:spPr>
          <a:xfrm>
            <a:off x="5589270" y="3611245"/>
            <a:ext cx="1009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互相</a:t>
            </a:r>
            <a:endParaRPr lang="zh-CN" altLang="en-US"/>
          </a:p>
        </p:txBody>
      </p:sp>
      <p:sp>
        <p:nvSpPr>
          <p:cNvPr id="15" name="文本框 14"/>
          <p:cNvSpPr txBox="1"/>
          <p:nvPr/>
        </p:nvSpPr>
        <p:spPr>
          <a:xfrm>
            <a:off x="9218930" y="3611245"/>
            <a:ext cx="9188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16" name="文本框 15"/>
          <p:cNvSpPr txBox="1"/>
          <p:nvPr/>
        </p:nvSpPr>
        <p:spPr>
          <a:xfrm>
            <a:off x="3499485" y="5227955"/>
            <a:ext cx="9404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互不</a:t>
            </a:r>
            <a:endParaRPr lang="zh-CN" altLang="en-US"/>
          </a:p>
        </p:txBody>
      </p:sp>
      <p:sp>
        <p:nvSpPr>
          <p:cNvPr id="17" name="文本框 16"/>
          <p:cNvSpPr txBox="1"/>
          <p:nvPr/>
        </p:nvSpPr>
        <p:spPr>
          <a:xfrm>
            <a:off x="9506585" y="4679950"/>
            <a:ext cx="6451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 name="表格 1"/>
          <p:cNvGraphicFramePr/>
          <p:nvPr>
            <p:custDataLst>
              <p:tags r:id="rId1"/>
            </p:custDataLst>
          </p:nvPr>
        </p:nvGraphicFramePr>
        <p:xfrm>
          <a:off x="608965" y="1605915"/>
          <a:ext cx="11097895" cy="4105275"/>
        </p:xfrm>
        <a:graphic>
          <a:graphicData uri="http://schemas.openxmlformats.org/drawingml/2006/table">
            <a:tbl>
              <a:tblPr firstRow="1" bandRow="1">
                <a:tableStyleId>{5940675A-B579-460E-94D1-54222C63F5DA}</a:tableStyleId>
              </a:tblPr>
              <a:tblGrid>
                <a:gridCol w="2519680"/>
                <a:gridCol w="4267835"/>
                <a:gridCol w="4310380"/>
              </a:tblGrid>
              <a:tr h="721995">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类型</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串联电路</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并联电路</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03009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开关的控制特点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控制整个电路的通断，开关的位置改变时，控制作用不变</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________上的开关控制整个电路的通断，________上的开关只控制该支路</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627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___________</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___________</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691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电压规律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____________</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___________</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7710170" y="2534920"/>
            <a:ext cx="9182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干路</a:t>
            </a:r>
            <a:endParaRPr lang="zh-CN" altLang="en-US"/>
          </a:p>
        </p:txBody>
      </p:sp>
      <p:sp>
        <p:nvSpPr>
          <p:cNvPr id="7" name="文本框 6"/>
          <p:cNvSpPr txBox="1"/>
          <p:nvPr/>
        </p:nvSpPr>
        <p:spPr>
          <a:xfrm>
            <a:off x="9124950" y="3122930"/>
            <a:ext cx="1009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支路</a:t>
            </a:r>
            <a:endParaRPr lang="zh-CN" altLang="en-US"/>
          </a:p>
        </p:txBody>
      </p:sp>
      <p:sp>
        <p:nvSpPr>
          <p:cNvPr id="9" name="文本框 8"/>
          <p:cNvSpPr txBox="1"/>
          <p:nvPr/>
        </p:nvSpPr>
        <p:spPr>
          <a:xfrm>
            <a:off x="4747260" y="4441190"/>
            <a:ext cx="146367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I</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I</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I</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10" name="文本框 9"/>
          <p:cNvSpPr txBox="1"/>
          <p:nvPr/>
        </p:nvSpPr>
        <p:spPr>
          <a:xfrm>
            <a:off x="8858885" y="4441190"/>
            <a:ext cx="141922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I</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I</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I</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11" name="文本框 10"/>
          <p:cNvSpPr txBox="1"/>
          <p:nvPr/>
        </p:nvSpPr>
        <p:spPr>
          <a:xfrm>
            <a:off x="4538345" y="5125720"/>
            <a:ext cx="185102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U</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U</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U</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12" name="文本框 11"/>
          <p:cNvSpPr txBox="1"/>
          <p:nvPr/>
        </p:nvSpPr>
        <p:spPr>
          <a:xfrm>
            <a:off x="8684895" y="5125720"/>
            <a:ext cx="173736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U</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U</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U</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624344" y="86296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593725" y="1618615"/>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串、并联电路的识别</a:t>
              </a:r>
              <a:r>
                <a:rPr sz="2400" dirty="0">
                  <a:latin typeface="Times New Roman" panose="02020603050405020304" pitchFamily="18" charset="0"/>
                  <a:ea typeface="宋体" panose="02010600030101010101" pitchFamily="2" charset="-122"/>
                  <a:cs typeface="Times New Roman" panose="02020603050405020304" pitchFamily="18" charset="0"/>
                </a:rPr>
                <a:t>(近6年必考)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4" name="组合 3"/>
          <p:cNvGrpSpPr/>
          <p:nvPr/>
        </p:nvGrpSpPr>
        <p:grpSpPr>
          <a:xfrm>
            <a:off x="593725" y="2325370"/>
            <a:ext cx="10141585" cy="489585"/>
            <a:chOff x="935" y="3342"/>
            <a:chExt cx="15971" cy="771"/>
          </a:xfrm>
        </p:grpSpPr>
        <p:grpSp>
          <p:nvGrpSpPr>
            <p:cNvPr id="3" name="组合 2"/>
            <p:cNvGrpSpPr/>
            <p:nvPr/>
          </p:nvGrpSpPr>
          <p:grpSpPr>
            <a:xfrm>
              <a:off x="935" y="3389"/>
              <a:ext cx="2604" cy="725"/>
              <a:chOff x="1586" y="2158"/>
              <a:chExt cx="2604" cy="725"/>
            </a:xfrm>
          </p:grpSpPr>
          <p:pic>
            <p:nvPicPr>
              <p:cNvPr id="6" name="图片 5" descr="三级标1"/>
              <p:cNvPicPr>
                <a:picLocks noChangeAspect="1"/>
              </p:cNvPicPr>
              <p:nvPr/>
            </p:nvPicPr>
            <p:blipFill>
              <a:blip r:embed="rId3"/>
              <a:stretch>
                <a:fillRect/>
              </a:stretch>
            </p:blipFill>
            <p:spPr>
              <a:xfrm>
                <a:off x="1610" y="2204"/>
                <a:ext cx="2580" cy="636"/>
              </a:xfrm>
              <a:prstGeom prst="rect">
                <a:avLst/>
              </a:prstGeom>
            </p:spPr>
          </p:pic>
          <p:sp>
            <p:nvSpPr>
              <p:cNvPr id="7" name="文本框 6"/>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10" name="文本框 4"/>
            <p:cNvSpPr txBox="1"/>
            <p:nvPr/>
          </p:nvSpPr>
          <p:spPr>
            <a:xfrm>
              <a:off x="3826" y="3342"/>
              <a:ext cx="13080" cy="725"/>
            </a:xfrm>
            <a:prstGeom prst="rect">
              <a:avLst/>
            </a:prstGeom>
            <a:noFill/>
            <a:ln w="9525">
              <a:noFill/>
            </a:ln>
          </p:spPr>
          <p:txBody>
            <a:bodyPr wrap="square" anchor="t">
              <a:spAutoFit/>
            </a:bodyPr>
            <a:p>
              <a:r>
                <a:rPr lang="zh-CN" altLang="en-US" sz="2400" dirty="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用电流流向法判断电路串、并联</a:t>
              </a:r>
              <a:endParaRPr lang="zh-CN" altLang="en-US" sz="2400" dirty="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19" name="文本框 118"/>
          <p:cNvSpPr txBox="1"/>
          <p:nvPr/>
        </p:nvSpPr>
        <p:spPr>
          <a:xfrm>
            <a:off x="563880" y="3011170"/>
            <a:ext cx="5484495" cy="2861310"/>
          </a:xfrm>
          <a:prstGeom prst="rect">
            <a:avLst/>
          </a:prstGeom>
          <a:noFill/>
          <a:ln w="9525">
            <a:noFill/>
          </a:ln>
        </p:spPr>
        <p:txBody>
          <a:bodyPr wrap="square">
            <a:spAutoFit/>
          </a:bodyPr>
          <a:p>
            <a:pPr>
              <a:lnSpc>
                <a:spcPct val="150000"/>
              </a:lnSpc>
            </a:pPr>
            <a:r>
              <a:rPr lang="zh-CN" sz="2400">
                <a:solidFill>
                  <a:srgbClr val="1D41D5"/>
                </a:solidFill>
                <a:ea typeface="宋体" panose="02010600030101010101" pitchFamily="2" charset="-122"/>
              </a:rPr>
              <a:t>让电流从电源正极开始，经过各用电器回到电源负极，若电路中电流只有一条路径，则各元件串联；若电路中有分流点和汇流点，则分流点和汇流点之间的各支路并联．如下图．</a:t>
            </a:r>
            <a:endParaRPr lang="zh-CN" altLang="en-US" sz="2400">
              <a:solidFill>
                <a:srgbClr val="1D41D5"/>
              </a:solidFill>
              <a:ea typeface="宋体" panose="02010600030101010101" pitchFamily="2" charset="-122"/>
            </a:endParaRPr>
          </a:p>
        </p:txBody>
      </p:sp>
      <p:pic>
        <p:nvPicPr>
          <p:cNvPr id="2" name="图片 -2147481784"/>
          <p:cNvPicPr>
            <a:picLocks noChangeAspect="1"/>
          </p:cNvPicPr>
          <p:nvPr/>
        </p:nvPicPr>
        <p:blipFill>
          <a:blip r:embed="rId4"/>
          <a:stretch>
            <a:fillRect/>
          </a:stretch>
        </p:blipFill>
        <p:spPr>
          <a:xfrm>
            <a:off x="7071995" y="2313305"/>
            <a:ext cx="4281170" cy="395732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9" name="文本框 118"/>
          <p:cNvSpPr txBox="1"/>
          <p:nvPr/>
        </p:nvSpPr>
        <p:spPr>
          <a:xfrm>
            <a:off x="678815" y="1102995"/>
            <a:ext cx="109245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mj-ea"/>
                <a:cs typeface="Times New Roman" panose="02020603050405020304" pitchFamily="18" charset="0"/>
              </a:rPr>
              <a:t>1</a:t>
            </a:r>
            <a:r>
              <a:rPr lang="en-US" sz="2400" b="1">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 (2018</a:t>
            </a:r>
            <a:r>
              <a:rPr lang="zh-CN" sz="2400">
                <a:latin typeface="Times New Roman" panose="02020603050405020304" pitchFamily="18" charset="0"/>
                <a:ea typeface="+mj-ea"/>
                <a:cs typeface="Times New Roman" panose="02020603050405020304" pitchFamily="18" charset="0"/>
              </a:rPr>
              <a:t>陕西</a:t>
            </a:r>
            <a:r>
              <a:rPr lang="en-US" sz="24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题</a:t>
            </a:r>
            <a:r>
              <a:rPr lang="en-US" sz="24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分</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如图所示的电路中，闭合开关</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，小灯泡</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和</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正常发光，电流表和电压表均有示数．下列关于该电路的说法正确的是</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　　</a:t>
            </a:r>
            <a:r>
              <a:rPr lang="en-US" sz="2400">
                <a:latin typeface="Times New Roman" panose="02020603050405020304" pitchFamily="18" charset="0"/>
                <a:ea typeface="+mj-ea"/>
                <a:cs typeface="Times New Roman" panose="02020603050405020304" pitchFamily="18" charset="0"/>
              </a:rPr>
              <a:t>)A. </a:t>
            </a:r>
            <a:r>
              <a:rPr lang="zh-CN" sz="2400">
                <a:latin typeface="Times New Roman" panose="02020603050405020304" pitchFamily="18" charset="0"/>
                <a:ea typeface="+mj-ea"/>
                <a:cs typeface="Times New Roman" panose="02020603050405020304" pitchFamily="18" charset="0"/>
              </a:rPr>
              <a:t>电流表测量干路中的电流</a:t>
            </a:r>
            <a:r>
              <a:rPr lang="en-US" sz="2400">
                <a:latin typeface="Times New Roman" panose="02020603050405020304" pitchFamily="18" charset="0"/>
                <a:ea typeface="+mj-ea"/>
                <a:cs typeface="Times New Roman" panose="02020603050405020304" pitchFamily="18" charset="0"/>
              </a:rPr>
              <a:t>B. </a:t>
            </a:r>
            <a:r>
              <a:rPr lang="zh-CN" sz="2400">
                <a:latin typeface="Times New Roman" panose="02020603050405020304" pitchFamily="18" charset="0"/>
                <a:ea typeface="+mj-ea"/>
                <a:cs typeface="Times New Roman" panose="02020603050405020304" pitchFamily="18" charset="0"/>
              </a:rPr>
              <a:t>电压表不能测量</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两端的电压</a:t>
            </a:r>
            <a:r>
              <a:rPr lang="en-US" sz="2400">
                <a:latin typeface="Times New Roman" panose="02020603050405020304" pitchFamily="18" charset="0"/>
                <a:ea typeface="+mj-ea"/>
                <a:cs typeface="Times New Roman" panose="02020603050405020304" pitchFamily="18" charset="0"/>
              </a:rPr>
              <a:t>C. </a:t>
            </a:r>
            <a:r>
              <a:rPr lang="zh-CN" sz="2400">
                <a:latin typeface="Times New Roman" panose="02020603050405020304" pitchFamily="18" charset="0"/>
                <a:ea typeface="+mj-ea"/>
                <a:cs typeface="Times New Roman" panose="02020603050405020304" pitchFamily="18" charset="0"/>
              </a:rPr>
              <a:t>取下</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时，</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正常发光</a:t>
            </a:r>
            <a:r>
              <a:rPr lang="en-US" sz="2400">
                <a:latin typeface="Times New Roman" panose="02020603050405020304" pitchFamily="18" charset="0"/>
                <a:ea typeface="+mj-ea"/>
                <a:cs typeface="Times New Roman" panose="02020603050405020304" pitchFamily="18" charset="0"/>
              </a:rPr>
              <a:t>D. </a:t>
            </a:r>
            <a:r>
              <a:rPr lang="zh-CN" sz="2400">
                <a:latin typeface="Times New Roman" panose="02020603050405020304" pitchFamily="18" charset="0"/>
                <a:ea typeface="+mj-ea"/>
                <a:cs typeface="Times New Roman" panose="02020603050405020304" pitchFamily="18" charset="0"/>
              </a:rPr>
              <a:t>只断开开关</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时，电压表有示数</a:t>
            </a:r>
            <a:endParaRPr lang="zh-CN" altLang="en-US">
              <a:latin typeface="Times New Roman" panose="02020603050405020304" pitchFamily="18" charset="0"/>
              <a:ea typeface="+mj-ea"/>
              <a:cs typeface="Times New Roman" panose="02020603050405020304" pitchFamily="18" charset="0"/>
            </a:endParaRPr>
          </a:p>
        </p:txBody>
      </p:sp>
      <p:pic>
        <p:nvPicPr>
          <p:cNvPr id="2" name="图片 -2147481783"/>
          <p:cNvPicPr>
            <a:picLocks noChangeAspect="1"/>
          </p:cNvPicPr>
          <p:nvPr/>
        </p:nvPicPr>
        <p:blipFill>
          <a:blip r:embed="rId1"/>
          <a:stretch>
            <a:fillRect/>
          </a:stretch>
        </p:blipFill>
        <p:spPr>
          <a:xfrm>
            <a:off x="7181850" y="2703195"/>
            <a:ext cx="3329940" cy="2616835"/>
          </a:xfrm>
          <a:prstGeom prst="rect">
            <a:avLst/>
          </a:prstGeom>
          <a:noFill/>
          <a:ln w="9525">
            <a:noFill/>
          </a:ln>
        </p:spPr>
      </p:pic>
      <p:sp>
        <p:nvSpPr>
          <p:cNvPr id="6" name="文本框 5"/>
          <p:cNvSpPr txBox="1"/>
          <p:nvPr/>
        </p:nvSpPr>
        <p:spPr>
          <a:xfrm>
            <a:off x="8037195" y="568515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1</a:t>
            </a:r>
            <a:r>
              <a:rPr lang="zh-CN">
                <a:cs typeface="楷体_GB2312" charset="0"/>
              </a:rPr>
              <a:t>题图</a:t>
            </a:r>
            <a:endParaRPr lang="zh-CN" altLang="en-US"/>
          </a:p>
        </p:txBody>
      </p:sp>
      <p:sp>
        <p:nvSpPr>
          <p:cNvPr id="127" name="文本框 126"/>
          <p:cNvSpPr txBox="1"/>
          <p:nvPr/>
        </p:nvSpPr>
        <p:spPr>
          <a:xfrm>
            <a:off x="9460230" y="1807210"/>
            <a:ext cx="6451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810260" y="179260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9" name="文本框 118"/>
          <p:cNvSpPr txBox="1"/>
          <p:nvPr/>
        </p:nvSpPr>
        <p:spPr>
          <a:xfrm>
            <a:off x="721360" y="2338070"/>
            <a:ext cx="983234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mj-ea"/>
                <a:cs typeface="Times New Roman" panose="02020603050405020304" pitchFamily="18" charset="0"/>
              </a:rPr>
              <a:t>2</a:t>
            </a:r>
            <a:r>
              <a:rPr lang="en-US" sz="2400" b="1">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 (2019</a:t>
            </a:r>
            <a:r>
              <a:rPr lang="zh-CN" sz="2400">
                <a:latin typeface="Times New Roman" panose="02020603050405020304" pitchFamily="18" charset="0"/>
                <a:ea typeface="+mj-ea"/>
                <a:cs typeface="Times New Roman" panose="02020603050405020304" pitchFamily="18" charset="0"/>
              </a:rPr>
              <a:t>重庆</a:t>
            </a:r>
            <a:r>
              <a:rPr lang="en-US" sz="2400">
                <a:latin typeface="Times New Roman" panose="02020603050405020304" pitchFamily="18" charset="0"/>
                <a:ea typeface="+mj-ea"/>
                <a:cs typeface="Times New Roman" panose="02020603050405020304" pitchFamily="18" charset="0"/>
              </a:rPr>
              <a:t>B</a:t>
            </a:r>
            <a:r>
              <a:rPr lang="zh-CN" sz="2400">
                <a:latin typeface="Times New Roman" panose="02020603050405020304" pitchFamily="18" charset="0"/>
                <a:ea typeface="+mj-ea"/>
                <a:cs typeface="Times New Roman" panose="02020603050405020304" pitchFamily="18" charset="0"/>
              </a:rPr>
              <a:t>卷</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如图所示电路的判断，正确的是</a:t>
            </a:r>
            <a:r>
              <a:rPr lang="en-US" sz="2400">
                <a:latin typeface="Times New Roman" panose="02020603050405020304" pitchFamily="18" charset="0"/>
                <a:ea typeface="+mj-ea"/>
                <a:cs typeface="Times New Roman" panose="02020603050405020304" pitchFamily="18" charset="0"/>
              </a:rPr>
              <a:t>(</a:t>
            </a:r>
            <a:r>
              <a:rPr lang="zh-CN" sz="2400">
                <a:latin typeface="Times New Roman" panose="02020603050405020304" pitchFamily="18" charset="0"/>
                <a:ea typeface="+mj-ea"/>
                <a:cs typeface="Times New Roman" panose="02020603050405020304" pitchFamily="18" charset="0"/>
              </a:rPr>
              <a:t>　　</a:t>
            </a:r>
            <a:r>
              <a:rPr lang="en-US" sz="2400">
                <a:latin typeface="Times New Roman" panose="02020603050405020304" pitchFamily="18" charset="0"/>
                <a:ea typeface="+mj-ea"/>
                <a:cs typeface="Times New Roman" panose="02020603050405020304" pitchFamily="18" charset="0"/>
              </a:rPr>
              <a:t>)A. </a:t>
            </a:r>
            <a:r>
              <a:rPr lang="zh-CN" sz="2400">
                <a:latin typeface="Times New Roman" panose="02020603050405020304" pitchFamily="18" charset="0"/>
                <a:ea typeface="+mj-ea"/>
                <a:cs typeface="Times New Roman" panose="02020603050405020304" pitchFamily="18" charset="0"/>
              </a:rPr>
              <a:t>只闭合开关</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时，灯泡</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并联</a:t>
            </a:r>
            <a:r>
              <a:rPr lang="en-US" sz="2400">
                <a:latin typeface="Times New Roman" panose="02020603050405020304" pitchFamily="18" charset="0"/>
                <a:ea typeface="+mj-ea"/>
                <a:cs typeface="Times New Roman" panose="02020603050405020304" pitchFamily="18" charset="0"/>
              </a:rPr>
              <a:t>B. </a:t>
            </a:r>
            <a:r>
              <a:rPr lang="zh-CN" sz="2400">
                <a:latin typeface="Times New Roman" panose="02020603050405020304" pitchFamily="18" charset="0"/>
                <a:ea typeface="+mj-ea"/>
                <a:cs typeface="Times New Roman" panose="02020603050405020304" pitchFamily="18" charset="0"/>
              </a:rPr>
              <a:t>只闭合开关</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时，灯泡</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并联</a:t>
            </a:r>
            <a:r>
              <a:rPr lang="en-US" sz="2400">
                <a:latin typeface="Times New Roman" panose="02020603050405020304" pitchFamily="18" charset="0"/>
                <a:ea typeface="+mj-ea"/>
                <a:cs typeface="Times New Roman" panose="02020603050405020304" pitchFamily="18" charset="0"/>
              </a:rPr>
              <a:t>C. </a:t>
            </a:r>
            <a:r>
              <a:rPr lang="zh-CN" sz="2400">
                <a:latin typeface="Times New Roman" panose="02020603050405020304" pitchFamily="18" charset="0"/>
                <a:ea typeface="+mj-ea"/>
                <a:cs typeface="Times New Roman" panose="02020603050405020304" pitchFamily="18" charset="0"/>
              </a:rPr>
              <a:t>只闭合开关</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S</a:t>
            </a:r>
            <a:r>
              <a:rPr lang="en-US" sz="2400" baseline="-250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时，灯泡</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串联</a:t>
            </a:r>
            <a:r>
              <a:rPr lang="en-US" sz="2400">
                <a:latin typeface="Times New Roman" panose="02020603050405020304" pitchFamily="18" charset="0"/>
                <a:ea typeface="+mj-ea"/>
                <a:cs typeface="Times New Roman" panose="02020603050405020304" pitchFamily="18" charset="0"/>
              </a:rPr>
              <a:t>D. </a:t>
            </a:r>
            <a:r>
              <a:rPr lang="zh-CN" sz="2400">
                <a:latin typeface="Times New Roman" panose="02020603050405020304" pitchFamily="18" charset="0"/>
                <a:ea typeface="+mj-ea"/>
                <a:cs typeface="Times New Roman" panose="02020603050405020304" pitchFamily="18" charset="0"/>
              </a:rPr>
              <a:t>闭合所有开关时，灯泡</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1</a:t>
            </a:r>
            <a:r>
              <a:rPr lang="zh-CN" sz="2400">
                <a:latin typeface="Times New Roman" panose="02020603050405020304" pitchFamily="18" charset="0"/>
                <a:ea typeface="+mj-ea"/>
                <a:cs typeface="Times New Roman" panose="02020603050405020304" pitchFamily="18" charset="0"/>
              </a:rPr>
              <a:t>、</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2</a:t>
            </a:r>
            <a:r>
              <a:rPr lang="zh-CN" sz="2400">
                <a:latin typeface="Times New Roman" panose="02020603050405020304" pitchFamily="18" charset="0"/>
                <a:ea typeface="+mj-ea"/>
                <a:cs typeface="Times New Roman" panose="02020603050405020304" pitchFamily="18" charset="0"/>
              </a:rPr>
              <a:t>并联，</a:t>
            </a:r>
            <a:r>
              <a:rPr lang="en-US" sz="2400">
                <a:latin typeface="Times New Roman" panose="02020603050405020304" pitchFamily="18" charset="0"/>
                <a:ea typeface="+mj-ea"/>
                <a:cs typeface="Times New Roman" panose="02020603050405020304" pitchFamily="18" charset="0"/>
              </a:rPr>
              <a:t>L</a:t>
            </a:r>
            <a:r>
              <a:rPr lang="en-US" sz="2400" baseline="-25000">
                <a:latin typeface="Times New Roman" panose="02020603050405020304" pitchFamily="18" charset="0"/>
                <a:ea typeface="+mj-ea"/>
                <a:cs typeface="Times New Roman" panose="02020603050405020304" pitchFamily="18" charset="0"/>
              </a:rPr>
              <a:t>3</a:t>
            </a:r>
            <a:r>
              <a:rPr lang="zh-CN" sz="2400">
                <a:latin typeface="Times New Roman" panose="02020603050405020304" pitchFamily="18" charset="0"/>
                <a:ea typeface="+mj-ea"/>
                <a:cs typeface="Times New Roman" panose="02020603050405020304" pitchFamily="18" charset="0"/>
              </a:rPr>
              <a:t>短路</a:t>
            </a:r>
            <a:endParaRPr lang="zh-CN" altLang="en-US">
              <a:latin typeface="Times New Roman" panose="02020603050405020304" pitchFamily="18" charset="0"/>
              <a:ea typeface="+mj-ea"/>
              <a:cs typeface="Times New Roman" panose="02020603050405020304" pitchFamily="18" charset="0"/>
            </a:endParaRPr>
          </a:p>
        </p:txBody>
      </p:sp>
      <p:pic>
        <p:nvPicPr>
          <p:cNvPr id="3" name="图片 -2147481782"/>
          <p:cNvPicPr>
            <a:picLocks noChangeAspect="1"/>
          </p:cNvPicPr>
          <p:nvPr/>
        </p:nvPicPr>
        <p:blipFill>
          <a:blip r:embed="rId2"/>
          <a:stretch>
            <a:fillRect/>
          </a:stretch>
        </p:blipFill>
        <p:spPr>
          <a:xfrm>
            <a:off x="8533130" y="2484120"/>
            <a:ext cx="2892425" cy="2463165"/>
          </a:xfrm>
          <a:prstGeom prst="rect">
            <a:avLst/>
          </a:prstGeom>
          <a:noFill/>
          <a:ln w="9525">
            <a:noFill/>
          </a:ln>
        </p:spPr>
      </p:pic>
      <p:sp>
        <p:nvSpPr>
          <p:cNvPr id="6" name="文本框 5"/>
          <p:cNvSpPr txBox="1"/>
          <p:nvPr/>
        </p:nvSpPr>
        <p:spPr>
          <a:xfrm>
            <a:off x="9169400" y="505587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2</a:t>
            </a:r>
            <a:r>
              <a:rPr lang="zh-CN">
                <a:cs typeface="楷体_GB2312" charset="0"/>
              </a:rPr>
              <a:t>题图</a:t>
            </a:r>
            <a:endParaRPr lang="zh-CN" altLang="en-US"/>
          </a:p>
        </p:txBody>
      </p:sp>
      <p:sp>
        <p:nvSpPr>
          <p:cNvPr id="127" name="文本框 126"/>
          <p:cNvSpPr txBox="1"/>
          <p:nvPr/>
        </p:nvSpPr>
        <p:spPr>
          <a:xfrm>
            <a:off x="7431405" y="2503170"/>
            <a:ext cx="599440" cy="460375"/>
          </a:xfrm>
          <a:prstGeom prst="rect">
            <a:avLst/>
          </a:prstGeom>
          <a:noFill/>
          <a:ln w="9525">
            <a:noFill/>
          </a:ln>
        </p:spPr>
        <p:txBody>
          <a:bodyPr wrap="square">
            <a:spAutoFit/>
          </a:bodyPr>
          <a:p>
            <a:r>
              <a:rPr lang="en-US" sz="2400" b="1">
                <a:solidFill>
                  <a:srgbClr val="FF0000"/>
                </a:solidFill>
                <a:latin typeface="Times New Roman" panose="02020603050405020304" pitchFamily="18" charset="0"/>
                <a:ea typeface="宋体" panose="02010600030101010101" pitchFamily="2" charset="-122"/>
              </a:rPr>
              <a:t> </a:t>
            </a:r>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9" name="文本框 118"/>
          <p:cNvSpPr txBox="1"/>
          <p:nvPr/>
        </p:nvSpPr>
        <p:spPr>
          <a:xfrm>
            <a:off x="659765" y="2183765"/>
            <a:ext cx="1101471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在如图所示的电路中，下列说法正确的是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rPr>
              <a:t>A. 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并联，电流表测的是</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支路的</a:t>
            </a:r>
            <a:r>
              <a:rPr lang="zh-CN" sz="2400">
                <a:latin typeface="Times New Roman" panose="02020603050405020304" pitchFamily="18" charset="0"/>
                <a:ea typeface="宋体" panose="02010600030101010101" pitchFamily="2" charset="-122"/>
              </a:rPr>
              <a:t>电流</a:t>
            </a:r>
            <a:r>
              <a:rPr lang="en-US" sz="2400">
                <a:latin typeface="Times New Roman" panose="02020603050405020304" pitchFamily="18" charset="0"/>
                <a:ea typeface="宋体" panose="02010600030101010101" pitchFamily="2" charset="-122"/>
              </a:rPr>
              <a:t>B. 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并联，电压表测量的是电源电压</a:t>
            </a:r>
            <a:r>
              <a:rPr lang="en-US" sz="2400">
                <a:latin typeface="Times New Roman" panose="02020603050405020304" pitchFamily="18" charset="0"/>
                <a:ea typeface="宋体" panose="02010600030101010101" pitchFamily="2" charset="-122"/>
              </a:rPr>
              <a:t>C. 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串联，电压表测</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两端电压</a:t>
            </a:r>
            <a:r>
              <a:rPr lang="en-US" sz="2400">
                <a:latin typeface="Times New Roman" panose="02020603050405020304" pitchFamily="18" charset="0"/>
                <a:ea typeface="宋体" panose="02010600030101010101" pitchFamily="2" charset="-122"/>
              </a:rPr>
              <a:t>D. 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2</a:t>
            </a:r>
            <a:r>
              <a:rPr lang="zh-CN" sz="2400">
                <a:ea typeface="宋体" panose="02010600030101010101" pitchFamily="2" charset="-122"/>
              </a:rPr>
              <a:t>串联，电压表测</a:t>
            </a:r>
            <a:r>
              <a:rPr lang="en-US" sz="2400">
                <a:latin typeface="Times New Roman" panose="02020603050405020304" pitchFamily="18" charset="0"/>
                <a:ea typeface="宋体" panose="02010600030101010101" pitchFamily="2" charset="-122"/>
              </a:rPr>
              <a:t>L</a:t>
            </a:r>
            <a:r>
              <a:rPr lang="en-US" sz="2400" baseline="-25000">
                <a:latin typeface="Times New Roman" panose="02020603050405020304" pitchFamily="18" charset="0"/>
                <a:ea typeface="宋体" panose="02010600030101010101" pitchFamily="2" charset="-122"/>
              </a:rPr>
              <a:t>1</a:t>
            </a:r>
            <a:r>
              <a:rPr lang="zh-CN" sz="2400">
                <a:ea typeface="宋体" panose="02010600030101010101" pitchFamily="2" charset="-122"/>
              </a:rPr>
              <a:t>两端电压</a:t>
            </a:r>
            <a:endParaRPr lang="zh-CN" altLang="en-US"/>
          </a:p>
        </p:txBody>
      </p:sp>
      <p:pic>
        <p:nvPicPr>
          <p:cNvPr id="2" name="图片 -2147481780"/>
          <p:cNvPicPr>
            <a:picLocks noChangeAspect="1"/>
          </p:cNvPicPr>
          <p:nvPr/>
        </p:nvPicPr>
        <p:blipFill>
          <a:blip r:embed="rId1"/>
          <a:stretch>
            <a:fillRect/>
          </a:stretch>
        </p:blipFill>
        <p:spPr>
          <a:xfrm>
            <a:off x="7872095" y="2395855"/>
            <a:ext cx="3375025" cy="2511425"/>
          </a:xfrm>
          <a:prstGeom prst="rect">
            <a:avLst/>
          </a:prstGeom>
          <a:noFill/>
          <a:ln w="9525">
            <a:noFill/>
          </a:ln>
        </p:spPr>
      </p:pic>
      <p:sp>
        <p:nvSpPr>
          <p:cNvPr id="6" name="文本框 5"/>
          <p:cNvSpPr txBox="1"/>
          <p:nvPr/>
        </p:nvSpPr>
        <p:spPr>
          <a:xfrm>
            <a:off x="8893175" y="510540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3</a:t>
            </a:r>
            <a:r>
              <a:rPr lang="zh-CN">
                <a:cs typeface="楷体_GB2312" charset="0"/>
              </a:rPr>
              <a:t>题图</a:t>
            </a:r>
            <a:endParaRPr lang="zh-CN" altLang="en-US"/>
          </a:p>
        </p:txBody>
      </p:sp>
      <p:sp>
        <p:nvSpPr>
          <p:cNvPr id="127" name="文本框 126"/>
          <p:cNvSpPr txBox="1"/>
          <p:nvPr/>
        </p:nvSpPr>
        <p:spPr>
          <a:xfrm>
            <a:off x="6769735" y="2329180"/>
            <a:ext cx="4635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500" fill="hold"/>
                                        <p:tgtEl>
                                          <p:spTgt spid="127"/>
                                        </p:tgtEl>
                                        <p:attrNameLst>
                                          <p:attrName>ppt_x</p:attrName>
                                        </p:attrNameLst>
                                      </p:cBhvr>
                                      <p:tavLst>
                                        <p:tav tm="0">
                                          <p:val>
                                            <p:strVal val="#ppt_x"/>
                                          </p:val>
                                        </p:tav>
                                        <p:tav tm="100000">
                                          <p:val>
                                            <p:strVal val="#ppt_x"/>
                                          </p:val>
                                        </p:tav>
                                      </p:tavLst>
                                    </p:anim>
                                    <p:anim calcmode="lin" valueType="num">
                                      <p:cBhvr additive="base">
                                        <p:cTn id="8"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SLIDE_ITEM_CNT" val="4"/>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1.xml><?xml version="1.0" encoding="utf-8"?>
<p:tagLst xmlns:p="http://schemas.openxmlformats.org/presentationml/2006/main">
  <p:tag name="KSO_WM_SLIDE_ITEM_CNT" val="4"/>
</p:tagLst>
</file>

<file path=ppt/tags/tag82.xml><?xml version="1.0" encoding="utf-8"?>
<p:tagLst xmlns:p="http://schemas.openxmlformats.org/presentationml/2006/main">
  <p:tag name="KSO_WM_UNIT_TABLE_BEAUTIFY" val="smartTable{980392b5-a6de-4dc7-a2f0-deefedff4881}"/>
</p:tagLst>
</file>

<file path=ppt/tags/tag83.xml><?xml version="1.0" encoding="utf-8"?>
<p:tagLst xmlns:p="http://schemas.openxmlformats.org/presentationml/2006/main">
  <p:tag name="KSO_WM_UNIT_TABLE_BEAUTIFY" val="smartTable{373a62ae-76c1-4b56-93b4-263566e855ec}"/>
</p:tagLst>
</file>

<file path=ppt/tags/tag84.xml><?xml version="1.0" encoding="utf-8"?>
<p:tagLst xmlns:p="http://schemas.openxmlformats.org/presentationml/2006/main">
  <p:tag name="KSO_WM_UNIT_TABLE_BEAUTIFY" val="smartTable{16e94dd3-cb19-4394-80c6-01e8441a4696}"/>
</p:tagLst>
</file>

<file path=ppt/tags/tag85.xml><?xml version="1.0" encoding="utf-8"?>
<p:tagLst xmlns:p="http://schemas.openxmlformats.org/presentationml/2006/main">
  <p:tag name="KSO_WM_SLIDE_ITEM_CNT" val="1"/>
  <p:tag name="KSO_WM_SLIDE_MODEL_TYPE" val="timeline"/>
</p:tagLst>
</file>

<file path=ppt/tags/tag86.xml><?xml version="1.0" encoding="utf-8"?>
<p:tagLst xmlns:p="http://schemas.openxmlformats.org/presentationml/2006/main">
  <p:tag name="KSO_WM_UNIT_TABLE_BEAUTIFY" val="smartTable{e309cd11-b8db-405e-b5eb-fe626ff7fd94}"/>
</p:tagLst>
</file>

<file path=ppt/tags/tag87.xml><?xml version="1.0" encoding="utf-8"?>
<p:tagLst xmlns:p="http://schemas.openxmlformats.org/presentationml/2006/main">
  <p:tag name="KSO_WM_UNIT_TABLE_BEAUTIFY" val="smartTable{0199fb16-ac8c-418b-94fc-47279b7520ca}"/>
</p:tagLst>
</file>

<file path=ppt/tags/tag88.xml><?xml version="1.0" encoding="utf-8"?>
<p:tagLst xmlns:p="http://schemas.openxmlformats.org/presentationml/2006/main">
  <p:tag name="KSO_WM_SLIDE_ITEM_CNT" val="1"/>
  <p:tag name="KSO_WM_SLIDE_MODEL_TYPE" val="timeline"/>
</p:tagLst>
</file>

<file path=ppt/tags/tag89.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TABLE_BEAUTIFY" val="smartTable{f491e5d4-dbec-4c2a-ad05-ae1bc065a39d}"/>
</p:tagLst>
</file>

<file path=ppt/tags/tag91.xml><?xml version="1.0" encoding="utf-8"?>
<p:tagLst xmlns:p="http://schemas.openxmlformats.org/presentationml/2006/main">
  <p:tag name="KSO_WM_UNIT_TABLE_BEAUTIFY" val="smartTable{b8c7a298-d0dc-4299-b332-6837cbbb4adc}"/>
</p:tagLst>
</file>

<file path=ppt/tags/tag92.xml><?xml version="1.0" encoding="utf-8"?>
<p:tagLst xmlns:p="http://schemas.openxmlformats.org/presentationml/2006/main">
  <p:tag name="KSO_WM_DOC_GUID" val="{7c98234e-252d-4894-86df-c67ef64b4968}"/>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4175</Words>
  <Application>WPS 演示</Application>
  <PresentationFormat>自定义</PresentationFormat>
  <Paragraphs>443</Paragraphs>
  <Slides>31</Slides>
  <Notes>10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Calibri</vt:lpstr>
      <vt:lpstr>微软雅黑</vt:lpstr>
      <vt:lpstr>Times New Roman</vt:lpstr>
      <vt:lpstr>黑体</vt:lpstr>
      <vt:lpstr>MS Mincho</vt:lpstr>
      <vt:lpstr>楷体_GB2312</vt:lpstr>
      <vt:lpstr>新宋体</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2018-06-26T07:00:00Z</dcterms:created>
  <dcterms:modified xsi:type="dcterms:W3CDTF">2019-12-27T14:00:05Z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