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68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90"/>
        <p:guide pos="38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605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704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53895"/>
            <a:ext cx="6457950" cy="1383030"/>
            <a:chOff x="-92237" y="2072009"/>
            <a:chExt cx="6457950" cy="138359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29198" y="2072009"/>
              <a:ext cx="4662170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第二十二章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能源和可持续发展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能源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:\电子课件编制\Pt4CD5D83C2010073015124800.jpg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695" y="305435"/>
            <a:ext cx="2663825" cy="2964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8" descr="E:\电子课件编制\1132119464.jpg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795" y="676910"/>
            <a:ext cx="2160905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7" descr="E:\电子课件编制\HP-Laptop-Battery-Life.jpg"/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0" y="4758690"/>
            <a:ext cx="2404745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6" descr="E:\电子课件编制\2770349_1263643415812_1024x1024.jpg"/>
          <p:cNvPicPr preferRelativeResize="0"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1995" y="4104005"/>
            <a:ext cx="3556000" cy="2376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3" descr="E:\电子课件编制\electric_technology_water_pollution_32.jpg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5235575" y="2406015"/>
            <a:ext cx="2728595" cy="3630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Picture 4" descr="E:\电子课件编制\2008111221463267_2.jpg"/>
          <p:cNvPicPr preferRelativeResize="0"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1750" y="1238885"/>
            <a:ext cx="2051050" cy="193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Picture 5" descr="E:\电子课件编制\201107131045390640.jpg"/>
          <p:cNvPicPr preferRelativeResize="0"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25675" y="3234690"/>
            <a:ext cx="1966595" cy="346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3" name="矩形 30732"/>
          <p:cNvSpPr/>
          <p:nvPr/>
        </p:nvSpPr>
        <p:spPr>
          <a:xfrm>
            <a:off x="1995170" y="734060"/>
            <a:ext cx="1962150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电能的利用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9697"/>
          <p:cNvGrpSpPr/>
          <p:nvPr/>
        </p:nvGrpSpPr>
        <p:grpSpPr>
          <a:xfrm>
            <a:off x="3299460" y="1887220"/>
            <a:ext cx="2987675" cy="2807970"/>
            <a:chOff x="0" y="0"/>
            <a:chExt cx="1882" cy="1920"/>
          </a:xfrm>
        </p:grpSpPr>
        <p:sp>
          <p:nvSpPr>
            <p:cNvPr id="29699" name="圆角矩形 93"/>
            <p:cNvSpPr/>
            <p:nvPr/>
          </p:nvSpPr>
          <p:spPr>
            <a:xfrm>
              <a:off x="0" y="0"/>
              <a:ext cx="1814" cy="1920"/>
            </a:xfrm>
            <a:prstGeom prst="roundRect">
              <a:avLst>
                <a:gd name="adj" fmla="val 0"/>
              </a:avLst>
            </a:prstGeom>
            <a:solidFill>
              <a:srgbClr val="4F81BD">
                <a:alpha val="29999"/>
              </a:srgbClr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9700" name="矩形 9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315" y="246"/>
              <a:ext cx="567" cy="161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701" name="组合 29700"/>
          <p:cNvGrpSpPr/>
          <p:nvPr/>
        </p:nvGrpSpPr>
        <p:grpSpPr>
          <a:xfrm>
            <a:off x="638175" y="2226945"/>
            <a:ext cx="2232025" cy="963295"/>
            <a:chOff x="0" y="0"/>
            <a:chExt cx="1406" cy="607"/>
          </a:xfrm>
        </p:grpSpPr>
        <p:pic>
          <p:nvPicPr>
            <p:cNvPr id="29702" name="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406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3" name="文本框 29702"/>
            <p:cNvSpPr txBox="1"/>
            <p:nvPr/>
          </p:nvSpPr>
          <p:spPr>
            <a:xfrm>
              <a:off x="92" y="58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一次能源</a:t>
              </a:r>
            </a:p>
          </p:txBody>
        </p:sp>
      </p:grpSp>
      <p:grpSp>
        <p:nvGrpSpPr>
          <p:cNvPr id="29704" name="组合 29703"/>
          <p:cNvGrpSpPr/>
          <p:nvPr/>
        </p:nvGrpSpPr>
        <p:grpSpPr>
          <a:xfrm>
            <a:off x="638175" y="5536565"/>
            <a:ext cx="2232025" cy="963930"/>
            <a:chOff x="0" y="0"/>
            <a:chExt cx="1406" cy="607"/>
          </a:xfrm>
        </p:grpSpPr>
        <p:pic>
          <p:nvPicPr>
            <p:cNvPr id="29705" name="矩形 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406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6" name="文本框 29705"/>
            <p:cNvSpPr txBox="1"/>
            <p:nvPr/>
          </p:nvSpPr>
          <p:spPr>
            <a:xfrm>
              <a:off x="92" y="60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二次能源</a:t>
              </a:r>
            </a:p>
          </p:txBody>
        </p:sp>
      </p:grpSp>
      <p:grpSp>
        <p:nvGrpSpPr>
          <p:cNvPr id="29707" name="组合 29706"/>
          <p:cNvGrpSpPr/>
          <p:nvPr/>
        </p:nvGrpSpPr>
        <p:grpSpPr>
          <a:xfrm>
            <a:off x="6704330" y="1795145"/>
            <a:ext cx="2054225" cy="962025"/>
            <a:chOff x="0" y="0"/>
            <a:chExt cx="1294" cy="606"/>
          </a:xfrm>
        </p:grpSpPr>
        <p:pic>
          <p:nvPicPr>
            <p:cNvPr id="29708" name="矩形 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94" cy="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9" name="文本框 29708"/>
            <p:cNvSpPr txBox="1"/>
            <p:nvPr/>
          </p:nvSpPr>
          <p:spPr>
            <a:xfrm>
              <a:off x="36" y="58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天然气</a:t>
              </a:r>
            </a:p>
          </p:txBody>
        </p:sp>
      </p:grpSp>
      <p:grpSp>
        <p:nvGrpSpPr>
          <p:cNvPr id="29710" name="组合 29709"/>
          <p:cNvGrpSpPr/>
          <p:nvPr/>
        </p:nvGrpSpPr>
        <p:grpSpPr>
          <a:xfrm>
            <a:off x="3448050" y="339090"/>
            <a:ext cx="2230755" cy="963930"/>
            <a:chOff x="0" y="0"/>
            <a:chExt cx="1405" cy="607"/>
          </a:xfrm>
        </p:grpSpPr>
        <p:pic>
          <p:nvPicPr>
            <p:cNvPr id="29711" name="矩形 5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405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2" name="文本框 29711"/>
            <p:cNvSpPr txBox="1"/>
            <p:nvPr/>
          </p:nvSpPr>
          <p:spPr>
            <a:xfrm>
              <a:off x="90" y="58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化石能源</a:t>
              </a:r>
            </a:p>
          </p:txBody>
        </p:sp>
      </p:grpSp>
      <p:grpSp>
        <p:nvGrpSpPr>
          <p:cNvPr id="29713" name="组合 29712"/>
          <p:cNvGrpSpPr/>
          <p:nvPr/>
        </p:nvGrpSpPr>
        <p:grpSpPr>
          <a:xfrm>
            <a:off x="6704330" y="354965"/>
            <a:ext cx="2054225" cy="963930"/>
            <a:chOff x="0" y="0"/>
            <a:chExt cx="1294" cy="607"/>
          </a:xfrm>
        </p:grpSpPr>
        <p:pic>
          <p:nvPicPr>
            <p:cNvPr id="29714" name="矩形 6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294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5" name="文本框 29714"/>
            <p:cNvSpPr txBox="1"/>
            <p:nvPr/>
          </p:nvSpPr>
          <p:spPr>
            <a:xfrm>
              <a:off x="36" y="58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煤</a:t>
              </a:r>
            </a:p>
          </p:txBody>
        </p:sp>
      </p:grpSp>
      <p:grpSp>
        <p:nvGrpSpPr>
          <p:cNvPr id="29716" name="组合 29715"/>
          <p:cNvGrpSpPr/>
          <p:nvPr/>
        </p:nvGrpSpPr>
        <p:grpSpPr>
          <a:xfrm>
            <a:off x="6704330" y="1075690"/>
            <a:ext cx="2054225" cy="962025"/>
            <a:chOff x="0" y="0"/>
            <a:chExt cx="1294" cy="606"/>
          </a:xfrm>
        </p:grpSpPr>
        <p:pic>
          <p:nvPicPr>
            <p:cNvPr id="29717" name="矩形 7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1294" cy="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8" name="文本框 29717"/>
            <p:cNvSpPr txBox="1"/>
            <p:nvPr/>
          </p:nvSpPr>
          <p:spPr>
            <a:xfrm>
              <a:off x="36" y="57"/>
              <a:ext cx="1225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石油</a:t>
              </a:r>
            </a:p>
          </p:txBody>
        </p:sp>
      </p:grpSp>
      <p:grpSp>
        <p:nvGrpSpPr>
          <p:cNvPr id="29719" name="组合 29718"/>
          <p:cNvGrpSpPr/>
          <p:nvPr/>
        </p:nvGrpSpPr>
        <p:grpSpPr>
          <a:xfrm>
            <a:off x="3540125" y="1075690"/>
            <a:ext cx="2049780" cy="962025"/>
            <a:chOff x="0" y="0"/>
            <a:chExt cx="1291" cy="606"/>
          </a:xfrm>
        </p:grpSpPr>
        <p:pic>
          <p:nvPicPr>
            <p:cNvPr id="29720" name="矩形 8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291" cy="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1" name="文本框 29720"/>
            <p:cNvSpPr txBox="1"/>
            <p:nvPr/>
          </p:nvSpPr>
          <p:spPr>
            <a:xfrm>
              <a:off x="33" y="57"/>
              <a:ext cx="1225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核能</a:t>
              </a:r>
            </a:p>
          </p:txBody>
        </p:sp>
      </p:grpSp>
      <p:grpSp>
        <p:nvGrpSpPr>
          <p:cNvPr id="29722" name="组合 29721"/>
          <p:cNvGrpSpPr/>
          <p:nvPr/>
        </p:nvGrpSpPr>
        <p:grpSpPr>
          <a:xfrm>
            <a:off x="3540125" y="4817745"/>
            <a:ext cx="2049780" cy="963295"/>
            <a:chOff x="0" y="0"/>
            <a:chExt cx="1291" cy="607"/>
          </a:xfrm>
        </p:grpSpPr>
        <p:pic>
          <p:nvPicPr>
            <p:cNvPr id="29723" name="矩形 9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1291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4" name="文本框 29723"/>
            <p:cNvSpPr txBox="1"/>
            <p:nvPr/>
          </p:nvSpPr>
          <p:spPr>
            <a:xfrm>
              <a:off x="33" y="59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电能</a:t>
              </a:r>
            </a:p>
          </p:txBody>
        </p:sp>
      </p:grpSp>
      <p:grpSp>
        <p:nvGrpSpPr>
          <p:cNvPr id="29728" name="组合 29727"/>
          <p:cNvGrpSpPr/>
          <p:nvPr/>
        </p:nvGrpSpPr>
        <p:grpSpPr>
          <a:xfrm>
            <a:off x="3540125" y="3952240"/>
            <a:ext cx="2049780" cy="970280"/>
            <a:chOff x="0" y="0"/>
            <a:chExt cx="1291" cy="611"/>
          </a:xfrm>
        </p:grpSpPr>
        <p:pic>
          <p:nvPicPr>
            <p:cNvPr id="29729" name="矩形 11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0" y="0"/>
              <a:ext cx="1291" cy="6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30" name="文本框 29729"/>
            <p:cNvSpPr txBox="1"/>
            <p:nvPr/>
          </p:nvSpPr>
          <p:spPr>
            <a:xfrm>
              <a:off x="33" y="60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风能</a:t>
              </a:r>
            </a:p>
          </p:txBody>
        </p:sp>
      </p:grpSp>
      <p:grpSp>
        <p:nvGrpSpPr>
          <p:cNvPr id="29731" name="组合 29730"/>
          <p:cNvGrpSpPr/>
          <p:nvPr/>
        </p:nvGrpSpPr>
        <p:grpSpPr>
          <a:xfrm>
            <a:off x="3540125" y="1795145"/>
            <a:ext cx="2049780" cy="962025"/>
            <a:chOff x="0" y="0"/>
            <a:chExt cx="1291" cy="606"/>
          </a:xfrm>
        </p:grpSpPr>
        <p:pic>
          <p:nvPicPr>
            <p:cNvPr id="29732" name="矩形 13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0" y="0"/>
              <a:ext cx="1291" cy="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33" name="文本框 29732"/>
            <p:cNvSpPr txBox="1"/>
            <p:nvPr/>
          </p:nvSpPr>
          <p:spPr>
            <a:xfrm>
              <a:off x="33" y="58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太阳能</a:t>
              </a:r>
            </a:p>
          </p:txBody>
        </p:sp>
      </p:grpSp>
      <p:grpSp>
        <p:nvGrpSpPr>
          <p:cNvPr id="29734" name="组合 29733"/>
          <p:cNvGrpSpPr/>
          <p:nvPr/>
        </p:nvGrpSpPr>
        <p:grpSpPr>
          <a:xfrm>
            <a:off x="3540125" y="3233420"/>
            <a:ext cx="2049780" cy="963295"/>
            <a:chOff x="0" y="0"/>
            <a:chExt cx="1291" cy="607"/>
          </a:xfrm>
        </p:grpSpPr>
        <p:pic>
          <p:nvPicPr>
            <p:cNvPr id="29735" name="矩形 14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1291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36" name="文本框 29735"/>
            <p:cNvSpPr txBox="1"/>
            <p:nvPr/>
          </p:nvSpPr>
          <p:spPr>
            <a:xfrm>
              <a:off x="33" y="59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水能</a:t>
              </a:r>
            </a:p>
          </p:txBody>
        </p:sp>
      </p:grpSp>
      <p:grpSp>
        <p:nvGrpSpPr>
          <p:cNvPr id="29737" name="组合 29736"/>
          <p:cNvGrpSpPr/>
          <p:nvPr/>
        </p:nvGrpSpPr>
        <p:grpSpPr>
          <a:xfrm>
            <a:off x="3540125" y="2513965"/>
            <a:ext cx="2049780" cy="963930"/>
            <a:chOff x="0" y="0"/>
            <a:chExt cx="1291" cy="607"/>
          </a:xfrm>
        </p:grpSpPr>
        <p:pic>
          <p:nvPicPr>
            <p:cNvPr id="29738" name="矩形 15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1291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39" name="文本框 29738"/>
            <p:cNvSpPr txBox="1"/>
            <p:nvPr/>
          </p:nvSpPr>
          <p:spPr>
            <a:xfrm>
              <a:off x="33" y="59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地热能</a:t>
              </a:r>
            </a:p>
          </p:txBody>
        </p:sp>
      </p:grpSp>
      <p:grpSp>
        <p:nvGrpSpPr>
          <p:cNvPr id="29740" name="组合 29739"/>
          <p:cNvGrpSpPr/>
          <p:nvPr/>
        </p:nvGrpSpPr>
        <p:grpSpPr>
          <a:xfrm>
            <a:off x="3540125" y="5536565"/>
            <a:ext cx="2049780" cy="963930"/>
            <a:chOff x="0" y="0"/>
            <a:chExt cx="1291" cy="607"/>
          </a:xfrm>
        </p:grpSpPr>
        <p:pic>
          <p:nvPicPr>
            <p:cNvPr id="29741" name="矩形 16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1291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42" name="文本框 29741"/>
            <p:cNvSpPr txBox="1"/>
            <p:nvPr/>
          </p:nvSpPr>
          <p:spPr>
            <a:xfrm>
              <a:off x="33" y="60"/>
              <a:ext cx="1225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柴油</a:t>
              </a:r>
            </a:p>
          </p:txBody>
        </p:sp>
      </p:grpSp>
      <p:cxnSp>
        <p:nvCxnSpPr>
          <p:cNvPr id="29743" name="直接连接符 38"/>
          <p:cNvCxnSpPr/>
          <p:nvPr/>
        </p:nvCxnSpPr>
        <p:spPr>
          <a:xfrm flipH="1">
            <a:off x="5537200" y="770890"/>
            <a:ext cx="122428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44" name="直接连接符 40"/>
          <p:cNvCxnSpPr/>
          <p:nvPr/>
        </p:nvCxnSpPr>
        <p:spPr>
          <a:xfrm flipH="1" flipV="1">
            <a:off x="5537200" y="770890"/>
            <a:ext cx="1224280" cy="7207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45" name="直接连接符 42"/>
          <p:cNvCxnSpPr/>
          <p:nvPr/>
        </p:nvCxnSpPr>
        <p:spPr>
          <a:xfrm flipH="1" flipV="1">
            <a:off x="5537200" y="770890"/>
            <a:ext cx="1224280" cy="144018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46" name="直接连接符 44"/>
          <p:cNvCxnSpPr/>
          <p:nvPr/>
        </p:nvCxnSpPr>
        <p:spPr>
          <a:xfrm flipH="1">
            <a:off x="2729230" y="770890"/>
            <a:ext cx="863600" cy="187198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47" name="直接连接符 48"/>
          <p:cNvCxnSpPr/>
          <p:nvPr/>
        </p:nvCxnSpPr>
        <p:spPr>
          <a:xfrm flipH="1">
            <a:off x="2729230" y="1491615"/>
            <a:ext cx="863600" cy="115125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48" name="直接连接符 51"/>
          <p:cNvCxnSpPr/>
          <p:nvPr/>
        </p:nvCxnSpPr>
        <p:spPr>
          <a:xfrm flipH="1">
            <a:off x="2729230" y="2211070"/>
            <a:ext cx="863600" cy="431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49" name="直接连接符 55"/>
          <p:cNvCxnSpPr/>
          <p:nvPr/>
        </p:nvCxnSpPr>
        <p:spPr>
          <a:xfrm flipH="1" flipV="1">
            <a:off x="2729230" y="2642870"/>
            <a:ext cx="863600" cy="2889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0" name="直接连接符 58"/>
          <p:cNvCxnSpPr/>
          <p:nvPr/>
        </p:nvCxnSpPr>
        <p:spPr>
          <a:xfrm flipH="1" flipV="1">
            <a:off x="2729230" y="2642870"/>
            <a:ext cx="863600" cy="100774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1" name="直接连接符 61"/>
          <p:cNvCxnSpPr/>
          <p:nvPr/>
        </p:nvCxnSpPr>
        <p:spPr>
          <a:xfrm flipH="1" flipV="1">
            <a:off x="2729230" y="2642870"/>
            <a:ext cx="863600" cy="172847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2" name="直接连接符 64"/>
          <p:cNvCxnSpPr/>
          <p:nvPr/>
        </p:nvCxnSpPr>
        <p:spPr>
          <a:xfrm flipH="1">
            <a:off x="2729230" y="5234940"/>
            <a:ext cx="863600" cy="7207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3" name="直接连接符 67"/>
          <p:cNvCxnSpPr/>
          <p:nvPr/>
        </p:nvCxnSpPr>
        <p:spPr>
          <a:xfrm flipH="1">
            <a:off x="2729230" y="5955665"/>
            <a:ext cx="863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4" name="直接连接符 70"/>
          <p:cNvCxnSpPr/>
          <p:nvPr/>
        </p:nvCxnSpPr>
        <p:spPr>
          <a:xfrm flipH="1" flipV="1">
            <a:off x="2729230" y="5955665"/>
            <a:ext cx="863600" cy="71945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5" name="直接连接符 84"/>
          <p:cNvCxnSpPr/>
          <p:nvPr/>
        </p:nvCxnSpPr>
        <p:spPr>
          <a:xfrm>
            <a:off x="8669655" y="1526540"/>
            <a:ext cx="53975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cxnSp>
        <p:nvCxnSpPr>
          <p:cNvPr id="29756" name="直接连接符 87"/>
          <p:cNvCxnSpPr/>
          <p:nvPr/>
        </p:nvCxnSpPr>
        <p:spPr>
          <a:xfrm>
            <a:off x="9209405" y="1526540"/>
            <a:ext cx="0" cy="5183505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31000"/>
              </a:srgbClr>
            </a:outerShdw>
          </a:effectLst>
        </p:spPr>
      </p:cxnSp>
      <p:sp>
        <p:nvSpPr>
          <p:cNvPr id="29757" name="矩形 91"/>
          <p:cNvSpPr/>
          <p:nvPr/>
        </p:nvSpPr>
        <p:spPr>
          <a:xfrm>
            <a:off x="5537200" y="6698615"/>
            <a:ext cx="3689350" cy="46355"/>
          </a:xfrm>
          <a:prstGeom prst="rect">
            <a:avLst/>
          </a:prstGeom>
          <a:gradFill rotWithShape="1">
            <a:gsLst>
              <a:gs pos="0">
                <a:srgbClr val="7030A0">
                  <a:alpha val="100000"/>
                </a:srgbClr>
              </a:gs>
              <a:gs pos="50000">
                <a:srgbClr val="7030A0">
                  <a:alpha val="100000"/>
                </a:srgbClr>
              </a:gs>
              <a:gs pos="100000">
                <a:srgbClr val="C0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758" name="矩形 92"/>
          <p:cNvSpPr/>
          <p:nvPr/>
        </p:nvSpPr>
        <p:spPr>
          <a:xfrm>
            <a:off x="5537200" y="5957570"/>
            <a:ext cx="3689350" cy="45720"/>
          </a:xfrm>
          <a:prstGeom prst="rect">
            <a:avLst/>
          </a:prstGeom>
          <a:gradFill rotWithShape="1">
            <a:gsLst>
              <a:gs pos="0">
                <a:srgbClr val="7030A0">
                  <a:alpha val="100000"/>
                </a:srgbClr>
              </a:gs>
              <a:gs pos="50000">
                <a:srgbClr val="7030A0">
                  <a:alpha val="100000"/>
                </a:srgbClr>
              </a:gs>
              <a:gs pos="100000">
                <a:srgbClr val="C0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</p:spPr>
        <p:txBody>
          <a:bodyPr anchor="ctr"/>
          <a:lstStyle/>
          <a:p>
            <a:pPr algn="ctr"/>
            <a:endParaRPr lang="zh-CN" altLang="en-US" sz="2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761" name="矩形 29760"/>
          <p:cNvSpPr/>
          <p:nvPr/>
        </p:nvSpPr>
        <p:spPr>
          <a:xfrm>
            <a:off x="641350" y="828040"/>
            <a:ext cx="1612900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能源分类</a:t>
            </a:r>
          </a:p>
        </p:txBody>
      </p:sp>
      <p:grpSp>
        <p:nvGrpSpPr>
          <p:cNvPr id="29725" name="组合 29724"/>
          <p:cNvGrpSpPr/>
          <p:nvPr/>
        </p:nvGrpSpPr>
        <p:grpSpPr>
          <a:xfrm>
            <a:off x="3592195" y="6303010"/>
            <a:ext cx="2049780" cy="968375"/>
            <a:chOff x="0" y="0"/>
            <a:chExt cx="1291" cy="610"/>
          </a:xfrm>
        </p:grpSpPr>
        <p:pic>
          <p:nvPicPr>
            <p:cNvPr id="29726" name="矩形 10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0" y="0"/>
              <a:ext cx="1291" cy="6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27" name="文本框 29726"/>
            <p:cNvSpPr txBox="1"/>
            <p:nvPr/>
          </p:nvSpPr>
          <p:spPr>
            <a:xfrm>
              <a:off x="33" y="59"/>
              <a:ext cx="1225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200" dirty="0">
                  <a:solidFill>
                    <a:srgbClr val="FFFFFF"/>
                  </a:solidFill>
                  <a:latin typeface="Arial" panose="020B0604020202020204" pitchFamily="34" charset="0"/>
                </a:rPr>
                <a:t>汽油</a:t>
              </a:r>
              <a:endParaRPr lang="en-US" altLang="zh-CN" sz="32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57" grpId="0" bldLvl="0" animBg="1"/>
      <p:bldP spid="297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16" name="图片 287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60" y="1838325"/>
            <a:ext cx="5076825" cy="3620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矩形 57"/>
          <p:cNvSpPr/>
          <p:nvPr/>
        </p:nvSpPr>
        <p:spPr>
          <a:xfrm>
            <a:off x="6246495" y="1945005"/>
            <a:ext cx="511683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如果把全世界的能源消耗量折合成热值为</a:t>
            </a:r>
            <a:r>
              <a:rPr lang="en-US" altLang="zh-CN" sz="2800" b="1">
                <a:latin typeface="Times New Roman" panose="02020603050405020304" pitchFamily="18" charset="0"/>
              </a:rPr>
              <a:t>2.93×10</a:t>
            </a:r>
            <a:r>
              <a:rPr lang="en-US" altLang="zh-CN" sz="2800" b="1" baseline="30000">
                <a:latin typeface="Times New Roman" panose="02020603050405020304" pitchFamily="18" charset="0"/>
              </a:rPr>
              <a:t>7</a:t>
            </a:r>
            <a:r>
              <a:rPr lang="en-US" altLang="zh-CN" sz="2800" b="1">
                <a:latin typeface="Times New Roman" panose="02020603050405020304" pitchFamily="18" charset="0"/>
              </a:rPr>
              <a:t> J/kg</a:t>
            </a:r>
            <a:r>
              <a:rPr lang="zh-CN" altLang="en-US" sz="2800" b="1" dirty="0">
                <a:latin typeface="Times New Roman" panose="02020603050405020304" pitchFamily="18" charset="0"/>
              </a:rPr>
              <a:t>的标准煤来计算，</a:t>
            </a:r>
            <a:r>
              <a:rPr lang="en-US" altLang="zh-CN" sz="2800" b="1">
                <a:latin typeface="Times New Roman" panose="02020603050405020304" pitchFamily="18" charset="0"/>
              </a:rPr>
              <a:t>1950</a:t>
            </a:r>
            <a:r>
              <a:rPr lang="zh-CN" altLang="en-US" sz="2800" b="1" dirty="0">
                <a:latin typeface="Times New Roman" panose="02020603050405020304" pitchFamily="18" charset="0"/>
              </a:rPr>
              <a:t>年为</a:t>
            </a:r>
            <a:r>
              <a:rPr lang="en-US" altLang="zh-CN" sz="2800" b="1">
                <a:latin typeface="Times New Roman" panose="02020603050405020304" pitchFamily="18" charset="0"/>
              </a:rPr>
              <a:t>26 </a:t>
            </a:r>
            <a:r>
              <a:rPr lang="zh-CN" altLang="en-US" sz="2800" b="1" dirty="0">
                <a:latin typeface="Times New Roman" panose="02020603050405020304" pitchFamily="18" charset="0"/>
              </a:rPr>
              <a:t>亿吨，</a:t>
            </a:r>
            <a:r>
              <a:rPr lang="en-US" altLang="zh-CN" sz="2800" b="1">
                <a:latin typeface="Times New Roman" panose="02020603050405020304" pitchFamily="18" charset="0"/>
              </a:rPr>
              <a:t>1987</a:t>
            </a:r>
            <a:r>
              <a:rPr lang="zh-CN" altLang="en-US" sz="2800" b="1" dirty="0">
                <a:latin typeface="Times New Roman" panose="02020603050405020304" pitchFamily="18" charset="0"/>
              </a:rPr>
              <a:t>年为</a:t>
            </a:r>
            <a:r>
              <a:rPr lang="en-US" altLang="zh-CN" sz="2800" b="1">
                <a:latin typeface="Times New Roman" panose="02020603050405020304" pitchFamily="18" charset="0"/>
              </a:rPr>
              <a:t>110 </a:t>
            </a:r>
            <a:r>
              <a:rPr lang="zh-CN" altLang="en-US" sz="2800" b="1" dirty="0">
                <a:latin typeface="Times New Roman" panose="02020603050405020304" pitchFamily="18" charset="0"/>
              </a:rPr>
              <a:t>多亿吨，</a:t>
            </a:r>
            <a:r>
              <a:rPr lang="en-US" altLang="zh-CN" sz="2800" b="1">
                <a:latin typeface="Times New Roman" panose="02020603050405020304" pitchFamily="18" charset="0"/>
              </a:rPr>
              <a:t>2003</a:t>
            </a:r>
            <a:r>
              <a:rPr lang="zh-CN" altLang="en-US" sz="2800" b="1" dirty="0">
                <a:latin typeface="Times New Roman" panose="02020603050405020304" pitchFamily="18" charset="0"/>
              </a:rPr>
              <a:t>年接近</a:t>
            </a:r>
            <a:r>
              <a:rPr lang="en-US" altLang="zh-CN" sz="2800" b="1">
                <a:latin typeface="Times New Roman" panose="02020603050405020304" pitchFamily="18" charset="0"/>
              </a:rPr>
              <a:t>140 </a:t>
            </a:r>
            <a:r>
              <a:rPr lang="zh-CN" altLang="en-US" sz="2800" b="1" dirty="0">
                <a:latin typeface="Times New Roman" panose="02020603050405020304" pitchFamily="18" charset="0"/>
              </a:rPr>
              <a:t>亿吨，</a:t>
            </a:r>
            <a:r>
              <a:rPr lang="en-US" altLang="zh-CN" sz="2800" b="1">
                <a:latin typeface="Times New Roman" panose="02020603050405020304" pitchFamily="18" charset="0"/>
              </a:rPr>
              <a:t>2007</a:t>
            </a:r>
            <a:r>
              <a:rPr lang="zh-CN" altLang="en-US" sz="2800" b="1" dirty="0">
                <a:latin typeface="Times New Roman" panose="02020603050405020304" pitchFamily="18" charset="0"/>
              </a:rPr>
              <a:t>年达到</a:t>
            </a:r>
            <a:r>
              <a:rPr lang="en-US" altLang="zh-CN" sz="2800" b="1">
                <a:latin typeface="Times New Roman" panose="02020603050405020304" pitchFamily="18" charset="0"/>
              </a:rPr>
              <a:t>160 </a:t>
            </a:r>
            <a:r>
              <a:rPr lang="zh-CN" altLang="en-US" sz="2800" b="1" dirty="0">
                <a:latin typeface="Times New Roman" panose="02020603050405020304" pitchFamily="18" charset="0"/>
              </a:rPr>
              <a:t>亿吨。</a:t>
            </a:r>
          </a:p>
        </p:txBody>
      </p:sp>
      <p:sp>
        <p:nvSpPr>
          <p:cNvPr id="28715" name="矩形 4"/>
          <p:cNvSpPr/>
          <p:nvPr/>
        </p:nvSpPr>
        <p:spPr>
          <a:xfrm>
            <a:off x="1350645" y="794385"/>
            <a:ext cx="48958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四、</a:t>
            </a:r>
            <a:r>
              <a:rPr lang="en-US" altLang="zh-CN" sz="3200" b="1">
                <a:solidFill>
                  <a:srgbClr val="FFFFFF"/>
                </a:solidFill>
                <a:latin typeface="Times New Roman" panose="02020603050405020304" pitchFamily="18" charset="0"/>
              </a:rPr>
              <a:t>21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世纪的能源趋势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E:\电子课件编制\20100724_832a802d38d146b427a96J9BMJisL5T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0" y="1667510"/>
            <a:ext cx="4319270" cy="2665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Box 3"/>
          <p:cNvSpPr txBox="1"/>
          <p:nvPr/>
        </p:nvSpPr>
        <p:spPr>
          <a:xfrm>
            <a:off x="706120" y="937260"/>
            <a:ext cx="287718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化石能源</a:t>
            </a:r>
            <a:r>
              <a:rPr lang="zh-CN" altLang="en-US" sz="2800" b="1" dirty="0">
                <a:latin typeface="宋体" panose="02010600030101010101" pitchFamily="2" charset="-122"/>
              </a:rPr>
              <a:t>是现代人类文明所需的主要能源。由于其属于不可再生的资源，所以总有使用殆尽的一天。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7652" name="矩形 8"/>
          <p:cNvSpPr/>
          <p:nvPr/>
        </p:nvSpPr>
        <p:spPr>
          <a:xfrm>
            <a:off x="8395970" y="937260"/>
            <a:ext cx="328485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而且在开采化石能源的过程中因意外而对环境的破坏也十分严重。所以开发新能源、更好地利用已知能源是全球范围的重要课题。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7653" name="矩形 8"/>
          <p:cNvSpPr/>
          <p:nvPr/>
        </p:nvSpPr>
        <p:spPr>
          <a:xfrm>
            <a:off x="2221230" y="5017770"/>
            <a:ext cx="8172450" cy="1373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20</a:t>
            </a:r>
            <a:r>
              <a:rPr lang="zh-CN" altLang="en-US" sz="2800" b="1" dirty="0">
                <a:latin typeface="Times New Roman" panose="02020603050405020304" pitchFamily="18" charset="0"/>
              </a:rPr>
              <a:t>世纪</a:t>
            </a:r>
            <a:r>
              <a:rPr lang="en-US" altLang="zh-CN" sz="2800" b="1">
                <a:latin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Times New Roman" panose="02020603050405020304" pitchFamily="18" charset="0"/>
              </a:rPr>
              <a:t>年代，科学家发明了可以控制核能释放的装置</a:t>
            </a:r>
            <a:r>
              <a:rPr lang="en-US" altLang="zh-CN" sz="2800" b="1">
                <a:latin typeface="Times New Roman" panose="02020603050405020304" pitchFamily="18" charset="0"/>
              </a:rPr>
              <a:t>——</a:t>
            </a:r>
            <a:r>
              <a:rPr lang="zh-CN" altLang="en-US" sz="2800" b="1" dirty="0">
                <a:latin typeface="Times New Roman" panose="02020603050405020304" pitchFamily="18" charset="0"/>
              </a:rPr>
              <a:t>核反应堆，拉开了以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核能</a:t>
            </a:r>
            <a:r>
              <a:rPr lang="zh-CN" altLang="en-US" sz="2800" b="1" dirty="0">
                <a:latin typeface="Times New Roman" panose="02020603050405020304" pitchFamily="18" charset="0"/>
              </a:rPr>
              <a:t>为代表的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新能源</a:t>
            </a:r>
            <a:r>
              <a:rPr lang="zh-CN" altLang="en-US" sz="2800" b="1" dirty="0">
                <a:latin typeface="Times New Roman" panose="02020603050405020304" pitchFamily="18" charset="0"/>
              </a:rPr>
              <a:t>利用的序幕。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E:\电子课件编制\19300001337475131296477793884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415" y="1732280"/>
            <a:ext cx="5619750" cy="3905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0" name="组合 26629"/>
          <p:cNvGrpSpPr/>
          <p:nvPr/>
        </p:nvGrpSpPr>
        <p:grpSpPr>
          <a:xfrm>
            <a:off x="2520315" y="1294130"/>
            <a:ext cx="2952750" cy="1979295"/>
            <a:chOff x="0" y="0"/>
            <a:chExt cx="1860" cy="1247"/>
          </a:xfrm>
        </p:grpSpPr>
        <p:sp>
          <p:nvSpPr>
            <p:cNvPr id="26631" name="矩形 14"/>
            <p:cNvSpPr/>
            <p:nvPr/>
          </p:nvSpPr>
          <p:spPr>
            <a:xfrm>
              <a:off x="310" y="136"/>
              <a:ext cx="1550" cy="65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核反应堆外围包裹着厚厚的混凝土罩以吸收辐射</a:t>
              </a:r>
            </a:p>
          </p:txBody>
        </p:sp>
        <p:cxnSp>
          <p:nvCxnSpPr>
            <p:cNvPr id="26632" name="直接连接符 20"/>
            <p:cNvCxnSpPr/>
            <p:nvPr/>
          </p:nvCxnSpPr>
          <p:spPr>
            <a:xfrm>
              <a:off x="1248" y="884"/>
              <a:ext cx="204" cy="36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  <p:pic>
          <p:nvPicPr>
            <p:cNvPr id="26633" name="矩形 1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65" cy="46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34" name="组合 26633"/>
          <p:cNvGrpSpPr/>
          <p:nvPr/>
        </p:nvGrpSpPr>
        <p:grpSpPr>
          <a:xfrm>
            <a:off x="2950845" y="3813175"/>
            <a:ext cx="3528695" cy="2402205"/>
            <a:chOff x="0" y="0"/>
            <a:chExt cx="2223" cy="1513"/>
          </a:xfrm>
        </p:grpSpPr>
        <p:sp>
          <p:nvSpPr>
            <p:cNvPr id="26635" name="矩形 16"/>
            <p:cNvSpPr/>
            <p:nvPr/>
          </p:nvSpPr>
          <p:spPr>
            <a:xfrm>
              <a:off x="306" y="669"/>
              <a:ext cx="1917" cy="84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水在核反应堆中心循环流动，吸收在核反应中产生的热量，并将这部分内能传递给蒸汽发生器内的水</a:t>
              </a:r>
              <a:endParaRPr lang="en-US" altLang="zh-CN" b="1"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26636" name="直接连接符 22"/>
            <p:cNvCxnSpPr/>
            <p:nvPr/>
          </p:nvCxnSpPr>
          <p:spPr>
            <a:xfrm flipH="1">
              <a:off x="1247" y="0"/>
              <a:ext cx="522" cy="66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  <p:pic>
          <p:nvPicPr>
            <p:cNvPr id="26637" name="矩形 1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516"/>
              <a:ext cx="410" cy="5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38" name="组合 26637"/>
          <p:cNvGrpSpPr/>
          <p:nvPr/>
        </p:nvGrpSpPr>
        <p:grpSpPr>
          <a:xfrm>
            <a:off x="6589395" y="860425"/>
            <a:ext cx="3576320" cy="2844800"/>
            <a:chOff x="0" y="0"/>
            <a:chExt cx="2245" cy="1951"/>
          </a:xfrm>
        </p:grpSpPr>
        <p:sp>
          <p:nvSpPr>
            <p:cNvPr id="26639" name="矩形 15"/>
            <p:cNvSpPr/>
            <p:nvPr/>
          </p:nvSpPr>
          <p:spPr>
            <a:xfrm>
              <a:off x="725" y="159"/>
              <a:ext cx="1520" cy="50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吸收了热量的水汽化变成蒸汽</a:t>
              </a:r>
            </a:p>
          </p:txBody>
        </p:sp>
        <p:cxnSp>
          <p:nvCxnSpPr>
            <p:cNvPr id="26640" name="直接连接符 26"/>
            <p:cNvCxnSpPr/>
            <p:nvPr/>
          </p:nvCxnSpPr>
          <p:spPr>
            <a:xfrm flipH="1">
              <a:off x="0" y="681"/>
              <a:ext cx="1020" cy="127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  <p:pic>
          <p:nvPicPr>
            <p:cNvPr id="26641" name="矩形 13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85" y="0"/>
              <a:ext cx="454" cy="54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6642" name="组合 26641"/>
          <p:cNvGrpSpPr/>
          <p:nvPr/>
        </p:nvGrpSpPr>
        <p:grpSpPr>
          <a:xfrm>
            <a:off x="6997065" y="4650105"/>
            <a:ext cx="3551555" cy="1934845"/>
            <a:chOff x="0" y="0"/>
            <a:chExt cx="2237" cy="1219"/>
          </a:xfrm>
        </p:grpSpPr>
        <p:sp>
          <p:nvSpPr>
            <p:cNvPr id="26643" name="矩形 17"/>
            <p:cNvSpPr/>
            <p:nvPr/>
          </p:nvSpPr>
          <p:spPr>
            <a:xfrm>
              <a:off x="363" y="567"/>
              <a:ext cx="1874" cy="65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蒸汽推动发电机运转，</a:t>
              </a:r>
              <a:endParaRPr lang="en-US" altLang="zh-CN" b="1">
                <a:solidFill>
                  <a:schemeClr val="tx2"/>
                </a:solidFill>
                <a:latin typeface="宋体" panose="02010600030101010101" pitchFamily="2" charset="-122"/>
              </a:endParaRPr>
            </a:p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将蒸汽的机械能转化为电能</a:t>
              </a:r>
            </a:p>
          </p:txBody>
        </p:sp>
        <p:cxnSp>
          <p:nvCxnSpPr>
            <p:cNvPr id="26644" name="直接连接符 29"/>
            <p:cNvCxnSpPr/>
            <p:nvPr/>
          </p:nvCxnSpPr>
          <p:spPr>
            <a:xfrm flipH="1" flipV="1">
              <a:off x="657" y="0"/>
              <a:ext cx="318" cy="59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  <p:pic>
          <p:nvPicPr>
            <p:cNvPr id="26645" name="矩形 18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454"/>
              <a:ext cx="430" cy="54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7" name="矩形 26646"/>
          <p:cNvSpPr/>
          <p:nvPr/>
        </p:nvSpPr>
        <p:spPr>
          <a:xfrm>
            <a:off x="327660" y="990600"/>
            <a:ext cx="2684780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核能发电的原理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3" descr="E:\电子课件编制\germany-nuclear-plant-Bjoern-Schwar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835" y="2171700"/>
            <a:ext cx="4518025" cy="3387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5" name="组合 25604"/>
          <p:cNvGrpSpPr/>
          <p:nvPr/>
        </p:nvGrpSpPr>
        <p:grpSpPr>
          <a:xfrm>
            <a:off x="6189980" y="855345"/>
            <a:ext cx="3565525" cy="963930"/>
            <a:chOff x="0" y="0"/>
            <a:chExt cx="2246" cy="607"/>
          </a:xfrm>
        </p:grpSpPr>
        <p:pic>
          <p:nvPicPr>
            <p:cNvPr id="25606" name="矩形 1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46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文本框 25606"/>
            <p:cNvSpPr txBox="1"/>
            <p:nvPr/>
          </p:nvSpPr>
          <p:spPr>
            <a:xfrm>
              <a:off x="35" y="58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不造成空气污染</a:t>
              </a:r>
            </a:p>
          </p:txBody>
        </p:sp>
      </p:grpSp>
      <p:grpSp>
        <p:nvGrpSpPr>
          <p:cNvPr id="25608" name="组合 25607"/>
          <p:cNvGrpSpPr/>
          <p:nvPr/>
        </p:nvGrpSpPr>
        <p:grpSpPr>
          <a:xfrm>
            <a:off x="6189980" y="1574800"/>
            <a:ext cx="3565525" cy="987425"/>
            <a:chOff x="0" y="0"/>
            <a:chExt cx="2246" cy="622"/>
          </a:xfrm>
        </p:grpSpPr>
        <p:pic>
          <p:nvPicPr>
            <p:cNvPr id="25609" name="矩形 17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246" cy="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0" name="文本框 25609"/>
            <p:cNvSpPr txBox="1"/>
            <p:nvPr/>
          </p:nvSpPr>
          <p:spPr>
            <a:xfrm>
              <a:off x="35" y="58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不排放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CO</a:t>
              </a:r>
              <a:r>
                <a:rPr lang="en-US" altLang="zh-CN" sz="2800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611" name="组合 25610"/>
          <p:cNvGrpSpPr/>
          <p:nvPr/>
        </p:nvGrpSpPr>
        <p:grpSpPr>
          <a:xfrm>
            <a:off x="6189980" y="2312670"/>
            <a:ext cx="3565525" cy="962025"/>
            <a:chOff x="0" y="0"/>
            <a:chExt cx="2246" cy="606"/>
          </a:xfrm>
        </p:grpSpPr>
        <p:pic>
          <p:nvPicPr>
            <p:cNvPr id="25612" name="矩形 19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46" cy="6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3" name="文本框 25612"/>
            <p:cNvSpPr txBox="1"/>
            <p:nvPr/>
          </p:nvSpPr>
          <p:spPr>
            <a:xfrm>
              <a:off x="35" y="47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消耗核能源少</a:t>
              </a:r>
              <a:endParaRPr lang="zh-CN" altLang="en-US" sz="2800" b="1" baseline="-25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614" name="组合 25613"/>
          <p:cNvGrpSpPr/>
          <p:nvPr/>
        </p:nvGrpSpPr>
        <p:grpSpPr>
          <a:xfrm>
            <a:off x="6189980" y="3032125"/>
            <a:ext cx="3565525" cy="963295"/>
            <a:chOff x="0" y="0"/>
            <a:chExt cx="2246" cy="607"/>
          </a:xfrm>
        </p:grpSpPr>
        <p:pic>
          <p:nvPicPr>
            <p:cNvPr id="25615" name="矩形 2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2246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6" name="文本框 25615"/>
            <p:cNvSpPr txBox="1"/>
            <p:nvPr/>
          </p:nvSpPr>
          <p:spPr>
            <a:xfrm>
              <a:off x="35" y="47"/>
              <a:ext cx="2177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发电成本低</a:t>
              </a:r>
              <a:endParaRPr lang="zh-CN" altLang="en-US" sz="2800" b="1" baseline="-25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617" name="组合 25616"/>
          <p:cNvGrpSpPr/>
          <p:nvPr/>
        </p:nvGrpSpPr>
        <p:grpSpPr>
          <a:xfrm>
            <a:off x="6189980" y="3860800"/>
            <a:ext cx="3565525" cy="1036320"/>
            <a:chOff x="0" y="0"/>
            <a:chExt cx="2246" cy="653"/>
          </a:xfrm>
        </p:grpSpPr>
        <p:pic>
          <p:nvPicPr>
            <p:cNvPr id="25618" name="矩形 21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2246" cy="6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9" name="文本框 25618"/>
            <p:cNvSpPr txBox="1"/>
            <p:nvPr/>
          </p:nvSpPr>
          <p:spPr>
            <a:xfrm>
              <a:off x="35" y="70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产生放射性废料</a:t>
              </a:r>
              <a:endParaRPr lang="zh-CN" altLang="en-US" sz="2800" b="1" baseline="-250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620" name="组合 25619"/>
          <p:cNvGrpSpPr/>
          <p:nvPr/>
        </p:nvGrpSpPr>
        <p:grpSpPr>
          <a:xfrm>
            <a:off x="6189980" y="4579620"/>
            <a:ext cx="3565525" cy="1036955"/>
            <a:chOff x="0" y="0"/>
            <a:chExt cx="2246" cy="653"/>
          </a:xfrm>
        </p:grpSpPr>
        <p:pic>
          <p:nvPicPr>
            <p:cNvPr id="25621" name="矩形 22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246" cy="6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2" name="文本框 25621"/>
            <p:cNvSpPr txBox="1"/>
            <p:nvPr/>
          </p:nvSpPr>
          <p:spPr>
            <a:xfrm>
              <a:off x="35" y="70"/>
              <a:ext cx="2177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排热量大</a:t>
              </a:r>
              <a:endParaRPr lang="zh-CN" altLang="en-US" sz="2800" b="1" baseline="-250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623" name="组合 25622"/>
          <p:cNvGrpSpPr/>
          <p:nvPr/>
        </p:nvGrpSpPr>
        <p:grpSpPr>
          <a:xfrm>
            <a:off x="6189980" y="5299075"/>
            <a:ext cx="3565525" cy="1042670"/>
            <a:chOff x="0" y="0"/>
            <a:chExt cx="2246" cy="657"/>
          </a:xfrm>
        </p:grpSpPr>
        <p:pic>
          <p:nvPicPr>
            <p:cNvPr id="25624" name="矩形 23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2246" cy="6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5" name="文本框 25624"/>
            <p:cNvSpPr txBox="1"/>
            <p:nvPr/>
          </p:nvSpPr>
          <p:spPr>
            <a:xfrm>
              <a:off x="35" y="71"/>
              <a:ext cx="2177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建厂成本大</a:t>
              </a:r>
              <a:endParaRPr lang="zh-CN" altLang="en-US" sz="2800" b="1" baseline="-250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626" name="组合 25625"/>
          <p:cNvGrpSpPr/>
          <p:nvPr/>
        </p:nvGrpSpPr>
        <p:grpSpPr>
          <a:xfrm>
            <a:off x="6189980" y="6017895"/>
            <a:ext cx="3565525" cy="1043305"/>
            <a:chOff x="0" y="0"/>
            <a:chExt cx="2246" cy="657"/>
          </a:xfrm>
        </p:grpSpPr>
        <p:pic>
          <p:nvPicPr>
            <p:cNvPr id="25627" name="矩形 2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2246" cy="6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8" name="文本框 25627"/>
            <p:cNvSpPr txBox="1"/>
            <p:nvPr/>
          </p:nvSpPr>
          <p:spPr>
            <a:xfrm>
              <a:off x="35" y="71"/>
              <a:ext cx="2177" cy="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FFFFFF"/>
                  </a:solidFill>
                  <a:latin typeface="Arial" panose="020B0604020202020204" pitchFamily="34" charset="0"/>
                </a:rPr>
                <a:t>核泄漏污染大</a:t>
              </a:r>
              <a:endParaRPr lang="zh-CN" altLang="en-US" sz="2800" b="1" baseline="-250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5633" name="矩形 25632"/>
          <p:cNvSpPr/>
          <p:nvPr/>
        </p:nvSpPr>
        <p:spPr>
          <a:xfrm>
            <a:off x="1744980" y="1147445"/>
            <a:ext cx="306070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核能发电的利弊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Box 4"/>
          <p:cNvSpPr/>
          <p:nvPr/>
        </p:nvSpPr>
        <p:spPr>
          <a:xfrm>
            <a:off x="1668145" y="2251857"/>
            <a:ext cx="8045450" cy="2393950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．人们的生产和生活中利用能源提供能</a:t>
            </a:r>
            <a:b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量。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．人类历史上利用的能源逐步从太阳、柴薪等转变成煤、石油、天然气等化石能源。</a:t>
            </a:r>
            <a:endParaRPr lang="zh-CN" altLang="en-US" sz="28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4581" name="组合 24580"/>
          <p:cNvGrpSpPr/>
          <p:nvPr/>
        </p:nvGrpSpPr>
        <p:grpSpPr>
          <a:xfrm>
            <a:off x="1594485" y="715645"/>
            <a:ext cx="2789555" cy="920750"/>
            <a:chOff x="0" y="0"/>
            <a:chExt cx="2231" cy="580"/>
          </a:xfrm>
        </p:grpSpPr>
        <p:pic>
          <p:nvPicPr>
            <p:cNvPr id="24582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3" name="文本框 24582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7" descr="F:\电子课件编制\DSC_841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825" y="1505585"/>
            <a:ext cx="7082790" cy="4712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矩形 9"/>
          <p:cNvSpPr/>
          <p:nvPr/>
        </p:nvSpPr>
        <p:spPr>
          <a:xfrm>
            <a:off x="567055" y="1704340"/>
            <a:ext cx="36429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</a:rPr>
              <a:t>2012</a:t>
            </a:r>
            <a:r>
              <a:rPr lang="zh-CN" altLang="en-US" sz="2400" b="1" dirty="0">
                <a:latin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Times New Roman" panose="02020603050405020304" pitchFamily="18" charset="0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日，三峡水电站</a:t>
            </a:r>
            <a:r>
              <a:rPr lang="en-US" altLang="zh-CN" sz="2400" b="1">
                <a:latin typeface="Times New Roman" panose="02020603050405020304" pitchFamily="18" charset="0"/>
              </a:rPr>
              <a:t>32</a:t>
            </a:r>
            <a:r>
              <a:rPr lang="zh-CN" altLang="en-US" sz="2400" b="1" dirty="0">
                <a:latin typeface="Times New Roman" panose="02020603050405020304" pitchFamily="18" charset="0"/>
              </a:rPr>
              <a:t>台机组全部投入工作。自</a:t>
            </a:r>
            <a:r>
              <a:rPr lang="en-US" altLang="zh-CN" sz="2400" b="1">
                <a:latin typeface="Times New Roman" panose="02020603050405020304" pitchFamily="18" charset="0"/>
              </a:rPr>
              <a:t>2003</a:t>
            </a:r>
            <a:r>
              <a:rPr lang="zh-CN" altLang="en-US" sz="2400" b="1" dirty="0">
                <a:latin typeface="Times New Roman" panose="02020603050405020304" pitchFamily="18" charset="0"/>
              </a:rPr>
              <a:t>年三峡工程正式开始发电，到</a:t>
            </a:r>
            <a:r>
              <a:rPr lang="en-US" altLang="zh-CN" sz="2400" b="1">
                <a:latin typeface="Times New Roman" panose="02020603050405020304" pitchFamily="18" charset="0"/>
              </a:rPr>
              <a:t>2012</a:t>
            </a:r>
            <a:r>
              <a:rPr lang="zh-CN" altLang="en-US" sz="2400" b="1" dirty="0">
                <a:latin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Times New Roman" panose="02020603050405020304" pitchFamily="18" charset="0"/>
              </a:rPr>
              <a:t>7</a:t>
            </a:r>
            <a:r>
              <a:rPr lang="zh-CN" altLang="en-US" sz="2400" b="1" dirty="0">
                <a:latin typeface="Times New Roman" panose="02020603050405020304" pitchFamily="18" charset="0"/>
              </a:rPr>
              <a:t>月之间，三峡电站发电量累计达到</a:t>
            </a:r>
            <a:r>
              <a:rPr lang="en-US" altLang="zh-CN" sz="2400" b="1">
                <a:latin typeface="Times New Roman" panose="02020603050405020304" pitchFamily="18" charset="0"/>
              </a:rPr>
              <a:t>5 648</a:t>
            </a:r>
            <a:r>
              <a:rPr lang="zh-CN" altLang="en-US" sz="2400" b="1" dirty="0">
                <a:latin typeface="Times New Roman" panose="02020603050405020304" pitchFamily="18" charset="0"/>
              </a:rPr>
              <a:t>亿千瓦时，相当于从滚滚长江中捞起了近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亿吨标准煤，减排二氧化碳</a:t>
            </a:r>
            <a:r>
              <a:rPr lang="en-US" altLang="zh-CN" sz="2400" b="1"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</a:rPr>
              <a:t>亿吨、二氧化硫</a:t>
            </a:r>
            <a:r>
              <a:rPr lang="en-US" altLang="zh-CN" sz="2400" b="1">
                <a:latin typeface="Times New Roman" panose="02020603050405020304" pitchFamily="18" charset="0"/>
              </a:rPr>
              <a:t>500</a:t>
            </a:r>
            <a:r>
              <a:rPr lang="zh-CN" altLang="en-US" sz="2400" b="1" dirty="0">
                <a:latin typeface="Times New Roman" panose="02020603050405020304" pitchFamily="18" charset="0"/>
              </a:rPr>
              <a:t>多万吨。</a:t>
            </a:r>
          </a:p>
        </p:txBody>
      </p:sp>
      <p:sp>
        <p:nvSpPr>
          <p:cNvPr id="4110" name="TextBox 12"/>
          <p:cNvSpPr txBox="1"/>
          <p:nvPr/>
        </p:nvSpPr>
        <p:spPr>
          <a:xfrm>
            <a:off x="4822825" y="875030"/>
            <a:ext cx="7885430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三峡水电站是如何发电的呢？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E:\电子课件编制\无标题.png"/>
          <p:cNvPicPr>
            <a:picLocks noChangeAspect="1"/>
          </p:cNvPicPr>
          <p:nvPr/>
        </p:nvPicPr>
        <p:blipFill>
          <a:blip r:embed="rId2"/>
          <a:srcRect b="7037"/>
          <a:stretch>
            <a:fillRect/>
          </a:stretch>
        </p:blipFill>
        <p:spPr>
          <a:xfrm>
            <a:off x="2414270" y="1299210"/>
            <a:ext cx="5761355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5" name="TextBox 18"/>
          <p:cNvSpPr txBox="1"/>
          <p:nvPr/>
        </p:nvSpPr>
        <p:spPr>
          <a:xfrm>
            <a:off x="1151890" y="5246370"/>
            <a:ext cx="101879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电能只是人类生活、生产活动中广为使用的能量的一种。人类的生活、生产活动，无法离开能量的使用。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grpSp>
        <p:nvGrpSpPr>
          <p:cNvPr id="37896" name="组合 37895"/>
          <p:cNvGrpSpPr/>
          <p:nvPr/>
        </p:nvGrpSpPr>
        <p:grpSpPr>
          <a:xfrm>
            <a:off x="6086475" y="1191260"/>
            <a:ext cx="3636645" cy="1212850"/>
            <a:chOff x="0" y="0"/>
            <a:chExt cx="2291" cy="764"/>
          </a:xfrm>
        </p:grpSpPr>
        <p:sp>
          <p:nvSpPr>
            <p:cNvPr id="37897" name="矩形 10"/>
            <p:cNvSpPr/>
            <p:nvPr/>
          </p:nvSpPr>
          <p:spPr>
            <a:xfrm>
              <a:off x="1112" y="46"/>
              <a:ext cx="1179" cy="460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 lIns="0" rIns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提高上游水位增加水的势能</a:t>
              </a:r>
            </a:p>
          </p:txBody>
        </p:sp>
        <p:pic>
          <p:nvPicPr>
            <p:cNvPr id="37898" name="矩形 1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584" cy="764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7899" name="直接连接符 23"/>
            <p:cNvCxnSpPr>
              <a:stCxn id="37898" idx="3"/>
              <a:endCxn id="37897" idx="1"/>
            </p:cNvCxnSpPr>
            <p:nvPr/>
          </p:nvCxnSpPr>
          <p:spPr>
            <a:xfrm flipV="1">
              <a:off x="584" y="308"/>
              <a:ext cx="528" cy="7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</p:grpSp>
      <p:grpSp>
        <p:nvGrpSpPr>
          <p:cNvPr id="37900" name="组合 37899"/>
          <p:cNvGrpSpPr/>
          <p:nvPr/>
        </p:nvGrpSpPr>
        <p:grpSpPr>
          <a:xfrm>
            <a:off x="6086475" y="2414905"/>
            <a:ext cx="3673475" cy="1647825"/>
            <a:chOff x="0" y="0"/>
            <a:chExt cx="2314" cy="1038"/>
          </a:xfrm>
        </p:grpSpPr>
        <p:sp>
          <p:nvSpPr>
            <p:cNvPr id="37901" name="矩形 11"/>
            <p:cNvSpPr/>
            <p:nvPr/>
          </p:nvSpPr>
          <p:spPr>
            <a:xfrm>
              <a:off x="1093" y="386"/>
              <a:ext cx="1221" cy="65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 lIns="0" rIns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高水位的水快速向下流推动水轮机转动</a:t>
              </a:r>
            </a:p>
          </p:txBody>
        </p:sp>
        <p:pic>
          <p:nvPicPr>
            <p:cNvPr id="37902" name="矩形 1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645" cy="764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7903" name="直接连接符 26"/>
            <p:cNvCxnSpPr/>
            <p:nvPr/>
          </p:nvCxnSpPr>
          <p:spPr>
            <a:xfrm>
              <a:off x="477" y="340"/>
              <a:ext cx="612" cy="29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</p:grpSp>
      <p:grpSp>
        <p:nvGrpSpPr>
          <p:cNvPr id="37904" name="组合 37903"/>
          <p:cNvGrpSpPr/>
          <p:nvPr/>
        </p:nvGrpSpPr>
        <p:grpSpPr>
          <a:xfrm>
            <a:off x="1334770" y="2306955"/>
            <a:ext cx="3819525" cy="1514475"/>
            <a:chOff x="0" y="0"/>
            <a:chExt cx="2406" cy="954"/>
          </a:xfrm>
        </p:grpSpPr>
        <p:sp>
          <p:nvSpPr>
            <p:cNvPr id="37905" name="矩形 9"/>
            <p:cNvSpPr/>
            <p:nvPr/>
          </p:nvSpPr>
          <p:spPr>
            <a:xfrm>
              <a:off x="0" y="0"/>
              <a:ext cx="1270" cy="65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66CC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  <p:txBody>
            <a:bodyPr lIns="0" rIns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发电机在水轮机的带动下旋转发电</a:t>
              </a:r>
            </a:p>
          </p:txBody>
        </p:sp>
        <p:pic>
          <p:nvPicPr>
            <p:cNvPr id="37906" name="矩形 17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916" y="190"/>
              <a:ext cx="490" cy="764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7907" name="直接连接符 29"/>
            <p:cNvCxnSpPr>
              <a:stCxn id="37906" idx="1"/>
              <a:endCxn id="37905" idx="3"/>
            </p:cNvCxnSpPr>
            <p:nvPr/>
          </p:nvCxnSpPr>
          <p:spPr>
            <a:xfrm flipH="1" flipV="1">
              <a:off x="1270" y="377"/>
              <a:ext cx="646" cy="19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23000" dir="5400000" algn="ctr" rotWithShape="0">
                <a:srgbClr val="000000">
                  <a:alpha val="31000"/>
                </a:srgbClr>
              </a:outerShdw>
            </a:effectLst>
          </p:spPr>
        </p:cxnSp>
      </p:grpSp>
      <p:sp>
        <p:nvSpPr>
          <p:cNvPr id="37911" name="矩形 37910"/>
          <p:cNvSpPr/>
          <p:nvPr/>
        </p:nvSpPr>
        <p:spPr>
          <a:xfrm>
            <a:off x="1442720" y="779780"/>
            <a:ext cx="3756025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三峡水电站的发电原理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8"/>
          <p:cNvSpPr txBox="1"/>
          <p:nvPr/>
        </p:nvSpPr>
        <p:spPr>
          <a:xfrm>
            <a:off x="833755" y="1743710"/>
            <a:ext cx="1052385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　　</a:t>
            </a:r>
            <a:r>
              <a:rPr lang="zh-CN" altLang="en-US" sz="2800" b="1" dirty="0">
                <a:latin typeface="Arial" panose="020B0604020202020204" pitchFamily="34" charset="0"/>
              </a:rPr>
              <a:t>能够提供热、光、机械能和电能等各种形式的能量来源就叫能源。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金属的冶炼、机器的运转、汽车和火车等交通工具的行驶需要能量，生活中烧饭、取暖、照明等也需要能量。</a:t>
            </a:r>
            <a:endParaRPr lang="en-US" altLang="zh-CN" sz="2800" b="1">
              <a:latin typeface="Arial" panose="020B0604020202020204" pitchFamily="34" charset="0"/>
            </a:endParaRPr>
          </a:p>
          <a:p>
            <a:pPr>
              <a:lnSpc>
                <a:spcPts val="4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生产和生活中利用的这些能量，是通过不同的能源提供的。各种能源的广泛利用，极大地促进了人类文明的发展。</a:t>
            </a:r>
            <a:r>
              <a:rPr lang="en-US" altLang="zh-CN" sz="2800" b="1">
                <a:solidFill>
                  <a:srgbClr val="0066CC"/>
                </a:solidFill>
                <a:latin typeface="宋体" panose="02010600030101010101" pitchFamily="2" charset="-122"/>
              </a:rPr>
              <a:t>	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36869" name="矩形 4"/>
          <p:cNvSpPr/>
          <p:nvPr/>
        </p:nvSpPr>
        <p:spPr>
          <a:xfrm>
            <a:off x="989330" y="824865"/>
            <a:ext cx="30956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一、能源概念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TextBox 4"/>
          <p:cNvSpPr txBox="1"/>
          <p:nvPr/>
        </p:nvSpPr>
        <p:spPr>
          <a:xfrm>
            <a:off x="1834515" y="5908040"/>
            <a:ext cx="766762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地球上的能源是否是无尽的呢？</a:t>
            </a:r>
          </a:p>
        </p:txBody>
      </p:sp>
      <p:pic>
        <p:nvPicPr>
          <p:cNvPr id="35847" name="Picture 2" descr="E:\电子课件编制\3a4107e7f251d1c7a54293f7d23eac59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4714240" y="1628140"/>
            <a:ext cx="2520950" cy="1906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4" descr="E:\电子课件编制\4120254_202418034326_2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7451090" y="3712845"/>
            <a:ext cx="2519045" cy="190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Picture 8" descr="E:\电子课件编制\20110104111827-359496986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1978660" y="1628140"/>
            <a:ext cx="2519680" cy="1906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Picture 3" descr="E:\电子课件编制\01300000165488122302548800373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7451090" y="1628140"/>
            <a:ext cx="2519045" cy="1906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Picture 2" descr="E:\电子课件编制\5527010_225537319160_2.jpg"/>
          <p:cNvPicPr/>
          <p:nvPr/>
        </p:nvPicPr>
        <p:blipFill>
          <a:blip r:embed="rId6"/>
          <a:stretch>
            <a:fillRect/>
          </a:stretch>
        </p:blipFill>
        <p:spPr>
          <a:xfrm>
            <a:off x="1978660" y="3712845"/>
            <a:ext cx="2519680" cy="190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Picture 3" descr="E:\电子课件编制\1_100808172653_1.jpg"/>
          <p:cNvPicPr/>
          <p:nvPr/>
        </p:nvPicPr>
        <p:blipFill>
          <a:blip r:embed="rId7"/>
          <a:stretch>
            <a:fillRect/>
          </a:stretch>
        </p:blipFill>
        <p:spPr>
          <a:xfrm>
            <a:off x="4714240" y="3712845"/>
            <a:ext cx="2520950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TextBox 4"/>
          <p:cNvSpPr txBox="1"/>
          <p:nvPr/>
        </p:nvSpPr>
        <p:spPr>
          <a:xfrm>
            <a:off x="1797685" y="723265"/>
            <a:ext cx="81362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我们的生活中都用到哪些能源呢？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Box 11"/>
          <p:cNvSpPr txBox="1"/>
          <p:nvPr/>
        </p:nvSpPr>
        <p:spPr>
          <a:xfrm>
            <a:off x="1803400" y="1529080"/>
            <a:ext cx="5295900" cy="222567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钻木取火这项技术的出现，使人类实现了从利用自然火到利用人工火的转变。开启了人类以柴薪为主要能源的时代。</a:t>
            </a:r>
          </a:p>
        </p:txBody>
      </p:sp>
      <p:pic>
        <p:nvPicPr>
          <p:cNvPr id="34820" name="Picture 10" descr="E:\电子课件编制\forest-deforestation-pic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305" y="4121150"/>
            <a:ext cx="3457575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TextBox 14"/>
          <p:cNvSpPr txBox="1"/>
          <p:nvPr/>
        </p:nvSpPr>
        <p:spPr>
          <a:xfrm>
            <a:off x="5043805" y="3905250"/>
            <a:ext cx="5257800" cy="2759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柴薪主要通过砍伐森林获得，大面积的砍伐森林严重破坏地球的生态平衡。同时由于燃烧柴薪获取能量的效率较低，人类仍需要开发其他的能源。</a:t>
            </a:r>
          </a:p>
        </p:txBody>
      </p:sp>
      <p:pic>
        <p:nvPicPr>
          <p:cNvPr id="34822" name="图片 348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075" y="1241425"/>
            <a:ext cx="2987675" cy="254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矩形 4"/>
          <p:cNvSpPr/>
          <p:nvPr/>
        </p:nvSpPr>
        <p:spPr>
          <a:xfrm>
            <a:off x="1803400" y="671830"/>
            <a:ext cx="51117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二、人类利用能源的历程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1"/>
          <p:cNvSpPr txBox="1"/>
          <p:nvPr/>
        </p:nvSpPr>
        <p:spPr>
          <a:xfrm>
            <a:off x="906780" y="673100"/>
            <a:ext cx="5292725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蒸汽机的发明令人类成功地将燃烧获取的内能转化为机械能。实现了以机械动力大规模代替人力和畜力的新时代，人类的主要能源从柴薪转向热值更高的煤。</a:t>
            </a:r>
          </a:p>
        </p:txBody>
      </p:sp>
      <p:sp>
        <p:nvSpPr>
          <p:cNvPr id="33795" name="TextBox 14"/>
          <p:cNvSpPr txBox="1"/>
          <p:nvPr/>
        </p:nvSpPr>
        <p:spPr>
          <a:xfrm>
            <a:off x="4183380" y="3589655"/>
            <a:ext cx="5364480" cy="244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煤、石油、天然气是</a:t>
            </a:r>
            <a:r>
              <a:rPr lang="zh-CN" altLang="en-US" sz="2800" b="1" dirty="0">
                <a:latin typeface="Arial" panose="020B0604020202020204" pitchFamily="34" charset="0"/>
              </a:rPr>
              <a:t>千百万年前埋在地下的动、植物经过漫长的地质年代形成的，所以称为化石能源。</a:t>
            </a:r>
            <a:r>
              <a:rPr lang="zh-CN" altLang="en-US" sz="2800" b="1" dirty="0">
                <a:latin typeface="宋体" panose="02010600030101010101" pitchFamily="2" charset="-122"/>
              </a:rPr>
              <a:t>这三种能源是当今世界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一次能源</a:t>
            </a:r>
            <a:r>
              <a:rPr lang="zh-CN" altLang="en-US" sz="2800" b="1" dirty="0">
                <a:latin typeface="宋体" panose="02010600030101010101" pitchFamily="2" charset="-122"/>
              </a:rPr>
              <a:t>的三大支柱。</a:t>
            </a:r>
          </a:p>
        </p:txBody>
      </p:sp>
      <p:pic>
        <p:nvPicPr>
          <p:cNvPr id="33796" name="Picture 2" descr="E:\电子课件编制\ng0612279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405" y="781050"/>
            <a:ext cx="3062605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2" descr="E:\电子课件编制\10197997_0935308290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755" y="3876675"/>
            <a:ext cx="2881630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Box 2"/>
          <p:cNvSpPr txBox="1"/>
          <p:nvPr/>
        </p:nvSpPr>
        <p:spPr>
          <a:xfrm>
            <a:off x="2394585" y="1544320"/>
            <a:ext cx="8172450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．能直接从自然界获取的能源称为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</a:rPr>
              <a:t>一次能源</a:t>
            </a:r>
          </a:p>
        </p:txBody>
      </p:sp>
      <p:grpSp>
        <p:nvGrpSpPr>
          <p:cNvPr id="32772" name="组合 32771"/>
          <p:cNvGrpSpPr/>
          <p:nvPr/>
        </p:nvGrpSpPr>
        <p:grpSpPr>
          <a:xfrm>
            <a:off x="4013835" y="2517140"/>
            <a:ext cx="4634230" cy="3703955"/>
            <a:chOff x="0" y="0"/>
            <a:chExt cx="1996" cy="1523"/>
          </a:xfrm>
        </p:grpSpPr>
        <p:pic>
          <p:nvPicPr>
            <p:cNvPr id="32773" name="Picture 8" descr="露天煤矿开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96" cy="14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文本框 32773"/>
            <p:cNvSpPr txBox="1"/>
            <p:nvPr/>
          </p:nvSpPr>
          <p:spPr>
            <a:xfrm>
              <a:off x="726" y="1360"/>
              <a:ext cx="384" cy="1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煤</a:t>
              </a:r>
            </a:p>
          </p:txBody>
        </p:sp>
      </p:grpSp>
      <p:grpSp>
        <p:nvGrpSpPr>
          <p:cNvPr id="32775" name="组合 32774"/>
          <p:cNvGrpSpPr/>
          <p:nvPr/>
        </p:nvGrpSpPr>
        <p:grpSpPr>
          <a:xfrm>
            <a:off x="3940810" y="2517140"/>
            <a:ext cx="5149850" cy="3796030"/>
            <a:chOff x="0" y="0"/>
            <a:chExt cx="1864" cy="1368"/>
          </a:xfrm>
        </p:grpSpPr>
        <p:pic>
          <p:nvPicPr>
            <p:cNvPr id="32776" name="图片 327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864" cy="1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7" name="文本框 32776"/>
            <p:cNvSpPr txBox="1"/>
            <p:nvPr/>
          </p:nvSpPr>
          <p:spPr>
            <a:xfrm>
              <a:off x="499" y="1225"/>
              <a:ext cx="589" cy="1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石油</a:t>
              </a:r>
            </a:p>
          </p:txBody>
        </p:sp>
      </p:grpSp>
      <p:grpSp>
        <p:nvGrpSpPr>
          <p:cNvPr id="32778" name="组合 32777"/>
          <p:cNvGrpSpPr/>
          <p:nvPr/>
        </p:nvGrpSpPr>
        <p:grpSpPr>
          <a:xfrm>
            <a:off x="4013835" y="2517140"/>
            <a:ext cx="4978400" cy="4121150"/>
            <a:chOff x="0" y="0"/>
            <a:chExt cx="1633" cy="1345"/>
          </a:xfrm>
        </p:grpSpPr>
        <p:pic>
          <p:nvPicPr>
            <p:cNvPr id="32779" name="Picture 10" descr="01风车发电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633" cy="1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0" name="文本框 32779"/>
            <p:cNvSpPr txBox="1"/>
            <p:nvPr/>
          </p:nvSpPr>
          <p:spPr>
            <a:xfrm>
              <a:off x="544" y="1215"/>
              <a:ext cx="589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风能</a:t>
              </a:r>
            </a:p>
          </p:txBody>
        </p:sp>
      </p:grpSp>
      <p:grpSp>
        <p:nvGrpSpPr>
          <p:cNvPr id="32781" name="组合 32780"/>
          <p:cNvGrpSpPr/>
          <p:nvPr/>
        </p:nvGrpSpPr>
        <p:grpSpPr>
          <a:xfrm>
            <a:off x="4048760" y="2517140"/>
            <a:ext cx="4749800" cy="4029075"/>
            <a:chOff x="0" y="0"/>
            <a:chExt cx="1668" cy="1385"/>
          </a:xfrm>
        </p:grpSpPr>
        <p:pic>
          <p:nvPicPr>
            <p:cNvPr id="32782" name="Picture 12" descr="羊八井地热温泉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668" cy="12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3" name="文本框 32782"/>
            <p:cNvSpPr txBox="1"/>
            <p:nvPr/>
          </p:nvSpPr>
          <p:spPr>
            <a:xfrm>
              <a:off x="386" y="1248"/>
              <a:ext cx="794" cy="1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地热能</a:t>
              </a:r>
            </a:p>
          </p:txBody>
        </p:sp>
      </p:grpSp>
      <p:grpSp>
        <p:nvGrpSpPr>
          <p:cNvPr id="32784" name="组合 32783"/>
          <p:cNvGrpSpPr/>
          <p:nvPr/>
        </p:nvGrpSpPr>
        <p:grpSpPr>
          <a:xfrm>
            <a:off x="4013835" y="2552065"/>
            <a:ext cx="4866005" cy="3965575"/>
            <a:chOff x="0" y="0"/>
            <a:chExt cx="1929" cy="1512"/>
          </a:xfrm>
        </p:grpSpPr>
        <p:pic>
          <p:nvPicPr>
            <p:cNvPr id="32785" name="图片 3278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929" cy="13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86" name="文本框 32785"/>
            <p:cNvSpPr txBox="1"/>
            <p:nvPr/>
          </p:nvSpPr>
          <p:spPr>
            <a:xfrm>
              <a:off x="589" y="1361"/>
              <a:ext cx="635" cy="1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水能</a:t>
              </a:r>
            </a:p>
          </p:txBody>
        </p:sp>
      </p:grpSp>
      <p:sp>
        <p:nvSpPr>
          <p:cNvPr id="32788" name="矩形 4"/>
          <p:cNvSpPr/>
          <p:nvPr/>
        </p:nvSpPr>
        <p:spPr>
          <a:xfrm>
            <a:off x="2394585" y="687070"/>
            <a:ext cx="34563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三、能源的类型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"/>
          <p:cNvSpPr txBox="1"/>
          <p:nvPr/>
        </p:nvSpPr>
        <p:spPr>
          <a:xfrm>
            <a:off x="1586865" y="810895"/>
            <a:ext cx="8879840" cy="629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．由一次能源经过加工得到的能源称为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二次能源</a:t>
            </a:r>
          </a:p>
        </p:txBody>
      </p:sp>
      <p:grpSp>
        <p:nvGrpSpPr>
          <p:cNvPr id="31747" name="组合 31746"/>
          <p:cNvGrpSpPr/>
          <p:nvPr/>
        </p:nvGrpSpPr>
        <p:grpSpPr>
          <a:xfrm>
            <a:off x="2216785" y="2018665"/>
            <a:ext cx="3203575" cy="3652520"/>
            <a:chOff x="0" y="0"/>
            <a:chExt cx="3528392" cy="4135716"/>
          </a:xfrm>
        </p:grpSpPr>
        <p:pic>
          <p:nvPicPr>
            <p:cNvPr id="31748" name="Picture 1" descr="E:\电子课件编制\19300026872967133222608702821_95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528392" cy="35060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9" name="TextBox 8"/>
            <p:cNvSpPr txBox="1"/>
            <p:nvPr/>
          </p:nvSpPr>
          <p:spPr>
            <a:xfrm>
              <a:off x="575243" y="3600104"/>
              <a:ext cx="2232784" cy="5356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汽油、柴油</a:t>
              </a:r>
            </a:p>
          </p:txBody>
        </p:sp>
      </p:grpSp>
      <p:grpSp>
        <p:nvGrpSpPr>
          <p:cNvPr id="31750" name="组合 31749"/>
          <p:cNvGrpSpPr/>
          <p:nvPr/>
        </p:nvGrpSpPr>
        <p:grpSpPr>
          <a:xfrm>
            <a:off x="5996940" y="2631440"/>
            <a:ext cx="4032250" cy="3150870"/>
            <a:chOff x="0" y="0"/>
            <a:chExt cx="4636800" cy="4080227"/>
          </a:xfrm>
        </p:grpSpPr>
        <p:pic>
          <p:nvPicPr>
            <p:cNvPr id="31751" name="Picture 3" descr="C:\Users\John\AppData\Roaming\Tencent\Users\76476908\QQ\WinTemp\RichOle\G0F0ZQ1ATW3TH1UTRHT18ZC.jp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636800" cy="324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TextBox 14"/>
            <p:cNvSpPr txBox="1"/>
            <p:nvPr/>
          </p:nvSpPr>
          <p:spPr>
            <a:xfrm>
              <a:off x="129611" y="3467679"/>
              <a:ext cx="4317336" cy="6125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风力发电</a:t>
              </a:r>
            </a:p>
          </p:txBody>
        </p:sp>
      </p:grpSp>
      <p:grpSp>
        <p:nvGrpSpPr>
          <p:cNvPr id="31753" name="组合 31752"/>
          <p:cNvGrpSpPr/>
          <p:nvPr/>
        </p:nvGrpSpPr>
        <p:grpSpPr>
          <a:xfrm>
            <a:off x="6055360" y="2091690"/>
            <a:ext cx="3615055" cy="3352800"/>
            <a:chOff x="0" y="0"/>
            <a:chExt cx="4636800" cy="3770619"/>
          </a:xfrm>
        </p:grpSpPr>
        <p:pic>
          <p:nvPicPr>
            <p:cNvPr id="31754" name="Picture 4" descr="C:\Users\John\AppData\Roaming\Tencent\Users\76476908\QQ\WinTemp\RichOle\QCBBH~WFXXE)UOJ_O3G545Y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4636800" cy="324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5" name="TextBox 13"/>
            <p:cNvSpPr txBox="1"/>
            <p:nvPr/>
          </p:nvSpPr>
          <p:spPr>
            <a:xfrm>
              <a:off x="0" y="3238591"/>
              <a:ext cx="4608291" cy="5320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水力发电</a:t>
              </a:r>
            </a:p>
          </p:txBody>
        </p:sp>
      </p:grpSp>
      <p:grpSp>
        <p:nvGrpSpPr>
          <p:cNvPr id="31756" name="组合 31755"/>
          <p:cNvGrpSpPr/>
          <p:nvPr/>
        </p:nvGrpSpPr>
        <p:grpSpPr>
          <a:xfrm>
            <a:off x="6118860" y="2704465"/>
            <a:ext cx="3124200" cy="2921000"/>
            <a:chOff x="0" y="0"/>
            <a:chExt cx="4636800" cy="3866103"/>
          </a:xfrm>
        </p:grpSpPr>
        <p:pic>
          <p:nvPicPr>
            <p:cNvPr id="31757" name="Picture 5" descr="C:\Users\John\AppData\Roaming\Tencent\Users\76476908\QQ\WinTemp\RichOle\OK06IITAT)T`K8W_[W~2YEG.jp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4636800" cy="324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8" name="TextBox 16"/>
            <p:cNvSpPr txBox="1"/>
            <p:nvPr/>
          </p:nvSpPr>
          <p:spPr>
            <a:xfrm>
              <a:off x="11780" y="3239963"/>
              <a:ext cx="4613240" cy="6261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太阳能发电</a:t>
              </a:r>
            </a:p>
          </p:txBody>
        </p:sp>
      </p:grpSp>
      <p:grpSp>
        <p:nvGrpSpPr>
          <p:cNvPr id="31759" name="组合 31758"/>
          <p:cNvGrpSpPr/>
          <p:nvPr/>
        </p:nvGrpSpPr>
        <p:grpSpPr>
          <a:xfrm>
            <a:off x="5969000" y="2039620"/>
            <a:ext cx="4071620" cy="3548380"/>
            <a:chOff x="0" y="0"/>
            <a:chExt cx="4636800" cy="3737971"/>
          </a:xfrm>
        </p:grpSpPr>
        <p:pic>
          <p:nvPicPr>
            <p:cNvPr id="31760" name="Picture 6" descr="E:\电子课件编制\19300001338703133177746479448.jpg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4636800" cy="3240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61" name="TextBox 17"/>
            <p:cNvSpPr txBox="1"/>
            <p:nvPr/>
          </p:nvSpPr>
          <p:spPr>
            <a:xfrm>
              <a:off x="12654" y="3239575"/>
              <a:ext cx="4611492" cy="4983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地热发电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自定义</PresentationFormat>
  <Paragraphs>75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2020-03-03T04:27:28Z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