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3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6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8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9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0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1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2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3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4"/>
  </p:notesMasterIdLst>
  <p:sldIdLst>
    <p:sldId id="549" r:id="rId3"/>
    <p:sldId id="605" r:id="rId4"/>
    <p:sldId id="857" r:id="rId5"/>
    <p:sldId id="875" r:id="rId6"/>
    <p:sldId id="858" r:id="rId7"/>
    <p:sldId id="859" r:id="rId8"/>
    <p:sldId id="860" r:id="rId9"/>
    <p:sldId id="861" r:id="rId10"/>
    <p:sldId id="862" r:id="rId11"/>
    <p:sldId id="863" r:id="rId12"/>
    <p:sldId id="864" r:id="rId13"/>
    <p:sldId id="872" r:id="rId14"/>
    <p:sldId id="866" r:id="rId15"/>
    <p:sldId id="867" r:id="rId16"/>
    <p:sldId id="868" r:id="rId17"/>
    <p:sldId id="869" r:id="rId18"/>
    <p:sldId id="870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871" r:id="rId32"/>
    <p:sldId id="550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57"/>
            <p14:sldId id="875"/>
            <p14:sldId id="858"/>
            <p14:sldId id="859"/>
            <p14:sldId id="860"/>
            <p14:sldId id="861"/>
            <p14:sldId id="862"/>
            <p14:sldId id="863"/>
            <p14:sldId id="864"/>
            <p14:sldId id="872"/>
            <p14:sldId id="866"/>
            <p14:sldId id="867"/>
            <p14:sldId id="868"/>
            <p14:sldId id="869"/>
            <p14:sldId id="87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871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16.jpe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5.jpeg"/><Relationship Id="rId5" Type="http://schemas.openxmlformats.org/officeDocument/2006/relationships/tags" Target="../tags/tag15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audio" Target="../media/audio1.wav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audio" Target="../media/audio2.wav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image" Target="../media/image19.jpeg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2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28.jpeg"/><Relationship Id="rId5" Type="http://schemas.openxmlformats.org/officeDocument/2006/relationships/tags" Target="../tags/tag204.xml"/><Relationship Id="rId10" Type="http://schemas.openxmlformats.org/officeDocument/2006/relationships/image" Target="../media/image27.jpeg"/><Relationship Id="rId4" Type="http://schemas.openxmlformats.org/officeDocument/2006/relationships/tags" Target="../tags/tag203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0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29.png"/><Relationship Id="rId4" Type="http://schemas.openxmlformats.org/officeDocument/2006/relationships/tags" Target="../tags/tag217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22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4.jpe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33.jpe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32.jpeg"/><Relationship Id="rId5" Type="http://schemas.openxmlformats.org/officeDocument/2006/relationships/tags" Target="../tags/tag235.xml"/><Relationship Id="rId10" Type="http://schemas.openxmlformats.org/officeDocument/2006/relationships/image" Target="../media/image31.jpeg"/><Relationship Id="rId4" Type="http://schemas.openxmlformats.org/officeDocument/2006/relationships/tags" Target="../tags/tag234.xml"/><Relationship Id="rId9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5" Type="http://schemas.openxmlformats.org/officeDocument/2006/relationships/slide" Target="slide2.xml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4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56.xml"/><Relationship Id="rId7" Type="http://schemas.openxmlformats.org/officeDocument/2006/relationships/image" Target="../media/image35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7.xml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slide" Target="slide2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2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9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5" Type="http://schemas.openxmlformats.org/officeDocument/2006/relationships/tags" Target="../tags/tag300.xml"/><Relationship Id="rId10" Type="http://schemas.openxmlformats.org/officeDocument/2006/relationships/tags" Target="../tags/tag305.xml"/><Relationship Id="rId4" Type="http://schemas.openxmlformats.org/officeDocument/2006/relationships/tags" Target="../tags/tag299.xml"/><Relationship Id="rId9" Type="http://schemas.openxmlformats.org/officeDocument/2006/relationships/tags" Target="../tags/tag304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tags" Target="../tags/tag327.xml"/><Relationship Id="rId34" Type="http://schemas.openxmlformats.org/officeDocument/2006/relationships/image" Target="../media/image48.png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45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audio" Target="../media/audio1.wav"/><Relationship Id="rId33" Type="http://schemas.openxmlformats.org/officeDocument/2006/relationships/image" Target="../media/image47.png"/><Relationship Id="rId38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12.jpe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tags" Target="../tags/tag146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8" Type="http://schemas.openxmlformats.org/officeDocument/2006/relationships/tags" Target="../tags/tag123.xml"/><Relationship Id="rId3" Type="http://schemas.openxmlformats.org/officeDocument/2006/relationships/tags" Target="../tags/tag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10.4 </a:t>
              </a:r>
              <a:r>
                <a:rPr lang="zh-CN" alt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浩瀚的宇宙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第十章 从粒子到宇宙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73288" y="706438"/>
            <a:ext cx="393065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67438" y="704850"/>
            <a:ext cx="3840162" cy="380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5"/>
          <p:cNvSpPr txBox="1"/>
          <p:nvPr>
            <p:custDataLst>
              <p:tags r:id="rId3"/>
            </p:custDataLst>
          </p:nvPr>
        </p:nvSpPr>
        <p:spPr>
          <a:xfrm>
            <a:off x="3143250" y="3933825"/>
            <a:ext cx="1219200" cy="49149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侧 视</a:t>
            </a:r>
          </a:p>
        </p:txBody>
      </p:sp>
      <p:sp>
        <p:nvSpPr>
          <p:cNvPr id="11269" name="Text Box 6"/>
          <p:cNvSpPr txBox="1"/>
          <p:nvPr>
            <p:custDataLst>
              <p:tags r:id="rId4"/>
            </p:custDataLst>
          </p:nvPr>
        </p:nvSpPr>
        <p:spPr>
          <a:xfrm>
            <a:off x="7824788" y="3933825"/>
            <a:ext cx="1219200" cy="49149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俯 视</a:t>
            </a:r>
          </a:p>
        </p:txBody>
      </p:sp>
      <p:sp>
        <p:nvSpPr>
          <p:cNvPr id="250887" name="Text Box 7"/>
          <p:cNvSpPr txBox="1"/>
          <p:nvPr>
            <p:custDataLst>
              <p:tags r:id="rId5"/>
            </p:custDataLst>
          </p:nvPr>
        </p:nvSpPr>
        <p:spPr>
          <a:xfrm>
            <a:off x="2166938" y="4743450"/>
            <a:ext cx="7772400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上面两幅图中，银河系各呈什么形状。</a:t>
            </a:r>
          </a:p>
        </p:txBody>
      </p:sp>
      <p:sp>
        <p:nvSpPr>
          <p:cNvPr id="250888" name="Text Box 8"/>
          <p:cNvSpPr txBox="1"/>
          <p:nvPr>
            <p:custDataLst>
              <p:tags r:id="rId6"/>
            </p:custDataLst>
          </p:nvPr>
        </p:nvSpPr>
        <p:spPr>
          <a:xfrm>
            <a:off x="2166938" y="5314950"/>
            <a:ext cx="7377112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图中的光点是什么？红点是什么？</a:t>
            </a:r>
          </a:p>
        </p:txBody>
      </p:sp>
      <p:sp>
        <p:nvSpPr>
          <p:cNvPr id="250889" name="Text Box 9"/>
          <p:cNvSpPr txBox="1"/>
          <p:nvPr>
            <p:custDataLst>
              <p:tags r:id="rId7"/>
            </p:custDataLst>
          </p:nvPr>
        </p:nvSpPr>
        <p:spPr>
          <a:xfrm>
            <a:off x="2166938" y="5886450"/>
            <a:ext cx="7772400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太阳系是银河系的中心吗？</a:t>
            </a:r>
          </a:p>
        </p:txBody>
      </p:sp>
      <p:sp>
        <p:nvSpPr>
          <p:cNvPr id="250890" name="Text Box 10"/>
          <p:cNvSpPr txBox="1"/>
          <p:nvPr>
            <p:custDataLst>
              <p:tags r:id="rId8"/>
            </p:custDataLst>
          </p:nvPr>
        </p:nvSpPr>
        <p:spPr>
          <a:xfrm>
            <a:off x="6299200" y="809625"/>
            <a:ext cx="1441450" cy="49149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太阳系</a:t>
            </a:r>
          </a:p>
        </p:txBody>
      </p:sp>
      <p:sp>
        <p:nvSpPr>
          <p:cNvPr id="33801" name="文本框 4103"/>
          <p:cNvSpPr txBox="1"/>
          <p:nvPr>
            <p:custDataLst>
              <p:tags r:id="rId9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/>
      <p:bldP spid="250888" grpId="0"/>
      <p:bldP spid="250889" grpId="0"/>
      <p:bldP spid="250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/>
          <p:nvPr>
            <p:custDataLst>
              <p:tags r:id="rId1"/>
            </p:custDataLst>
          </p:nvPr>
        </p:nvSpPr>
        <p:spPr>
          <a:xfrm>
            <a:off x="4391025" y="652463"/>
            <a:ext cx="3249613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银河系的概况</a:t>
            </a:r>
          </a:p>
        </p:txBody>
      </p:sp>
      <p:sp>
        <p:nvSpPr>
          <p:cNvPr id="34818" name="Text Box 4"/>
          <p:cNvSpPr txBox="1"/>
          <p:nvPr>
            <p:custDataLst>
              <p:tags r:id="rId2"/>
            </p:custDataLst>
          </p:nvPr>
        </p:nvSpPr>
        <p:spPr>
          <a:xfrm>
            <a:off x="2055813" y="1439863"/>
            <a:ext cx="7918450" cy="429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：银河系是由众多恒星及星际物质组成的一个庞大的天体系统。像太阳这样的恒星有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多亿颗。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形状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：侧视图中的银河系像个中间厚、四周薄的铁饼；俯视图中的银河系又像一个大旋涡，有四条螺旋状旋臂从中心伸出。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：银河系的直径约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万光年。太阳与银河系的中心相距约为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万光年。</a:t>
            </a:r>
          </a:p>
        </p:txBody>
      </p:sp>
      <p:sp>
        <p:nvSpPr>
          <p:cNvPr id="34819" name="文本框 4103"/>
          <p:cNvSpPr txBox="1"/>
          <p:nvPr>
            <p:custDataLst>
              <p:tags r:id="rId3"/>
            </p:custDataLst>
          </p:nvPr>
        </p:nvSpPr>
        <p:spPr>
          <a:xfrm>
            <a:off x="191453" y="1885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/>
          <p:nvPr>
            <p:custDataLst>
              <p:tags r:id="rId1"/>
            </p:custDataLst>
          </p:nvPr>
        </p:nvSpPr>
        <p:spPr>
          <a:xfrm>
            <a:off x="1997075" y="2017713"/>
            <a:ext cx="4760913" cy="3415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现在，人们能够观测到的范围达到</a:t>
            </a:r>
            <a:r>
              <a:rPr lang="zh-CN" altLang="en-US" sz="2400" b="1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1.37×10</a:t>
            </a:r>
            <a:r>
              <a:rPr lang="zh-CN" altLang="en-US" sz="2400" b="1" baseline="300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  </a:t>
            </a:r>
            <a:r>
              <a:rPr lang="zh-CN" altLang="en-US" sz="2400" b="1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l.y.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科学家发现，在这个可观测到的范围内，大约有上千亿个星系。每个星系约有</a:t>
            </a:r>
            <a:r>
              <a:rPr lang="zh-CN" altLang="en-US" sz="2400" b="1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1000</a:t>
            </a:r>
            <a:r>
              <a:rPr lang="zh-CN" altLang="en-US" sz="24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颗恒星，天文学家估计，宇宙间恒星的总数可达</a:t>
            </a:r>
            <a:r>
              <a:rPr lang="zh-CN" altLang="en-US" sz="2400" b="1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400" b="1" baseline="30000">
                <a:solidFill>
                  <a:srgbClr val="F8081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个。</a:t>
            </a:r>
          </a:p>
        </p:txBody>
      </p:sp>
      <p:sp>
        <p:nvSpPr>
          <p:cNvPr id="35842" name="Text Box 4"/>
          <p:cNvSpPr txBox="1"/>
          <p:nvPr>
            <p:custDataLst>
              <p:tags r:id="rId2"/>
            </p:custDataLst>
          </p:nvPr>
        </p:nvSpPr>
        <p:spPr>
          <a:xfrm>
            <a:off x="3556000" y="523398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5478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27888" y="666750"/>
            <a:ext cx="3109912" cy="5400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844" name="组合 6147"/>
          <p:cNvGrpSpPr/>
          <p:nvPr>
            <p:custDataLst>
              <p:tags r:id="rId4"/>
            </p:custDataLst>
          </p:nvPr>
        </p:nvGrpSpPr>
        <p:grpSpPr>
          <a:xfrm>
            <a:off x="325755" y="799465"/>
            <a:ext cx="3229928" cy="808672"/>
            <a:chOff x="0" y="0"/>
            <a:chExt cx="5086" cy="1276"/>
          </a:xfrm>
        </p:grpSpPr>
        <p:sp>
          <p:nvSpPr>
            <p:cNvPr id="35845" name="矩形 7"/>
            <p:cNvSpPr/>
            <p:nvPr>
              <p:custDataLst>
                <p:tags r:id="rId6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6" name="任意多边形 16"/>
            <p:cNvSpPr/>
            <p:nvPr>
              <p:custDataLst>
                <p:tags r:id="rId7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7" name="矩形 17"/>
            <p:cNvSpPr/>
            <p:nvPr>
              <p:custDataLst>
                <p:tags r:id="rId8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8" name="文本框 6151"/>
            <p:cNvSpPr txBox="1"/>
            <p:nvPr>
              <p:custDataLst>
                <p:tags r:id="rId9"/>
              </p:custDataLst>
            </p:nvPr>
          </p:nvSpPr>
          <p:spPr>
            <a:xfrm>
              <a:off x="878" y="432"/>
              <a:ext cx="4208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宇宙到底有多大</a:t>
              </a:r>
            </a:p>
          </p:txBody>
        </p:sp>
        <p:sp>
          <p:nvSpPr>
            <p:cNvPr id="35849" name="文本框 6152"/>
            <p:cNvSpPr txBox="1"/>
            <p:nvPr>
              <p:custDataLst>
                <p:tags r:id="rId10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35850" name="文本框 4103"/>
          <p:cNvSpPr txBox="1"/>
          <p:nvPr>
            <p:custDataLst>
              <p:tags r:id="rId5"/>
            </p:custDataLst>
          </p:nvPr>
        </p:nvSpPr>
        <p:spPr>
          <a:xfrm>
            <a:off x="98743" y="26606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54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2952750" y="523875"/>
            <a:ext cx="6286500" cy="576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5"/>
          <p:cNvSpPr txBox="1"/>
          <p:nvPr>
            <p:custDataLst>
              <p:tags r:id="rId2"/>
            </p:custDataLst>
          </p:nvPr>
        </p:nvSpPr>
        <p:spPr>
          <a:xfrm>
            <a:off x="2166303" y="2408238"/>
            <a:ext cx="613410" cy="1995487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宇宙的尺度</a:t>
            </a:r>
          </a:p>
        </p:txBody>
      </p:sp>
      <p:sp>
        <p:nvSpPr>
          <p:cNvPr id="36867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67438" y="2089150"/>
            <a:ext cx="4427537" cy="331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2000"/>
          </a:blip>
          <a:stretch>
            <a:fillRect/>
          </a:stretch>
        </p:blipFill>
        <p:spPr>
          <a:xfrm>
            <a:off x="1570038" y="2101850"/>
            <a:ext cx="4464050" cy="334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Text Box 7"/>
          <p:cNvSpPr txBox="1"/>
          <p:nvPr>
            <p:custDataLst>
              <p:tags r:id="rId3"/>
            </p:custDataLst>
          </p:nvPr>
        </p:nvSpPr>
        <p:spPr>
          <a:xfrm>
            <a:off x="1638300" y="4918075"/>
            <a:ext cx="14160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太空站</a:t>
            </a:r>
          </a:p>
        </p:txBody>
      </p:sp>
      <p:sp>
        <p:nvSpPr>
          <p:cNvPr id="32776" name="Text Box 8"/>
          <p:cNvSpPr txBox="1"/>
          <p:nvPr>
            <p:custDataLst>
              <p:tags r:id="rId4"/>
            </p:custDataLst>
          </p:nvPr>
        </p:nvSpPr>
        <p:spPr>
          <a:xfrm>
            <a:off x="6167438" y="4918075"/>
            <a:ext cx="17192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月球基地</a:t>
            </a:r>
          </a:p>
        </p:txBody>
      </p:sp>
      <p:grpSp>
        <p:nvGrpSpPr>
          <p:cNvPr id="37893" name="组合 6147"/>
          <p:cNvGrpSpPr/>
          <p:nvPr>
            <p:custDataLst>
              <p:tags r:id="rId5"/>
            </p:custDataLst>
          </p:nvPr>
        </p:nvGrpSpPr>
        <p:grpSpPr>
          <a:xfrm>
            <a:off x="335915" y="836295"/>
            <a:ext cx="2518728" cy="808672"/>
            <a:chOff x="0" y="0"/>
            <a:chExt cx="3966" cy="1276"/>
          </a:xfrm>
        </p:grpSpPr>
        <p:sp>
          <p:nvSpPr>
            <p:cNvPr id="37894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5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6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97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3088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开发新家园</a:t>
              </a:r>
            </a:p>
          </p:txBody>
        </p:sp>
        <p:sp>
          <p:nvSpPr>
            <p:cNvPr id="37898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37899" name="文本框 4103"/>
          <p:cNvSpPr txBox="1"/>
          <p:nvPr>
            <p:custDataLst>
              <p:tags r:id="rId6"/>
            </p:custDataLst>
          </p:nvPr>
        </p:nvSpPr>
        <p:spPr>
          <a:xfrm>
            <a:off x="108903" y="3028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lum contrast="24000"/>
          </a:blip>
          <a:stretch>
            <a:fillRect/>
          </a:stretch>
        </p:blipFill>
        <p:spPr>
          <a:xfrm>
            <a:off x="1765300" y="2276475"/>
            <a:ext cx="4321175" cy="3243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lum contrast="24000"/>
          </a:blip>
          <a:stretch>
            <a:fillRect/>
          </a:stretch>
        </p:blipFill>
        <p:spPr>
          <a:xfrm>
            <a:off x="6186488" y="2276475"/>
            <a:ext cx="410527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Text Box 6"/>
          <p:cNvSpPr txBox="1"/>
          <p:nvPr>
            <p:custDataLst>
              <p:tags r:id="rId3"/>
            </p:custDataLst>
          </p:nvPr>
        </p:nvSpPr>
        <p:spPr>
          <a:xfrm>
            <a:off x="3944938" y="890588"/>
            <a:ext cx="430212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勇气号”火星车在火星上</a:t>
            </a:r>
          </a:p>
        </p:txBody>
      </p:sp>
      <p:sp>
        <p:nvSpPr>
          <p:cNvPr id="38916" name="文本框 4103"/>
          <p:cNvSpPr txBox="1"/>
          <p:nvPr>
            <p:custDataLst>
              <p:tags r:id="rId4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190750" y="823913"/>
            <a:ext cx="2517775" cy="876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信息浏览</a:t>
            </a:r>
          </a:p>
        </p:txBody>
      </p:sp>
      <p:sp>
        <p:nvSpPr>
          <p:cNvPr id="34821" name="Text Box 5"/>
          <p:cNvSpPr txBox="1"/>
          <p:nvPr>
            <p:custDataLst>
              <p:tags r:id="rId2"/>
            </p:custDataLst>
          </p:nvPr>
        </p:nvSpPr>
        <p:spPr>
          <a:xfrm>
            <a:off x="5243513" y="1001713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天体的演变</a:t>
            </a:r>
          </a:p>
        </p:txBody>
      </p:sp>
      <p:pic>
        <p:nvPicPr>
          <p:cNvPr id="34822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43613" y="2263775"/>
            <a:ext cx="4321175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lum contrast="22000"/>
          </a:blip>
          <a:stretch>
            <a:fillRect/>
          </a:stretch>
        </p:blipFill>
        <p:spPr>
          <a:xfrm>
            <a:off x="1809750" y="2276475"/>
            <a:ext cx="4105275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4" name="Text Box 8"/>
          <p:cNvSpPr txBox="1"/>
          <p:nvPr>
            <p:custDataLst>
              <p:tags r:id="rId5"/>
            </p:custDataLst>
          </p:nvPr>
        </p:nvSpPr>
        <p:spPr>
          <a:xfrm>
            <a:off x="5559425" y="5775325"/>
            <a:ext cx="1071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 洞</a:t>
            </a:r>
          </a:p>
        </p:txBody>
      </p:sp>
      <p:sp>
        <p:nvSpPr>
          <p:cNvPr id="39942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71813" y="1103313"/>
            <a:ext cx="2547937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5759" r="6870"/>
          <a:stretch>
            <a:fillRect/>
          </a:stretch>
        </p:blipFill>
        <p:spPr>
          <a:xfrm>
            <a:off x="6327775" y="1101725"/>
            <a:ext cx="2597150" cy="2459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71813" y="3857625"/>
            <a:ext cx="2546350" cy="241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53175" y="3817938"/>
            <a:ext cx="2546350" cy="245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4" name="Text Box 8"/>
          <p:cNvSpPr txBox="1"/>
          <p:nvPr>
            <p:custDataLst>
              <p:tags r:id="rId5"/>
            </p:custDataLst>
          </p:nvPr>
        </p:nvSpPr>
        <p:spPr>
          <a:xfrm>
            <a:off x="5508625" y="519113"/>
            <a:ext cx="1071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 阳</a:t>
            </a:r>
          </a:p>
        </p:txBody>
      </p:sp>
      <p:sp>
        <p:nvSpPr>
          <p:cNvPr id="40966" name="文本框 4103"/>
          <p:cNvSpPr txBox="1"/>
          <p:nvPr>
            <p:custDataLst>
              <p:tags r:id="rId6"/>
            </p:custDataLst>
          </p:nvPr>
        </p:nvSpPr>
        <p:spPr>
          <a:xfrm>
            <a:off x="119063" y="18859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e78c5466?vcp=1&amp;pid=ebde2de1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从太阳系到银河系</a:t>
            </a:r>
            <a:endParaRPr lang="en-US" altLang="zh-CN" sz="3467"/>
          </a:p>
        </p:txBody>
      </p:sp>
      <p:sp>
        <p:nvSpPr>
          <p:cNvPr id="3" name="QC_5_BD.1_1#da5545276?vcp=1&amp;vis=1&amp;pid=6e78c5466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如果把太阳系当作一个“大家庭”，人类居住的地球只是其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中的一员。下列不属于这个家庭的是(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_1#da5545276.bracket?vcp=1&amp;vis=1&amp;pid=6e78c5466&amp;color=0,0,0&amp;vpa=1&amp;vtp=1"/>
          <p:cNvSpPr/>
          <p:nvPr>
            <p:custDataLst>
              <p:tags r:id="rId3"/>
            </p:custDataLst>
          </p:nvPr>
        </p:nvSpPr>
        <p:spPr>
          <a:xfrm>
            <a:off x="7548754" y="2141474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1_2#da5545276.choices?vcp=1&amp;vis=1&amp;pid=6e78c5466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7511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火星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土星</a:t>
            </a:r>
            <a:endParaRPr lang="en-US" altLang="zh-CN" sz="320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北极星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海王星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8874be8f?vcp=1&amp;pid=ebde2de1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宇宙到底有多大</a:t>
            </a:r>
            <a:endParaRPr lang="en-US" altLang="zh-CN" sz="3467"/>
          </a:p>
        </p:txBody>
      </p:sp>
      <p:sp>
        <p:nvSpPr>
          <p:cNvPr id="3" name="QC_5_BD.3_1#364aebcf1?vcp=1&amp;vis=1&amp;pid=88874be8f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[2024·咸阳模拟]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中国航天从“天宫”建站到“嫦娥”奔月，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从“天问”探火到“羲和”追日，标志着我国一步步迈进太空探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测的征程。下列空间尺度最小的是(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4_1#364aebcf1.bracket?vcp=1&amp;vis=1&amp;pid=88874be8f&amp;color=0,0,0&amp;vpa=2&amp;vtp=1"/>
          <p:cNvSpPr/>
          <p:nvPr>
            <p:custDataLst>
              <p:tags r:id="rId3"/>
            </p:custDataLst>
          </p:nvPr>
        </p:nvSpPr>
        <p:spPr>
          <a:xfrm>
            <a:off x="7142354" y="2886540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5_BD.3_2#364aebcf1.choices?vcp=1&amp;vis=1&amp;pid=88874be8f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62187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太阳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月球</a:t>
            </a:r>
            <a:endParaRPr lang="en-US" altLang="zh-CN" sz="320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银河系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太阳系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80700" y="11785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35740" y="787923"/>
            <a:ext cx="7345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第十章 从粒子到宇宙教案​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一、分子的存在：讲解物质是由大量分子组成的，分子非常小，肉眼无法直接观察到。通过举例说明，如一滴水含有约 </a:t>
            </a:r>
            <a:r>
              <a:rPr lang="en-US" altLang="zh-CN" sz="400">
                <a:solidFill>
                  <a:schemeClr val="bg1"/>
                </a:solidFill>
              </a:rPr>
              <a:t>1.7×10²¹ </a:t>
            </a:r>
            <a:r>
              <a:rPr lang="zh-CN" altLang="en-US" sz="400">
                <a:solidFill>
                  <a:schemeClr val="bg1"/>
                </a:solidFill>
              </a:rPr>
              <a:t>个水分子，让学生感受分子数量的巨大和体积的微小。​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的运动：进行扩散实验，分别将红墨水缓慢滴入冷水和热水中，观察红墨水的扩散现象。引导学生分析：红墨水在水中逐渐扩散，说明分子在不停地做无规则运动；且热水中红墨水扩散得更快，表明温度越高，分子的无规则运动越剧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子间的作用力：通过演示实验，如将两个铅柱的底面削平、削干净，然后紧紧地压在一起，两铅柱就会结合起来，甚至下面吊一个重物都不能把它们拉开，说明分子间存在引力。再举例说明固体和液体很难被压缩，表明分子间存在斥力。总结分子动理论的基本内容：物质是由大量分子组成的；分子在不停地做无规则运动；分子间存在相互作用的引力和斥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原子的结构（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电子的发现：介绍英国科学家汤姆生发现电子的过程，说明原子是可分的，打破了原子不可再分的传统观念。​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原子的核式结构模型：讲解卢瑟福的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粒子散射实验，利用动画展示实验过程。引导学生分析实验现象：绝大多数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粒子穿过金箔后仍沿原来的方向前进，少数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粒子发生了较大角度的偏转，极少数 </a:t>
            </a:r>
            <a:r>
              <a:rPr lang="en-US" altLang="zh-CN" sz="400">
                <a:solidFill>
                  <a:schemeClr val="bg1"/>
                </a:solidFill>
              </a:rPr>
              <a:t>α </a:t>
            </a:r>
            <a:r>
              <a:rPr lang="zh-CN" altLang="en-US" sz="400">
                <a:solidFill>
                  <a:schemeClr val="bg1"/>
                </a:solidFill>
              </a:rPr>
              <a:t>粒子的偏转超过 </a:t>
            </a:r>
            <a:r>
              <a:rPr lang="en-US" altLang="zh-CN" sz="400">
                <a:solidFill>
                  <a:schemeClr val="bg1"/>
                </a:solidFill>
              </a:rPr>
              <a:t>90°</a:t>
            </a:r>
            <a:r>
              <a:rPr lang="zh-CN" altLang="en-US" sz="400">
                <a:solidFill>
                  <a:schemeClr val="bg1"/>
                </a:solidFill>
              </a:rPr>
              <a:t>，有的甚至几乎达到 </a:t>
            </a:r>
            <a:r>
              <a:rPr lang="en-US" altLang="zh-CN" sz="400">
                <a:solidFill>
                  <a:schemeClr val="bg1"/>
                </a:solidFill>
              </a:rPr>
              <a:t>180°</a:t>
            </a:r>
            <a:r>
              <a:rPr lang="zh-CN" altLang="en-US" sz="400">
                <a:solidFill>
                  <a:schemeClr val="bg1"/>
                </a:solidFill>
              </a:rPr>
              <a:t>。从而得出原子的核式结构模型：原子是由位于中心的原子核和核外电子组成，原子核带正电，电子带负电，电子在原子核的引力作用下，绕核高速运动。​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原子核的组成：介绍原子核由质子和中子组成，质子带正电，中子不带电。说明不同种类的原子，核内的质子数不同，进而介绍原子的微观尺度关系，让学生对原子结构有更清晰的认识。​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宇宙探秘（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太阳系：利用多媒体展示太阳系的图片，介绍太阳系的组成，包括太阳、八大行星、卫星以及小行星、彗星等。讲解八大行星的基本特征，如离太阳的远近、行星的大小等，引导学生了解太阳系中天体的运动规律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宇宙的结构：介绍宇宙是一个有层次的天体结构系统，太阳系是银河系中的一员，银河系又是宇宙中众多星系之一。通过图片和数据，让学生感受宇宙的浩瀚和天体结构的层次性。​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宇宙的起源和演化：讲解宇宙大爆炸理论，介绍宇宙起源于一个温度极高、密度极大的 “奇点”，在一次大爆炸后，宇宙开始膨胀，物质逐渐聚集形成恒星、行星等天体。通过动画演示宇宙大爆炸的过程，帮助学生理解这一理论。同时，引导学生思考人类对宇宙的认识是一个不断发展的过程，激发学生对宇宙探索的兴趣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引导学生回顾本节课所学的主要内容，包括物质的组成、分子动理论、原子的结构、太阳系和宇宙的结构以及宇宙的起源和演化。​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布置课后作业，包括课本上的练习题和一些拓展性的作业，如让学生收集有关人类探索宇宙的最新资料，写一篇科普小短文。​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从粒子到宇宙的知识有了较为系统的认识。在实验探究和讨论环节，学生积极参与，思维得到了锻炼。但在教学过程中也发现了一些问题，如部分学生对微观粒子的结构和运动难以理解，对宇宙大爆炸理论的接受存在困难。在今后的教学中，应加强对这些难点知识的讲解，采用更直观、形象的教学手段，如模型演示、多媒体动画等，帮助学生突破难点。同时，鼓励学生积极参与课外的科学探索活动，拓宽学生的视野，培养学生的科学素养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-34234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8ae0c8fa?vcp=1&amp;pid=ebde2de1e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开发新家园</a:t>
            </a:r>
            <a:endParaRPr lang="en-US" altLang="zh-CN" sz="3467"/>
          </a:p>
        </p:txBody>
      </p:sp>
      <p:sp>
        <p:nvSpPr>
          <p:cNvPr id="3" name="QB_5_BD.5_1#7ab7640b9?vcp=1&amp;vis=1&amp;pid=c8ae0c8fa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24771"/>
            <a:ext cx="10752672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2024年5月3日，长征五号运载火箭搭载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嫦娥六号探测器成功发射，这是我国自行研制的探测器再次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登陆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开展科考任务，这充分体现了我国蒸蒸日上的航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天事业对人类探索宇宙做出了巨大贡献。</a:t>
            </a:r>
            <a:endParaRPr lang="en-US" altLang="zh-CN" sz="3200"/>
          </a:p>
        </p:txBody>
      </p:sp>
      <p:pic>
        <p:nvPicPr>
          <p:cNvPr id="4" name="QB_5_BD.5_1#7ab7640b9?vcp=1&amp;vis=1&amp;pid=c8ae0c8fa&amp;color=0,0,0&amp;tib=255,255,255&amp;iip=1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223" y="1421723"/>
            <a:ext cx="3206496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AN.6_1#7ab7640b9.blank?vcp=1&amp;vis=1&amp;pid=c8ae0c8fa&amp;color=0,0,0&amp;vpa=3&amp;vtp=1&amp;bbb=1"/>
          <p:cNvSpPr/>
          <p:nvPr>
            <p:custDataLst>
              <p:tags r:id="rId4"/>
            </p:custDataLst>
          </p:nvPr>
        </p:nvSpPr>
        <p:spPr>
          <a:xfrm>
            <a:off x="1554354" y="287765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月球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7_1#9e1a9d881?vcp=1&amp;vis=1&amp;pid=88e67424c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954545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下列“宇宙层次结构”图中，正确的是(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4_AN.8_1#9e1a9d881.bracket?vcp=1&amp;vis=1&amp;pid=88e67424c&amp;color=0,0,0&amp;vpa=4&amp;vtp=1"/>
          <p:cNvSpPr/>
          <p:nvPr>
            <p:custDataLst>
              <p:tags r:id="rId2"/>
            </p:custDataLst>
          </p:nvPr>
        </p:nvSpPr>
        <p:spPr>
          <a:xfrm>
            <a:off x="7993254" y="93930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4" name="QC_4_BD.7_2#9e1a9d881.choices?vcp=1&amp;vis=1&amp;pid=88e67424c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1693514"/>
            <a:ext cx="10752672" cy="40350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8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  <a:p>
            <a:pPr latinLnBrk="1">
              <a:lnSpc>
                <a:spcPts val="8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  <a:p>
            <a:pPr latinLnBrk="1">
              <a:lnSpc>
                <a:spcPts val="8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  <a:p>
            <a:pPr latinLnBrk="1">
              <a:lnSpc>
                <a:spcPts val="8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5000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5" name="QC_4_BD.7_2#9e1a9d881.choice_image?vcp=1&amp;vis=1&amp;pid=88e67424c&amp;color=0,0,0&amp;tib=255,255,255&amp;iip=2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724" y="1672177"/>
            <a:ext cx="4376928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4_BD.7_2#9e1a9d881.choice_image?vcp=1&amp;vis=1&amp;pid=88e67424c&amp;color=0,0,0&amp;tib=255,255,255&amp;iip=3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440" y="2710191"/>
            <a:ext cx="4376928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4_BD.7_2#9e1a9d881.choice_image?vcp=1&amp;vis=1&amp;pid=88e67424c&amp;color=0,0,0&amp;tib=255,255,255&amp;iip=4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156" y="3732964"/>
            <a:ext cx="4425696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4_BD.7_2#9e1a9d881.choice_image?vcp=1&amp;vis=1&amp;pid=88e67424c&amp;color=0,0,0&amp;tib=255,255,255&amp;iip=5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9724" y="4755992"/>
            <a:ext cx="4376928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AS.9_1#9e1a9d881?vcp=1&amp;vis=1&amp;pid=88e67424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71509"/>
            <a:ext cx="10753344" cy="3618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宇宙是一个有层次的天体结构系统，太阳是银河系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中数以千亿计的恒星中的一颗，以太阳为中心的太阳系和其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他恒星系都属于银河系；而银河系只是浩瀚宇宙中的普通一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员，除了银河系外还有仙女星系等河外星系，综上分析知，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A正确，B、C、D错误。</a:t>
            </a:r>
            <a:endParaRPr lang="en-US" altLang="zh-CN" sz="3200"/>
          </a:p>
        </p:txBody>
      </p:sp>
      <p:sp>
        <p:nvSpPr>
          <p:cNvPr id="3" name="object 54">
            <a:hlinkClick r:id="rId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4_BD.10_1#9d2284861?vcp=1&amp;vis=1&amp;pid=88e67424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2331097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5.宇宙是一个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（填“有”或“无”）层次的天体结构系统，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天体之间相距遥远，天文学中常用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作为长度单位，火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星是太阳系中的一个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（填“恒”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“行”或“卫”）星。</a:t>
            </a:r>
            <a:endParaRPr lang="en-US" altLang="zh-CN" sz="3200"/>
          </a:p>
        </p:txBody>
      </p:sp>
      <p:sp>
        <p:nvSpPr>
          <p:cNvPr id="3" name="QB_4_AN.11_1#9d2284861.blank?vcp=1&amp;vis=1&amp;pid=88e67424c&amp;color=0,0,0&amp;vpa=5&amp;vtp=1"/>
          <p:cNvSpPr/>
          <p:nvPr>
            <p:custDataLst>
              <p:tags r:id="rId2"/>
            </p:custDataLst>
          </p:nvPr>
        </p:nvSpPr>
        <p:spPr>
          <a:xfrm>
            <a:off x="3078353" y="2293843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有</a:t>
            </a:r>
            <a:endParaRPr lang="en-US" altLang="zh-CN" sz="3200"/>
          </a:p>
        </p:txBody>
      </p:sp>
      <p:sp>
        <p:nvSpPr>
          <p:cNvPr id="4" name="QB_4_AN.12_1#9d2284861.blank?vcp=1&amp;vis=1&amp;pid=88e67424c&amp;color=0,0,0&amp;vpa=6&amp;vtp=1&amp;bbb=1"/>
          <p:cNvSpPr/>
          <p:nvPr>
            <p:custDataLst>
              <p:tags r:id="rId3"/>
            </p:custDataLst>
          </p:nvPr>
        </p:nvSpPr>
        <p:spPr>
          <a:xfrm>
            <a:off x="6837554" y="303890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光年</a:t>
            </a:r>
            <a:endParaRPr lang="en-US" altLang="zh-CN" sz="3200"/>
          </a:p>
        </p:txBody>
      </p:sp>
      <p:sp>
        <p:nvSpPr>
          <p:cNvPr id="5" name="QB_4_AN.13_1#9d2284861.blank?vcp=1&amp;vis=1&amp;pid=88e67424c&amp;color=0,0,0&amp;vpa=7&amp;vtp=1"/>
          <p:cNvSpPr/>
          <p:nvPr>
            <p:custDataLst>
              <p:tags r:id="rId4"/>
            </p:custDataLst>
          </p:nvPr>
        </p:nvSpPr>
        <p:spPr>
          <a:xfrm>
            <a:off x="4399154" y="3755189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行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14_1#acb8d0356?sp=1&amp;vcp=1&amp;vis=1&amp;pid=88e67424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27671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6.原子非常微小，星系极其宏大，但两者却有许多惊人的相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似之处。某同学搜集了原子和太阳系的一些信息，整理在下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表中。请根据表中的信息回答：</a:t>
            </a:r>
            <a:endParaRPr lang="en-US" altLang="zh-CN" sz="320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QO_4_BD.14_2#acb8d0356?colgroup=12,12&amp;vcp=1&amp;vis=1&amp;pid=88e67424c&amp;color=0,0,0&amp;vtp=1&amp;bbb=1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719328" y="3119767"/>
              <a:ext cx="10728960" cy="2775035"/>
            </p:xfrm>
            <a:graphic>
              <a:graphicData uri="http://schemas.openxmlformats.org/drawingml/2006/table">
                <a:tbl>
                  <a:tblPr/>
                  <a:tblGrid>
                    <a:gridCol w="5364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太阳系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6236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7600"/>
                            </a:lnSpc>
                          </a:pPr>
                          <a:r>
                            <a:rPr lang="en-US" altLang="zh-CN" sz="57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12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___________________</a:t>
                          </a:r>
                          <a:endParaRPr lang="en-US" altLang="zh-CN" sz="1200" spc="0">
                            <a:latin typeface="SimSun" panose="02010600030101010101" pitchFamily="2" charset="-122"/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6700"/>
                            </a:lnSpc>
                          </a:pPr>
                          <a:r>
                            <a:rPr lang="en-US" altLang="zh-CN" sz="5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12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_____________________</a:t>
                          </a:r>
                          <a:endParaRPr lang="en-US" altLang="zh-CN" sz="1200" spc="0">
                            <a:latin typeface="SimSun" panose="02010600030101010101" pitchFamily="2" charset="-122"/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828"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原子直径约为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太阳系直径约为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QO_4_BD.14_2#acb8d0356?colgroup=12,12&amp;vcp=1&amp;vis=1&amp;pid=88e67424c&amp;color=0,0,0&amp;vtp=1&amp;bbb=1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719328" y="3119767"/>
              <a:ext cx="10728960" cy="2775035"/>
            </p:xfrm>
            <a:graphic>
              <a:graphicData uri="http://schemas.openxmlformats.org/drawingml/2006/table">
                <a:tbl>
                  <a:tblPr/>
                  <a:tblGrid>
                    <a:gridCol w="5364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太阳系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6236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7600"/>
                            </a:lnSpc>
                          </a:pPr>
                          <a:r>
                            <a:rPr lang="en-US" altLang="zh-CN" sz="57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12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___________________</a:t>
                          </a:r>
                          <a:endParaRPr lang="en-US" altLang="zh-CN" sz="1200" spc="0">
                            <a:latin typeface="SimSun" panose="02010600030101010101" pitchFamily="2" charset="-122"/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6700"/>
                            </a:lnSpc>
                          </a:pPr>
                          <a:r>
                            <a:rPr lang="en-US" altLang="zh-CN" sz="5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12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_____________________</a:t>
                          </a:r>
                          <a:endParaRPr lang="en-US" altLang="zh-CN" sz="1200" spc="0">
                            <a:latin typeface="SimSun" panose="02010600030101010101" pitchFamily="2" charset="-122"/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8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" t="-329630" r="-100227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14" t="-329630" r="-227" b="-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QO_4_BD.14_3#acb8d0356.table_image?tii=1&amp;vcp=1&amp;vis=1&amp;pid=88e67424c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1008" y="3934768"/>
            <a:ext cx="134112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4_BD.14_4#acb8d0356.table_image?tii=2&amp;vcp=1&amp;vis=1&amp;pid=88e67424c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432" y="3989632"/>
            <a:ext cx="1475232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QO_4_BD.14_5#acb8d0356?colgroup=12,12&amp;vcp=1&amp;vis=1&amp;pid=88e67424c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2015035"/>
              <a:ext cx="10728960" cy="3496396"/>
            </p:xfrm>
            <a:graphic>
              <a:graphicData uri="http://schemas.openxmlformats.org/drawingml/2006/table">
                <a:tbl>
                  <a:tblPr/>
                  <a:tblGrid>
                    <a:gridCol w="5364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太阳系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66080"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原子核体积约占原子总体积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的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3200" b="0" i="1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3200" b="0" i="0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altLang="zh-CN" sz="3200" b="0" i="0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太阳体积约占太阳系总体积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的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3200" b="0" i="1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3200" b="0" i="0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altLang="zh-CN" sz="3200" b="0" i="0" spc="-1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73472"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原子核质量占原子总质量的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99.97%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太阳质量占太阳系总质量的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99.87%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QO_4_BD.14_5#acb8d0356?colgroup=12,12&amp;vcp=1&amp;vis=1&amp;pid=88e67424c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2015035"/>
              <a:ext cx="10728960" cy="3496396"/>
            </p:xfrm>
            <a:graphic>
              <a:graphicData uri="http://schemas.openxmlformats.org/drawingml/2006/table">
                <a:tbl>
                  <a:tblPr/>
                  <a:tblGrid>
                    <a:gridCol w="5364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6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684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原子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太阳系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66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" t="-45349" r="-100227" b="-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14" t="-45349" r="-227" b="-8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7347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" t="-179426" r="-100227" b="-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14" t="-179426" r="-227" b="-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QO_4_BD.14_5#acb8d0356?colgroup=12,12&amp;vcp=1&amp;vis=1&amp;pid=88e67424c&amp;color=0,0,0&amp;mp=1&amp;vtp=1&amp;bt=1&amp;bbb=1">
            <a:extLst>
              <a:ext uri="{FF2B5EF4-FFF2-40B4-BE49-F238E27FC236}">
                <a16:creationId xmlns:a16="http://schemas.microsoft.com/office/drawing/2014/main" id="{DFD2E105-1F89-960D-8B60-E676332149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27551" y="1195801"/>
            <a:ext cx="820738" cy="6359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15_1#8d8d0962c?vcp=1&amp;vis=1&amp;pid=acb8d0356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92719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（1）原子内部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的场景可类比为星系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中行星绕着恒星运转。</a:t>
            </a:r>
            <a:endParaRPr lang="en-US" altLang="zh-CN" sz="3200"/>
          </a:p>
        </p:txBody>
      </p:sp>
      <p:sp>
        <p:nvSpPr>
          <p:cNvPr id="3" name="QB_5_AN.16_1#8d8d0962c.blank?vcp=1&amp;vis=1&amp;pid=acb8d0356&amp;color=0,0,0&amp;vpa=8&amp;vtp=1&amp;bbb=1"/>
          <p:cNvSpPr/>
          <p:nvPr>
            <p:custDataLst>
              <p:tags r:id="rId2"/>
            </p:custDataLst>
          </p:nvPr>
        </p:nvSpPr>
        <p:spPr>
          <a:xfrm>
            <a:off x="3383153" y="1555465"/>
            <a:ext cx="3951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电子绕着原子核旋转</a:t>
            </a:r>
            <a:endParaRPr lang="en-US" altLang="zh-CN" sz="3200"/>
          </a:p>
        </p:txBody>
      </p:sp>
      <p:sp>
        <p:nvSpPr>
          <p:cNvPr id="4" name="QB_5_AS.17_1#8d8d0962c?vcp=1&amp;vis=1&amp;pid=acb8d0356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3062193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在原子中，原子核居于中心，核外电子绕着原子核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高速旋转，在星系中行星绕着恒星运转，因此原子内部电子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绕着原子核旋转的场景可类比为星系中行星绕着恒星运转。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18_1#480c9dc5d?vcp=1&amp;vis=1&amp;pid=acb8d0356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9808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（2）原子核或太阳的体积占总体积的比例较小，但原子核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或太阳的质量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5_AN.19_1#480c9dc5d.blank?vcp=1&amp;vis=1&amp;pid=acb8d0356&amp;color=0,0,0&amp;vpa=9&amp;vtp=1&amp;bbb=1"/>
          <p:cNvSpPr/>
          <p:nvPr>
            <p:custDataLst>
              <p:tags r:id="rId2"/>
            </p:custDataLst>
          </p:nvPr>
        </p:nvSpPr>
        <p:spPr>
          <a:xfrm>
            <a:off x="3179953" y="1877113"/>
            <a:ext cx="4358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占总质量的比例却极大</a:t>
            </a:r>
            <a:endParaRPr lang="en-US" altLang="zh-CN" sz="3200"/>
          </a:p>
        </p:txBody>
      </p:sp>
      <p:sp>
        <p:nvSpPr>
          <p:cNvPr id="4" name="QB_5_AS.20_1#480c9dc5d?vcp=1&amp;vis=1&amp;pid=acb8d0356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2674504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由表知，在原子中，原子核体积占原子总体积的比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例极小，但原子核质量占原子总质量的大部分;在太阳系中，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太阳体积占太阳系总体积的比例很小，但太阳质量占了太阳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系总质量的大部分。</a:t>
            </a:r>
            <a:endParaRPr lang="en-US" altLang="zh-CN" sz="3200"/>
          </a:p>
        </p:txBody>
      </p:sp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21_1#6badbf277?vcp=1&amp;vis=1&amp;pid=88e67424c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2672" cy="1294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小宇观看完“天宫课堂”后，马上跃跃欲试，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提出以下情境是可以安排在下一次“天宫课堂”上开展的：</a:t>
            </a:r>
            <a:endParaRPr lang="en-US" altLang="zh-CN" sz="3200"/>
          </a:p>
        </p:txBody>
      </p:sp>
      <p:pic>
        <p:nvPicPr>
          <p:cNvPr id="3" name="QO_4_BD.21_1#6badbf277?vcp=1&amp;vis=1&amp;pid=88e67424c&amp;color=0,0,0&amp;tib=255,255,255&amp;iip=6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43" y="663237"/>
            <a:ext cx="265785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22_1#dc149d7dd?vcp=1&amp;vis=1&amp;pid=6badbf277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1909319"/>
            <a:ext cx="10753344" cy="1995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（1）航天员演示身着舱外航天服成功出舱，并完成在机械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臂上安装脚限位器和舱外工作台等工作。机械臂工作时类似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于人的手臂，属于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（填“杠杆”或“滑轮”）。</a:t>
            </a:r>
            <a:endParaRPr lang="en-US" altLang="zh-CN" sz="3200"/>
          </a:p>
        </p:txBody>
      </p:sp>
      <p:sp>
        <p:nvSpPr>
          <p:cNvPr id="5" name="QB_5_AN.23_1#dc149d7dd.blank?vcp=1&amp;vis=1&amp;pid=6badbf277&amp;color=0,0,0&amp;vpa=10&amp;vtp=1&amp;bbb=1"/>
          <p:cNvSpPr/>
          <p:nvPr>
            <p:custDataLst>
              <p:tags r:id="rId4"/>
            </p:custDataLst>
          </p:nvPr>
        </p:nvSpPr>
        <p:spPr>
          <a:xfrm>
            <a:off x="3992753" y="3235622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杠杆</a:t>
            </a:r>
            <a:endParaRPr lang="en-US" altLang="zh-CN" sz="3200"/>
          </a:p>
        </p:txBody>
      </p:sp>
      <p:sp>
        <p:nvSpPr>
          <p:cNvPr id="6" name="QB_5_BD.24_1#a036dfa81?vcp=1&amp;vis=1&amp;pid=6badbf277&amp;color=0,0,0&amp;vtp=1&amp;bbb=1&amp;hb=1"/>
          <p:cNvSpPr/>
          <p:nvPr>
            <p:custDataLst>
              <p:tags r:id="rId5"/>
            </p:custDataLst>
          </p:nvPr>
        </p:nvSpPr>
        <p:spPr>
          <a:xfrm>
            <a:off x="719328" y="3989578"/>
            <a:ext cx="10753344" cy="1995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（2）航天员们演示在飞船舱内时，能通过声波沟通；而在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舱外身穿航天服作业时，不能通过声波沟通，原因是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7" name="QB_5_AN.25_1#a036dfa81.blank?vcp=1&amp;vis=1&amp;pid=6badbf277&amp;color=0,0,0&amp;vpa=11&amp;vtp=1&amp;bbb=1"/>
          <p:cNvSpPr/>
          <p:nvPr>
            <p:custDataLst>
              <p:tags r:id="rId6"/>
            </p:custDataLst>
          </p:nvPr>
        </p:nvSpPr>
        <p:spPr>
          <a:xfrm>
            <a:off x="843154" y="5315881"/>
            <a:ext cx="2732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真空不能传声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26_1#ca4e8c8c4?vcp=1&amp;vis=1&amp;pid=6badbf277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（3）航天员们在空间站里比赛吃辣椒，可以看到他们辣得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流泪的同时，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（填“能够”或“无法”）展示“泪如雨下”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的现象。</a:t>
            </a:r>
            <a:endParaRPr lang="en-US" altLang="zh-CN" sz="3200"/>
          </a:p>
        </p:txBody>
      </p:sp>
      <p:sp>
        <p:nvSpPr>
          <p:cNvPr id="3" name="QB_5_AN.27_1#ca4e8c8c4.blank?vcp=1&amp;vis=1&amp;pid=6badbf277&amp;color=0,0,0&amp;vpa=12&amp;vtp=1&amp;bbb=1"/>
          <p:cNvSpPr/>
          <p:nvPr>
            <p:custDataLst>
              <p:tags r:id="rId2"/>
            </p:custDataLst>
          </p:nvPr>
        </p:nvSpPr>
        <p:spPr>
          <a:xfrm>
            <a:off x="3179953" y="1181694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无法</a:t>
            </a:r>
            <a:endParaRPr lang="en-US" altLang="zh-CN" sz="3200"/>
          </a:p>
        </p:txBody>
      </p:sp>
      <p:sp>
        <p:nvSpPr>
          <p:cNvPr id="4" name="QB_5_BD.28_1#f0019a961?vcp=1&amp;vis=1&amp;pid=6badbf277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2605109"/>
            <a:ext cx="10753344" cy="33773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（4）航天员们在空间站里演示理发。理发时用到一种特殊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的“理发神器”——吸尘式理发器。该工具集理发与吸尘功能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于一体，可以将剪下的头发碎屑迅速收集到机器内部。吸尘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式理发器工作时，机器内部的空气流速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周围空气流速，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使头发碎屑在空间站内的气压作用下，向机器内部运动。</a:t>
            </a:r>
            <a:endParaRPr lang="en-US" altLang="zh-CN" sz="3200"/>
          </a:p>
        </p:txBody>
      </p:sp>
      <p:sp>
        <p:nvSpPr>
          <p:cNvPr id="5" name="QB_5_AN.29_1#f0019a961.blank?vcp=1&amp;vis=1&amp;pid=6badbf277&amp;color=0,0,0&amp;vpa=13&amp;vtp=1&amp;bbb=1"/>
          <p:cNvSpPr/>
          <p:nvPr>
            <p:custDataLst>
              <p:tags r:id="rId4"/>
            </p:custDataLst>
          </p:nvPr>
        </p:nvSpPr>
        <p:spPr>
          <a:xfrm>
            <a:off x="7650354" y="4638887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大于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40585" y="523240"/>
            <a:ext cx="7748905" cy="581152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5124" name="Rectangle 5"/>
          <p:cNvSpPr/>
          <p:nvPr>
            <p:custDataLst>
              <p:tags r:id="rId2"/>
            </p:custDataLst>
          </p:nvPr>
        </p:nvSpPr>
        <p:spPr>
          <a:xfrm>
            <a:off x="2393950" y="865029"/>
            <a:ext cx="658368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浩瀚的宇宙是什么样子的？</a:t>
            </a:r>
            <a:b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我们每天抬头看到的星星、星云是什么样子的？</a:t>
            </a:r>
          </a:p>
        </p:txBody>
      </p:sp>
      <p:sp>
        <p:nvSpPr>
          <p:cNvPr id="26627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3"/>
          <p:cNvSpPr/>
          <p:nvPr>
            <p:custDataLst>
              <p:tags r:id="rId1"/>
            </p:custDataLst>
          </p:nvPr>
        </p:nvSpPr>
        <p:spPr>
          <a:xfrm>
            <a:off x="2624138" y="4029075"/>
            <a:ext cx="109728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总星系</a:t>
            </a:r>
          </a:p>
        </p:txBody>
      </p:sp>
      <p:sp>
        <p:nvSpPr>
          <p:cNvPr id="41986" name="Rectangle 144"/>
          <p:cNvSpPr/>
          <p:nvPr>
            <p:custDataLst>
              <p:tags r:id="rId2"/>
            </p:custDataLst>
          </p:nvPr>
        </p:nvSpPr>
        <p:spPr>
          <a:xfrm>
            <a:off x="4208463" y="3049588"/>
            <a:ext cx="109728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银河系</a:t>
            </a:r>
          </a:p>
        </p:txBody>
      </p:sp>
      <p:sp>
        <p:nvSpPr>
          <p:cNvPr id="41987" name="Rectangle 145"/>
          <p:cNvSpPr/>
          <p:nvPr>
            <p:custDataLst>
              <p:tags r:id="rId3"/>
            </p:custDataLst>
          </p:nvPr>
        </p:nvSpPr>
        <p:spPr>
          <a:xfrm>
            <a:off x="4148138" y="4708525"/>
            <a:ext cx="1402080" cy="82994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河外星系</a:t>
            </a: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（星系）</a:t>
            </a:r>
          </a:p>
        </p:txBody>
      </p:sp>
      <p:sp>
        <p:nvSpPr>
          <p:cNvPr id="41988" name="Rectangle 146"/>
          <p:cNvSpPr/>
          <p:nvPr>
            <p:custDataLst>
              <p:tags r:id="rId4"/>
            </p:custDataLst>
          </p:nvPr>
        </p:nvSpPr>
        <p:spPr>
          <a:xfrm>
            <a:off x="5664200" y="2128838"/>
            <a:ext cx="109728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太阳系</a:t>
            </a:r>
          </a:p>
        </p:txBody>
      </p:sp>
      <p:sp>
        <p:nvSpPr>
          <p:cNvPr id="41989" name="Rectangle 147"/>
          <p:cNvSpPr/>
          <p:nvPr>
            <p:custDataLst>
              <p:tags r:id="rId5"/>
            </p:custDataLst>
          </p:nvPr>
        </p:nvSpPr>
        <p:spPr>
          <a:xfrm>
            <a:off x="7081838" y="1141413"/>
            <a:ext cx="109728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地月系</a:t>
            </a:r>
          </a:p>
        </p:txBody>
      </p:sp>
      <p:sp>
        <p:nvSpPr>
          <p:cNvPr id="41990" name="Rectangle 148"/>
          <p:cNvSpPr/>
          <p:nvPr>
            <p:custDataLst>
              <p:tags r:id="rId6"/>
            </p:custDataLst>
          </p:nvPr>
        </p:nvSpPr>
        <p:spPr>
          <a:xfrm>
            <a:off x="5613400" y="3784600"/>
            <a:ext cx="2130425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其它恒星系</a:t>
            </a:r>
          </a:p>
        </p:txBody>
      </p:sp>
      <p:sp>
        <p:nvSpPr>
          <p:cNvPr id="41991" name="Rectangle 149"/>
          <p:cNvSpPr/>
          <p:nvPr>
            <p:custDataLst>
              <p:tags r:id="rId7"/>
            </p:custDataLst>
          </p:nvPr>
        </p:nvSpPr>
        <p:spPr>
          <a:xfrm>
            <a:off x="7134225" y="3143250"/>
            <a:ext cx="2620963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其它行星系</a:t>
            </a:r>
          </a:p>
        </p:txBody>
      </p:sp>
      <p:sp>
        <p:nvSpPr>
          <p:cNvPr id="41992" name="AutoShape 14"/>
          <p:cNvSpPr/>
          <p:nvPr>
            <p:custDataLst>
              <p:tags r:id="rId8"/>
            </p:custDataLst>
          </p:nvPr>
        </p:nvSpPr>
        <p:spPr>
          <a:xfrm>
            <a:off x="3819525" y="3203575"/>
            <a:ext cx="136525" cy="2111375"/>
          </a:xfrm>
          <a:prstGeom prst="leftBrace">
            <a:avLst>
              <a:gd name="adj1" fmla="val 6923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3" name="AutoShape 14"/>
          <p:cNvSpPr/>
          <p:nvPr>
            <p:custDataLst>
              <p:tags r:id="rId9"/>
            </p:custDataLst>
          </p:nvPr>
        </p:nvSpPr>
        <p:spPr>
          <a:xfrm>
            <a:off x="5413375" y="2224088"/>
            <a:ext cx="136525" cy="2111375"/>
          </a:xfrm>
          <a:prstGeom prst="leftBrace">
            <a:avLst>
              <a:gd name="adj1" fmla="val 6923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4" name="AutoShape 14"/>
          <p:cNvSpPr/>
          <p:nvPr>
            <p:custDataLst>
              <p:tags r:id="rId10"/>
            </p:custDataLst>
          </p:nvPr>
        </p:nvSpPr>
        <p:spPr>
          <a:xfrm>
            <a:off x="6832600" y="1303338"/>
            <a:ext cx="136525" cy="2111375"/>
          </a:xfrm>
          <a:prstGeom prst="leftBrace">
            <a:avLst>
              <a:gd name="adj1" fmla="val 69235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5" name="文本框 4103"/>
          <p:cNvSpPr txBox="1"/>
          <p:nvPr>
            <p:custDataLst>
              <p:tags r:id="rId11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3"/>
          <p:cNvSpPr txBox="1"/>
          <p:nvPr>
            <p:custDataLst>
              <p:tags r:id="rId1"/>
            </p:custDataLst>
          </p:nvPr>
        </p:nvSpPr>
        <p:spPr>
          <a:xfrm>
            <a:off x="2640013" y="2419350"/>
            <a:ext cx="716597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知道宇宙有多大；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了解地球之外的星系。</a:t>
            </a:r>
          </a:p>
        </p:txBody>
      </p:sp>
      <p:sp>
        <p:nvSpPr>
          <p:cNvPr id="27650" name="文本框 4"/>
          <p:cNvSpPr txBox="1"/>
          <p:nvPr>
            <p:custDataLst>
              <p:tags r:id="rId2"/>
            </p:custDataLst>
          </p:nvPr>
        </p:nvSpPr>
        <p:spPr>
          <a:xfrm>
            <a:off x="5260975" y="1593850"/>
            <a:ext cx="16700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27651" name="文本框 4103"/>
          <p:cNvSpPr txBox="1"/>
          <p:nvPr>
            <p:custDataLst>
              <p:tags r:id="rId3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3"/>
          <p:cNvGrpSpPr/>
          <p:nvPr>
            <p:custDataLst>
              <p:tags r:id="rId1"/>
            </p:custDataLst>
          </p:nvPr>
        </p:nvGrpSpPr>
        <p:grpSpPr>
          <a:xfrm>
            <a:off x="1990725" y="1803400"/>
            <a:ext cx="8040688" cy="3654425"/>
            <a:chOff x="0" y="589"/>
            <a:chExt cx="5760" cy="2886"/>
          </a:xfrm>
        </p:grpSpPr>
        <p:pic>
          <p:nvPicPr>
            <p:cNvPr id="6149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0" y="589"/>
              <a:ext cx="5760" cy="2886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sp>
          <p:nvSpPr>
            <p:cNvPr id="28675" name="Line 5"/>
            <p:cNvSpPr/>
            <p:nvPr>
              <p:custDataLst>
                <p:tags r:id="rId11"/>
              </p:custDataLst>
            </p:nvPr>
          </p:nvSpPr>
          <p:spPr>
            <a:xfrm flipH="1">
              <a:off x="793" y="2114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1" name="Text Box 6"/>
            <p:cNvSpPr txBox="1"/>
            <p:nvPr>
              <p:custDataLst>
                <p:tags r:id="rId12"/>
              </p:custDataLst>
            </p:nvPr>
          </p:nvSpPr>
          <p:spPr>
            <a:xfrm>
              <a:off x="612" y="2748"/>
              <a:ext cx="364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水星</a:t>
              </a:r>
            </a:p>
          </p:txBody>
        </p:sp>
        <p:sp>
          <p:nvSpPr>
            <p:cNvPr id="28677" name="Line 7"/>
            <p:cNvSpPr/>
            <p:nvPr>
              <p:custDataLst>
                <p:tags r:id="rId13"/>
              </p:custDataLst>
            </p:nvPr>
          </p:nvSpPr>
          <p:spPr>
            <a:xfrm flipH="1">
              <a:off x="1202" y="2069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153" name="Text Box 8"/>
            <p:cNvSpPr txBox="1"/>
            <p:nvPr>
              <p:custDataLst>
                <p:tags r:id="rId14"/>
              </p:custDataLst>
            </p:nvPr>
          </p:nvSpPr>
          <p:spPr>
            <a:xfrm>
              <a:off x="1020" y="2748"/>
              <a:ext cx="363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金星</a:t>
              </a:r>
            </a:p>
          </p:txBody>
        </p:sp>
        <p:sp>
          <p:nvSpPr>
            <p:cNvPr id="28679" name="Line 9"/>
            <p:cNvSpPr/>
            <p:nvPr>
              <p:custDataLst>
                <p:tags r:id="rId15"/>
              </p:custDataLst>
            </p:nvPr>
          </p:nvSpPr>
          <p:spPr>
            <a:xfrm flipH="1">
              <a:off x="1610" y="2069"/>
              <a:ext cx="0" cy="544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80" name="Line 10"/>
            <p:cNvSpPr/>
            <p:nvPr>
              <p:custDataLst>
                <p:tags r:id="rId16"/>
              </p:custDataLst>
            </p:nvPr>
          </p:nvSpPr>
          <p:spPr>
            <a:xfrm flipH="1">
              <a:off x="2064" y="1978"/>
              <a:ext cx="0" cy="680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81" name="Line 11"/>
            <p:cNvSpPr/>
            <p:nvPr>
              <p:custDataLst>
                <p:tags r:id="rId17"/>
              </p:custDataLst>
            </p:nvPr>
          </p:nvSpPr>
          <p:spPr>
            <a:xfrm flipH="1">
              <a:off x="2653" y="2023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82" name="Line 12"/>
            <p:cNvSpPr/>
            <p:nvPr>
              <p:custDataLst>
                <p:tags r:id="rId18"/>
              </p:custDataLst>
            </p:nvPr>
          </p:nvSpPr>
          <p:spPr>
            <a:xfrm flipH="1">
              <a:off x="3379" y="1887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83" name="Line 13"/>
            <p:cNvSpPr/>
            <p:nvPr>
              <p:custDataLst>
                <p:tags r:id="rId19"/>
              </p:custDataLst>
            </p:nvPr>
          </p:nvSpPr>
          <p:spPr>
            <a:xfrm flipH="1">
              <a:off x="4286" y="1842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684" name="Line 14"/>
            <p:cNvSpPr/>
            <p:nvPr>
              <p:custDataLst>
                <p:tags r:id="rId20"/>
              </p:custDataLst>
            </p:nvPr>
          </p:nvSpPr>
          <p:spPr>
            <a:xfrm flipH="1">
              <a:off x="5375" y="1796"/>
              <a:ext cx="0" cy="545"/>
            </a:xfrm>
            <a:prstGeom prst="line">
              <a:avLst/>
            </a:prstGeom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" name="Text Box 15"/>
            <p:cNvSpPr txBox="1"/>
            <p:nvPr>
              <p:custDataLst>
                <p:tags r:id="rId21"/>
              </p:custDataLst>
            </p:nvPr>
          </p:nvSpPr>
          <p:spPr>
            <a:xfrm>
              <a:off x="1429" y="2748"/>
              <a:ext cx="362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地球</a:t>
              </a:r>
            </a:p>
          </p:txBody>
        </p:sp>
        <p:sp>
          <p:nvSpPr>
            <p:cNvPr id="3" name="Text Box 16"/>
            <p:cNvSpPr txBox="1"/>
            <p:nvPr>
              <p:custDataLst>
                <p:tags r:id="rId22"/>
              </p:custDataLst>
            </p:nvPr>
          </p:nvSpPr>
          <p:spPr>
            <a:xfrm>
              <a:off x="1881" y="2743"/>
              <a:ext cx="364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火星</a:t>
              </a:r>
            </a:p>
          </p:txBody>
        </p:sp>
        <p:sp>
          <p:nvSpPr>
            <p:cNvPr id="4" name="Text Box 17"/>
            <p:cNvSpPr txBox="1"/>
            <p:nvPr>
              <p:custDataLst>
                <p:tags r:id="rId23"/>
              </p:custDataLst>
            </p:nvPr>
          </p:nvSpPr>
          <p:spPr>
            <a:xfrm>
              <a:off x="2472" y="2569"/>
              <a:ext cx="363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木星</a:t>
              </a:r>
            </a:p>
          </p:txBody>
        </p:sp>
        <p:sp>
          <p:nvSpPr>
            <p:cNvPr id="5" name="Text Box 18"/>
            <p:cNvSpPr txBox="1"/>
            <p:nvPr>
              <p:custDataLst>
                <p:tags r:id="rId24"/>
              </p:custDataLst>
            </p:nvPr>
          </p:nvSpPr>
          <p:spPr>
            <a:xfrm>
              <a:off x="3197" y="2569"/>
              <a:ext cx="363" cy="7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土星</a:t>
              </a:r>
            </a:p>
          </p:txBody>
        </p:sp>
        <p:sp>
          <p:nvSpPr>
            <p:cNvPr id="6" name="Text Box 19"/>
            <p:cNvSpPr txBox="1"/>
            <p:nvPr>
              <p:custDataLst>
                <p:tags r:id="rId25"/>
              </p:custDataLst>
            </p:nvPr>
          </p:nvSpPr>
          <p:spPr>
            <a:xfrm>
              <a:off x="4105" y="2386"/>
              <a:ext cx="364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天王星</a:t>
              </a:r>
            </a:p>
          </p:txBody>
        </p:sp>
        <p:sp>
          <p:nvSpPr>
            <p:cNvPr id="7" name="Text Box 20"/>
            <p:cNvSpPr txBox="1"/>
            <p:nvPr>
              <p:custDataLst>
                <p:tags r:id="rId26"/>
              </p:custDataLst>
            </p:nvPr>
          </p:nvSpPr>
          <p:spPr>
            <a:xfrm>
              <a:off x="5193" y="2386"/>
              <a:ext cx="364" cy="10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kern="1200" cap="none" spc="0" normalizeH="0" baseline="0" noProof="1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海王星</a:t>
              </a:r>
            </a:p>
          </p:txBody>
        </p:sp>
      </p:grpSp>
      <p:grpSp>
        <p:nvGrpSpPr>
          <p:cNvPr id="28691" name="组合 6147"/>
          <p:cNvGrpSpPr/>
          <p:nvPr>
            <p:custDataLst>
              <p:tags r:id="rId2"/>
            </p:custDataLst>
          </p:nvPr>
        </p:nvGrpSpPr>
        <p:grpSpPr>
          <a:xfrm>
            <a:off x="335598" y="755968"/>
            <a:ext cx="3585210" cy="808396"/>
            <a:chOff x="0" y="0"/>
            <a:chExt cx="5648" cy="1275"/>
          </a:xfrm>
        </p:grpSpPr>
        <p:sp>
          <p:nvSpPr>
            <p:cNvPr id="28692" name="矩形 7"/>
            <p:cNvSpPr/>
            <p:nvPr>
              <p:custDataLst>
                <p:tags r:id="rId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矩形 17"/>
            <p:cNvSpPr/>
            <p:nvPr>
              <p:custDataLst>
                <p:tags r:id="rId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95" name="文本框 6151"/>
            <p:cNvSpPr txBox="1"/>
            <p:nvPr>
              <p:custDataLst>
                <p:tags r:id="rId8"/>
              </p:custDataLst>
            </p:nvPr>
          </p:nvSpPr>
          <p:spPr>
            <a:xfrm>
              <a:off x="878" y="432"/>
              <a:ext cx="477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从太阳系到银河系</a:t>
              </a:r>
            </a:p>
          </p:txBody>
        </p:sp>
        <p:sp>
          <p:nvSpPr>
            <p:cNvPr id="28696" name="文本框 6152"/>
            <p:cNvSpPr txBox="1"/>
            <p:nvPr>
              <p:custDataLst>
                <p:tags r:id="rId9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28697" name="文本框 1"/>
          <p:cNvSpPr txBox="1"/>
          <p:nvPr>
            <p:custDataLst>
              <p:tags r:id="rId3"/>
            </p:custDataLst>
          </p:nvPr>
        </p:nvSpPr>
        <p:spPr>
          <a:xfrm>
            <a:off x="4538663" y="5808663"/>
            <a:ext cx="29448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太阳系及其八大行星</a:t>
            </a:r>
          </a:p>
        </p:txBody>
      </p:sp>
      <p:sp>
        <p:nvSpPr>
          <p:cNvPr id="28698" name="文本框 4103"/>
          <p:cNvSpPr txBox="1"/>
          <p:nvPr>
            <p:custDataLst>
              <p:tags r:id="rId4"/>
            </p:custDataLst>
          </p:nvPr>
        </p:nvSpPr>
        <p:spPr>
          <a:xfrm>
            <a:off x="91123" y="2908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0638" y="2020888"/>
            <a:ext cx="224790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Text Box 4"/>
          <p:cNvSpPr txBox="1"/>
          <p:nvPr>
            <p:custDataLst>
              <p:tags r:id="rId2"/>
            </p:custDataLst>
          </p:nvPr>
        </p:nvSpPr>
        <p:spPr>
          <a:xfrm>
            <a:off x="2392363" y="1000125"/>
            <a:ext cx="6532562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离太阳系最近的恒星“比邻星”</a:t>
            </a:r>
          </a:p>
        </p:txBody>
      </p:sp>
      <p:sp>
        <p:nvSpPr>
          <p:cNvPr id="29699" name="Text Box 5"/>
          <p:cNvSpPr txBox="1"/>
          <p:nvPr>
            <p:custDataLst>
              <p:tags r:id="rId3"/>
            </p:custDataLst>
          </p:nvPr>
        </p:nvSpPr>
        <p:spPr>
          <a:xfrm>
            <a:off x="5343525" y="2393950"/>
            <a:ext cx="4206875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距离地球约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4.3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光年</a:t>
            </a:r>
          </a:p>
        </p:txBody>
      </p:sp>
      <p:sp>
        <p:nvSpPr>
          <p:cNvPr id="29700" name="Text Box 6"/>
          <p:cNvSpPr txBox="1"/>
          <p:nvPr>
            <p:custDataLst>
              <p:tags r:id="rId4"/>
            </p:custDataLst>
          </p:nvPr>
        </p:nvSpPr>
        <p:spPr>
          <a:xfrm>
            <a:off x="2614613" y="3887788"/>
            <a:ext cx="6464300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光年（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l.y.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：光一年走过的距离。</a:t>
            </a:r>
          </a:p>
        </p:txBody>
      </p:sp>
      <p:sp>
        <p:nvSpPr>
          <p:cNvPr id="29701" name="Text Box 7"/>
          <p:cNvSpPr txBox="1"/>
          <p:nvPr>
            <p:custDataLst>
              <p:tags r:id="rId5"/>
            </p:custDataLst>
          </p:nvPr>
        </p:nvSpPr>
        <p:spPr>
          <a:xfrm>
            <a:off x="3836988" y="5049838"/>
            <a:ext cx="3098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02" name="Text Box 8"/>
          <p:cNvSpPr txBox="1"/>
          <p:nvPr>
            <p:custDataLst>
              <p:tags r:id="rId6"/>
            </p:custDataLst>
          </p:nvPr>
        </p:nvSpPr>
        <p:spPr>
          <a:xfrm>
            <a:off x="2668588" y="4724400"/>
            <a:ext cx="5076825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1l.y=9.4605×10</a:t>
            </a:r>
            <a:r>
              <a:rPr lang="en-US" altLang="zh-CN" sz="26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</a:p>
        </p:txBody>
      </p:sp>
      <p:sp>
        <p:nvSpPr>
          <p:cNvPr id="29703" name="文本框 4103"/>
          <p:cNvSpPr txBox="1"/>
          <p:nvPr>
            <p:custDataLst>
              <p:tags r:id="rId7"/>
            </p:custDataLst>
          </p:nvPr>
        </p:nvSpPr>
        <p:spPr>
          <a:xfrm>
            <a:off x="191453" y="33274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/>
          <p:nvPr>
            <p:custDataLst>
              <p:tags r:id="rId1"/>
            </p:custDataLst>
          </p:nvPr>
        </p:nvSpPr>
        <p:spPr>
          <a:xfrm>
            <a:off x="1957388" y="892175"/>
            <a:ext cx="8031162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目前，人们观测到的类似于银河系的天体系统，就有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亿个左右。这些天体系统被称为星系。所有的星系构成了广阔无垠的宇宙。</a:t>
            </a:r>
          </a:p>
        </p:txBody>
      </p:sp>
      <p:sp>
        <p:nvSpPr>
          <p:cNvPr id="246789" name="Text Box 5"/>
          <p:cNvSpPr txBox="1"/>
          <p:nvPr>
            <p:custDataLst>
              <p:tags r:id="rId2"/>
            </p:custDataLst>
          </p:nvPr>
        </p:nvSpPr>
        <p:spPr>
          <a:xfrm>
            <a:off x="2276475" y="4238625"/>
            <a:ext cx="1174750" cy="46037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地月系</a:t>
            </a:r>
          </a:p>
        </p:txBody>
      </p:sp>
      <p:sp>
        <p:nvSpPr>
          <p:cNvPr id="246790" name="Line 6"/>
          <p:cNvSpPr/>
          <p:nvPr>
            <p:custDataLst>
              <p:tags r:id="rId3"/>
            </p:custDataLst>
          </p:nvPr>
        </p:nvSpPr>
        <p:spPr>
          <a:xfrm>
            <a:off x="3484563" y="4475163"/>
            <a:ext cx="733425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46791" name="Text Box 7"/>
          <p:cNvSpPr txBox="1"/>
          <p:nvPr>
            <p:custDataLst>
              <p:tags r:id="rId4"/>
            </p:custDataLst>
          </p:nvPr>
        </p:nvSpPr>
        <p:spPr>
          <a:xfrm>
            <a:off x="4284663" y="4238625"/>
            <a:ext cx="1349375" cy="46037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太阳系</a:t>
            </a:r>
          </a:p>
        </p:txBody>
      </p:sp>
      <p:sp>
        <p:nvSpPr>
          <p:cNvPr id="246792" name="Line 8"/>
          <p:cNvSpPr/>
          <p:nvPr>
            <p:custDataLst>
              <p:tags r:id="rId5"/>
            </p:custDataLst>
          </p:nvPr>
        </p:nvSpPr>
        <p:spPr>
          <a:xfrm>
            <a:off x="5675313" y="4475163"/>
            <a:ext cx="762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46793" name="Text Box 9"/>
          <p:cNvSpPr txBox="1"/>
          <p:nvPr>
            <p:custDataLst>
              <p:tags r:id="rId6"/>
            </p:custDataLst>
          </p:nvPr>
        </p:nvSpPr>
        <p:spPr>
          <a:xfrm>
            <a:off x="6527800" y="4244975"/>
            <a:ext cx="1516063" cy="46037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银河系</a:t>
            </a:r>
          </a:p>
        </p:txBody>
      </p:sp>
      <p:sp>
        <p:nvSpPr>
          <p:cNvPr id="246794" name="Line 10"/>
          <p:cNvSpPr/>
          <p:nvPr>
            <p:custDataLst>
              <p:tags r:id="rId7"/>
            </p:custDataLst>
          </p:nvPr>
        </p:nvSpPr>
        <p:spPr>
          <a:xfrm>
            <a:off x="8066088" y="4470400"/>
            <a:ext cx="638175" cy="4763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46795" name="Text Box 11"/>
          <p:cNvSpPr txBox="1"/>
          <p:nvPr>
            <p:custDataLst>
              <p:tags r:id="rId8"/>
            </p:custDataLst>
          </p:nvPr>
        </p:nvSpPr>
        <p:spPr>
          <a:xfrm>
            <a:off x="8750300" y="4244975"/>
            <a:ext cx="1238250" cy="46037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宇宙</a:t>
            </a:r>
          </a:p>
        </p:txBody>
      </p:sp>
      <p:sp>
        <p:nvSpPr>
          <p:cNvPr id="30729" name="文本框 4103"/>
          <p:cNvSpPr txBox="1"/>
          <p:nvPr>
            <p:custDataLst>
              <p:tags r:id="rId9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nimBg="1"/>
      <p:bldP spid="246791" grpId="0" animBg="1"/>
      <p:bldP spid="246793" grpId="0" animBg="1"/>
      <p:bldP spid="2467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7138" y="674688"/>
            <a:ext cx="7319962" cy="549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/>
          <p:nvPr>
            <p:custDataLst>
              <p:tags r:id="rId1"/>
            </p:custDataLst>
          </p:nvPr>
        </p:nvSpPr>
        <p:spPr>
          <a:xfrm>
            <a:off x="2058988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水星</a:t>
            </a:r>
          </a:p>
        </p:txBody>
      </p:sp>
      <p:sp>
        <p:nvSpPr>
          <p:cNvPr id="32770" name="Text Box 4"/>
          <p:cNvSpPr txBox="1"/>
          <p:nvPr>
            <p:custDataLst>
              <p:tags r:id="rId2"/>
            </p:custDataLst>
          </p:nvPr>
        </p:nvSpPr>
        <p:spPr>
          <a:xfrm>
            <a:off x="3094038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金星</a:t>
            </a:r>
          </a:p>
        </p:txBody>
      </p:sp>
      <p:sp>
        <p:nvSpPr>
          <p:cNvPr id="32771" name="Text Box 5"/>
          <p:cNvSpPr txBox="1"/>
          <p:nvPr>
            <p:custDataLst>
              <p:tags r:id="rId3"/>
            </p:custDataLst>
          </p:nvPr>
        </p:nvSpPr>
        <p:spPr>
          <a:xfrm>
            <a:off x="4060825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</a:t>
            </a:r>
          </a:p>
        </p:txBody>
      </p:sp>
      <p:sp>
        <p:nvSpPr>
          <p:cNvPr id="32772" name="Text Box 6"/>
          <p:cNvSpPr txBox="1"/>
          <p:nvPr>
            <p:custDataLst>
              <p:tags r:id="rId4"/>
            </p:custDataLst>
          </p:nvPr>
        </p:nvSpPr>
        <p:spPr>
          <a:xfrm>
            <a:off x="5029200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火星</a:t>
            </a:r>
          </a:p>
        </p:txBody>
      </p:sp>
      <p:sp>
        <p:nvSpPr>
          <p:cNvPr id="32773" name="Text Box 7"/>
          <p:cNvSpPr txBox="1"/>
          <p:nvPr>
            <p:custDataLst>
              <p:tags r:id="rId5"/>
            </p:custDataLst>
          </p:nvPr>
        </p:nvSpPr>
        <p:spPr>
          <a:xfrm>
            <a:off x="5943600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木星</a:t>
            </a:r>
          </a:p>
        </p:txBody>
      </p:sp>
      <p:sp>
        <p:nvSpPr>
          <p:cNvPr id="32774" name="Text Box 8"/>
          <p:cNvSpPr txBox="1"/>
          <p:nvPr>
            <p:custDataLst>
              <p:tags r:id="rId6"/>
            </p:custDataLst>
          </p:nvPr>
        </p:nvSpPr>
        <p:spPr>
          <a:xfrm>
            <a:off x="6934200" y="1949450"/>
            <a:ext cx="914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土星</a:t>
            </a:r>
          </a:p>
        </p:txBody>
      </p:sp>
      <p:sp>
        <p:nvSpPr>
          <p:cNvPr id="32775" name="Text Box 9"/>
          <p:cNvSpPr txBox="1"/>
          <p:nvPr>
            <p:custDataLst>
              <p:tags r:id="rId7"/>
            </p:custDataLst>
          </p:nvPr>
        </p:nvSpPr>
        <p:spPr>
          <a:xfrm>
            <a:off x="8001000" y="1949450"/>
            <a:ext cx="5334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天王星</a:t>
            </a:r>
          </a:p>
        </p:txBody>
      </p:sp>
      <p:sp>
        <p:nvSpPr>
          <p:cNvPr id="32776" name="Text Box 10"/>
          <p:cNvSpPr txBox="1"/>
          <p:nvPr>
            <p:custDataLst>
              <p:tags r:id="rId8"/>
            </p:custDataLst>
          </p:nvPr>
        </p:nvSpPr>
        <p:spPr>
          <a:xfrm>
            <a:off x="9615488" y="1922463"/>
            <a:ext cx="5334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海王星</a:t>
            </a:r>
          </a:p>
        </p:txBody>
      </p:sp>
      <p:grpSp>
        <p:nvGrpSpPr>
          <p:cNvPr id="2" name="Group 11"/>
          <p:cNvGrpSpPr/>
          <p:nvPr>
            <p:custDataLst>
              <p:tags r:id="rId9"/>
            </p:custDataLst>
          </p:nvPr>
        </p:nvGrpSpPr>
        <p:grpSpPr>
          <a:xfrm>
            <a:off x="2279650" y="831850"/>
            <a:ext cx="2971800" cy="1025525"/>
            <a:chOff x="476" y="164"/>
            <a:chExt cx="1872" cy="646"/>
          </a:xfrm>
        </p:grpSpPr>
        <p:sp>
          <p:nvSpPr>
            <p:cNvPr id="32778" name="AutoShape 12"/>
            <p:cNvSpPr/>
            <p:nvPr>
              <p:custDataLst>
                <p:tags r:id="rId37"/>
              </p:custDataLst>
            </p:nvPr>
          </p:nvSpPr>
          <p:spPr>
            <a:xfrm rot="5400000">
              <a:off x="1316" y="-222"/>
              <a:ext cx="192" cy="1872"/>
            </a:xfrm>
            <a:prstGeom prst="leftBrace">
              <a:avLst>
                <a:gd name="adj1" fmla="val 81250"/>
                <a:gd name="adj2" fmla="val 49944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algn="ctr"/>
              <a:endParaRPr lang="zh-CN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779" name="Text Box 13"/>
            <p:cNvSpPr txBox="1"/>
            <p:nvPr>
              <p:custDataLst>
                <p:tags r:id="rId38"/>
              </p:custDataLst>
            </p:nvPr>
          </p:nvSpPr>
          <p:spPr>
            <a:xfrm>
              <a:off x="793" y="164"/>
              <a:ext cx="1180" cy="310"/>
            </a:xfrm>
            <a:prstGeom prst="rect">
              <a:avLst/>
            </a:prstGeom>
            <a:noFill/>
            <a:ln w="28575" cap="rnd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类地行星</a:t>
              </a:r>
            </a:p>
          </p:txBody>
        </p:sp>
      </p:grpSp>
      <p:grpSp>
        <p:nvGrpSpPr>
          <p:cNvPr id="3" name="Group 14"/>
          <p:cNvGrpSpPr/>
          <p:nvPr>
            <p:custDataLst>
              <p:tags r:id="rId10"/>
            </p:custDataLst>
          </p:nvPr>
        </p:nvGrpSpPr>
        <p:grpSpPr>
          <a:xfrm>
            <a:off x="6030913" y="831850"/>
            <a:ext cx="1433512" cy="1008063"/>
            <a:chOff x="2839" y="164"/>
            <a:chExt cx="903" cy="635"/>
          </a:xfrm>
        </p:grpSpPr>
        <p:sp>
          <p:nvSpPr>
            <p:cNvPr id="32781" name="AutoShape 15"/>
            <p:cNvSpPr/>
            <p:nvPr>
              <p:custDataLst>
                <p:tags r:id="rId35"/>
              </p:custDataLst>
            </p:nvPr>
          </p:nvSpPr>
          <p:spPr>
            <a:xfrm rot="-5400000" flipH="1" flipV="1">
              <a:off x="3165" y="367"/>
              <a:ext cx="192" cy="672"/>
            </a:xfrm>
            <a:prstGeom prst="leftBrace">
              <a:avLst>
                <a:gd name="adj1" fmla="val 29101"/>
                <a:gd name="adj2" fmla="val 51338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782" name="Text Box 16"/>
            <p:cNvSpPr txBox="1"/>
            <p:nvPr>
              <p:custDataLst>
                <p:tags r:id="rId36"/>
              </p:custDataLst>
            </p:nvPr>
          </p:nvSpPr>
          <p:spPr>
            <a:xfrm>
              <a:off x="2839" y="164"/>
              <a:ext cx="903" cy="310"/>
            </a:xfrm>
            <a:prstGeom prst="rect">
              <a:avLst/>
            </a:prstGeom>
            <a:noFill/>
            <a:ln w="28575" cap="rnd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巨行星</a:t>
              </a:r>
            </a:p>
          </p:txBody>
        </p:sp>
      </p:grpSp>
      <p:grpSp>
        <p:nvGrpSpPr>
          <p:cNvPr id="4" name="Group 17"/>
          <p:cNvGrpSpPr/>
          <p:nvPr>
            <p:custDataLst>
              <p:tags r:id="rId11"/>
            </p:custDataLst>
          </p:nvPr>
        </p:nvGrpSpPr>
        <p:grpSpPr>
          <a:xfrm>
            <a:off x="8047038" y="831850"/>
            <a:ext cx="1944687" cy="1025525"/>
            <a:chOff x="4195" y="164"/>
            <a:chExt cx="1225" cy="646"/>
          </a:xfrm>
        </p:grpSpPr>
        <p:sp>
          <p:nvSpPr>
            <p:cNvPr id="32784" name="AutoShape 18"/>
            <p:cNvSpPr/>
            <p:nvPr>
              <p:custDataLst>
                <p:tags r:id="rId33"/>
              </p:custDataLst>
            </p:nvPr>
          </p:nvSpPr>
          <p:spPr>
            <a:xfrm rot="5400000" flipV="1">
              <a:off x="4673" y="186"/>
              <a:ext cx="192" cy="1056"/>
            </a:xfrm>
            <a:prstGeom prst="leftBrace">
              <a:avLst>
                <a:gd name="adj1" fmla="val 45731"/>
                <a:gd name="adj2" fmla="val 49903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785" name="Text Box 19"/>
            <p:cNvSpPr txBox="1"/>
            <p:nvPr>
              <p:custDataLst>
                <p:tags r:id="rId34"/>
              </p:custDataLst>
            </p:nvPr>
          </p:nvSpPr>
          <p:spPr>
            <a:xfrm>
              <a:off x="4195" y="164"/>
              <a:ext cx="1225" cy="310"/>
            </a:xfrm>
            <a:prstGeom prst="rect">
              <a:avLst/>
            </a:prstGeom>
            <a:noFill/>
            <a:ln w="28575" cap="rnd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6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远日行星</a:t>
              </a:r>
            </a:p>
          </p:txBody>
        </p:sp>
      </p:grpSp>
      <p:sp>
        <p:nvSpPr>
          <p:cNvPr id="249876" name="Text Box 20"/>
          <p:cNvSpPr txBox="1"/>
          <p:nvPr>
            <p:custDataLst>
              <p:tags r:id="rId12"/>
            </p:custDataLst>
          </p:nvPr>
        </p:nvSpPr>
        <p:spPr>
          <a:xfrm>
            <a:off x="3067050" y="4378325"/>
            <a:ext cx="19446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八大行星</a:t>
            </a:r>
          </a:p>
        </p:txBody>
      </p:sp>
      <p:sp>
        <p:nvSpPr>
          <p:cNvPr id="249877" name="Text Box 21"/>
          <p:cNvSpPr txBox="1"/>
          <p:nvPr>
            <p:custDataLst>
              <p:tags r:id="rId13"/>
            </p:custDataLst>
          </p:nvPr>
        </p:nvSpPr>
        <p:spPr>
          <a:xfrm>
            <a:off x="2058988" y="4316413"/>
            <a:ext cx="11715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</a:t>
            </a:r>
          </a:p>
        </p:txBody>
      </p:sp>
      <p:grpSp>
        <p:nvGrpSpPr>
          <p:cNvPr id="5" name="Group 22"/>
          <p:cNvGrpSpPr/>
          <p:nvPr>
            <p:custDataLst>
              <p:tags r:id="rId14"/>
            </p:custDataLst>
          </p:nvPr>
        </p:nvGrpSpPr>
        <p:grpSpPr>
          <a:xfrm>
            <a:off x="4764088" y="4389438"/>
            <a:ext cx="5588000" cy="460375"/>
            <a:chOff x="1837" y="2614"/>
            <a:chExt cx="3770" cy="290"/>
          </a:xfrm>
        </p:grpSpPr>
        <p:sp>
          <p:nvSpPr>
            <p:cNvPr id="32789" name="Text Box 23"/>
            <p:cNvSpPr txBox="1"/>
            <p:nvPr>
              <p:custDataLst>
                <p:tags r:id="rId27"/>
              </p:custDataLst>
            </p:nvPr>
          </p:nvSpPr>
          <p:spPr>
            <a:xfrm>
              <a:off x="1837" y="2614"/>
              <a:ext cx="73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彗星</a:t>
              </a:r>
            </a:p>
          </p:txBody>
        </p:sp>
        <p:grpSp>
          <p:nvGrpSpPr>
            <p:cNvPr id="32790" name="Group 24"/>
            <p:cNvGrpSpPr/>
            <p:nvPr>
              <p:custDataLst>
                <p:tags r:id="rId28"/>
              </p:custDataLst>
            </p:nvPr>
          </p:nvGrpSpPr>
          <p:grpSpPr>
            <a:xfrm>
              <a:off x="2472" y="2614"/>
              <a:ext cx="3135" cy="290"/>
              <a:chOff x="2472" y="2614"/>
              <a:chExt cx="3135" cy="290"/>
            </a:xfrm>
          </p:grpSpPr>
          <p:sp>
            <p:nvSpPr>
              <p:cNvPr id="32791" name="Text Box 25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472" y="2614"/>
                <a:ext cx="6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流星</a:t>
                </a:r>
              </a:p>
            </p:txBody>
          </p:sp>
          <p:sp>
            <p:nvSpPr>
              <p:cNvPr id="32792" name="Text Box 2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061" y="2614"/>
                <a:ext cx="73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卫星</a:t>
                </a:r>
              </a:p>
            </p:txBody>
          </p:sp>
          <p:sp>
            <p:nvSpPr>
              <p:cNvPr id="32793" name="Text Box 27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3696" y="2614"/>
                <a:ext cx="91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小行星</a:t>
                </a:r>
              </a:p>
            </p:txBody>
          </p:sp>
          <p:sp>
            <p:nvSpPr>
              <p:cNvPr id="32794" name="Text Box 28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4581" y="2614"/>
                <a:ext cx="102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星际物质</a:t>
                </a:r>
              </a:p>
            </p:txBody>
          </p:sp>
        </p:grpSp>
      </p:grpSp>
      <p:sp>
        <p:nvSpPr>
          <p:cNvPr id="249885" name="Text Box 29"/>
          <p:cNvSpPr txBox="1"/>
          <p:nvPr>
            <p:custDataLst>
              <p:tags r:id="rId15"/>
            </p:custDataLst>
          </p:nvPr>
        </p:nvSpPr>
        <p:spPr>
          <a:xfrm>
            <a:off x="4856163" y="5627688"/>
            <a:ext cx="23050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太阳系</a:t>
            </a:r>
          </a:p>
        </p:txBody>
      </p:sp>
      <p:grpSp>
        <p:nvGrpSpPr>
          <p:cNvPr id="7" name="Group 30"/>
          <p:cNvGrpSpPr/>
          <p:nvPr>
            <p:custDataLst>
              <p:tags r:id="rId16"/>
            </p:custDataLst>
          </p:nvPr>
        </p:nvGrpSpPr>
        <p:grpSpPr>
          <a:xfrm>
            <a:off x="2230438" y="4789488"/>
            <a:ext cx="7632700" cy="917575"/>
            <a:chOff x="431" y="3079"/>
            <a:chExt cx="4808" cy="578"/>
          </a:xfrm>
        </p:grpSpPr>
        <p:sp>
          <p:nvSpPr>
            <p:cNvPr id="32797" name="Line 31"/>
            <p:cNvSpPr/>
            <p:nvPr>
              <p:custDataLst>
                <p:tags r:id="rId23"/>
              </p:custDataLst>
            </p:nvPr>
          </p:nvSpPr>
          <p:spPr>
            <a:xfrm flipH="1">
              <a:off x="431" y="3079"/>
              <a:ext cx="0" cy="287"/>
            </a:xfrm>
            <a:prstGeom prst="line">
              <a:avLst/>
            </a:prstGeom>
            <a:ln w="254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8" name="Line 32"/>
            <p:cNvSpPr/>
            <p:nvPr>
              <p:custDataLst>
                <p:tags r:id="rId24"/>
              </p:custDataLst>
            </p:nvPr>
          </p:nvSpPr>
          <p:spPr>
            <a:xfrm flipH="1">
              <a:off x="5239" y="3083"/>
              <a:ext cx="0" cy="287"/>
            </a:xfrm>
            <a:prstGeom prst="line">
              <a:avLst/>
            </a:prstGeom>
            <a:ln w="254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799" name="Line 33"/>
            <p:cNvSpPr/>
            <p:nvPr>
              <p:custDataLst>
                <p:tags r:id="rId25"/>
              </p:custDataLst>
            </p:nvPr>
          </p:nvSpPr>
          <p:spPr>
            <a:xfrm flipH="1" flipV="1">
              <a:off x="431" y="3370"/>
              <a:ext cx="4808" cy="0"/>
            </a:xfrm>
            <a:prstGeom prst="line">
              <a:avLst/>
            </a:prstGeom>
            <a:ln w="254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0" name="Line 34"/>
            <p:cNvSpPr/>
            <p:nvPr>
              <p:custDataLst>
                <p:tags r:id="rId26"/>
              </p:custDataLst>
            </p:nvPr>
          </p:nvSpPr>
          <p:spPr>
            <a:xfrm flipH="1">
              <a:off x="2789" y="3370"/>
              <a:ext cx="0" cy="287"/>
            </a:xfrm>
            <a:prstGeom prst="line">
              <a:avLst/>
            </a:prstGeom>
            <a:ln w="25400" cap="flat" cmpd="sng">
              <a:solidFill>
                <a:srgbClr val="FF6600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" name="Group 35"/>
          <p:cNvGrpSpPr/>
          <p:nvPr>
            <p:custDataLst>
              <p:tags r:id="rId17"/>
            </p:custDataLst>
          </p:nvPr>
        </p:nvGrpSpPr>
        <p:grpSpPr>
          <a:xfrm>
            <a:off x="2208213" y="3406775"/>
            <a:ext cx="7775575" cy="1008063"/>
            <a:chOff x="431" y="1933"/>
            <a:chExt cx="4898" cy="635"/>
          </a:xfrm>
        </p:grpSpPr>
        <p:sp>
          <p:nvSpPr>
            <p:cNvPr id="32802" name="Line 36"/>
            <p:cNvSpPr/>
            <p:nvPr>
              <p:custDataLst>
                <p:tags r:id="rId19"/>
              </p:custDataLst>
            </p:nvPr>
          </p:nvSpPr>
          <p:spPr>
            <a:xfrm flipH="1">
              <a:off x="431" y="1933"/>
              <a:ext cx="0" cy="3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3" name="Line 37"/>
            <p:cNvSpPr/>
            <p:nvPr>
              <p:custDataLst>
                <p:tags r:id="rId20"/>
              </p:custDataLst>
            </p:nvPr>
          </p:nvSpPr>
          <p:spPr>
            <a:xfrm flipH="1">
              <a:off x="5329" y="1938"/>
              <a:ext cx="0" cy="31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4" name="Line 38"/>
            <p:cNvSpPr/>
            <p:nvPr>
              <p:custDataLst>
                <p:tags r:id="rId21"/>
              </p:custDataLst>
            </p:nvPr>
          </p:nvSpPr>
          <p:spPr>
            <a:xfrm flipH="1" flipV="1">
              <a:off x="431" y="2252"/>
              <a:ext cx="4898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805" name="Line 39"/>
            <p:cNvSpPr/>
            <p:nvPr>
              <p:custDataLst>
                <p:tags r:id="rId22"/>
              </p:custDataLst>
            </p:nvPr>
          </p:nvSpPr>
          <p:spPr>
            <a:xfrm flipH="1">
              <a:off x="1401" y="2252"/>
              <a:ext cx="0" cy="3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32806" name="文本框 4103"/>
          <p:cNvSpPr txBox="1"/>
          <p:nvPr>
            <p:custDataLst>
              <p:tags r:id="rId18"/>
            </p:custDataLst>
          </p:nvPr>
        </p:nvSpPr>
        <p:spPr>
          <a:xfrm>
            <a:off x="19145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6" grpId="0"/>
      <p:bldP spid="249877" grpId="0"/>
      <p:bldP spid="2498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1898</Words>
  <Application>Microsoft Office PowerPoint</Application>
  <PresentationFormat>宽屏</PresentationFormat>
  <Paragraphs>246</Paragraphs>
  <Slides>31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方正粗黑宋简体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2025-04-08T07:15:33Z</cp:lastPrinted>
  <dcterms:created xsi:type="dcterms:W3CDTF">2025-04-08T07:15:33Z</dcterms:created>
  <dcterms:modified xsi:type="dcterms:W3CDTF">2025-04-22T14:17:06Z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