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9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68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288054-51CC-40EC-B3E7-6095A42702A4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F61EA1-C864-455C-A732-72EC755546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6439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8194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8195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DC4F9200-8E8D-4E09-BA32-83ADA26C03CE}" type="slidenum">
              <a:rPr sz="1200">
                <a:solidFill>
                  <a:prstClr val="black"/>
                </a:solidFill>
              </a:rPr>
              <a:pPr algn="r"/>
              <a:t>4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0242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0243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6D070862-16F3-409E-BB11-11FE40522FFF}" type="slidenum">
              <a:rPr sz="1200">
                <a:solidFill>
                  <a:prstClr val="black"/>
                </a:solidFill>
              </a:rPr>
              <a:pPr algn="r"/>
              <a:t>5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2290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2291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64C5E4A2-0BF0-4DC5-8368-4DE608B200C0}" type="slidenum">
              <a:rPr sz="1200">
                <a:solidFill>
                  <a:prstClr val="black"/>
                </a:solidFill>
              </a:rPr>
              <a:pPr algn="r"/>
              <a:t>6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4338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4339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6324E0DA-2E12-40BD-87B6-BEB299F63776}" type="slidenum">
              <a:rPr sz="1200">
                <a:solidFill>
                  <a:prstClr val="black"/>
                </a:solidFill>
              </a:rPr>
              <a:pPr algn="r"/>
              <a:t>7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6386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BF0BB5F4-7FE5-4FE6-8DB9-065B7A44A343}" type="slidenum">
              <a:rPr sz="1200">
                <a:solidFill>
                  <a:prstClr val="black"/>
                </a:solidFill>
              </a:rPr>
              <a:pPr algn="r"/>
              <a:t>8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8434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8435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01B3F0D7-5BEB-45C9-93C4-A6DF6DB66679}" type="slidenum">
              <a:rPr sz="1200">
                <a:solidFill>
                  <a:prstClr val="black"/>
                </a:solidFill>
              </a:rPr>
              <a:pPr algn="r"/>
              <a:t>9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20482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20483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9ECE329C-C74A-4D9A-A34E-7927694E9111}" type="slidenum">
              <a:rPr sz="1200">
                <a:solidFill>
                  <a:prstClr val="black"/>
                </a:solidFill>
              </a:rPr>
              <a:pPr algn="r"/>
              <a:t>10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22530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92CC4108-54E5-470E-A24A-A482A35BBBD9}" type="slidenum">
              <a:rPr sz="1200">
                <a:solidFill>
                  <a:prstClr val="black"/>
                </a:solidFill>
              </a:rPr>
              <a:pPr algn="r"/>
              <a:t>11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36866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36867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7B04EDC5-C6E8-465D-984F-3667F8FD0A27}" type="slidenum">
              <a:rPr sz="1200">
                <a:solidFill>
                  <a:prstClr val="black"/>
                </a:solidFill>
              </a:rPr>
              <a:pPr algn="r"/>
              <a:t>24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51896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6146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ransition/>
  <p:txStyles>
    <p:titleStyle>
      <a:lvl1pPr marL="0" indent="0" algn="ctr" defTabSz="914400" rtl="0" eaLnBrk="0" fontAlgn="base" hangingPunct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4400" kern="1200">
          <a:solidFill>
            <a:schemeClr val="tx1"/>
          </a:solidFill>
          <a:latin typeface="Calibri" pitchFamily="34" charset="0"/>
          <a:ea typeface="宋体" pitchFamily="2" charset="-122"/>
          <a:cs typeface="+mj-cs"/>
        </a:defRPr>
      </a:lvl1pPr>
    </p:titleStyle>
    <p:bodyStyle>
      <a:lvl1pPr marL="342900" indent="-3429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2.xml"/><Relationship Id="rId5" Type="http://schemas.openxmlformats.org/officeDocument/2006/relationships/slide" Target="slide18.xml"/><Relationship Id="rId4" Type="http://schemas.openxmlformats.org/officeDocument/2006/relationships/slide" Target="slide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3" Type="http://schemas.openxmlformats.org/officeDocument/2006/relationships/image" Target="../media/image17.jpeg"/><Relationship Id="rId7" Type="http://schemas.openxmlformats.org/officeDocument/2006/relationships/image" Target="../media/image7.png"/><Relationship Id="rId2" Type="http://schemas.openxmlformats.org/officeDocument/2006/relationships/slide" Target="slide20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2.xml"/><Relationship Id="rId11" Type="http://schemas.openxmlformats.org/officeDocument/2006/relationships/slide" Target="slide26.xml"/><Relationship Id="rId5" Type="http://schemas.openxmlformats.org/officeDocument/2006/relationships/slide" Target="slide22.xml"/><Relationship Id="rId10" Type="http://schemas.openxmlformats.org/officeDocument/2006/relationships/slide" Target="slide25.xml"/><Relationship Id="rId4" Type="http://schemas.openxmlformats.org/officeDocument/2006/relationships/slide" Target="slide21.xml"/><Relationship Id="rId9" Type="http://schemas.openxmlformats.org/officeDocument/2006/relationships/slide" Target="slide2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slide" Target="slide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9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9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9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9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7" Type="http://schemas.openxmlformats.org/officeDocument/2006/relationships/slide" Target="slide10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8.xml"/><Relationship Id="rId5" Type="http://schemas.openxmlformats.org/officeDocument/2006/relationships/image" Target="../media/image7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文本框 6"/>
          <p:cNvSpPr/>
          <p:nvPr/>
        </p:nvSpPr>
        <p:spPr>
          <a:xfrm>
            <a:off x="1474788" y="1690688"/>
            <a:ext cx="6157912" cy="89883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ctr">
              <a:lnSpc>
                <a:spcPct val="150000"/>
              </a:lnSpc>
            </a:pPr>
            <a:r>
              <a:rPr sz="4000" b="1" kern="0" dirty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sym typeface="Times New Roman" pitchFamily="18" charset="0"/>
              </a:rPr>
              <a:t>第</a:t>
            </a:r>
            <a:r>
              <a:rPr lang="en-US" altLang="zh-CN" sz="4000" b="1" kern="0" dirty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sym typeface="Times New Roman" pitchFamily="18" charset="0"/>
              </a:rPr>
              <a:t>2</a:t>
            </a:r>
            <a:r>
              <a:rPr sz="4000" b="1" kern="0" dirty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sym typeface="Times New Roman" pitchFamily="18" charset="0"/>
              </a:rPr>
              <a:t>课时　声的世界</a:t>
            </a:r>
          </a:p>
        </p:txBody>
      </p:sp>
      <p:sp>
        <p:nvSpPr>
          <p:cNvPr id="4098" name="Text Box 22"/>
          <p:cNvSpPr txBox="1">
            <a:spLocks noChangeArrowheads="1"/>
          </p:cNvSpPr>
          <p:nvPr/>
        </p:nvSpPr>
        <p:spPr bwMode="auto">
          <a:xfrm>
            <a:off x="6227763" y="411163"/>
            <a:ext cx="2449513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540385" indent="-540385" algn="ctr">
              <a:lnSpc>
                <a:spcPct val="150000"/>
              </a:lnSpc>
            </a:pPr>
            <a:r>
              <a:rPr sz="3000" b="1" kern="0">
                <a:solidFill>
                  <a:srgbClr val="7030A0"/>
                </a:solidFill>
                <a:latin typeface="宋体" pitchFamily="2" charset="-122"/>
              </a:rPr>
              <a:t>基础梳理篇</a:t>
            </a:r>
            <a:endParaRPr altLang="zh-CN" sz="3000" b="1" kern="0">
              <a:solidFill>
                <a:srgbClr val="7030A0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7865773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知识点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4  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超声与次声</a:t>
            </a:r>
          </a:p>
        </p:txBody>
      </p:sp>
      <p:sp>
        <p:nvSpPr>
          <p:cNvPr id="19458" name="Text Box 22"/>
          <p:cNvSpPr txBox="1">
            <a:spLocks noChangeArrowheads="1"/>
          </p:cNvSpPr>
          <p:nvPr/>
        </p:nvSpPr>
        <p:spPr bwMode="auto">
          <a:xfrm>
            <a:off x="539750" y="962025"/>
            <a:ext cx="8115300" cy="365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357505" indent="-354965" algn="just">
              <a:lnSpc>
                <a:spcPct val="14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．超声：频率高于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________Hz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的声音叫超声。超声具有方向性强、穿透力强的特点。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4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．次声：频率低于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________Hz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的声音叫次声。次声很容易绕过障碍物，传播距离远。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4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3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．应用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4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(1)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传递信息：探测鱼群、检查疾病，探测金属内部缺陷。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4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(2)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传递能量：清洗、击碎人体内的结石。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19459" name="Picture 7" descr="C:\Users\Administrator\Desktop\习题课件\返回框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1013" y="4084638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9460" name="矩形 7"/>
          <p:cNvSpPr/>
          <p:nvPr/>
        </p:nvSpPr>
        <p:spPr>
          <a:xfrm>
            <a:off x="3371850" y="1066800"/>
            <a:ext cx="1031875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20 000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9461" name="矩形 8"/>
          <p:cNvSpPr/>
          <p:nvPr/>
        </p:nvSpPr>
        <p:spPr>
          <a:xfrm>
            <a:off x="3719513" y="2062163"/>
            <a:ext cx="492125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20</a:t>
            </a:r>
            <a:endParaRPr ker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9021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/>
      <p:bldP spid="1946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5" name="组合 2"/>
          <p:cNvGrpSpPr/>
          <p:nvPr/>
        </p:nvGrpSpPr>
        <p:grpSpPr>
          <a:xfrm>
            <a:off x="2517775" y="195263"/>
            <a:ext cx="4235450" cy="2008187"/>
            <a:chOff x="1847662" y="1504750"/>
            <a:chExt cx="5448676" cy="2584754"/>
          </a:xfrm>
        </p:grpSpPr>
        <p:grpSp>
          <p:nvGrpSpPr>
            <p:cNvPr id="21506" name="组合 2"/>
            <p:cNvGrpSpPr>
              <a:grpSpLocks noGrp="1" noChangeAspect="1"/>
            </p:cNvGrpSpPr>
            <p:nvPr/>
          </p:nvGrpSpPr>
          <p:grpSpPr>
            <a:xfrm>
              <a:off x="1531891" y="1379981"/>
              <a:ext cx="2667917" cy="2596667"/>
              <a:chOff x="3295850" y="1908877"/>
              <a:chExt cx="3738030" cy="4660916"/>
            </a:xfrm>
          </p:grpSpPr>
        </p:grpSp>
        <p:sp>
          <p:nvSpPr>
            <p:cNvPr id="21507" name="圆角矩形 4"/>
            <p:cNvSpPr/>
            <p:nvPr/>
          </p:nvSpPr>
          <p:spPr>
            <a:xfrm>
              <a:off x="3321077" y="1888926"/>
              <a:ext cx="4147992" cy="1004251"/>
            </a:xfrm>
            <a:prstGeom prst="roundRect">
              <a:avLst>
                <a:gd name="adj" fmla="val 9976"/>
              </a:avLst>
            </a:prstGeom>
            <a:solidFill>
              <a:srgbClr val="FFB850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015" b="1">
                <a:solidFill>
                  <a:prstClr val="white"/>
                </a:solidFill>
              </a:endParaRPr>
            </a:p>
          </p:txBody>
        </p:sp>
        <p:grpSp>
          <p:nvGrpSpPr>
            <p:cNvPr id="21508" name="组合 4"/>
            <p:cNvGrpSpPr/>
            <p:nvPr/>
          </p:nvGrpSpPr>
          <p:grpSpPr>
            <a:xfrm>
              <a:off x="3471676" y="2283134"/>
              <a:ext cx="118508" cy="118509"/>
              <a:chOff x="4486616" y="3001075"/>
              <a:chExt cx="274695" cy="274699"/>
            </a:xfrm>
          </p:grpSpPr>
          <p:sp>
            <p:nvSpPr>
              <p:cNvPr id="21509" name="椭圆 25"/>
              <p:cNvSpPr/>
              <p:nvPr/>
            </p:nvSpPr>
            <p:spPr>
              <a:xfrm rot="16200000">
                <a:off x="4485528" y="3001392"/>
                <a:ext cx="274702" cy="27456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1510" name="椭圆 26"/>
              <p:cNvSpPr/>
              <p:nvPr/>
            </p:nvSpPr>
            <p:spPr>
              <a:xfrm>
                <a:off x="4387220" y="2759656"/>
                <a:ext cx="466047" cy="49102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21511" name="组合 5"/>
            <p:cNvGrpSpPr/>
            <p:nvPr/>
          </p:nvGrpSpPr>
          <p:grpSpPr>
            <a:xfrm>
              <a:off x="3172171" y="2283134"/>
              <a:ext cx="118508" cy="118509"/>
              <a:chOff x="4486616" y="3001075"/>
              <a:chExt cx="274695" cy="274699"/>
            </a:xfrm>
          </p:grpSpPr>
          <p:sp>
            <p:nvSpPr>
              <p:cNvPr id="21512" name="椭圆 23"/>
              <p:cNvSpPr/>
              <p:nvPr/>
            </p:nvSpPr>
            <p:spPr>
              <a:xfrm rot="16200000">
                <a:off x="4488632" y="3001392"/>
                <a:ext cx="274702" cy="27456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1513" name="椭圆 24"/>
              <p:cNvSpPr/>
              <p:nvPr/>
            </p:nvSpPr>
            <p:spPr>
              <a:xfrm>
                <a:off x="4387220" y="2759656"/>
                <a:ext cx="466047" cy="49102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21514" name="组合 6"/>
            <p:cNvGrpSpPr>
              <a:grpSpLocks noGrp="1" noChangeAspect="1"/>
            </p:cNvGrpSpPr>
            <p:nvPr/>
          </p:nvGrpSpPr>
          <p:grpSpPr>
            <a:xfrm>
              <a:off x="3202082" y="2161737"/>
              <a:ext cx="361529" cy="235113"/>
              <a:chOff x="4318304" y="3089060"/>
              <a:chExt cx="384317" cy="61430"/>
            </a:xfrm>
          </p:grpSpPr>
        </p:grpSp>
        <p:sp>
          <p:nvSpPr>
            <p:cNvPr id="21515" name="文本框 16"/>
            <p:cNvSpPr/>
            <p:nvPr/>
          </p:nvSpPr>
          <p:spPr>
            <a:xfrm>
              <a:off x="3960320" y="2044671"/>
              <a:ext cx="2919972" cy="653268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2700" b="1" kern="0">
                  <a:solidFill>
                    <a:prstClr val="white"/>
                  </a:solidFill>
                  <a:latin typeface="黑体" pitchFamily="49" charset="-122"/>
                  <a:ea typeface="黑体" pitchFamily="49" charset="-122"/>
                </a:rPr>
                <a:t>重点突破</a:t>
              </a:r>
            </a:p>
          </p:txBody>
        </p:sp>
        <p:grpSp>
          <p:nvGrpSpPr>
            <p:cNvPr id="21516" name="组合 9"/>
            <p:cNvGrpSpPr>
              <a:grpSpLocks noGrp="1" noChangeAspect="1"/>
            </p:cNvGrpSpPr>
            <p:nvPr/>
          </p:nvGrpSpPr>
          <p:grpSpPr>
            <a:xfrm>
              <a:off x="2292908" y="2072845"/>
              <a:ext cx="647360" cy="550720"/>
              <a:chOff x="3108756" y="2110160"/>
              <a:chExt cx="745081" cy="698920"/>
            </a:xfrm>
          </p:grpSpPr>
        </p:grpSp>
        <p:grpSp>
          <p:nvGrpSpPr>
            <p:cNvPr id="21517" name="组合 9"/>
            <p:cNvGrpSpPr/>
            <p:nvPr/>
          </p:nvGrpSpPr>
          <p:grpSpPr>
            <a:xfrm>
              <a:off x="3709827" y="2081394"/>
              <a:ext cx="663073" cy="571160"/>
              <a:chOff x="4946438" y="2775191"/>
              <a:chExt cx="884098" cy="761546"/>
            </a:xfrm>
          </p:grpSpPr>
          <p:sp>
            <p:nvSpPr>
              <p:cNvPr id="21518" name="椭圆 11"/>
              <p:cNvSpPr/>
              <p:nvPr/>
            </p:nvSpPr>
            <p:spPr>
              <a:xfrm>
                <a:off x="4990474" y="2774608"/>
                <a:ext cx="743374" cy="74375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1519" name="文本框 28"/>
              <p:cNvSpPr/>
              <p:nvPr/>
            </p:nvSpPr>
            <p:spPr>
              <a:xfrm>
                <a:off x="4946438" y="2824081"/>
                <a:ext cx="884098" cy="712656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lang="en-US" altLang="zh-CN" sz="2100" b="1" kern="0">
                    <a:solidFill>
                      <a:srgbClr val="FFB850"/>
                    </a:solidFill>
                    <a:latin typeface="Impact" pitchFamily="34" charset="0"/>
                  </a:rPr>
                  <a:t>02</a:t>
                </a:r>
                <a:endParaRPr sz="2100" b="1" kern="0">
                  <a:solidFill>
                    <a:srgbClr val="FFB850"/>
                  </a:solidFill>
                  <a:latin typeface="Impact" pitchFamily="34" charset="0"/>
                </a:endParaRPr>
              </a:p>
            </p:txBody>
          </p:sp>
        </p:grpSp>
      </p:grpSp>
      <p:sp>
        <p:nvSpPr>
          <p:cNvPr id="21520" name="矩形 1">
            <a:hlinkClick r:id="rId3" action="ppaction://hlinksldjump"/>
          </p:cNvPr>
          <p:cNvSpPr/>
          <p:nvPr/>
        </p:nvSpPr>
        <p:spPr>
          <a:xfrm>
            <a:off x="1471613" y="1563688"/>
            <a:ext cx="6326187" cy="461962"/>
          </a:xfrm>
          <a:prstGeom prst="rect">
            <a:avLst/>
          </a:prstGeom>
          <a:solidFill>
            <a:srgbClr val="E56666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·1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声音的产生和传播</a:t>
            </a:r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[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高频考点</a:t>
            </a:r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]</a:t>
            </a:r>
            <a:endParaRPr sz="2400" b="1" kern="0">
              <a:solidFill>
                <a:prstClr val="white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21521" name="矩形 2">
            <a:hlinkClick r:id="rId4" action="ppaction://hlinksldjump"/>
          </p:cNvPr>
          <p:cNvSpPr/>
          <p:nvPr/>
        </p:nvSpPr>
        <p:spPr>
          <a:xfrm>
            <a:off x="1485900" y="2305050"/>
            <a:ext cx="6326188" cy="461963"/>
          </a:xfrm>
          <a:prstGeom prst="rect">
            <a:avLst/>
          </a:prstGeom>
          <a:solidFill>
            <a:srgbClr val="00B7CA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·2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声音的特性</a:t>
            </a:r>
            <a:r>
              <a:rPr lang="en-US" altLang="zh-CN" sz="2400" b="1" kern="0">
                <a:solidFill>
                  <a:srgbClr val="FFFFFF"/>
                </a:solidFill>
                <a:latin typeface="隶书" pitchFamily="49" charset="-122"/>
                <a:ea typeface="隶书" pitchFamily="49" charset="-122"/>
              </a:rPr>
              <a:t>[</a:t>
            </a:r>
            <a:r>
              <a:rPr sz="2400" b="1" kern="0">
                <a:solidFill>
                  <a:srgbClr val="FFFFFF"/>
                </a:solidFill>
                <a:latin typeface="隶书" pitchFamily="49" charset="-122"/>
                <a:ea typeface="隶书" pitchFamily="49" charset="-122"/>
              </a:rPr>
              <a:t>高频考点</a:t>
            </a:r>
            <a:r>
              <a:rPr lang="en-US" altLang="zh-CN" sz="2400" b="1" kern="0">
                <a:solidFill>
                  <a:srgbClr val="FFFFFF"/>
                </a:solidFill>
                <a:latin typeface="隶书" pitchFamily="49" charset="-122"/>
                <a:ea typeface="隶书" pitchFamily="49" charset="-122"/>
              </a:rPr>
              <a:t>]</a:t>
            </a:r>
            <a:endParaRPr sz="2400" b="1" kern="0">
              <a:solidFill>
                <a:prstClr val="white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21522" name="矩形 3">
            <a:hlinkClick r:id="rId5" action="ppaction://hlinksldjump"/>
          </p:cNvPr>
          <p:cNvSpPr/>
          <p:nvPr/>
        </p:nvSpPr>
        <p:spPr>
          <a:xfrm>
            <a:off x="1458913" y="3067050"/>
            <a:ext cx="6326187" cy="461963"/>
          </a:xfrm>
          <a:prstGeom prst="rect">
            <a:avLst/>
          </a:prstGeom>
          <a:solidFill>
            <a:srgbClr val="EF9F9F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·3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噪声的危害和控制</a:t>
            </a:r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[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高频考点</a:t>
            </a:r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]</a:t>
            </a:r>
            <a:endParaRPr sz="2400" b="1" kern="0">
              <a:solidFill>
                <a:prstClr val="white"/>
              </a:solidFill>
              <a:latin typeface="隶书" pitchFamily="49" charset="-122"/>
              <a:ea typeface="隶书" pitchFamily="49" charset="-122"/>
            </a:endParaRPr>
          </a:p>
        </p:txBody>
      </p:sp>
      <p:pic>
        <p:nvPicPr>
          <p:cNvPr id="21523" name="Picture 7" descr="C:\Users\Administrator\Desktop\习题课件\返回框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72450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0724304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0" grpId="0" animBg="1"/>
      <p:bldP spid="21521" grpId="0" animBg="1"/>
      <p:bldP spid="215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22"/>
          <p:cNvSpPr txBox="1">
            <a:spLocks noChangeArrowheads="1"/>
          </p:cNvSpPr>
          <p:nvPr/>
        </p:nvSpPr>
        <p:spPr bwMode="auto">
          <a:xfrm>
            <a:off x="468313" y="1058863"/>
            <a:ext cx="8115300" cy="168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357505" indent="-35496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2020·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莆田模拟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分】钟声是由钟的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产生的，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梅寺晨钟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四十里开外也能听到，说明声音可以在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中传播。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3554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重点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1  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声音的产生和传播 </a:t>
            </a:r>
            <a:r>
              <a:rPr lang="en-US" altLang="zh-CN" sz="2400" b="1" kern="0">
                <a:solidFill>
                  <a:srgbClr val="953735"/>
                </a:solidFill>
                <a:latin typeface="Times New Roman" pitchFamily="18" charset="0"/>
              </a:rPr>
              <a:t>【</a:t>
            </a:r>
            <a:r>
              <a:rPr sz="2400" b="1" kern="0">
                <a:solidFill>
                  <a:srgbClr val="953735"/>
                </a:solidFill>
                <a:latin typeface="Times New Roman" pitchFamily="18" charset="0"/>
              </a:rPr>
              <a:t>高频考点</a:t>
            </a:r>
            <a:r>
              <a:rPr lang="en-US" altLang="zh-CN" sz="2400" b="1" kern="0">
                <a:solidFill>
                  <a:srgbClr val="953735"/>
                </a:solidFill>
                <a:latin typeface="Times New Roman" pitchFamily="18" charset="0"/>
              </a:rPr>
              <a:t>】</a:t>
            </a:r>
            <a:endParaRPr sz="2400" b="1" kern="0">
              <a:solidFill>
                <a:srgbClr val="953735"/>
              </a:solidFill>
              <a:latin typeface="Times New Roman" pitchFamily="18" charset="0"/>
            </a:endParaRPr>
          </a:p>
        </p:txBody>
      </p:sp>
      <p:sp>
        <p:nvSpPr>
          <p:cNvPr id="23555" name="矩形 5"/>
          <p:cNvSpPr/>
          <p:nvPr/>
        </p:nvSpPr>
        <p:spPr>
          <a:xfrm>
            <a:off x="7235825" y="1131888"/>
            <a:ext cx="803275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振动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23556" name="矩形 6"/>
          <p:cNvSpPr/>
          <p:nvPr/>
        </p:nvSpPr>
        <p:spPr>
          <a:xfrm>
            <a:off x="1536700" y="2251075"/>
            <a:ext cx="803275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空气</a:t>
            </a:r>
            <a:endParaRPr ker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1867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/>
      <p:bldP spid="2355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矩形 3"/>
          <p:cNvSpPr>
            <a:spLocks noChangeArrowheads="1"/>
          </p:cNvSpPr>
          <p:nvPr/>
        </p:nvSpPr>
        <p:spPr bwMode="auto">
          <a:xfrm>
            <a:off x="360363" y="717550"/>
            <a:ext cx="8459788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】下列关于声音的说法正确的是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19455" indent="-35433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声纹门锁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是依据声音的响度来识别的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19455" indent="-35433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．鼓手打鼓用的力越大，鼓声的音调就越高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19455" indent="-35433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．二胡演奏的优美旋律，是由弦的振动产生的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19455" indent="-35433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．在太空与地面交流时的声音是通过声波传回地球的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4578" name="矩形 2"/>
          <p:cNvSpPr/>
          <p:nvPr/>
        </p:nvSpPr>
        <p:spPr>
          <a:xfrm>
            <a:off x="6110288" y="838200"/>
            <a:ext cx="406400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C</a:t>
            </a:r>
            <a:endParaRPr ker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8476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矩形 3"/>
          <p:cNvSpPr>
            <a:spLocks noChangeArrowheads="1"/>
          </p:cNvSpPr>
          <p:nvPr/>
        </p:nvSpPr>
        <p:spPr bwMode="auto">
          <a:xfrm>
            <a:off x="360363" y="717550"/>
            <a:ext cx="845978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3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】下列实验中，用来说明声音传播需要介质的是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5602" name="矩形 2"/>
          <p:cNvSpPr/>
          <p:nvPr/>
        </p:nvSpPr>
        <p:spPr>
          <a:xfrm>
            <a:off x="8280400" y="822325"/>
            <a:ext cx="406400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C</a:t>
            </a:r>
            <a:endParaRPr kern="0">
              <a:solidFill>
                <a:prstClr val="black"/>
              </a:solidFill>
            </a:endParaRPr>
          </a:p>
        </p:txBody>
      </p:sp>
      <p:pic>
        <p:nvPicPr>
          <p:cNvPr id="25603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062413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5604" name="Picture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2638" y="1282700"/>
            <a:ext cx="4679950" cy="352107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41229712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22"/>
          <p:cNvSpPr txBox="1">
            <a:spLocks noChangeArrowheads="1"/>
          </p:cNvSpPr>
          <p:nvPr/>
        </p:nvSpPr>
        <p:spPr bwMode="auto">
          <a:xfrm>
            <a:off x="488950" y="1058863"/>
            <a:ext cx="81153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357505" indent="-35496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4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2020·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厦门校级模拟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分】厦门是全国文明城市，公共场所不要大声喧哗。这里的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大声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指的是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317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．频率　</a:t>
            </a:r>
            <a:r>
              <a:rPr altLang="zh-CN" sz="2400" b="1" kern="0">
                <a:solidFill>
                  <a:prstClr val="black"/>
                </a:solidFill>
                <a:latin typeface="宋体" pitchFamily="2" charset="-122"/>
                <a:ea typeface="Times New Roman" panose="02020603050405020304"/>
              </a:rPr>
              <a:t> 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．响度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317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．音调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 		      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．音色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6626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重点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2  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声音的特性</a:t>
            </a:r>
            <a:r>
              <a:rPr lang="en-US" altLang="zh-CN" sz="2400" b="1" kern="0">
                <a:solidFill>
                  <a:srgbClr val="953735"/>
                </a:solidFill>
                <a:latin typeface="Times New Roman" pitchFamily="18" charset="0"/>
              </a:rPr>
              <a:t>【</a:t>
            </a:r>
            <a:r>
              <a:rPr sz="2400" b="1" kern="0">
                <a:solidFill>
                  <a:srgbClr val="953735"/>
                </a:solidFill>
                <a:latin typeface="Times New Roman" pitchFamily="18" charset="0"/>
              </a:rPr>
              <a:t>高频考点</a:t>
            </a:r>
            <a:r>
              <a:rPr lang="en-US" altLang="zh-CN" sz="2400" b="1" kern="0">
                <a:solidFill>
                  <a:srgbClr val="953735"/>
                </a:solidFill>
                <a:latin typeface="Times New Roman" pitchFamily="18" charset="0"/>
              </a:rPr>
              <a:t>】</a:t>
            </a:r>
            <a:endParaRPr sz="2400" b="1" kern="0">
              <a:solidFill>
                <a:srgbClr val="953735"/>
              </a:solidFill>
              <a:latin typeface="Times New Roman" pitchFamily="18" charset="0"/>
            </a:endParaRPr>
          </a:p>
        </p:txBody>
      </p:sp>
      <p:sp>
        <p:nvSpPr>
          <p:cNvPr id="26627" name="矩形 6"/>
          <p:cNvSpPr>
            <a:spLocks noChangeArrowheads="1"/>
          </p:cNvSpPr>
          <p:nvPr/>
        </p:nvSpPr>
        <p:spPr bwMode="auto">
          <a:xfrm>
            <a:off x="7639050" y="1624013"/>
            <a:ext cx="3889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B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480968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矩形 3"/>
          <p:cNvSpPr>
            <a:spLocks noChangeArrowheads="1"/>
          </p:cNvSpPr>
          <p:nvPr/>
        </p:nvSpPr>
        <p:spPr bwMode="auto">
          <a:xfrm>
            <a:off x="828675" y="842963"/>
            <a:ext cx="7488238" cy="279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5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2020·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莆田模拟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分】《吕氏春秋》记载：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伏羲作琴，三分损益成十三音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三分损益法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就是把管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笛、箫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加长三分之一或减短三分之一，这种做法是为了改变声音的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，其发声体是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7650" name="矩形 2"/>
          <p:cNvSpPr>
            <a:spLocks noChangeArrowheads="1"/>
          </p:cNvSpPr>
          <p:nvPr/>
        </p:nvSpPr>
        <p:spPr bwMode="auto">
          <a:xfrm>
            <a:off x="5076825" y="2451100"/>
            <a:ext cx="803275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音调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7651" name="矩形 4"/>
          <p:cNvSpPr>
            <a:spLocks noChangeArrowheads="1"/>
          </p:cNvSpPr>
          <p:nvPr/>
        </p:nvSpPr>
        <p:spPr bwMode="auto">
          <a:xfrm>
            <a:off x="1749425" y="3003550"/>
            <a:ext cx="188595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管内空气柱</a:t>
            </a:r>
            <a:r>
              <a:rPr altLang="zh-CN" sz="2400" b="1" kern="0">
                <a:solidFill>
                  <a:srgbClr val="C00000"/>
                </a:solidFill>
                <a:latin typeface="宋体" pitchFamily="2" charset="-122"/>
                <a:ea typeface="Times New Roman" panose="02020603050405020304"/>
              </a:rPr>
              <a:t> 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635844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  <p:bldP spid="2765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矩形 3"/>
          <p:cNvSpPr>
            <a:spLocks noChangeArrowheads="1"/>
          </p:cNvSpPr>
          <p:nvPr/>
        </p:nvSpPr>
        <p:spPr bwMode="auto">
          <a:xfrm>
            <a:off x="828675" y="842963"/>
            <a:ext cx="7488238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6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】如图所示为声波的波形图，甲、乙、丙三者的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和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相同。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8674" name="矩形 2"/>
          <p:cNvSpPr>
            <a:spLocks noChangeArrowheads="1"/>
          </p:cNvSpPr>
          <p:nvPr/>
        </p:nvSpPr>
        <p:spPr bwMode="auto">
          <a:xfrm>
            <a:off x="1835150" y="1339850"/>
            <a:ext cx="803275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音调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28675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8676" name="Picture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6500" y="2144713"/>
            <a:ext cx="6731000" cy="18669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8677" name="矩形 5"/>
          <p:cNvSpPr>
            <a:spLocks noChangeArrowheads="1"/>
          </p:cNvSpPr>
          <p:nvPr/>
        </p:nvSpPr>
        <p:spPr bwMode="auto">
          <a:xfrm>
            <a:off x="3419475" y="1347788"/>
            <a:ext cx="803275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响度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707855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7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矩形 5"/>
          <p:cNvSpPr>
            <a:spLocks noChangeArrowheads="1"/>
          </p:cNvSpPr>
          <p:nvPr/>
        </p:nvSpPr>
        <p:spPr bwMode="auto">
          <a:xfrm>
            <a:off x="565150" y="1270000"/>
            <a:ext cx="8023225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7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】噪声是严重影响我们生活的污染之一。下列措施中属于在产生环节控制噪声的是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19455" indent="-35433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．在学校周围植树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19455" indent="-35433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．学校附近禁止汽车鸣笛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19455" indent="-35433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．教室安装隔音玻璃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19455" indent="-35433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．在靠近学校的道路旁安装隔声板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9698" name="矩形 15"/>
          <p:cNvSpPr>
            <a:spLocks noChangeArrowheads="1"/>
          </p:cNvSpPr>
          <p:nvPr/>
        </p:nvSpPr>
        <p:spPr bwMode="auto">
          <a:xfrm>
            <a:off x="539750" y="741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重点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3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噪声的危害和控制</a:t>
            </a:r>
            <a:r>
              <a:rPr lang="en-US" altLang="zh-CN" sz="2400" b="1" kern="0">
                <a:solidFill>
                  <a:srgbClr val="953735"/>
                </a:solidFill>
                <a:latin typeface="Times New Roman" pitchFamily="18" charset="0"/>
              </a:rPr>
              <a:t>【</a:t>
            </a:r>
            <a:r>
              <a:rPr sz="2400" b="1" kern="0">
                <a:solidFill>
                  <a:srgbClr val="953735"/>
                </a:solidFill>
                <a:latin typeface="Times New Roman" pitchFamily="18" charset="0"/>
              </a:rPr>
              <a:t>高频考点</a:t>
            </a:r>
            <a:r>
              <a:rPr lang="en-US" altLang="zh-CN" sz="2400" b="1" kern="0">
                <a:solidFill>
                  <a:srgbClr val="953735"/>
                </a:solidFill>
                <a:latin typeface="Times New Roman" pitchFamily="18" charset="0"/>
              </a:rPr>
              <a:t>】</a:t>
            </a:r>
            <a:endParaRPr sz="2400" b="1" kern="0">
              <a:solidFill>
                <a:srgbClr val="953735"/>
              </a:solidFill>
              <a:latin typeface="Times New Roman" pitchFamily="18" charset="0"/>
            </a:endParaRPr>
          </a:p>
        </p:txBody>
      </p:sp>
      <p:sp>
        <p:nvSpPr>
          <p:cNvPr id="29699" name="矩形 6"/>
          <p:cNvSpPr>
            <a:spLocks noChangeArrowheads="1"/>
          </p:cNvSpPr>
          <p:nvPr/>
        </p:nvSpPr>
        <p:spPr bwMode="auto">
          <a:xfrm>
            <a:off x="5580063" y="1792288"/>
            <a:ext cx="3905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B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29700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8266041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1" name="组合 27"/>
          <p:cNvGrpSpPr/>
          <p:nvPr/>
        </p:nvGrpSpPr>
        <p:grpSpPr>
          <a:xfrm>
            <a:off x="2425700" y="269875"/>
            <a:ext cx="4449763" cy="2085975"/>
            <a:chOff x="2000534" y="2474331"/>
            <a:chExt cx="5723839" cy="2584754"/>
          </a:xfrm>
        </p:grpSpPr>
        <p:grpSp>
          <p:nvGrpSpPr>
            <p:cNvPr id="30722" name="组合 31"/>
            <p:cNvGrpSpPr>
              <a:grpSpLocks noGrp="1" noChangeAspect="1"/>
            </p:cNvGrpSpPr>
            <p:nvPr/>
          </p:nvGrpSpPr>
          <p:grpSpPr>
            <a:xfrm>
              <a:off x="1684793" y="2368687"/>
              <a:ext cx="2695413" cy="2568248"/>
              <a:chOff x="3295850" y="1895995"/>
              <a:chExt cx="3725149" cy="4660916"/>
            </a:xfrm>
          </p:grpSpPr>
        </p:grpSp>
        <p:sp>
          <p:nvSpPr>
            <p:cNvPr id="30723" name="圆角矩形 29"/>
            <p:cNvSpPr/>
            <p:nvPr/>
          </p:nvSpPr>
          <p:spPr>
            <a:xfrm>
              <a:off x="3465772" y="2871970"/>
              <a:ext cx="4147968" cy="994810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015" b="1">
                <a:solidFill>
                  <a:prstClr val="white"/>
                </a:solidFill>
              </a:endParaRPr>
            </a:p>
          </p:txBody>
        </p:sp>
        <p:grpSp>
          <p:nvGrpSpPr>
            <p:cNvPr id="30724" name="组合 33"/>
            <p:cNvGrpSpPr/>
            <p:nvPr/>
          </p:nvGrpSpPr>
          <p:grpSpPr>
            <a:xfrm>
              <a:off x="3616363" y="3263182"/>
              <a:ext cx="118508" cy="118509"/>
              <a:chOff x="4486616" y="3001075"/>
              <a:chExt cx="274695" cy="274699"/>
            </a:xfrm>
          </p:grpSpPr>
          <p:sp>
            <p:nvSpPr>
              <p:cNvPr id="30725" name="椭圆 46"/>
              <p:cNvSpPr/>
              <p:nvPr/>
            </p:nvSpPr>
            <p:spPr>
              <a:xfrm rot="16200000">
                <a:off x="4485761" y="3000483"/>
                <a:ext cx="273579" cy="27453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726" name="椭圆 47"/>
              <p:cNvSpPr/>
              <p:nvPr/>
            </p:nvSpPr>
            <p:spPr>
              <a:xfrm>
                <a:off x="4390939" y="2764996"/>
                <a:ext cx="448668" cy="495325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0727" name="组合 34"/>
            <p:cNvGrpSpPr/>
            <p:nvPr/>
          </p:nvGrpSpPr>
          <p:grpSpPr>
            <a:xfrm>
              <a:off x="3316858" y="3263182"/>
              <a:ext cx="118508" cy="118509"/>
              <a:chOff x="4486616" y="3001075"/>
              <a:chExt cx="274695" cy="274699"/>
            </a:xfrm>
          </p:grpSpPr>
          <p:sp>
            <p:nvSpPr>
              <p:cNvPr id="30728" name="椭圆 44"/>
              <p:cNvSpPr/>
              <p:nvPr/>
            </p:nvSpPr>
            <p:spPr>
              <a:xfrm rot="16200000">
                <a:off x="4488931" y="3000483"/>
                <a:ext cx="273579" cy="27453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729" name="椭圆 45"/>
              <p:cNvSpPr/>
              <p:nvPr/>
            </p:nvSpPr>
            <p:spPr>
              <a:xfrm>
                <a:off x="4390939" y="2764996"/>
                <a:ext cx="448668" cy="495325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0730" name="组合 35"/>
            <p:cNvGrpSpPr>
              <a:grpSpLocks noGrp="1" noChangeAspect="1"/>
            </p:cNvGrpSpPr>
            <p:nvPr/>
          </p:nvGrpSpPr>
          <p:grpSpPr>
            <a:xfrm>
              <a:off x="3346774" y="3147881"/>
              <a:ext cx="361523" cy="227756"/>
              <a:chOff x="4312849" y="3104300"/>
              <a:chExt cx="384317" cy="61430"/>
            </a:xfrm>
          </p:grpSpPr>
        </p:grpSp>
        <p:grpSp>
          <p:nvGrpSpPr>
            <p:cNvPr id="30731" name="组合 36"/>
            <p:cNvGrpSpPr/>
            <p:nvPr/>
          </p:nvGrpSpPr>
          <p:grpSpPr>
            <a:xfrm>
              <a:off x="3731804" y="3056740"/>
              <a:ext cx="674163" cy="552077"/>
              <a:chOff x="4777361" y="2784157"/>
              <a:chExt cx="898883" cy="736101"/>
            </a:xfrm>
          </p:grpSpPr>
          <p:sp>
            <p:nvSpPr>
              <p:cNvPr id="30732" name="椭圆 40"/>
              <p:cNvSpPr/>
              <p:nvPr/>
            </p:nvSpPr>
            <p:spPr>
              <a:xfrm>
                <a:off x="4881330" y="2783955"/>
                <a:ext cx="735134" cy="73700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733" name="文本框 41"/>
              <p:cNvSpPr/>
              <p:nvPr/>
            </p:nvSpPr>
            <p:spPr>
              <a:xfrm>
                <a:off x="4777361" y="2821067"/>
                <a:ext cx="898883" cy="690947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lang="en-US" altLang="zh-CN" sz="2100" b="1" kern="0">
                    <a:solidFill>
                      <a:srgbClr val="01ACBE"/>
                    </a:solidFill>
                    <a:latin typeface="Impact" pitchFamily="34" charset="0"/>
                  </a:rPr>
                  <a:t>03</a:t>
                </a:r>
                <a:endParaRPr sz="2100" b="1" kern="0">
                  <a:solidFill>
                    <a:srgbClr val="01ACBE"/>
                  </a:solidFill>
                  <a:latin typeface="Impact" pitchFamily="34" charset="0"/>
                </a:endParaRPr>
              </a:p>
            </p:txBody>
          </p:sp>
        </p:grpSp>
        <p:grpSp>
          <p:nvGrpSpPr>
            <p:cNvPr id="30734" name="组合 34"/>
            <p:cNvGrpSpPr>
              <a:grpSpLocks noGrp="1" noChangeAspect="1"/>
            </p:cNvGrpSpPr>
            <p:nvPr/>
          </p:nvGrpSpPr>
          <p:grpSpPr>
            <a:xfrm>
              <a:off x="2434145" y="3056739"/>
              <a:ext cx="623455" cy="497016"/>
              <a:chOff x="9404083" y="1238855"/>
              <a:chExt cx="801342" cy="665020"/>
            </a:xfrm>
          </p:grpSpPr>
        </p:grpSp>
        <p:sp>
          <p:nvSpPr>
            <p:cNvPr id="30735" name="文本框 47"/>
            <p:cNvSpPr/>
            <p:nvPr/>
          </p:nvSpPr>
          <p:spPr>
            <a:xfrm>
              <a:off x="4051919" y="3037104"/>
              <a:ext cx="3672454" cy="57205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2400" b="1" kern="0">
                  <a:solidFill>
                    <a:prstClr val="white"/>
                  </a:solidFill>
                  <a:latin typeface="黑体" pitchFamily="49" charset="-122"/>
                  <a:ea typeface="黑体" pitchFamily="49" charset="-122"/>
                </a:rPr>
                <a:t>福建</a:t>
              </a:r>
              <a:r>
                <a:rPr lang="en-US" altLang="zh-CN" sz="2400" b="1" kern="0">
                  <a:solidFill>
                    <a:prstClr val="white"/>
                  </a:solidFill>
                  <a:latin typeface="黑体" pitchFamily="49" charset="-122"/>
                  <a:ea typeface="黑体" pitchFamily="49" charset="-122"/>
                </a:rPr>
                <a:t>4</a:t>
              </a:r>
              <a:r>
                <a:rPr sz="2400" b="1" kern="0">
                  <a:solidFill>
                    <a:prstClr val="white"/>
                  </a:solidFill>
                  <a:latin typeface="黑体" pitchFamily="49" charset="-122"/>
                  <a:ea typeface="黑体" pitchFamily="49" charset="-122"/>
                </a:rPr>
                <a:t>年中考聚焦</a:t>
              </a:r>
            </a:p>
          </p:txBody>
        </p:sp>
      </p:grpSp>
      <p:grpSp>
        <p:nvGrpSpPr>
          <p:cNvPr id="30736" name="组合 1"/>
          <p:cNvGrpSpPr/>
          <p:nvPr/>
        </p:nvGrpSpPr>
        <p:grpSpPr>
          <a:xfrm>
            <a:off x="1592263" y="1924050"/>
            <a:ext cx="542925" cy="547688"/>
            <a:chOff x="1153731" y="1592014"/>
            <a:chExt cx="543166" cy="547688"/>
          </a:xfrm>
        </p:grpSpPr>
        <p:pic>
          <p:nvPicPr>
            <p:cNvPr id="30737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0738" name="矩形 53">
              <a:hlinkClick r:id="rId2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just"/>
              <a:r>
                <a:rPr lang="en-US" altLang="zh-CN" sz="2400" b="1" kern="0">
                  <a:solidFill>
                    <a:prstClr val="black"/>
                  </a:solidFill>
                  <a:latin typeface="Times New Roman"/>
                </a:rPr>
                <a:t>1</a:t>
              </a:r>
              <a:endParaRPr altLang="zh-CN" sz="1000" kern="0">
                <a:solidFill>
                  <a:prstClr val="black"/>
                </a:solidFill>
                <a:latin typeface="宋体" pitchFamily="2" charset="-122"/>
              </a:endParaRPr>
            </a:p>
          </p:txBody>
        </p:sp>
      </p:grpSp>
      <p:grpSp>
        <p:nvGrpSpPr>
          <p:cNvPr id="30739" name="组合 1"/>
          <p:cNvGrpSpPr/>
          <p:nvPr/>
        </p:nvGrpSpPr>
        <p:grpSpPr>
          <a:xfrm>
            <a:off x="2843213" y="1924050"/>
            <a:ext cx="542925" cy="547688"/>
            <a:chOff x="1153731" y="1592014"/>
            <a:chExt cx="543166" cy="547688"/>
          </a:xfrm>
        </p:grpSpPr>
        <p:pic>
          <p:nvPicPr>
            <p:cNvPr id="30740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0741" name="矩形 32">
              <a:hlinkClick r:id="rId4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just"/>
              <a:r>
                <a:rPr lang="en-US" altLang="zh-CN" sz="2400" b="1" kern="0">
                  <a:solidFill>
                    <a:prstClr val="black"/>
                  </a:solidFill>
                  <a:latin typeface="Times New Roman"/>
                </a:rPr>
                <a:t>2</a:t>
              </a:r>
              <a:endParaRPr altLang="zh-CN" sz="1000" kern="0">
                <a:solidFill>
                  <a:prstClr val="black"/>
                </a:solidFill>
                <a:latin typeface="宋体" pitchFamily="2" charset="-122"/>
              </a:endParaRPr>
            </a:p>
          </p:txBody>
        </p:sp>
      </p:grpSp>
      <p:grpSp>
        <p:nvGrpSpPr>
          <p:cNvPr id="30742" name="组合 1"/>
          <p:cNvGrpSpPr/>
          <p:nvPr/>
        </p:nvGrpSpPr>
        <p:grpSpPr>
          <a:xfrm>
            <a:off x="4275138" y="1924050"/>
            <a:ext cx="542925" cy="547688"/>
            <a:chOff x="1153731" y="1592014"/>
            <a:chExt cx="543166" cy="547688"/>
          </a:xfrm>
        </p:grpSpPr>
        <p:pic>
          <p:nvPicPr>
            <p:cNvPr id="30743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0744" name="矩形 41">
              <a:hlinkClick r:id="rId5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just"/>
              <a:r>
                <a:rPr lang="en-US" altLang="zh-CN" sz="2400" b="1" kern="0">
                  <a:solidFill>
                    <a:prstClr val="black"/>
                  </a:solidFill>
                  <a:latin typeface="Times New Roman"/>
                </a:rPr>
                <a:t>3</a:t>
              </a:r>
              <a:endParaRPr altLang="zh-CN" sz="1000" kern="0">
                <a:solidFill>
                  <a:prstClr val="black"/>
                </a:solidFill>
                <a:latin typeface="宋体" pitchFamily="2" charset="-122"/>
              </a:endParaRPr>
            </a:p>
          </p:txBody>
        </p:sp>
      </p:grpSp>
      <p:pic>
        <p:nvPicPr>
          <p:cNvPr id="30745" name="Picture 7" descr="C:\Users\Administrator\Desktop\习题课件\返回框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9450" y="41338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grpSp>
        <p:nvGrpSpPr>
          <p:cNvPr id="30746" name="组合 1"/>
          <p:cNvGrpSpPr/>
          <p:nvPr/>
        </p:nvGrpSpPr>
        <p:grpSpPr>
          <a:xfrm>
            <a:off x="5730875" y="1924050"/>
            <a:ext cx="542925" cy="547688"/>
            <a:chOff x="1153731" y="1592014"/>
            <a:chExt cx="543166" cy="547688"/>
          </a:xfrm>
        </p:grpSpPr>
        <p:pic>
          <p:nvPicPr>
            <p:cNvPr id="30747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0748" name="矩形 55">
              <a:hlinkClick r:id="rId8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just"/>
              <a:r>
                <a:rPr lang="en-US" altLang="zh-CN" sz="2400" b="1" kern="0">
                  <a:solidFill>
                    <a:prstClr val="black"/>
                  </a:solidFill>
                  <a:latin typeface="Times New Roman"/>
                </a:rPr>
                <a:t>4</a:t>
              </a:r>
              <a:endParaRPr altLang="zh-CN" sz="1000" kern="0">
                <a:solidFill>
                  <a:prstClr val="black"/>
                </a:solidFill>
                <a:latin typeface="宋体" pitchFamily="2" charset="-122"/>
              </a:endParaRPr>
            </a:p>
          </p:txBody>
        </p:sp>
      </p:grpSp>
      <p:grpSp>
        <p:nvGrpSpPr>
          <p:cNvPr id="30749" name="组合 1"/>
          <p:cNvGrpSpPr/>
          <p:nvPr/>
        </p:nvGrpSpPr>
        <p:grpSpPr>
          <a:xfrm>
            <a:off x="7124700" y="1924050"/>
            <a:ext cx="542925" cy="547688"/>
            <a:chOff x="1153731" y="1592014"/>
            <a:chExt cx="543166" cy="547688"/>
          </a:xfrm>
        </p:grpSpPr>
        <p:pic>
          <p:nvPicPr>
            <p:cNvPr id="30750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0751" name="矩形 58">
              <a:hlinkClick r:id="rId9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just"/>
              <a:r>
                <a:rPr lang="en-US" altLang="zh-CN" sz="2400" b="1" kern="0">
                  <a:solidFill>
                    <a:prstClr val="black"/>
                  </a:solidFill>
                  <a:latin typeface="Times New Roman"/>
                </a:rPr>
                <a:t>5</a:t>
              </a:r>
              <a:endParaRPr altLang="zh-CN" sz="1000" kern="0">
                <a:solidFill>
                  <a:prstClr val="black"/>
                </a:solidFill>
                <a:latin typeface="宋体" pitchFamily="2" charset="-122"/>
              </a:endParaRPr>
            </a:p>
          </p:txBody>
        </p:sp>
      </p:grpSp>
      <p:grpSp>
        <p:nvGrpSpPr>
          <p:cNvPr id="30752" name="组合 1"/>
          <p:cNvGrpSpPr/>
          <p:nvPr/>
        </p:nvGrpSpPr>
        <p:grpSpPr>
          <a:xfrm>
            <a:off x="1585913" y="3003550"/>
            <a:ext cx="542925" cy="547688"/>
            <a:chOff x="1153731" y="1592014"/>
            <a:chExt cx="543166" cy="547688"/>
          </a:xfrm>
        </p:grpSpPr>
        <p:pic>
          <p:nvPicPr>
            <p:cNvPr id="30753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0754" name="矩形 61">
              <a:hlinkClick r:id="rId10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just"/>
              <a:r>
                <a:rPr lang="en-US" altLang="zh-CN" sz="2400" b="1" kern="0">
                  <a:solidFill>
                    <a:prstClr val="black"/>
                  </a:solidFill>
                  <a:latin typeface="Times New Roman"/>
                </a:rPr>
                <a:t>6</a:t>
              </a:r>
              <a:endParaRPr altLang="zh-CN" sz="1000" kern="0">
                <a:solidFill>
                  <a:prstClr val="black"/>
                </a:solidFill>
                <a:latin typeface="宋体" pitchFamily="2" charset="-122"/>
              </a:endParaRPr>
            </a:p>
          </p:txBody>
        </p:sp>
      </p:grpSp>
      <p:grpSp>
        <p:nvGrpSpPr>
          <p:cNvPr id="30755" name="组合 1"/>
          <p:cNvGrpSpPr/>
          <p:nvPr/>
        </p:nvGrpSpPr>
        <p:grpSpPr>
          <a:xfrm>
            <a:off x="2876550" y="3003550"/>
            <a:ext cx="542925" cy="547688"/>
            <a:chOff x="1153731" y="1592014"/>
            <a:chExt cx="543166" cy="547688"/>
          </a:xfrm>
        </p:grpSpPr>
        <p:pic>
          <p:nvPicPr>
            <p:cNvPr id="30756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0757" name="矩形 64">
              <a:hlinkClick r:id="rId11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just"/>
              <a:r>
                <a:rPr lang="en-US" altLang="zh-CN" sz="2400" b="1" kern="0">
                  <a:solidFill>
                    <a:prstClr val="black"/>
                  </a:solidFill>
                  <a:latin typeface="Times New Roman"/>
                </a:rPr>
                <a:t>7</a:t>
              </a:r>
              <a:endParaRPr altLang="zh-CN" sz="1000" kern="0">
                <a:solidFill>
                  <a:prstClr val="black"/>
                </a:solidFill>
                <a:latin typeface="宋体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047862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1" name="组合 56"/>
          <p:cNvGrpSpPr/>
          <p:nvPr/>
        </p:nvGrpSpPr>
        <p:grpSpPr>
          <a:xfrm>
            <a:off x="3568700" y="-561975"/>
            <a:ext cx="1755775" cy="1755775"/>
            <a:chOff x="2894659" y="1465288"/>
            <a:chExt cx="1727827" cy="1727827"/>
          </a:xfrm>
        </p:grpSpPr>
        <p:grpSp>
          <p:nvGrpSpPr>
            <p:cNvPr id="5122" name="组合 57"/>
            <p:cNvGrpSpPr>
              <a:grpSpLocks noGrp="1" noChangeAspect="1"/>
            </p:cNvGrpSpPr>
            <p:nvPr/>
          </p:nvGrpSpPr>
          <p:grpSpPr>
            <a:xfrm>
              <a:off x="2804310" y="1456286"/>
              <a:ext cx="1856504" cy="1856409"/>
              <a:chOff x="1827622" y="1343919"/>
              <a:chExt cx="2304000" cy="2304000"/>
            </a:xfrm>
          </p:grpSpPr>
        </p:grpSp>
        <p:sp>
          <p:nvSpPr>
            <p:cNvPr id="5123" name="流程图: 联系 32"/>
            <p:cNvSpPr/>
            <p:nvPr/>
          </p:nvSpPr>
          <p:spPr>
            <a:xfrm>
              <a:off x="2894659" y="1465288"/>
              <a:ext cx="1727827" cy="1727827"/>
            </a:xfrm>
            <a:prstGeom prst="flowChartConnector">
              <a:avLst/>
            </a:prstGeom>
            <a:noFill/>
            <a:ln w="3175">
              <a:solidFill>
                <a:srgbClr val="00B7CA"/>
              </a:solidFill>
              <a:round/>
            </a:ln>
          </p:spPr>
          <p:txBody>
            <a:bodyPr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endParaRPr b="1" kern="0">
                <a:solidFill>
                  <a:srgbClr val="FFFFFF"/>
                </a:solidFill>
              </a:endParaRPr>
            </a:p>
          </p:txBody>
        </p:sp>
      </p:grpSp>
      <p:pic>
        <p:nvPicPr>
          <p:cNvPr id="5124" name="组合 6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8025" y="666750"/>
            <a:ext cx="658813" cy="660400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5125" name="组合 64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9813" y="325438"/>
            <a:ext cx="658812" cy="658812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5126" name="组合 67"/>
          <p:cNvPicPr>
            <a:picLocks noGrp="1"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3025" y="736600"/>
            <a:ext cx="612775" cy="612775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5127" name="组合 70"/>
          <p:cNvPicPr>
            <a:picLocks noGrp="1"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6263" y="762000"/>
            <a:ext cx="769937" cy="769938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5128" name="组合 73"/>
          <p:cNvPicPr>
            <a:picLocks noGrp="1"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2300" y="185738"/>
            <a:ext cx="585788" cy="569912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5129" name="组合 76"/>
          <p:cNvPicPr>
            <a:picLocks noGrp="1"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59175" y="1103313"/>
            <a:ext cx="601663" cy="601662"/>
          </a:xfrm>
          <a:prstGeom prst="rect">
            <a:avLst/>
          </a:prstGeom>
          <a:noFill/>
          <a:ln>
            <a:miter lim="800000"/>
          </a:ln>
        </p:spPr>
      </p:pic>
      <p:sp>
        <p:nvSpPr>
          <p:cNvPr id="5130" name="文本框 131"/>
          <p:cNvSpPr/>
          <p:nvPr/>
        </p:nvSpPr>
        <p:spPr>
          <a:xfrm>
            <a:off x="3757613" y="101600"/>
            <a:ext cx="1414462" cy="7699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4400" b="1" kern="0">
                <a:solidFill>
                  <a:srgbClr val="C00000"/>
                </a:solidFill>
                <a:latin typeface="华文隶书" pitchFamily="2" charset="-122"/>
                <a:ea typeface="华文隶书" pitchFamily="2" charset="-122"/>
              </a:rPr>
              <a:t>目录</a:t>
            </a:r>
          </a:p>
        </p:txBody>
      </p:sp>
      <p:grpSp>
        <p:nvGrpSpPr>
          <p:cNvPr id="5131" name="组合 130"/>
          <p:cNvGrpSpPr/>
          <p:nvPr/>
        </p:nvGrpSpPr>
        <p:grpSpPr>
          <a:xfrm>
            <a:off x="2425700" y="2097088"/>
            <a:ext cx="4235450" cy="2008187"/>
            <a:chOff x="1847662" y="1504750"/>
            <a:chExt cx="5448676" cy="2584754"/>
          </a:xfrm>
        </p:grpSpPr>
        <p:grpSp>
          <p:nvGrpSpPr>
            <p:cNvPr id="5132" name="组合 2"/>
            <p:cNvGrpSpPr>
              <a:grpSpLocks noGrp="1" noChangeAspect="1"/>
            </p:cNvGrpSpPr>
            <p:nvPr/>
          </p:nvGrpSpPr>
          <p:grpSpPr>
            <a:xfrm>
              <a:off x="1531891" y="1379981"/>
              <a:ext cx="2667917" cy="2596667"/>
              <a:chOff x="3295850" y="1908877"/>
              <a:chExt cx="3738030" cy="4660916"/>
            </a:xfrm>
          </p:grpSpPr>
        </p:grpSp>
        <p:sp>
          <p:nvSpPr>
            <p:cNvPr id="5133" name="圆角矩形 132"/>
            <p:cNvSpPr/>
            <p:nvPr/>
          </p:nvSpPr>
          <p:spPr>
            <a:xfrm>
              <a:off x="3321077" y="1888926"/>
              <a:ext cx="4147992" cy="1004251"/>
            </a:xfrm>
            <a:prstGeom prst="roundRect">
              <a:avLst>
                <a:gd name="adj" fmla="val 9976"/>
              </a:avLst>
            </a:prstGeom>
            <a:solidFill>
              <a:srgbClr val="FFB850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015" b="1">
                <a:solidFill>
                  <a:prstClr val="white"/>
                </a:solidFill>
              </a:endParaRPr>
            </a:p>
          </p:txBody>
        </p:sp>
        <p:grpSp>
          <p:nvGrpSpPr>
            <p:cNvPr id="5134" name="组合 4"/>
            <p:cNvGrpSpPr/>
            <p:nvPr/>
          </p:nvGrpSpPr>
          <p:grpSpPr>
            <a:xfrm>
              <a:off x="3471676" y="2283134"/>
              <a:ext cx="118508" cy="118509"/>
              <a:chOff x="4486616" y="3001075"/>
              <a:chExt cx="274695" cy="274699"/>
            </a:xfrm>
          </p:grpSpPr>
          <p:sp>
            <p:nvSpPr>
              <p:cNvPr id="5135" name="椭圆 153"/>
              <p:cNvSpPr/>
              <p:nvPr/>
            </p:nvSpPr>
            <p:spPr>
              <a:xfrm rot="16200000">
                <a:off x="4485528" y="3001392"/>
                <a:ext cx="274702" cy="27456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6" name="椭圆 154"/>
              <p:cNvSpPr/>
              <p:nvPr/>
            </p:nvSpPr>
            <p:spPr>
              <a:xfrm>
                <a:off x="4387220" y="2759656"/>
                <a:ext cx="466047" cy="49102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137" name="组合 5"/>
            <p:cNvGrpSpPr/>
            <p:nvPr/>
          </p:nvGrpSpPr>
          <p:grpSpPr>
            <a:xfrm>
              <a:off x="3172171" y="2283134"/>
              <a:ext cx="118508" cy="118509"/>
              <a:chOff x="4486616" y="3001075"/>
              <a:chExt cx="274695" cy="274699"/>
            </a:xfrm>
          </p:grpSpPr>
          <p:sp>
            <p:nvSpPr>
              <p:cNvPr id="5138" name="椭圆 151"/>
              <p:cNvSpPr/>
              <p:nvPr/>
            </p:nvSpPr>
            <p:spPr>
              <a:xfrm rot="16200000">
                <a:off x="4488632" y="3001392"/>
                <a:ext cx="274702" cy="27456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9" name="椭圆 152"/>
              <p:cNvSpPr/>
              <p:nvPr/>
            </p:nvSpPr>
            <p:spPr>
              <a:xfrm>
                <a:off x="4387220" y="2759656"/>
                <a:ext cx="466047" cy="49102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140" name="组合 6"/>
            <p:cNvGrpSpPr>
              <a:grpSpLocks noGrp="1" noChangeAspect="1"/>
            </p:cNvGrpSpPr>
            <p:nvPr/>
          </p:nvGrpSpPr>
          <p:grpSpPr>
            <a:xfrm>
              <a:off x="3202082" y="2161737"/>
              <a:ext cx="361529" cy="235113"/>
              <a:chOff x="4318304" y="3089060"/>
              <a:chExt cx="384317" cy="61430"/>
            </a:xfrm>
          </p:grpSpPr>
        </p:grpSp>
        <p:sp>
          <p:nvSpPr>
            <p:cNvPr id="5141" name="文本框 16">
              <a:hlinkClick r:id="rId8" action="ppaction://hlinksldjump"/>
            </p:cNvPr>
            <p:cNvSpPr/>
            <p:nvPr/>
          </p:nvSpPr>
          <p:spPr>
            <a:xfrm>
              <a:off x="3960320" y="2044671"/>
              <a:ext cx="2919972" cy="653268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2700" b="1" kern="0">
                  <a:solidFill>
                    <a:prstClr val="white"/>
                  </a:solidFill>
                  <a:latin typeface="黑体" pitchFamily="49" charset="-122"/>
                  <a:ea typeface="黑体" pitchFamily="49" charset="-122"/>
                </a:rPr>
                <a:t>重点突破</a:t>
              </a:r>
            </a:p>
          </p:txBody>
        </p:sp>
        <p:grpSp>
          <p:nvGrpSpPr>
            <p:cNvPr id="5142" name="组合 137"/>
            <p:cNvGrpSpPr>
              <a:grpSpLocks noGrp="1" noChangeAspect="1"/>
            </p:cNvGrpSpPr>
            <p:nvPr/>
          </p:nvGrpSpPr>
          <p:grpSpPr>
            <a:xfrm>
              <a:off x="2292908" y="2072845"/>
              <a:ext cx="647360" cy="550720"/>
              <a:chOff x="3108756" y="2110160"/>
              <a:chExt cx="745081" cy="698920"/>
            </a:xfrm>
          </p:grpSpPr>
        </p:grpSp>
        <p:grpSp>
          <p:nvGrpSpPr>
            <p:cNvPr id="5143" name="组合 9"/>
            <p:cNvGrpSpPr/>
            <p:nvPr/>
          </p:nvGrpSpPr>
          <p:grpSpPr>
            <a:xfrm>
              <a:off x="3709827" y="2081394"/>
              <a:ext cx="663073" cy="571160"/>
              <a:chOff x="4946438" y="2775191"/>
              <a:chExt cx="884098" cy="761546"/>
            </a:xfrm>
          </p:grpSpPr>
          <p:sp>
            <p:nvSpPr>
              <p:cNvPr id="5144" name="椭圆 139"/>
              <p:cNvSpPr/>
              <p:nvPr/>
            </p:nvSpPr>
            <p:spPr>
              <a:xfrm>
                <a:off x="4990474" y="2774608"/>
                <a:ext cx="743374" cy="74375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5" name="文本框 28"/>
              <p:cNvSpPr/>
              <p:nvPr/>
            </p:nvSpPr>
            <p:spPr>
              <a:xfrm>
                <a:off x="4946438" y="2824081"/>
                <a:ext cx="884098" cy="712656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lang="en-US" altLang="zh-CN" sz="2100" b="1" kern="0">
                    <a:solidFill>
                      <a:srgbClr val="FFB850"/>
                    </a:solidFill>
                    <a:latin typeface="Impact" pitchFamily="34" charset="0"/>
                  </a:rPr>
                  <a:t>02</a:t>
                </a:r>
                <a:endParaRPr sz="2100" b="1" kern="0">
                  <a:solidFill>
                    <a:srgbClr val="FFB850"/>
                  </a:solidFill>
                  <a:latin typeface="Impact" pitchFamily="34" charset="0"/>
                </a:endParaRPr>
              </a:p>
            </p:txBody>
          </p:sp>
        </p:grpSp>
      </p:grpSp>
      <p:grpSp>
        <p:nvGrpSpPr>
          <p:cNvPr id="5146" name="组合 159"/>
          <p:cNvGrpSpPr/>
          <p:nvPr/>
        </p:nvGrpSpPr>
        <p:grpSpPr>
          <a:xfrm>
            <a:off x="2425700" y="3222625"/>
            <a:ext cx="4449763" cy="2085975"/>
            <a:chOff x="2000534" y="2474331"/>
            <a:chExt cx="5723839" cy="2584754"/>
          </a:xfrm>
        </p:grpSpPr>
        <p:grpSp>
          <p:nvGrpSpPr>
            <p:cNvPr id="5147" name="组合 31"/>
            <p:cNvGrpSpPr>
              <a:grpSpLocks noGrp="1" noChangeAspect="1"/>
            </p:cNvGrpSpPr>
            <p:nvPr/>
          </p:nvGrpSpPr>
          <p:grpSpPr>
            <a:xfrm>
              <a:off x="1684793" y="2368687"/>
              <a:ext cx="2695413" cy="2568248"/>
              <a:chOff x="3295850" y="1895995"/>
              <a:chExt cx="3725149" cy="4660916"/>
            </a:xfrm>
          </p:grpSpPr>
        </p:grpSp>
        <p:sp>
          <p:nvSpPr>
            <p:cNvPr id="5148" name="圆角矩形 161"/>
            <p:cNvSpPr/>
            <p:nvPr/>
          </p:nvSpPr>
          <p:spPr>
            <a:xfrm>
              <a:off x="3465772" y="2871970"/>
              <a:ext cx="4147968" cy="994810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015" b="1">
                <a:solidFill>
                  <a:prstClr val="white"/>
                </a:solidFill>
              </a:endParaRPr>
            </a:p>
          </p:txBody>
        </p:sp>
        <p:grpSp>
          <p:nvGrpSpPr>
            <p:cNvPr id="5149" name="组合 33"/>
            <p:cNvGrpSpPr/>
            <p:nvPr/>
          </p:nvGrpSpPr>
          <p:grpSpPr>
            <a:xfrm>
              <a:off x="3616363" y="3263182"/>
              <a:ext cx="118508" cy="118509"/>
              <a:chOff x="4486616" y="3001075"/>
              <a:chExt cx="274695" cy="274699"/>
            </a:xfrm>
          </p:grpSpPr>
          <p:sp>
            <p:nvSpPr>
              <p:cNvPr id="5150" name="椭圆 178"/>
              <p:cNvSpPr/>
              <p:nvPr/>
            </p:nvSpPr>
            <p:spPr>
              <a:xfrm rot="16200000">
                <a:off x="4485761" y="3000483"/>
                <a:ext cx="273579" cy="27453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1" name="椭圆 179"/>
              <p:cNvSpPr/>
              <p:nvPr/>
            </p:nvSpPr>
            <p:spPr>
              <a:xfrm>
                <a:off x="4390939" y="2764996"/>
                <a:ext cx="448668" cy="495325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152" name="组合 34"/>
            <p:cNvGrpSpPr/>
            <p:nvPr/>
          </p:nvGrpSpPr>
          <p:grpSpPr>
            <a:xfrm>
              <a:off x="3316858" y="3263182"/>
              <a:ext cx="118508" cy="118509"/>
              <a:chOff x="4486616" y="3001075"/>
              <a:chExt cx="274695" cy="274699"/>
            </a:xfrm>
          </p:grpSpPr>
          <p:sp>
            <p:nvSpPr>
              <p:cNvPr id="5153" name="椭圆 176"/>
              <p:cNvSpPr/>
              <p:nvPr/>
            </p:nvSpPr>
            <p:spPr>
              <a:xfrm rot="16200000">
                <a:off x="4488931" y="3000483"/>
                <a:ext cx="273579" cy="27453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4" name="椭圆 177"/>
              <p:cNvSpPr/>
              <p:nvPr/>
            </p:nvSpPr>
            <p:spPr>
              <a:xfrm>
                <a:off x="4390939" y="2764996"/>
                <a:ext cx="448668" cy="495325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155" name="组合 35"/>
            <p:cNvGrpSpPr>
              <a:grpSpLocks noGrp="1" noChangeAspect="1"/>
            </p:cNvGrpSpPr>
            <p:nvPr/>
          </p:nvGrpSpPr>
          <p:grpSpPr>
            <a:xfrm>
              <a:off x="3346774" y="3147881"/>
              <a:ext cx="361523" cy="227756"/>
              <a:chOff x="4312849" y="3104300"/>
              <a:chExt cx="384317" cy="61430"/>
            </a:xfrm>
          </p:grpSpPr>
        </p:grpSp>
        <p:grpSp>
          <p:nvGrpSpPr>
            <p:cNvPr id="5156" name="组合 36"/>
            <p:cNvGrpSpPr/>
            <p:nvPr/>
          </p:nvGrpSpPr>
          <p:grpSpPr>
            <a:xfrm>
              <a:off x="3731804" y="3056740"/>
              <a:ext cx="674163" cy="552077"/>
              <a:chOff x="4777361" y="2784157"/>
              <a:chExt cx="898883" cy="736101"/>
            </a:xfrm>
          </p:grpSpPr>
          <p:sp>
            <p:nvSpPr>
              <p:cNvPr id="5157" name="椭圆 172"/>
              <p:cNvSpPr/>
              <p:nvPr/>
            </p:nvSpPr>
            <p:spPr>
              <a:xfrm>
                <a:off x="4881330" y="2783955"/>
                <a:ext cx="735134" cy="73700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8" name="文本框 41"/>
              <p:cNvSpPr/>
              <p:nvPr/>
            </p:nvSpPr>
            <p:spPr>
              <a:xfrm>
                <a:off x="4777361" y="2821067"/>
                <a:ext cx="898883" cy="690947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lang="en-US" altLang="zh-CN" sz="2100" b="1" kern="0">
                    <a:solidFill>
                      <a:srgbClr val="01ACBE"/>
                    </a:solidFill>
                    <a:latin typeface="Impact" pitchFamily="34" charset="0"/>
                  </a:rPr>
                  <a:t>03</a:t>
                </a:r>
                <a:endParaRPr sz="2100" b="1" kern="0">
                  <a:solidFill>
                    <a:srgbClr val="01ACBE"/>
                  </a:solidFill>
                  <a:latin typeface="Impact" pitchFamily="34" charset="0"/>
                </a:endParaRPr>
              </a:p>
            </p:txBody>
          </p:sp>
        </p:grpSp>
        <p:grpSp>
          <p:nvGrpSpPr>
            <p:cNvPr id="5159" name="组合 166"/>
            <p:cNvGrpSpPr>
              <a:grpSpLocks noGrp="1" noChangeAspect="1"/>
            </p:cNvGrpSpPr>
            <p:nvPr/>
          </p:nvGrpSpPr>
          <p:grpSpPr>
            <a:xfrm>
              <a:off x="2434145" y="3056739"/>
              <a:ext cx="623455" cy="497016"/>
              <a:chOff x="9404083" y="1238855"/>
              <a:chExt cx="801342" cy="665020"/>
            </a:xfrm>
          </p:grpSpPr>
        </p:grpSp>
        <p:sp>
          <p:nvSpPr>
            <p:cNvPr id="5160" name="文本框 47">
              <a:hlinkClick r:id="rId9" action="ppaction://hlinksldjump"/>
            </p:cNvPr>
            <p:cNvSpPr/>
            <p:nvPr/>
          </p:nvSpPr>
          <p:spPr>
            <a:xfrm>
              <a:off x="4051919" y="3037104"/>
              <a:ext cx="3672454" cy="57205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2400" b="1" kern="0">
                  <a:solidFill>
                    <a:prstClr val="white"/>
                  </a:solidFill>
                  <a:latin typeface="Times New Roman" pitchFamily="18" charset="0"/>
                  <a:ea typeface="黑体" pitchFamily="49" charset="-122"/>
                </a:rPr>
                <a:t>福建</a:t>
              </a:r>
              <a:r>
                <a:rPr lang="en-US" altLang="zh-CN" sz="2400" b="1" kern="0">
                  <a:solidFill>
                    <a:prstClr val="white"/>
                  </a:solidFill>
                  <a:latin typeface="Times New Roman" pitchFamily="18" charset="0"/>
                  <a:ea typeface="黑体" pitchFamily="49" charset="-122"/>
                </a:rPr>
                <a:t>4</a:t>
              </a:r>
              <a:r>
                <a:rPr sz="2400" b="1" kern="0">
                  <a:solidFill>
                    <a:prstClr val="white"/>
                  </a:solidFill>
                  <a:latin typeface="Times New Roman" pitchFamily="18" charset="0"/>
                  <a:ea typeface="黑体" pitchFamily="49" charset="-122"/>
                </a:rPr>
                <a:t>年中考聚焦</a:t>
              </a:r>
            </a:p>
          </p:txBody>
        </p:sp>
      </p:grpSp>
      <p:grpSp>
        <p:nvGrpSpPr>
          <p:cNvPr id="5161" name="组合 184"/>
          <p:cNvGrpSpPr/>
          <p:nvPr/>
        </p:nvGrpSpPr>
        <p:grpSpPr>
          <a:xfrm>
            <a:off x="2425700" y="987425"/>
            <a:ext cx="4192588" cy="1992313"/>
            <a:chOff x="1851755" y="1505713"/>
            <a:chExt cx="5440491" cy="2584754"/>
          </a:xfrm>
        </p:grpSpPr>
        <p:grpSp>
          <p:nvGrpSpPr>
            <p:cNvPr id="5162" name="组合 81"/>
            <p:cNvGrpSpPr>
              <a:grpSpLocks noGrp="1" noChangeAspect="1"/>
            </p:cNvGrpSpPr>
            <p:nvPr/>
          </p:nvGrpSpPr>
          <p:grpSpPr>
            <a:xfrm>
              <a:off x="1533189" y="1385529"/>
              <a:ext cx="2664226" cy="2591900"/>
              <a:chOff x="3295850" y="1895995"/>
              <a:chExt cx="3725149" cy="4660916"/>
            </a:xfrm>
          </p:grpSpPr>
        </p:grpSp>
        <p:grpSp>
          <p:nvGrpSpPr>
            <p:cNvPr id="5163" name="组合 82"/>
            <p:cNvGrpSpPr/>
            <p:nvPr/>
          </p:nvGrpSpPr>
          <p:grpSpPr>
            <a:xfrm>
              <a:off x="2302897" y="1980707"/>
              <a:ext cx="4989349" cy="751080"/>
              <a:chOff x="2302897" y="1980707"/>
              <a:chExt cx="4989349" cy="751080"/>
            </a:xfrm>
          </p:grpSpPr>
          <p:sp>
            <p:nvSpPr>
              <p:cNvPr id="5164" name="圆角矩形 187"/>
              <p:cNvSpPr/>
              <p:nvPr/>
            </p:nvSpPr>
            <p:spPr>
              <a:xfrm>
                <a:off x="3316286" y="1899715"/>
                <a:ext cx="4150195" cy="1006268"/>
              </a:xfrm>
              <a:prstGeom prst="roundRect">
                <a:avLst>
                  <a:gd name="adj" fmla="val 9976"/>
                </a:avLst>
              </a:prstGeom>
              <a:solidFill>
                <a:srgbClr val="00B0F0"/>
              </a:solidFill>
              <a:ln w="2540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</a:gradFill>
              </a:ln>
              <a:effectLst>
                <a:outerShdw blurRad="101600" dist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5165" name="组合 84"/>
              <p:cNvGrpSpPr/>
              <p:nvPr/>
            </p:nvGrpSpPr>
            <p:grpSpPr>
              <a:xfrm>
                <a:off x="3467584" y="2294564"/>
                <a:ext cx="118508" cy="118509"/>
                <a:chOff x="4486616" y="3001075"/>
                <a:chExt cx="274695" cy="274699"/>
              </a:xfrm>
            </p:grpSpPr>
            <p:sp>
              <p:nvSpPr>
                <p:cNvPr id="5166" name="椭圆 200"/>
                <p:cNvSpPr/>
                <p:nvPr/>
              </p:nvSpPr>
              <p:spPr>
                <a:xfrm rot="16200000">
                  <a:off x="4484837" y="3000957"/>
                  <a:ext cx="276891" cy="27695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7000">
                      <a:srgbClr val="A6A6A6"/>
                    </a:gs>
                    <a:gs pos="35001">
                      <a:srgbClr val="F2F2F2"/>
                    </a:gs>
                    <a:gs pos="55000">
                      <a:srgbClr val="A6A6A6"/>
                    </a:gs>
                    <a:gs pos="75000">
                      <a:srgbClr val="F2F2F2"/>
                    </a:gs>
                    <a:gs pos="100000">
                      <a:srgbClr val="A6A6A6"/>
                    </a:gs>
                  </a:gsLst>
                  <a:lin ang="2700000" scaled="1"/>
                </a:gradFill>
                <a:ln w="25400">
                  <a:noFill/>
                  <a:miter lim="800000"/>
                </a:ln>
                <a:effectLst>
                  <a:outerShdw blurRad="12700" dist="12700" dir="2700000" algn="tl">
                    <a:srgbClr val="000000">
                      <a:alpha val="39999"/>
                    </a:srgbClr>
                  </a:outerShdw>
                </a:effectLst>
              </p:spPr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167" name="椭圆 201"/>
                <p:cNvSpPr/>
                <p:nvPr/>
              </p:nvSpPr>
              <p:spPr>
                <a:xfrm>
                  <a:off x="4385233" y="2756459"/>
                  <a:ext cx="469760" cy="49440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015" b="1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5168" name="组合 85"/>
              <p:cNvGrpSpPr/>
              <p:nvPr/>
            </p:nvGrpSpPr>
            <p:grpSpPr>
              <a:xfrm>
                <a:off x="3168079" y="2294564"/>
                <a:ext cx="118508" cy="118509"/>
                <a:chOff x="4486616" y="3001075"/>
                <a:chExt cx="274695" cy="274699"/>
              </a:xfrm>
            </p:grpSpPr>
            <p:sp>
              <p:nvSpPr>
                <p:cNvPr id="5169" name="椭圆 198"/>
                <p:cNvSpPr/>
                <p:nvPr/>
              </p:nvSpPr>
              <p:spPr>
                <a:xfrm rot="16200000">
                  <a:off x="4479537" y="3008122"/>
                  <a:ext cx="276891" cy="262624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7000">
                      <a:srgbClr val="A6A6A6"/>
                    </a:gs>
                    <a:gs pos="35001">
                      <a:srgbClr val="F2F2F2"/>
                    </a:gs>
                    <a:gs pos="55000">
                      <a:srgbClr val="A6A6A6"/>
                    </a:gs>
                    <a:gs pos="75000">
                      <a:srgbClr val="F2F2F2"/>
                    </a:gs>
                    <a:gs pos="100000">
                      <a:srgbClr val="A6A6A6"/>
                    </a:gs>
                  </a:gsLst>
                  <a:lin ang="2700000" scaled="1"/>
                </a:gradFill>
                <a:ln w="25400">
                  <a:noFill/>
                  <a:miter lim="800000"/>
                </a:ln>
                <a:effectLst>
                  <a:outerShdw blurRad="12700" dist="12700" dir="2700000" algn="tl">
                    <a:srgbClr val="000000">
                      <a:alpha val="39999"/>
                    </a:srgbClr>
                  </a:outerShdw>
                </a:effectLst>
              </p:spPr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170" name="椭圆 199"/>
                <p:cNvSpPr/>
                <p:nvPr/>
              </p:nvSpPr>
              <p:spPr>
                <a:xfrm>
                  <a:off x="4385233" y="2756459"/>
                  <a:ext cx="469760" cy="49440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015" b="1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5171" name="组合 86"/>
              <p:cNvGrpSpPr>
                <a:grpSpLocks noGrp="1" noChangeAspect="1"/>
              </p:cNvGrpSpPr>
              <p:nvPr/>
            </p:nvGrpSpPr>
            <p:grpSpPr>
              <a:xfrm>
                <a:off x="3197698" y="2171864"/>
                <a:ext cx="362117" cy="236685"/>
                <a:chOff x="4312849" y="3104300"/>
                <a:chExt cx="384317" cy="61430"/>
              </a:xfrm>
            </p:grpSpPr>
          </p:grpSp>
          <p:grpSp>
            <p:nvGrpSpPr>
              <p:cNvPr id="5172" name="组合 87"/>
              <p:cNvGrpSpPr/>
              <p:nvPr/>
            </p:nvGrpSpPr>
            <p:grpSpPr>
              <a:xfrm>
                <a:off x="3635164" y="2097014"/>
                <a:ext cx="630643" cy="550614"/>
                <a:chOff x="4846885" y="2796017"/>
                <a:chExt cx="840857" cy="734151"/>
              </a:xfrm>
            </p:grpSpPr>
            <p:sp>
              <p:nvSpPr>
                <p:cNvPr id="5173" name="椭圆 194"/>
                <p:cNvSpPr/>
                <p:nvPr/>
              </p:nvSpPr>
              <p:spPr>
                <a:xfrm>
                  <a:off x="4902566" y="2795742"/>
                  <a:ext cx="722379" cy="75517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174" name="文本框 18"/>
                <p:cNvSpPr/>
                <p:nvPr/>
              </p:nvSpPr>
              <p:spPr>
                <a:xfrm>
                  <a:off x="4846885" y="2811166"/>
                  <a:ext cx="840857" cy="719002"/>
                </a:xfrm>
                <a:prstGeom prst="rect">
                  <a:avLst/>
                </a:prstGeom>
                <a:noFill/>
                <a:ln>
                  <a:noFill/>
                  <a:miter lim="800000"/>
                </a:ln>
              </p:spPr>
              <p:txBody>
                <a:bodyPr anchor="t" anchorCtr="0">
                  <a:spAutoFit/>
                </a:bodyPr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r>
                    <a:rPr lang="en-US" altLang="zh-CN" sz="2100" b="1" kern="0">
                      <a:solidFill>
                        <a:srgbClr val="00B0F0"/>
                      </a:solidFill>
                      <a:latin typeface="Impact" pitchFamily="34" charset="0"/>
                    </a:rPr>
                    <a:t>01</a:t>
                  </a:r>
                  <a:endParaRPr sz="2100" b="1" kern="0">
                    <a:solidFill>
                      <a:srgbClr val="00B0F0"/>
                    </a:solidFill>
                    <a:latin typeface="Impact" pitchFamily="34" charset="0"/>
                  </a:endParaRPr>
                </a:p>
              </p:txBody>
            </p:sp>
          </p:grpSp>
          <p:sp>
            <p:nvSpPr>
              <p:cNvPr id="5175" name="文本框 24">
                <a:hlinkClick r:id="rId10" action="ppaction://hlinksldjump"/>
              </p:cNvPr>
              <p:cNvSpPr/>
              <p:nvPr/>
            </p:nvSpPr>
            <p:spPr>
              <a:xfrm>
                <a:off x="4035549" y="2014039"/>
                <a:ext cx="2629911" cy="659085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sz="2700" b="1" kern="0">
                    <a:solidFill>
                      <a:prstClr val="white"/>
                    </a:solidFill>
                    <a:latin typeface="黑体" pitchFamily="49" charset="-122"/>
                    <a:ea typeface="黑体" pitchFamily="49" charset="-122"/>
                  </a:rPr>
                  <a:t>知识梳理</a:t>
                </a:r>
              </a:p>
            </p:txBody>
          </p:sp>
          <p:sp>
            <p:nvSpPr>
              <p:cNvPr id="5176" name="KSO_Shape"/>
              <p:cNvSpPr/>
              <p:nvPr/>
            </p:nvSpPr>
            <p:spPr>
              <a:xfrm>
                <a:off x="2302898" y="2098867"/>
                <a:ext cx="558262" cy="533428"/>
              </a:xfrm>
              <a:custGeom>
                <a:avLst/>
                <a:gdLst/>
                <a:ahLst/>
                <a:cxnLst/>
                <a:rect l="l" t="t" r="r" b="b"/>
                <a:pathLst>
                  <a:path w="1889279" h="1810503">
                    <a:moveTo>
                      <a:pt x="1408636" y="1462945"/>
                    </a:moveTo>
                    <a:cubicBezTo>
                      <a:pt x="1471912" y="1494489"/>
                      <a:pt x="1528819" y="1532588"/>
                      <a:pt x="1575786" y="1578162"/>
                    </a:cubicBezTo>
                    <a:cubicBezTo>
                      <a:pt x="1467281" y="1672800"/>
                      <a:pt x="1335058" y="1742507"/>
                      <a:pt x="1188886" y="1779443"/>
                    </a:cubicBezTo>
                    <a:cubicBezTo>
                      <a:pt x="1278166" y="1700386"/>
                      <a:pt x="1353810" y="1592053"/>
                      <a:pt x="1408636" y="1462945"/>
                    </a:cubicBezTo>
                    <a:close/>
                    <a:moveTo>
                      <a:pt x="494888" y="1445849"/>
                    </a:moveTo>
                    <a:cubicBezTo>
                      <a:pt x="556747" y="1590569"/>
                      <a:pt x="643865" y="1709702"/>
                      <a:pt x="747068" y="1790925"/>
                    </a:cubicBezTo>
                    <a:cubicBezTo>
                      <a:pt x="576321" y="1756303"/>
                      <a:pt x="422614" y="1677538"/>
                      <a:pt x="300900" y="1566189"/>
                    </a:cubicBezTo>
                    <a:cubicBezTo>
                      <a:pt x="355309" y="1517036"/>
                      <a:pt x="421005" y="1476420"/>
                      <a:pt x="494888" y="1445849"/>
                    </a:cubicBezTo>
                    <a:close/>
                    <a:moveTo>
                      <a:pt x="900586" y="1355871"/>
                    </a:moveTo>
                    <a:lnTo>
                      <a:pt x="900586" y="1808904"/>
                    </a:lnTo>
                    <a:lnTo>
                      <a:pt x="884222" y="1808113"/>
                    </a:lnTo>
                    <a:cubicBezTo>
                      <a:pt x="745280" y="1742581"/>
                      <a:pt x="627378" y="1604992"/>
                      <a:pt x="551037" y="1423344"/>
                    </a:cubicBezTo>
                    <a:cubicBezTo>
                      <a:pt x="655969" y="1381011"/>
                      <a:pt x="774745" y="1357337"/>
                      <a:pt x="900586" y="1355871"/>
                    </a:cubicBezTo>
                    <a:close/>
                    <a:moveTo>
                      <a:pt x="953521" y="1355186"/>
                    </a:moveTo>
                    <a:cubicBezTo>
                      <a:pt x="1099660" y="1356509"/>
                      <a:pt x="1236550" y="1386650"/>
                      <a:pt x="1354036" y="1440083"/>
                    </a:cubicBezTo>
                    <a:cubicBezTo>
                      <a:pt x="1283551" y="1605630"/>
                      <a:pt x="1178611" y="1734316"/>
                      <a:pt x="1054486" y="1804443"/>
                    </a:cubicBezTo>
                    <a:lnTo>
                      <a:pt x="953521" y="1810503"/>
                    </a:lnTo>
                    <a:close/>
                    <a:moveTo>
                      <a:pt x="1517159" y="931303"/>
                    </a:moveTo>
                    <a:lnTo>
                      <a:pt x="1889279" y="931303"/>
                    </a:lnTo>
                    <a:cubicBezTo>
                      <a:pt x="1883282" y="1167646"/>
                      <a:pt x="1781715" y="1381244"/>
                      <a:pt x="1618873" y="1536894"/>
                    </a:cubicBezTo>
                    <a:cubicBezTo>
                      <a:pt x="1566437" y="1485571"/>
                      <a:pt x="1502786" y="1442774"/>
                      <a:pt x="1431939" y="1407715"/>
                    </a:cubicBezTo>
                    <a:cubicBezTo>
                      <a:pt x="1485774" y="1266553"/>
                      <a:pt x="1516428" y="1104135"/>
                      <a:pt x="1517159" y="931303"/>
                    </a:cubicBezTo>
                    <a:close/>
                    <a:moveTo>
                      <a:pt x="953521" y="931303"/>
                    </a:moveTo>
                    <a:lnTo>
                      <a:pt x="1456842" y="931303"/>
                    </a:lnTo>
                    <a:cubicBezTo>
                      <a:pt x="1456123" y="1096196"/>
                      <a:pt x="1427268" y="1250986"/>
                      <a:pt x="1375819" y="1384691"/>
                    </a:cubicBezTo>
                    <a:cubicBezTo>
                      <a:pt x="1251537" y="1327928"/>
                      <a:pt x="1107288" y="1296191"/>
                      <a:pt x="953521" y="1294902"/>
                    </a:cubicBezTo>
                    <a:close/>
                    <a:moveTo>
                      <a:pt x="448568" y="931303"/>
                    </a:moveTo>
                    <a:lnTo>
                      <a:pt x="900586" y="931303"/>
                    </a:lnTo>
                    <a:lnTo>
                      <a:pt x="900586" y="1295603"/>
                    </a:lnTo>
                    <a:cubicBezTo>
                      <a:pt x="766605" y="1297053"/>
                      <a:pt x="640053" y="1322469"/>
                      <a:pt x="528061" y="1368046"/>
                    </a:cubicBezTo>
                    <a:cubicBezTo>
                      <a:pt x="478984" y="1238632"/>
                      <a:pt x="450499" y="1089843"/>
                      <a:pt x="448568" y="931303"/>
                    </a:cubicBezTo>
                    <a:close/>
                    <a:moveTo>
                      <a:pt x="0" y="931303"/>
                    </a:moveTo>
                    <a:lnTo>
                      <a:pt x="388264" y="931303"/>
                    </a:lnTo>
                    <a:cubicBezTo>
                      <a:pt x="390220" y="1097785"/>
                      <a:pt x="420532" y="1254193"/>
                      <a:pt x="473139" y="1390578"/>
                    </a:cubicBezTo>
                    <a:cubicBezTo>
                      <a:pt x="391203" y="1423988"/>
                      <a:pt x="318506" y="1469260"/>
                      <a:pt x="258353" y="1524144"/>
                    </a:cubicBezTo>
                    <a:cubicBezTo>
                      <a:pt x="102364" y="1370026"/>
                      <a:pt x="5849" y="1161456"/>
                      <a:pt x="0" y="931303"/>
                    </a:cubicBezTo>
                    <a:close/>
                    <a:moveTo>
                      <a:pt x="536834" y="421694"/>
                    </a:moveTo>
                    <a:cubicBezTo>
                      <a:pt x="646682" y="464986"/>
                      <a:pt x="770110" y="489176"/>
                      <a:pt x="900586" y="490537"/>
                    </a:cubicBezTo>
                    <a:lnTo>
                      <a:pt x="900586" y="875390"/>
                    </a:lnTo>
                    <a:lnTo>
                      <a:pt x="448805" y="875390"/>
                    </a:lnTo>
                    <a:cubicBezTo>
                      <a:pt x="451150" y="709592"/>
                      <a:pt x="482649" y="554587"/>
                      <a:pt x="536834" y="421694"/>
                    </a:cubicBezTo>
                    <a:close/>
                    <a:moveTo>
                      <a:pt x="1356131" y="409527"/>
                    </a:moveTo>
                    <a:cubicBezTo>
                      <a:pt x="1415590" y="544412"/>
                      <a:pt x="1451132" y="703874"/>
                      <a:pt x="1455052" y="875390"/>
                    </a:cubicBezTo>
                    <a:lnTo>
                      <a:pt x="953521" y="875390"/>
                    </a:lnTo>
                    <a:lnTo>
                      <a:pt x="953521" y="491238"/>
                    </a:lnTo>
                    <a:cubicBezTo>
                      <a:pt x="1099303" y="490092"/>
                      <a:pt x="1236528" y="461431"/>
                      <a:pt x="1356131" y="409527"/>
                    </a:cubicBezTo>
                    <a:close/>
                    <a:moveTo>
                      <a:pt x="271202" y="273767"/>
                    </a:moveTo>
                    <a:cubicBezTo>
                      <a:pt x="330895" y="324894"/>
                      <a:pt x="401533" y="367494"/>
                      <a:pt x="480768" y="398692"/>
                    </a:cubicBezTo>
                    <a:cubicBezTo>
                      <a:pt x="424147" y="539118"/>
                      <a:pt x="390867" y="701724"/>
                      <a:pt x="388496" y="875390"/>
                    </a:cubicBezTo>
                    <a:lnTo>
                      <a:pt x="238" y="875390"/>
                    </a:lnTo>
                    <a:cubicBezTo>
                      <a:pt x="7162" y="640451"/>
                      <a:pt x="108645" y="428248"/>
                      <a:pt x="271202" y="273767"/>
                    </a:cubicBezTo>
                    <a:close/>
                    <a:moveTo>
                      <a:pt x="1605567" y="261436"/>
                    </a:moveTo>
                    <a:cubicBezTo>
                      <a:pt x="1775300" y="417133"/>
                      <a:pt x="1881942" y="634296"/>
                      <a:pt x="1889035" y="875390"/>
                    </a:cubicBezTo>
                    <a:lnTo>
                      <a:pt x="1515364" y="875390"/>
                    </a:lnTo>
                    <a:cubicBezTo>
                      <a:pt x="1511419" y="696081"/>
                      <a:pt x="1474168" y="529014"/>
                      <a:pt x="1413107" y="386152"/>
                    </a:cubicBezTo>
                    <a:cubicBezTo>
                      <a:pt x="1485941" y="353453"/>
                      <a:pt x="1551126" y="311628"/>
                      <a:pt x="1605567" y="261436"/>
                    </a:cubicBezTo>
                    <a:close/>
                    <a:moveTo>
                      <a:pt x="748157" y="19413"/>
                    </a:moveTo>
                    <a:cubicBezTo>
                      <a:pt x="649482" y="96557"/>
                      <a:pt x="565491" y="208310"/>
                      <a:pt x="504779" y="344256"/>
                    </a:cubicBezTo>
                    <a:cubicBezTo>
                      <a:pt x="432706" y="315858"/>
                      <a:pt x="368354" y="277545"/>
                      <a:pt x="313920" y="231604"/>
                    </a:cubicBezTo>
                    <a:cubicBezTo>
                      <a:pt x="434240" y="127070"/>
                      <a:pt x="583275" y="52667"/>
                      <a:pt x="748157" y="19413"/>
                    </a:cubicBezTo>
                    <a:close/>
                    <a:moveTo>
                      <a:pt x="1137621" y="18543"/>
                    </a:moveTo>
                    <a:cubicBezTo>
                      <a:pt x="1297904" y="50310"/>
                      <a:pt x="1443338" y="120918"/>
                      <a:pt x="1562575" y="219802"/>
                    </a:cubicBezTo>
                    <a:cubicBezTo>
                      <a:pt x="1512842" y="265093"/>
                      <a:pt x="1453308" y="302843"/>
                      <a:pt x="1386970" y="332857"/>
                    </a:cubicBezTo>
                    <a:cubicBezTo>
                      <a:pt x="1323718" y="199817"/>
                      <a:pt x="1237626" y="91674"/>
                      <a:pt x="1137621" y="18543"/>
                    </a:cubicBezTo>
                    <a:close/>
                    <a:moveTo>
                      <a:pt x="900586" y="1702"/>
                    </a:moveTo>
                    <a:lnTo>
                      <a:pt x="900586" y="430269"/>
                    </a:lnTo>
                    <a:cubicBezTo>
                      <a:pt x="778345" y="428899"/>
                      <a:pt x="662774" y="406468"/>
                      <a:pt x="560047" y="366408"/>
                    </a:cubicBezTo>
                    <a:cubicBezTo>
                      <a:pt x="637783" y="193348"/>
                      <a:pt x="753999" y="63227"/>
                      <a:pt x="890213" y="2203"/>
                    </a:cubicBezTo>
                    <a:close/>
                    <a:moveTo>
                      <a:pt x="953521" y="0"/>
                    </a:moveTo>
                    <a:lnTo>
                      <a:pt x="981035" y="1330"/>
                    </a:lnTo>
                    <a:cubicBezTo>
                      <a:pt x="1124068" y="53565"/>
                      <a:pt x="1247786" y="180867"/>
                      <a:pt x="1332000" y="354889"/>
                    </a:cubicBezTo>
                    <a:cubicBezTo>
                      <a:pt x="1219743" y="403080"/>
                      <a:pt x="1090709" y="429800"/>
                      <a:pt x="953521" y="430954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solidFill>
                    <a:srgbClr val="FFFFFF"/>
                  </a:solidFill>
                  <a:ea typeface="宋体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595122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5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 fill="hold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 fill="hold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矩形 4"/>
          <p:cNvSpPr>
            <a:spLocks noChangeArrowheads="1"/>
          </p:cNvSpPr>
          <p:nvPr/>
        </p:nvSpPr>
        <p:spPr bwMode="auto">
          <a:xfrm>
            <a:off x="565150" y="555625"/>
            <a:ext cx="802322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2020·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福建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分】下列词语中，形容声音响度小的是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18820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．震耳欲聋　　　　</a:t>
            </a:r>
            <a:r>
              <a:rPr altLang="zh-CN" sz="2400" b="1" kern="0">
                <a:solidFill>
                  <a:prstClr val="black"/>
                </a:solidFill>
                <a:latin typeface="宋体" pitchFamily="2" charset="-122"/>
                <a:ea typeface="Times New Roman" panose="02020603050405020304"/>
              </a:rPr>
              <a:t> 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endParaRPr lang="en-US" altLang="zh-CN" sz="2400" b="1" kern="0">
              <a:solidFill>
                <a:prstClr val="black"/>
              </a:solidFill>
              <a:latin typeface="Times New Roman"/>
            </a:endParaRPr>
          </a:p>
          <a:p>
            <a:pPr marL="718820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．声如洪钟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18820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．轻声细语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 </a:t>
            </a:r>
          </a:p>
          <a:p>
            <a:pPr marL="718820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．鼾声如雷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1746" name="矩形 3"/>
          <p:cNvSpPr>
            <a:spLocks noChangeArrowheads="1"/>
          </p:cNvSpPr>
          <p:nvPr/>
        </p:nvSpPr>
        <p:spPr bwMode="auto">
          <a:xfrm>
            <a:off x="1343025" y="1131888"/>
            <a:ext cx="40798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C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31747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7986024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矩形 4"/>
          <p:cNvSpPr>
            <a:spLocks noChangeArrowheads="1"/>
          </p:cNvSpPr>
          <p:nvPr/>
        </p:nvSpPr>
        <p:spPr bwMode="auto">
          <a:xfrm>
            <a:off x="565150" y="627063"/>
            <a:ext cx="802322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2019·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福建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分】公共场所不要高声喧哗，这里的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高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是指声音的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18820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．响度　</a:t>
            </a:r>
            <a:r>
              <a:rPr altLang="zh-CN" sz="2400" b="1" kern="0">
                <a:solidFill>
                  <a:prstClr val="black"/>
                </a:solidFill>
                <a:latin typeface="宋体" pitchFamily="2" charset="-122"/>
                <a:ea typeface="Times New Roman" panose="02020603050405020304"/>
              </a:rPr>
              <a:t> 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</a:t>
            </a:r>
            <a:endParaRPr lang="en-US" altLang="zh-CN" sz="2400" b="1" kern="0">
              <a:solidFill>
                <a:prstClr val="black"/>
              </a:solidFill>
              <a:latin typeface="Times New Roman"/>
            </a:endParaRPr>
          </a:p>
          <a:p>
            <a:pPr marL="718820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．音调　</a:t>
            </a:r>
            <a:r>
              <a:rPr altLang="zh-CN" sz="2400" b="1" kern="0">
                <a:solidFill>
                  <a:prstClr val="black"/>
                </a:solidFill>
                <a:latin typeface="宋体" pitchFamily="2" charset="-122"/>
                <a:ea typeface="Times New Roman" panose="02020603050405020304"/>
              </a:rPr>
              <a:t> 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</a:t>
            </a:r>
          </a:p>
          <a:p>
            <a:pPr marL="718820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．音色　</a:t>
            </a:r>
            <a:r>
              <a:rPr altLang="zh-CN" sz="2400" b="1" kern="0">
                <a:solidFill>
                  <a:prstClr val="black"/>
                </a:solidFill>
                <a:latin typeface="宋体" pitchFamily="2" charset="-122"/>
                <a:ea typeface="Times New Roman" panose="02020603050405020304"/>
              </a:rPr>
              <a:t> 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</a:t>
            </a:r>
            <a:endParaRPr lang="en-US" altLang="zh-CN" sz="2400" b="1" kern="0">
              <a:solidFill>
                <a:prstClr val="black"/>
              </a:solidFill>
              <a:latin typeface="Times New Roman"/>
            </a:endParaRPr>
          </a:p>
          <a:p>
            <a:pPr marL="718820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．频率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2770" name="矩形 3"/>
          <p:cNvSpPr>
            <a:spLocks noChangeArrowheads="1"/>
          </p:cNvSpPr>
          <p:nvPr/>
        </p:nvSpPr>
        <p:spPr bwMode="auto">
          <a:xfrm>
            <a:off x="2795588" y="1144588"/>
            <a:ext cx="40798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A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32771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4061335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矩形 4"/>
          <p:cNvSpPr>
            <a:spLocks noChangeArrowheads="1"/>
          </p:cNvSpPr>
          <p:nvPr/>
        </p:nvSpPr>
        <p:spPr bwMode="auto">
          <a:xfrm>
            <a:off x="565150" y="668338"/>
            <a:ext cx="802322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3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2017·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福建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分】夏商时期，已有铜制的铃和皮制的鼓。人耳能分辨出铃声和鼓声是根据声音的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18820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．响度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 </a:t>
            </a:r>
          </a:p>
          <a:p>
            <a:pPr marL="718820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．音调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 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18820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．音色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 </a:t>
            </a:r>
          </a:p>
          <a:p>
            <a:pPr marL="718820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．频率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3794" name="矩形 3"/>
          <p:cNvSpPr>
            <a:spLocks noChangeArrowheads="1"/>
          </p:cNvSpPr>
          <p:nvPr/>
        </p:nvSpPr>
        <p:spPr bwMode="auto">
          <a:xfrm>
            <a:off x="7092950" y="1203325"/>
            <a:ext cx="406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C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33795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0354795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矩形 4"/>
          <p:cNvSpPr>
            <a:spLocks noChangeArrowheads="1"/>
          </p:cNvSpPr>
          <p:nvPr/>
        </p:nvSpPr>
        <p:spPr bwMode="auto">
          <a:xfrm>
            <a:off x="652463" y="627063"/>
            <a:ext cx="8023225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4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2020·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三明质检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分】以下有关声音的说法中正确的是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18820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．声音在空气中的传播速度是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3× 10</a:t>
            </a:r>
            <a:r>
              <a:rPr lang="en-US" altLang="zh-CN" sz="2400" b="1" kern="0" baseline="30000">
                <a:solidFill>
                  <a:prstClr val="black"/>
                </a:solidFill>
                <a:latin typeface="Times New Roman"/>
              </a:rPr>
              <a:t>8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m/s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18820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．声音在水中传播的速度比在空气中快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18820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．声音能够在真空中传播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18820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．有些高科技产品，不振动也可以发出声音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4818" name="矩形 2"/>
          <p:cNvSpPr>
            <a:spLocks noChangeArrowheads="1"/>
          </p:cNvSpPr>
          <p:nvPr/>
        </p:nvSpPr>
        <p:spPr bwMode="auto">
          <a:xfrm>
            <a:off x="1628775" y="1203325"/>
            <a:ext cx="3889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B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34819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3157366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矩形 4"/>
          <p:cNvSpPr>
            <a:spLocks noChangeArrowheads="1"/>
          </p:cNvSpPr>
          <p:nvPr/>
        </p:nvSpPr>
        <p:spPr bwMode="auto">
          <a:xfrm>
            <a:off x="565150" y="617538"/>
            <a:ext cx="8023225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5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2020·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宁德质检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分】如图所示，在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8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个相同的透明玻璃瓶中装入不同高度的水自制成一件小乐器，用同样大小的力敲击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8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个玻璃瓶，会听到不同的声音，这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不同的声音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主要是指声音的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18820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．音调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 		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．振幅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 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18820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．音色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 		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．响度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5842" name="矩形 3"/>
          <p:cNvSpPr>
            <a:spLocks noChangeArrowheads="1"/>
          </p:cNvSpPr>
          <p:nvPr/>
        </p:nvSpPr>
        <p:spPr bwMode="auto">
          <a:xfrm>
            <a:off x="4168775" y="2211388"/>
            <a:ext cx="40798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A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35843" name="Picture 7" descr="C:\Users\Administrator\Desktop\习题课件\返回框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5844" name="Picture 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64075" y="2422525"/>
            <a:ext cx="3524250" cy="1733550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8017140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矩形 4"/>
          <p:cNvSpPr>
            <a:spLocks noChangeArrowheads="1"/>
          </p:cNvSpPr>
          <p:nvPr/>
        </p:nvSpPr>
        <p:spPr bwMode="auto">
          <a:xfrm>
            <a:off x="565150" y="617538"/>
            <a:ext cx="8023225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6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2018·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福建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分】宋词《解语花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上元》中写道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箫鼓喧，人影参差，满路飘香麝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，其中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箫鼓喧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是由于发声体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产生的，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满路飘香麝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是由于分子在不停地做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7890" name="矩形 6"/>
          <p:cNvSpPr>
            <a:spLocks noChangeArrowheads="1"/>
          </p:cNvSpPr>
          <p:nvPr/>
        </p:nvSpPr>
        <p:spPr bwMode="auto">
          <a:xfrm>
            <a:off x="1403350" y="1676400"/>
            <a:ext cx="803275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振动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7891" name="矩形 7"/>
          <p:cNvSpPr>
            <a:spLocks noChangeArrowheads="1"/>
          </p:cNvSpPr>
          <p:nvPr/>
        </p:nvSpPr>
        <p:spPr bwMode="auto">
          <a:xfrm>
            <a:off x="1689100" y="2211388"/>
            <a:ext cx="1730375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无规则运动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37892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8649677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  <p:bldP spid="3789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矩形 4"/>
          <p:cNvSpPr>
            <a:spLocks noChangeArrowheads="1"/>
          </p:cNvSpPr>
          <p:nvPr/>
        </p:nvSpPr>
        <p:spPr bwMode="auto">
          <a:xfrm>
            <a:off x="565150" y="771525"/>
            <a:ext cx="8023225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7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2019·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泉州质检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蝉噪林愈静，鸟鸣山更幽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，能区分开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蝉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和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鸟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的叫声，是依据声音的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不同；茂盛的森林有吸声的作用，这是在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__________________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减弱噪声。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8914" name="矩形 6"/>
          <p:cNvSpPr>
            <a:spLocks noChangeArrowheads="1"/>
          </p:cNvSpPr>
          <p:nvPr/>
        </p:nvSpPr>
        <p:spPr bwMode="auto">
          <a:xfrm>
            <a:off x="1619250" y="1819275"/>
            <a:ext cx="803275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音色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38915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338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8916" name="矩形 5"/>
          <p:cNvSpPr>
            <a:spLocks noChangeArrowheads="1"/>
          </p:cNvSpPr>
          <p:nvPr/>
        </p:nvSpPr>
        <p:spPr bwMode="auto">
          <a:xfrm>
            <a:off x="1616075" y="2355850"/>
            <a:ext cx="1731963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传播过程中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3891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1277600" y="11620500"/>
            <a:ext cx="355600" cy="2540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36502530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  <p:bldP spid="389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5" name="组合 5"/>
          <p:cNvGrpSpPr/>
          <p:nvPr/>
        </p:nvGrpSpPr>
        <p:grpSpPr>
          <a:xfrm>
            <a:off x="2425700" y="279400"/>
            <a:ext cx="4192588" cy="1992313"/>
            <a:chOff x="1851755" y="1505713"/>
            <a:chExt cx="5440491" cy="2584754"/>
          </a:xfrm>
        </p:grpSpPr>
        <p:grpSp>
          <p:nvGrpSpPr>
            <p:cNvPr id="6146" name="组合 81"/>
            <p:cNvGrpSpPr>
              <a:grpSpLocks noGrp="1" noChangeAspect="1"/>
            </p:cNvGrpSpPr>
            <p:nvPr/>
          </p:nvGrpSpPr>
          <p:grpSpPr>
            <a:xfrm>
              <a:off x="1533189" y="1385529"/>
              <a:ext cx="2664226" cy="2591900"/>
              <a:chOff x="3295850" y="1895995"/>
              <a:chExt cx="3725149" cy="4660916"/>
            </a:xfrm>
          </p:grpSpPr>
        </p:grpSp>
        <p:grpSp>
          <p:nvGrpSpPr>
            <p:cNvPr id="6147" name="组合 82"/>
            <p:cNvGrpSpPr/>
            <p:nvPr/>
          </p:nvGrpSpPr>
          <p:grpSpPr>
            <a:xfrm>
              <a:off x="2302897" y="1980707"/>
              <a:ext cx="4989349" cy="751080"/>
              <a:chOff x="2302897" y="1980707"/>
              <a:chExt cx="4989349" cy="751080"/>
            </a:xfrm>
          </p:grpSpPr>
          <p:sp>
            <p:nvSpPr>
              <p:cNvPr id="6148" name="圆角矩形 8"/>
              <p:cNvSpPr/>
              <p:nvPr/>
            </p:nvSpPr>
            <p:spPr>
              <a:xfrm>
                <a:off x="3316286" y="1899715"/>
                <a:ext cx="4150195" cy="1006268"/>
              </a:xfrm>
              <a:prstGeom prst="roundRect">
                <a:avLst>
                  <a:gd name="adj" fmla="val 9976"/>
                </a:avLst>
              </a:prstGeom>
              <a:solidFill>
                <a:srgbClr val="00B0F0"/>
              </a:solidFill>
              <a:ln w="2540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</a:gradFill>
              </a:ln>
              <a:effectLst>
                <a:outerShdw blurRad="101600" dist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6149" name="组合 84"/>
              <p:cNvGrpSpPr/>
              <p:nvPr/>
            </p:nvGrpSpPr>
            <p:grpSpPr>
              <a:xfrm>
                <a:off x="3467584" y="2294564"/>
                <a:ext cx="118508" cy="118509"/>
                <a:chOff x="4486616" y="3001075"/>
                <a:chExt cx="274695" cy="274699"/>
              </a:xfrm>
            </p:grpSpPr>
            <p:sp>
              <p:nvSpPr>
                <p:cNvPr id="6150" name="椭圆 21"/>
                <p:cNvSpPr/>
                <p:nvPr/>
              </p:nvSpPr>
              <p:spPr>
                <a:xfrm rot="16200000">
                  <a:off x="4484837" y="3000957"/>
                  <a:ext cx="276891" cy="27695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7000">
                      <a:srgbClr val="A6A6A6"/>
                    </a:gs>
                    <a:gs pos="35001">
                      <a:srgbClr val="F2F2F2"/>
                    </a:gs>
                    <a:gs pos="55000">
                      <a:srgbClr val="A6A6A6"/>
                    </a:gs>
                    <a:gs pos="75000">
                      <a:srgbClr val="F2F2F2"/>
                    </a:gs>
                    <a:gs pos="100000">
                      <a:srgbClr val="A6A6A6"/>
                    </a:gs>
                  </a:gsLst>
                  <a:lin ang="2700000" scaled="1"/>
                </a:gradFill>
                <a:ln w="25400">
                  <a:noFill/>
                  <a:miter lim="800000"/>
                </a:ln>
                <a:effectLst>
                  <a:outerShdw blurRad="12700" dist="12700" dir="2700000" algn="tl">
                    <a:srgbClr val="000000">
                      <a:alpha val="39999"/>
                    </a:srgbClr>
                  </a:outerShdw>
                </a:effectLst>
              </p:spPr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151" name="椭圆 22"/>
                <p:cNvSpPr/>
                <p:nvPr/>
              </p:nvSpPr>
              <p:spPr>
                <a:xfrm>
                  <a:off x="4385233" y="2756459"/>
                  <a:ext cx="469760" cy="49440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015" b="1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6152" name="组合 85"/>
              <p:cNvGrpSpPr/>
              <p:nvPr/>
            </p:nvGrpSpPr>
            <p:grpSpPr>
              <a:xfrm>
                <a:off x="3168079" y="2294564"/>
                <a:ext cx="118508" cy="118509"/>
                <a:chOff x="4486616" y="3001075"/>
                <a:chExt cx="274695" cy="274699"/>
              </a:xfrm>
            </p:grpSpPr>
            <p:sp>
              <p:nvSpPr>
                <p:cNvPr id="6153" name="椭圆 19"/>
                <p:cNvSpPr/>
                <p:nvPr/>
              </p:nvSpPr>
              <p:spPr>
                <a:xfrm rot="16200000">
                  <a:off x="4479537" y="3008122"/>
                  <a:ext cx="276891" cy="262624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7000">
                      <a:srgbClr val="A6A6A6"/>
                    </a:gs>
                    <a:gs pos="35001">
                      <a:srgbClr val="F2F2F2"/>
                    </a:gs>
                    <a:gs pos="55000">
                      <a:srgbClr val="A6A6A6"/>
                    </a:gs>
                    <a:gs pos="75000">
                      <a:srgbClr val="F2F2F2"/>
                    </a:gs>
                    <a:gs pos="100000">
                      <a:srgbClr val="A6A6A6"/>
                    </a:gs>
                  </a:gsLst>
                  <a:lin ang="2700000" scaled="1"/>
                </a:gradFill>
                <a:ln w="25400">
                  <a:noFill/>
                  <a:miter lim="800000"/>
                </a:ln>
                <a:effectLst>
                  <a:outerShdw blurRad="12700" dist="12700" dir="2700000" algn="tl">
                    <a:srgbClr val="000000">
                      <a:alpha val="39999"/>
                    </a:srgbClr>
                  </a:outerShdw>
                </a:effectLst>
              </p:spPr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154" name="椭圆 20"/>
                <p:cNvSpPr/>
                <p:nvPr/>
              </p:nvSpPr>
              <p:spPr>
                <a:xfrm>
                  <a:off x="4385233" y="2756459"/>
                  <a:ext cx="469760" cy="49440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015" b="1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6155" name="组合 86"/>
              <p:cNvGrpSpPr>
                <a:grpSpLocks noGrp="1" noChangeAspect="1"/>
              </p:cNvGrpSpPr>
              <p:nvPr/>
            </p:nvGrpSpPr>
            <p:grpSpPr>
              <a:xfrm>
                <a:off x="3197698" y="2171864"/>
                <a:ext cx="362117" cy="236685"/>
                <a:chOff x="4312849" y="3104300"/>
                <a:chExt cx="384317" cy="61430"/>
              </a:xfrm>
            </p:grpSpPr>
          </p:grpSp>
          <p:grpSp>
            <p:nvGrpSpPr>
              <p:cNvPr id="6156" name="组合 87"/>
              <p:cNvGrpSpPr/>
              <p:nvPr/>
            </p:nvGrpSpPr>
            <p:grpSpPr>
              <a:xfrm>
                <a:off x="3635164" y="2097014"/>
                <a:ext cx="630643" cy="550614"/>
                <a:chOff x="4846885" y="2796017"/>
                <a:chExt cx="840857" cy="734151"/>
              </a:xfrm>
            </p:grpSpPr>
            <p:sp>
              <p:nvSpPr>
                <p:cNvPr id="6157" name="椭圆 15"/>
                <p:cNvSpPr/>
                <p:nvPr/>
              </p:nvSpPr>
              <p:spPr>
                <a:xfrm>
                  <a:off x="4902566" y="2795742"/>
                  <a:ext cx="722379" cy="75517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158" name="文本框 18"/>
                <p:cNvSpPr/>
                <p:nvPr/>
              </p:nvSpPr>
              <p:spPr>
                <a:xfrm>
                  <a:off x="4846885" y="2811166"/>
                  <a:ext cx="840857" cy="719002"/>
                </a:xfrm>
                <a:prstGeom prst="rect">
                  <a:avLst/>
                </a:prstGeom>
                <a:noFill/>
                <a:ln>
                  <a:noFill/>
                  <a:miter lim="800000"/>
                </a:ln>
              </p:spPr>
              <p:txBody>
                <a:bodyPr anchor="t" anchorCtr="0">
                  <a:spAutoFit/>
                </a:bodyPr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r>
                    <a:rPr lang="en-US" altLang="zh-CN" sz="2100" b="1" kern="0">
                      <a:solidFill>
                        <a:srgbClr val="00B0F0"/>
                      </a:solidFill>
                      <a:latin typeface="Impact" pitchFamily="34" charset="0"/>
                    </a:rPr>
                    <a:t>01</a:t>
                  </a:r>
                  <a:endParaRPr sz="2100" b="1" kern="0">
                    <a:solidFill>
                      <a:srgbClr val="00B0F0"/>
                    </a:solidFill>
                    <a:latin typeface="Impact" pitchFamily="34" charset="0"/>
                  </a:endParaRPr>
                </a:p>
              </p:txBody>
            </p:sp>
          </p:grpSp>
          <p:sp>
            <p:nvSpPr>
              <p:cNvPr id="6159" name="文本框 24"/>
              <p:cNvSpPr/>
              <p:nvPr/>
            </p:nvSpPr>
            <p:spPr>
              <a:xfrm>
                <a:off x="4035549" y="2014039"/>
                <a:ext cx="2629911" cy="659085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sz="2700" b="1" kern="0">
                    <a:solidFill>
                      <a:prstClr val="white"/>
                    </a:solidFill>
                    <a:latin typeface="黑体" pitchFamily="49" charset="-122"/>
                    <a:ea typeface="黑体" pitchFamily="49" charset="-122"/>
                  </a:rPr>
                  <a:t>知识梳理</a:t>
                </a:r>
              </a:p>
            </p:txBody>
          </p:sp>
          <p:sp>
            <p:nvSpPr>
              <p:cNvPr id="6160" name="KSO_Shape"/>
              <p:cNvSpPr/>
              <p:nvPr/>
            </p:nvSpPr>
            <p:spPr>
              <a:xfrm>
                <a:off x="2302898" y="2098867"/>
                <a:ext cx="558262" cy="533428"/>
              </a:xfrm>
              <a:custGeom>
                <a:avLst/>
                <a:gdLst/>
                <a:ahLst/>
                <a:cxnLst/>
                <a:rect l="l" t="t" r="r" b="b"/>
                <a:pathLst>
                  <a:path w="1889279" h="1810503">
                    <a:moveTo>
                      <a:pt x="1408636" y="1462945"/>
                    </a:moveTo>
                    <a:cubicBezTo>
                      <a:pt x="1471912" y="1494489"/>
                      <a:pt x="1528819" y="1532588"/>
                      <a:pt x="1575786" y="1578162"/>
                    </a:cubicBezTo>
                    <a:cubicBezTo>
                      <a:pt x="1467281" y="1672800"/>
                      <a:pt x="1335058" y="1742507"/>
                      <a:pt x="1188886" y="1779443"/>
                    </a:cubicBezTo>
                    <a:cubicBezTo>
                      <a:pt x="1278166" y="1700386"/>
                      <a:pt x="1353810" y="1592053"/>
                      <a:pt x="1408636" y="1462945"/>
                    </a:cubicBezTo>
                    <a:close/>
                    <a:moveTo>
                      <a:pt x="494888" y="1445849"/>
                    </a:moveTo>
                    <a:cubicBezTo>
                      <a:pt x="556747" y="1590569"/>
                      <a:pt x="643865" y="1709702"/>
                      <a:pt x="747068" y="1790925"/>
                    </a:cubicBezTo>
                    <a:cubicBezTo>
                      <a:pt x="576321" y="1756303"/>
                      <a:pt x="422614" y="1677538"/>
                      <a:pt x="300900" y="1566189"/>
                    </a:cubicBezTo>
                    <a:cubicBezTo>
                      <a:pt x="355309" y="1517036"/>
                      <a:pt x="421005" y="1476420"/>
                      <a:pt x="494888" y="1445849"/>
                    </a:cubicBezTo>
                    <a:close/>
                    <a:moveTo>
                      <a:pt x="900586" y="1355871"/>
                    </a:moveTo>
                    <a:lnTo>
                      <a:pt x="900586" y="1808904"/>
                    </a:lnTo>
                    <a:lnTo>
                      <a:pt x="884222" y="1808113"/>
                    </a:lnTo>
                    <a:cubicBezTo>
                      <a:pt x="745280" y="1742581"/>
                      <a:pt x="627378" y="1604992"/>
                      <a:pt x="551037" y="1423344"/>
                    </a:cubicBezTo>
                    <a:cubicBezTo>
                      <a:pt x="655969" y="1381011"/>
                      <a:pt x="774745" y="1357337"/>
                      <a:pt x="900586" y="1355871"/>
                    </a:cubicBezTo>
                    <a:close/>
                    <a:moveTo>
                      <a:pt x="953521" y="1355186"/>
                    </a:moveTo>
                    <a:cubicBezTo>
                      <a:pt x="1099660" y="1356509"/>
                      <a:pt x="1236550" y="1386650"/>
                      <a:pt x="1354036" y="1440083"/>
                    </a:cubicBezTo>
                    <a:cubicBezTo>
                      <a:pt x="1283551" y="1605630"/>
                      <a:pt x="1178611" y="1734316"/>
                      <a:pt x="1054486" y="1804443"/>
                    </a:cubicBezTo>
                    <a:lnTo>
                      <a:pt x="953521" y="1810503"/>
                    </a:lnTo>
                    <a:close/>
                    <a:moveTo>
                      <a:pt x="1517159" y="931303"/>
                    </a:moveTo>
                    <a:lnTo>
                      <a:pt x="1889279" y="931303"/>
                    </a:lnTo>
                    <a:cubicBezTo>
                      <a:pt x="1883282" y="1167646"/>
                      <a:pt x="1781715" y="1381244"/>
                      <a:pt x="1618873" y="1536894"/>
                    </a:cubicBezTo>
                    <a:cubicBezTo>
                      <a:pt x="1566437" y="1485571"/>
                      <a:pt x="1502786" y="1442774"/>
                      <a:pt x="1431939" y="1407715"/>
                    </a:cubicBezTo>
                    <a:cubicBezTo>
                      <a:pt x="1485774" y="1266553"/>
                      <a:pt x="1516428" y="1104135"/>
                      <a:pt x="1517159" y="931303"/>
                    </a:cubicBezTo>
                    <a:close/>
                    <a:moveTo>
                      <a:pt x="953521" y="931303"/>
                    </a:moveTo>
                    <a:lnTo>
                      <a:pt x="1456842" y="931303"/>
                    </a:lnTo>
                    <a:cubicBezTo>
                      <a:pt x="1456123" y="1096196"/>
                      <a:pt x="1427268" y="1250986"/>
                      <a:pt x="1375819" y="1384691"/>
                    </a:cubicBezTo>
                    <a:cubicBezTo>
                      <a:pt x="1251537" y="1327928"/>
                      <a:pt x="1107288" y="1296191"/>
                      <a:pt x="953521" y="1294902"/>
                    </a:cubicBezTo>
                    <a:close/>
                    <a:moveTo>
                      <a:pt x="448568" y="931303"/>
                    </a:moveTo>
                    <a:lnTo>
                      <a:pt x="900586" y="931303"/>
                    </a:lnTo>
                    <a:lnTo>
                      <a:pt x="900586" y="1295603"/>
                    </a:lnTo>
                    <a:cubicBezTo>
                      <a:pt x="766605" y="1297053"/>
                      <a:pt x="640053" y="1322469"/>
                      <a:pt x="528061" y="1368046"/>
                    </a:cubicBezTo>
                    <a:cubicBezTo>
                      <a:pt x="478984" y="1238632"/>
                      <a:pt x="450499" y="1089843"/>
                      <a:pt x="448568" y="931303"/>
                    </a:cubicBezTo>
                    <a:close/>
                    <a:moveTo>
                      <a:pt x="0" y="931303"/>
                    </a:moveTo>
                    <a:lnTo>
                      <a:pt x="388264" y="931303"/>
                    </a:lnTo>
                    <a:cubicBezTo>
                      <a:pt x="390220" y="1097785"/>
                      <a:pt x="420532" y="1254193"/>
                      <a:pt x="473139" y="1390578"/>
                    </a:cubicBezTo>
                    <a:cubicBezTo>
                      <a:pt x="391203" y="1423988"/>
                      <a:pt x="318506" y="1469260"/>
                      <a:pt x="258353" y="1524144"/>
                    </a:cubicBezTo>
                    <a:cubicBezTo>
                      <a:pt x="102364" y="1370026"/>
                      <a:pt x="5849" y="1161456"/>
                      <a:pt x="0" y="931303"/>
                    </a:cubicBezTo>
                    <a:close/>
                    <a:moveTo>
                      <a:pt x="536834" y="421694"/>
                    </a:moveTo>
                    <a:cubicBezTo>
                      <a:pt x="646682" y="464986"/>
                      <a:pt x="770110" y="489176"/>
                      <a:pt x="900586" y="490537"/>
                    </a:cubicBezTo>
                    <a:lnTo>
                      <a:pt x="900586" y="875390"/>
                    </a:lnTo>
                    <a:lnTo>
                      <a:pt x="448805" y="875390"/>
                    </a:lnTo>
                    <a:cubicBezTo>
                      <a:pt x="451150" y="709592"/>
                      <a:pt x="482649" y="554587"/>
                      <a:pt x="536834" y="421694"/>
                    </a:cubicBezTo>
                    <a:close/>
                    <a:moveTo>
                      <a:pt x="1356131" y="409527"/>
                    </a:moveTo>
                    <a:cubicBezTo>
                      <a:pt x="1415590" y="544412"/>
                      <a:pt x="1451132" y="703874"/>
                      <a:pt x="1455052" y="875390"/>
                    </a:cubicBezTo>
                    <a:lnTo>
                      <a:pt x="953521" y="875390"/>
                    </a:lnTo>
                    <a:lnTo>
                      <a:pt x="953521" y="491238"/>
                    </a:lnTo>
                    <a:cubicBezTo>
                      <a:pt x="1099303" y="490092"/>
                      <a:pt x="1236528" y="461431"/>
                      <a:pt x="1356131" y="409527"/>
                    </a:cubicBezTo>
                    <a:close/>
                    <a:moveTo>
                      <a:pt x="271202" y="273767"/>
                    </a:moveTo>
                    <a:cubicBezTo>
                      <a:pt x="330895" y="324894"/>
                      <a:pt x="401533" y="367494"/>
                      <a:pt x="480768" y="398692"/>
                    </a:cubicBezTo>
                    <a:cubicBezTo>
                      <a:pt x="424147" y="539118"/>
                      <a:pt x="390867" y="701724"/>
                      <a:pt x="388496" y="875390"/>
                    </a:cubicBezTo>
                    <a:lnTo>
                      <a:pt x="238" y="875390"/>
                    </a:lnTo>
                    <a:cubicBezTo>
                      <a:pt x="7162" y="640451"/>
                      <a:pt x="108645" y="428248"/>
                      <a:pt x="271202" y="273767"/>
                    </a:cubicBezTo>
                    <a:close/>
                    <a:moveTo>
                      <a:pt x="1605567" y="261436"/>
                    </a:moveTo>
                    <a:cubicBezTo>
                      <a:pt x="1775300" y="417133"/>
                      <a:pt x="1881942" y="634296"/>
                      <a:pt x="1889035" y="875390"/>
                    </a:cubicBezTo>
                    <a:lnTo>
                      <a:pt x="1515364" y="875390"/>
                    </a:lnTo>
                    <a:cubicBezTo>
                      <a:pt x="1511419" y="696081"/>
                      <a:pt x="1474168" y="529014"/>
                      <a:pt x="1413107" y="386152"/>
                    </a:cubicBezTo>
                    <a:cubicBezTo>
                      <a:pt x="1485941" y="353453"/>
                      <a:pt x="1551126" y="311628"/>
                      <a:pt x="1605567" y="261436"/>
                    </a:cubicBezTo>
                    <a:close/>
                    <a:moveTo>
                      <a:pt x="748157" y="19413"/>
                    </a:moveTo>
                    <a:cubicBezTo>
                      <a:pt x="649482" y="96557"/>
                      <a:pt x="565491" y="208310"/>
                      <a:pt x="504779" y="344256"/>
                    </a:cubicBezTo>
                    <a:cubicBezTo>
                      <a:pt x="432706" y="315858"/>
                      <a:pt x="368354" y="277545"/>
                      <a:pt x="313920" y="231604"/>
                    </a:cubicBezTo>
                    <a:cubicBezTo>
                      <a:pt x="434240" y="127070"/>
                      <a:pt x="583275" y="52667"/>
                      <a:pt x="748157" y="19413"/>
                    </a:cubicBezTo>
                    <a:close/>
                    <a:moveTo>
                      <a:pt x="1137621" y="18543"/>
                    </a:moveTo>
                    <a:cubicBezTo>
                      <a:pt x="1297904" y="50310"/>
                      <a:pt x="1443338" y="120918"/>
                      <a:pt x="1562575" y="219802"/>
                    </a:cubicBezTo>
                    <a:cubicBezTo>
                      <a:pt x="1512842" y="265093"/>
                      <a:pt x="1453308" y="302843"/>
                      <a:pt x="1386970" y="332857"/>
                    </a:cubicBezTo>
                    <a:cubicBezTo>
                      <a:pt x="1323718" y="199817"/>
                      <a:pt x="1237626" y="91674"/>
                      <a:pt x="1137621" y="18543"/>
                    </a:cubicBezTo>
                    <a:close/>
                    <a:moveTo>
                      <a:pt x="900586" y="1702"/>
                    </a:moveTo>
                    <a:lnTo>
                      <a:pt x="900586" y="430269"/>
                    </a:lnTo>
                    <a:cubicBezTo>
                      <a:pt x="778345" y="428899"/>
                      <a:pt x="662774" y="406468"/>
                      <a:pt x="560047" y="366408"/>
                    </a:cubicBezTo>
                    <a:cubicBezTo>
                      <a:pt x="637783" y="193348"/>
                      <a:pt x="753999" y="63227"/>
                      <a:pt x="890213" y="2203"/>
                    </a:cubicBezTo>
                    <a:close/>
                    <a:moveTo>
                      <a:pt x="953521" y="0"/>
                    </a:moveTo>
                    <a:lnTo>
                      <a:pt x="981035" y="1330"/>
                    </a:lnTo>
                    <a:cubicBezTo>
                      <a:pt x="1124068" y="53565"/>
                      <a:pt x="1247786" y="180867"/>
                      <a:pt x="1332000" y="354889"/>
                    </a:cubicBezTo>
                    <a:cubicBezTo>
                      <a:pt x="1219743" y="403080"/>
                      <a:pt x="1090709" y="429800"/>
                      <a:pt x="953521" y="430954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solidFill>
                    <a:srgbClr val="FFFFFF"/>
                  </a:solidFill>
                  <a:ea typeface="宋体"/>
                </a:endParaRPr>
              </a:p>
            </p:txBody>
          </p:sp>
        </p:grpSp>
      </p:grpSp>
      <p:sp>
        <p:nvSpPr>
          <p:cNvPr id="6161" name="矩形 1">
            <a:hlinkClick r:id="rId2" action="ppaction://hlinksldjump"/>
          </p:cNvPr>
          <p:cNvSpPr/>
          <p:nvPr/>
        </p:nvSpPr>
        <p:spPr>
          <a:xfrm>
            <a:off x="1835150" y="1685925"/>
            <a:ext cx="5788025" cy="460375"/>
          </a:xfrm>
          <a:prstGeom prst="rect">
            <a:avLst/>
          </a:prstGeom>
          <a:solidFill>
            <a:srgbClr val="E56666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·1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声音的产生和传播</a:t>
            </a:r>
          </a:p>
        </p:txBody>
      </p:sp>
      <p:sp>
        <p:nvSpPr>
          <p:cNvPr id="6162" name="矩形 2">
            <a:hlinkClick r:id="rId3" action="ppaction://hlinksldjump"/>
          </p:cNvPr>
          <p:cNvSpPr/>
          <p:nvPr/>
        </p:nvSpPr>
        <p:spPr>
          <a:xfrm>
            <a:off x="1835150" y="2284413"/>
            <a:ext cx="5788025" cy="461962"/>
          </a:xfrm>
          <a:prstGeom prst="rect">
            <a:avLst/>
          </a:prstGeom>
          <a:solidFill>
            <a:srgbClr val="00B7CA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·2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声音的特性</a:t>
            </a:r>
          </a:p>
        </p:txBody>
      </p:sp>
      <p:pic>
        <p:nvPicPr>
          <p:cNvPr id="6163" name="Picture 7" descr="C:\Users\Administrator\Desktop\习题课件\返回框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1013" y="4130675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6164" name="矩形 27">
            <a:hlinkClick r:id="rId6" action="ppaction://hlinksldjump"/>
          </p:cNvPr>
          <p:cNvSpPr/>
          <p:nvPr/>
        </p:nvSpPr>
        <p:spPr>
          <a:xfrm>
            <a:off x="1835150" y="2859088"/>
            <a:ext cx="5788025" cy="460375"/>
          </a:xfrm>
          <a:prstGeom prst="rect">
            <a:avLst/>
          </a:prstGeom>
          <a:solidFill>
            <a:srgbClr val="FFC000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·3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噪声的危害和控制</a:t>
            </a:r>
          </a:p>
        </p:txBody>
      </p:sp>
      <p:sp>
        <p:nvSpPr>
          <p:cNvPr id="6165" name="矩形 28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1835150" y="3471863"/>
            <a:ext cx="5788025" cy="4619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·4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超声与次生</a:t>
            </a:r>
          </a:p>
        </p:txBody>
      </p:sp>
    </p:spTree>
    <p:extLst>
      <p:ext uri="{BB962C8B-B14F-4D97-AF65-F5344CB8AC3E}">
        <p14:creationId xmlns:p14="http://schemas.microsoft.com/office/powerpoint/2010/main" val="36163867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 animBg="1"/>
      <p:bldP spid="6162" grpId="0" animBg="1"/>
      <p:bldP spid="6164" grpId="0" animBg="1"/>
      <p:bldP spid="616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知识点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1  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声音的产生和传播</a:t>
            </a:r>
          </a:p>
        </p:txBody>
      </p:sp>
      <p:pic>
        <p:nvPicPr>
          <p:cNvPr id="7170" name="Pictur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1540"/>
          <a:stretch>
            <a:fillRect/>
          </a:stretch>
        </p:blipFill>
        <p:spPr>
          <a:xfrm>
            <a:off x="1979613" y="2284413"/>
            <a:ext cx="160337" cy="2411412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7171" name="Pictur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1038" y="1408113"/>
            <a:ext cx="673100" cy="33274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7172" name="Picture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03350" y="1166813"/>
            <a:ext cx="6192838" cy="9366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7173" name="Picture 8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8888" y="3795713"/>
            <a:ext cx="631825" cy="42227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7174" name="Picture 9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68538" y="2393950"/>
            <a:ext cx="5392737" cy="2173288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7175" name="矩形 10"/>
          <p:cNvSpPr/>
          <p:nvPr/>
        </p:nvSpPr>
        <p:spPr>
          <a:xfrm>
            <a:off x="4170363" y="1131888"/>
            <a:ext cx="803275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振动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7176" name="矩形 13"/>
          <p:cNvSpPr/>
          <p:nvPr/>
        </p:nvSpPr>
        <p:spPr>
          <a:xfrm>
            <a:off x="3995738" y="2865438"/>
            <a:ext cx="803275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不能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7177" name="矩形 14"/>
          <p:cNvSpPr/>
          <p:nvPr/>
        </p:nvSpPr>
        <p:spPr>
          <a:xfrm>
            <a:off x="6670675" y="3565525"/>
            <a:ext cx="493713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波</a:t>
            </a:r>
            <a:endParaRPr ker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5380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5" grpId="0"/>
      <p:bldP spid="7176" grpId="0"/>
      <p:bldP spid="717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7" descr="C:\Users\Administrator\Desktop\习题课件\返回框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1013" y="4122738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9218" name="Picture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47813" y="642938"/>
            <a:ext cx="5200650" cy="40894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9219" name="Picture 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1540"/>
          <a:stretch>
            <a:fillRect/>
          </a:stretch>
        </p:blipFill>
        <p:spPr>
          <a:xfrm>
            <a:off x="1312863" y="915988"/>
            <a:ext cx="234950" cy="3529012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9220" name="Picture 8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7063" y="2355850"/>
            <a:ext cx="630237" cy="42227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9221" name="矩形 9"/>
          <p:cNvSpPr/>
          <p:nvPr/>
        </p:nvSpPr>
        <p:spPr>
          <a:xfrm>
            <a:off x="5159375" y="2097088"/>
            <a:ext cx="647700" cy="461963"/>
          </a:xfrm>
          <a:prstGeom prst="rect">
            <a:avLst/>
          </a:prstGeom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340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9222" name="矩形 10"/>
          <p:cNvSpPr/>
          <p:nvPr/>
        </p:nvSpPr>
        <p:spPr>
          <a:xfrm>
            <a:off x="2747963" y="3214688"/>
            <a:ext cx="1422400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反射回来</a:t>
            </a:r>
            <a:endParaRPr ker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979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  <p:bldP spid="92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5" name="表格 3"/>
          <p:cNvGraphicFramePr>
            <a:graphicFrameLocks noGrp="1"/>
          </p:cNvGraphicFramePr>
          <p:nvPr/>
        </p:nvGraphicFramePr>
        <p:xfrm>
          <a:off x="611188" y="1203325"/>
          <a:ext cx="7705725" cy="3227388"/>
        </p:xfrm>
        <a:graphic>
          <a:graphicData uri="http://schemas.openxmlformats.org/drawingml/2006/table">
            <a:tbl>
              <a:tblPr/>
              <a:tblGrid>
                <a:gridCol w="1400175"/>
                <a:gridCol w="1841500"/>
                <a:gridCol w="4464050"/>
              </a:tblGrid>
              <a:tr h="446088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2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特性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47145" marR="47145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2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概念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47145" marR="47145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2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影响因素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47145" marR="47145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  <a:tr h="995362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2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音调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47145" marR="47145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2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声音的高低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47145" marR="47145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>
                        <a:lnSpc>
                          <a:spcPct val="12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发声体振动的快慢</a:t>
                      </a:r>
                      <a:r>
                        <a:rPr lang="en-US" altLang="zh-CN" sz="2400" b="1">
                          <a:latin typeface="Times New Roman"/>
                        </a:rPr>
                        <a:t>(</a:t>
                      </a: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即频率</a:t>
                      </a:r>
                      <a:r>
                        <a:rPr lang="en-US" altLang="zh-CN" sz="2400" b="1">
                          <a:latin typeface="Times New Roman"/>
                        </a:rPr>
                        <a:t>)</a:t>
                      </a: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，振动越快，音调越</a:t>
                      </a:r>
                      <a:r>
                        <a:rPr lang="en-US" altLang="zh-CN" sz="2400" b="1">
                          <a:latin typeface="Times New Roman"/>
                        </a:rPr>
                        <a:t>__________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47145" marR="47145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  <a:tr h="1785938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2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响度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47145" marR="47145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2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声音的大小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47145" marR="47145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>
                        <a:lnSpc>
                          <a:spcPct val="1200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2400" b="1">
                          <a:latin typeface="Times New Roman"/>
                        </a:rPr>
                        <a:t>(1)</a:t>
                      </a: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振幅：振幅越大，响度越</a:t>
                      </a:r>
                      <a:r>
                        <a:rPr lang="en-US" altLang="zh-CN" sz="2400" b="1">
                          <a:latin typeface="Times New Roman"/>
                        </a:rPr>
                        <a:t>______</a:t>
                      </a: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；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marL="357188" lvl="0" indent="-354012">
                        <a:lnSpc>
                          <a:spcPct val="1200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2400" b="1">
                          <a:latin typeface="Times New Roman"/>
                        </a:rPr>
                        <a:t>(2)</a:t>
                      </a: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距离发声体的远近和声音的分散程度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47145" marR="47145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1283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知识点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2  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声音的特性</a:t>
            </a:r>
          </a:p>
        </p:txBody>
      </p:sp>
      <p:sp>
        <p:nvSpPr>
          <p:cNvPr id="11284" name="矩形 6"/>
          <p:cNvSpPr/>
          <p:nvPr/>
        </p:nvSpPr>
        <p:spPr>
          <a:xfrm>
            <a:off x="7032625" y="2133600"/>
            <a:ext cx="492125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高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1285" name="矩形 12"/>
          <p:cNvSpPr/>
          <p:nvPr/>
        </p:nvSpPr>
        <p:spPr>
          <a:xfrm>
            <a:off x="4481513" y="3087688"/>
            <a:ext cx="493712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大</a:t>
            </a:r>
            <a:endParaRPr ker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7469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4" grpId="0"/>
      <p:bldP spid="1128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7" descr="C:\Users\Administrator\Desktop\习题课件\返回框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1013" y="4122738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graphicFrame>
        <p:nvGraphicFramePr>
          <p:cNvPr id="13314" name="表格 4"/>
          <p:cNvGraphicFramePr>
            <a:graphicFrameLocks noGrp="1"/>
          </p:cNvGraphicFramePr>
          <p:nvPr/>
        </p:nvGraphicFramePr>
        <p:xfrm>
          <a:off x="1616075" y="1593850"/>
          <a:ext cx="5692776" cy="1698625"/>
        </p:xfrm>
        <a:graphic>
          <a:graphicData uri="http://schemas.openxmlformats.org/drawingml/2006/table">
            <a:tbl>
              <a:tblPr/>
              <a:tblGrid>
                <a:gridCol w="1493838"/>
                <a:gridCol w="1925638"/>
                <a:gridCol w="2273300"/>
              </a:tblGrid>
              <a:tr h="549275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特性</a:t>
                      </a:r>
                      <a:endParaRPr lang="zh-CN" altLang="zh-CN" sz="11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2" marR="68582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概念</a:t>
                      </a:r>
                      <a:endParaRPr lang="zh-CN" altLang="zh-CN" sz="11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2" marR="68582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影响因素</a:t>
                      </a:r>
                      <a:endParaRPr lang="zh-CN" altLang="zh-CN" sz="11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2" marR="68582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  <a:tr h="1149350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音色</a:t>
                      </a:r>
                      <a:endParaRPr lang="zh-CN" altLang="zh-CN" sz="11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2" marR="68582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0" lvl="0" indent="3175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声音的品质与特色</a:t>
                      </a:r>
                      <a:endParaRPr lang="zh-CN" altLang="zh-CN" sz="11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2" marR="68582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0" lvl="0" indent="3175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发声体的材料和结构</a:t>
                      </a:r>
                      <a:endParaRPr lang="zh-CN" altLang="zh-CN" sz="11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2" marR="68582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3328" name="矩形 7"/>
          <p:cNvSpPr/>
          <p:nvPr/>
        </p:nvSpPr>
        <p:spPr>
          <a:xfrm>
            <a:off x="1581150" y="911225"/>
            <a:ext cx="804863" cy="560388"/>
          </a:xfrm>
          <a:prstGeom prst="rect">
            <a:avLst/>
          </a:prstGeom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续表</a:t>
            </a:r>
            <a:endParaRPr altLang="zh-CN" sz="24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89325818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知识点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3 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噪声的危害和控制</a:t>
            </a:r>
          </a:p>
        </p:txBody>
      </p:sp>
      <p:pic>
        <p:nvPicPr>
          <p:cNvPr id="15362" name="Picture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810" r="87553" b="18585"/>
          <a:stretch>
            <a:fillRect/>
          </a:stretch>
        </p:blipFill>
        <p:spPr>
          <a:xfrm>
            <a:off x="900113" y="1065213"/>
            <a:ext cx="722312" cy="38100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5363" name="Picture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172" b="34813"/>
          <a:stretch>
            <a:fillRect/>
          </a:stretch>
        </p:blipFill>
        <p:spPr>
          <a:xfrm>
            <a:off x="1593850" y="1062038"/>
            <a:ext cx="6169025" cy="377507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84934684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7" descr="C:\Users\Administrator\Desktop\习题课件\返回框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1013" y="4122738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7410" name="Picture 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087" t="74617"/>
          <a:stretch>
            <a:fillRect/>
          </a:stretch>
        </p:blipFill>
        <p:spPr>
          <a:xfrm>
            <a:off x="1331913" y="1377950"/>
            <a:ext cx="6791325" cy="1617663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7411" name="矩形 10"/>
          <p:cNvSpPr/>
          <p:nvPr/>
        </p:nvSpPr>
        <p:spPr>
          <a:xfrm>
            <a:off x="4500563" y="1379538"/>
            <a:ext cx="803275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声源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7412" name="矩形 11"/>
          <p:cNvSpPr/>
          <p:nvPr/>
        </p:nvSpPr>
        <p:spPr>
          <a:xfrm>
            <a:off x="2195513" y="1955800"/>
            <a:ext cx="1422400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传播过程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7413" name="矩形 12"/>
          <p:cNvSpPr/>
          <p:nvPr/>
        </p:nvSpPr>
        <p:spPr>
          <a:xfrm>
            <a:off x="5929313" y="1954213"/>
            <a:ext cx="803275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人耳</a:t>
            </a:r>
            <a:endParaRPr ker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3210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17412" grpId="0"/>
      <p:bldP spid="17413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r="http://schemas.openxmlformats.org/officeDocument/2006/relationships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563</Words>
  <Application>Microsoft Office PowerPoint</Application>
  <PresentationFormat>全屏显示(16:9)</PresentationFormat>
  <Paragraphs>140</Paragraphs>
  <Slides>26</Slides>
  <Notes>9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26</vt:i4>
      </vt:variant>
    </vt:vector>
  </HeadingPairs>
  <TitlesOfParts>
    <vt:vector size="28" baseType="lpstr">
      <vt:lpstr>Office 主题</vt:lpstr>
      <vt:lpstr>2_自定义设计方案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2</cp:revision>
  <dcterms:created xsi:type="dcterms:W3CDTF">2021-03-14T01:54:00Z</dcterms:created>
  <dcterms:modified xsi:type="dcterms:W3CDTF">2021-03-14T01:55:59Z</dcterms:modified>
</cp:coreProperties>
</file>