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0" r:id="rId4"/>
    <p:sldId id="290" r:id="rId5"/>
    <p:sldId id="354" r:id="rId6"/>
    <p:sldId id="355" r:id="rId7"/>
    <p:sldId id="356" r:id="rId8"/>
    <p:sldId id="357" r:id="rId9"/>
    <p:sldId id="358" r:id="rId10"/>
    <p:sldId id="359" r:id="rId11"/>
    <p:sldId id="360" r:id="rId12"/>
    <p:sldId id="361" r:id="rId13"/>
    <p:sldId id="363" r:id="rId14"/>
    <p:sldId id="364" r:id="rId15"/>
    <p:sldId id="365" r:id="rId16"/>
    <p:sldId id="366" r:id="rId17"/>
    <p:sldId id="289" r:id="rId18"/>
    <p:sldId id="321" r:id="rId19"/>
    <p:sldId id="322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51">
          <p15:clr>
            <a:srgbClr val="A4A3A4"/>
          </p15:clr>
        </p15:guide>
        <p15:guide id="2" pos="30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0000"/>
    <a:srgbClr val="81034D"/>
    <a:srgbClr val="EF0FBD"/>
    <a:srgbClr val="007E27"/>
    <a:srgbClr val="FFFFFF"/>
    <a:srgbClr val="767A86"/>
    <a:srgbClr val="7D91A9"/>
    <a:srgbClr val="3A4C6C"/>
    <a:srgbClr val="797141"/>
    <a:srgbClr val="35300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964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-624" y="-96"/>
      </p:cViewPr>
      <p:guideLst>
        <p:guide orient="horz" pos="1551"/>
        <p:guide pos="30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media" Target="../media/media2.mp3"/><Relationship Id="rId3" Type="http://schemas.openxmlformats.org/officeDocument/2006/relationships/notesSlide" Target="../notesSlides/notesSlide1.xml"/><Relationship Id="rId7" Type="http://schemas.microsoft.com/office/2007/relationships/media" Target="../media/media1.mp3"/><Relationship Id="rId12" Type="http://schemas.openxmlformats.org/officeDocument/2006/relationships/image" Target="../media/image9.wmf"/><Relationship Id="rId2" Type="http://schemas.openxmlformats.org/officeDocument/2006/relationships/slideLayout" Target="../slideLayouts/slideLayout4.xml"/><Relationship Id="rId16" Type="http://schemas.microsoft.com/office/2007/relationships/media" Target="../media/media4.mp3"/><Relationship Id="rId1" Type="http://schemas.openxmlformats.org/officeDocument/2006/relationships/video" Target="NULL" TargetMode="External"/><Relationship Id="rId6" Type="http://schemas.openxmlformats.org/officeDocument/2006/relationships/image" Target="../media/image6.wmf"/><Relationship Id="rId11" Type="http://schemas.openxmlformats.org/officeDocument/2006/relationships/audio" Target="../media/audio3.wav"/><Relationship Id="rId5" Type="http://schemas.openxmlformats.org/officeDocument/2006/relationships/audio" Target="../media/audio1.wav"/><Relationship Id="rId15" Type="http://schemas.microsoft.com/office/2007/relationships/media" Target="../media/media3.mp3"/><Relationship Id="rId10" Type="http://schemas.openxmlformats.org/officeDocument/2006/relationships/image" Target="../media/image8.wmf"/><Relationship Id="rId4" Type="http://schemas.openxmlformats.org/officeDocument/2006/relationships/image" Target="../media/image4.png"/><Relationship Id="rId9" Type="http://schemas.openxmlformats.org/officeDocument/2006/relationships/audio" Target="../media/audio2.wav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162597" y="2552359"/>
            <a:ext cx="23399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第三章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05640" y="835965"/>
            <a:ext cx="466725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851753" y="3259383"/>
            <a:ext cx="4886384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科学探究</a:t>
            </a:r>
            <a:r>
              <a:rPr lang="en-US" altLang="zh-CN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  <a:endParaRPr lang="zh-CN" altLang="en-US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声音的产生与传播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5009"/>
            <a:ext cx="1530566" cy="30543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86534" y="2246663"/>
            <a:ext cx="16903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（八年级物理）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215" y="794513"/>
            <a:ext cx="3475603" cy="34729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矩形 110593"/>
          <p:cNvSpPr/>
          <p:nvPr/>
        </p:nvSpPr>
        <p:spPr>
          <a:xfrm>
            <a:off x="1393754" y="2080472"/>
            <a:ext cx="6399248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2095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595" name="文本框 110594"/>
          <p:cNvSpPr txBox="1"/>
          <p:nvPr/>
        </p:nvSpPr>
        <p:spPr>
          <a:xfrm>
            <a:off x="516890" y="304800"/>
            <a:ext cx="442214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695" b="1" kern="1200" cap="none" spc="0" normalizeH="0" baseline="0" noProof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声音又能在固体中传播吗</a:t>
            </a:r>
            <a:r>
              <a:rPr kumimoji="0" lang="en-US" altLang="zh-CN" sz="2695" b="1" kern="1200" cap="none" spc="0" normalizeH="0" baseline="0" noProof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?</a:t>
            </a:r>
          </a:p>
        </p:txBody>
      </p:sp>
      <p:pic>
        <p:nvPicPr>
          <p:cNvPr id="110596" name="图片 110595" descr="扫描0011"/>
          <p:cNvPicPr>
            <a:picLocks noChangeAspect="1"/>
          </p:cNvPicPr>
          <p:nvPr/>
        </p:nvPicPr>
        <p:blipFill>
          <a:blip r:embed="rId2"/>
          <a:srcRect l="6413" t="19319" r="5872" b="9926"/>
          <a:stretch>
            <a:fillRect/>
          </a:stretch>
        </p:blipFill>
        <p:spPr>
          <a:xfrm>
            <a:off x="4104005" y="1094105"/>
            <a:ext cx="4151630" cy="2199640"/>
          </a:xfrm>
          <a:prstGeom prst="round2DiagRect">
            <a:avLst/>
          </a:prstGeom>
          <a:noFill/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10597" name="文本框 110596"/>
          <p:cNvSpPr txBox="1"/>
          <p:nvPr/>
        </p:nvSpPr>
        <p:spPr>
          <a:xfrm>
            <a:off x="741045" y="1417955"/>
            <a:ext cx="29330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400" kern="1200" cap="none" spc="0" normalizeH="0" baseline="0" noProof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方正书宋_GBK" charset="-122"/>
                <a:sym typeface="+mn-ea"/>
              </a:rPr>
              <a:t>实验</a:t>
            </a:r>
            <a:r>
              <a:rPr kumimoji="0" lang="en-US" altLang="zh-CN" sz="2000" kern="1200" cap="none" spc="0" normalizeH="0" baseline="0" noProof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方正书宋_GBK" charset="-122"/>
                <a:sym typeface="+mn-ea"/>
              </a:rPr>
              <a:t>:</a:t>
            </a:r>
            <a:r>
              <a:rPr kumimoji="0" lang="zh-CN" altLang="en-US" sz="2000" kern="1200" cap="none" spc="0" normalizeH="0" baseline="0" noProof="1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耳朵在离开桌面一点和紧贴桌面上</a:t>
            </a:r>
            <a:r>
              <a:rPr kumimoji="0" lang="en-US" altLang="zh-CN" sz="2000" kern="1200" cap="none" spc="0" normalizeH="0" baseline="0" noProof="1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,</a:t>
            </a:r>
            <a:r>
              <a:rPr kumimoji="0" lang="zh-CN" altLang="en-US" sz="2000" kern="1200" cap="none" spc="0" normalizeH="0" baseline="0" noProof="1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听到轻叩桌面的声音相同吗</a:t>
            </a:r>
            <a:r>
              <a:rPr kumimoji="0" lang="en-US" altLang="zh-CN" sz="2000" kern="1200" cap="none" spc="0" normalizeH="0" baseline="0" noProof="1"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?</a:t>
            </a:r>
          </a:p>
        </p:txBody>
      </p:sp>
      <p:sp>
        <p:nvSpPr>
          <p:cNvPr id="110598" name="文本框 110597"/>
          <p:cNvSpPr txBox="1"/>
          <p:nvPr/>
        </p:nvSpPr>
        <p:spPr>
          <a:xfrm>
            <a:off x="1091565" y="4180205"/>
            <a:ext cx="6496685" cy="460375"/>
          </a:xfrm>
          <a:prstGeom prst="rect">
            <a:avLst/>
          </a:prstGeom>
          <a:solidFill>
            <a:srgbClr val="FF0000"/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39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结论：声音可以在气体、液体、固体中传播。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5" grpId="0"/>
      <p:bldP spid="110597" grpId="0"/>
      <p:bldP spid="11059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9" name="Picture 2" descr="扫描000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EF2"/>
              </a:clrFrom>
              <a:clrTo>
                <a:srgbClr val="FFFE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0225" y="1403350"/>
            <a:ext cx="5549900" cy="2156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0" name="Text Box 3"/>
          <p:cNvSpPr txBox="1"/>
          <p:nvPr/>
        </p:nvSpPr>
        <p:spPr>
          <a:xfrm>
            <a:off x="2117725" y="942975"/>
            <a:ext cx="5082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395" b="1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声波到达人耳后</a:t>
            </a:r>
            <a:r>
              <a:rPr lang="en-US" altLang="zh-CN" sz="2395" b="1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,</a:t>
            </a:r>
            <a:r>
              <a:rPr lang="zh-CN" altLang="en-US" sz="2395" b="1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又怎样让大脑感知</a:t>
            </a:r>
            <a:r>
              <a:rPr lang="en-US" altLang="zh-CN" sz="2395" b="1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?</a:t>
            </a:r>
          </a:p>
        </p:txBody>
      </p:sp>
      <p:sp>
        <p:nvSpPr>
          <p:cNvPr id="111622" name="Text Box 5"/>
          <p:cNvSpPr txBox="1"/>
          <p:nvPr/>
        </p:nvSpPr>
        <p:spPr>
          <a:xfrm>
            <a:off x="582930" y="267970"/>
            <a:ext cx="5153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声音以波的形式传播着，叫做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声波</a:t>
            </a:r>
          </a:p>
        </p:txBody>
      </p:sp>
      <p:sp>
        <p:nvSpPr>
          <p:cNvPr id="111623" name="Text Box 6"/>
          <p:cNvSpPr txBox="1"/>
          <p:nvPr/>
        </p:nvSpPr>
        <p:spPr>
          <a:xfrm>
            <a:off x="435610" y="3559810"/>
            <a:ext cx="1059180" cy="50673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69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 波</a:t>
            </a:r>
          </a:p>
        </p:txBody>
      </p:sp>
      <p:sp>
        <p:nvSpPr>
          <p:cNvPr id="111626" name="Text Box 9"/>
          <p:cNvSpPr txBox="1"/>
          <p:nvPr/>
        </p:nvSpPr>
        <p:spPr>
          <a:xfrm>
            <a:off x="2505710" y="3559810"/>
            <a:ext cx="1404620" cy="46037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鼓膜振动</a:t>
            </a:r>
          </a:p>
        </p:txBody>
      </p:sp>
      <p:sp>
        <p:nvSpPr>
          <p:cNvPr id="111627" name="Text Box 10"/>
          <p:cNvSpPr txBox="1"/>
          <p:nvPr/>
        </p:nvSpPr>
        <p:spPr>
          <a:xfrm>
            <a:off x="4996815" y="3559810"/>
            <a:ext cx="2967355" cy="460375"/>
          </a:xfrm>
          <a:prstGeom prst="rect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听小骨及其他组织</a:t>
            </a:r>
          </a:p>
        </p:txBody>
      </p:sp>
      <p:sp>
        <p:nvSpPr>
          <p:cNvPr id="111628" name="Text Box 11"/>
          <p:cNvSpPr txBox="1"/>
          <p:nvPr/>
        </p:nvSpPr>
        <p:spPr>
          <a:xfrm>
            <a:off x="6447790" y="4504690"/>
            <a:ext cx="1516380" cy="460375"/>
          </a:xfrm>
          <a:prstGeom prst="rect">
            <a:avLst/>
          </a:prstGeom>
          <a:solidFill>
            <a:srgbClr val="81034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听觉神经</a:t>
            </a:r>
          </a:p>
        </p:txBody>
      </p:sp>
      <p:sp>
        <p:nvSpPr>
          <p:cNvPr id="111629" name="Text Box 12"/>
          <p:cNvSpPr txBox="1"/>
          <p:nvPr/>
        </p:nvSpPr>
        <p:spPr>
          <a:xfrm>
            <a:off x="3949700" y="4516120"/>
            <a:ext cx="1047115" cy="460375"/>
          </a:xfrm>
          <a:prstGeom prst="rect">
            <a:avLst/>
          </a:prstGeom>
          <a:gradFill>
            <a:gsLst>
              <a:gs pos="0">
                <a:srgbClr val="7B32B2"/>
              </a:gs>
              <a:gs pos="100000">
                <a:srgbClr val="401A5D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 脑</a:t>
            </a:r>
          </a:p>
        </p:txBody>
      </p:sp>
      <p:sp>
        <p:nvSpPr>
          <p:cNvPr id="111630" name="AutoShape 13"/>
          <p:cNvSpPr/>
          <p:nvPr/>
        </p:nvSpPr>
        <p:spPr>
          <a:xfrm>
            <a:off x="1696085" y="3683000"/>
            <a:ext cx="586105" cy="259715"/>
          </a:xfrm>
          <a:prstGeom prst="rightArrow">
            <a:avLst>
              <a:gd name="adj1" fmla="val 50000"/>
              <a:gd name="adj2" fmla="val 50165"/>
            </a:avLst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altLang="zh-CN" sz="100" dirty="0">
              <a:latin typeface="方正书宋_GBK" charset="-122"/>
              <a:ea typeface="宋体" panose="02010600030101010101" pitchFamily="2" charset="-122"/>
            </a:endParaRPr>
          </a:p>
        </p:txBody>
      </p:sp>
      <p:sp>
        <p:nvSpPr>
          <p:cNvPr id="111633" name="AutoShape 16"/>
          <p:cNvSpPr/>
          <p:nvPr/>
        </p:nvSpPr>
        <p:spPr>
          <a:xfrm>
            <a:off x="4183380" y="3683000"/>
            <a:ext cx="539750" cy="259715"/>
          </a:xfrm>
          <a:prstGeom prst="right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  <a:ln w="9525">
            <a:noFill/>
          </a:ln>
        </p:spPr>
        <p:txBody>
          <a:bodyPr wrap="none" anchor="ctr"/>
          <a:lstStyle/>
          <a:p>
            <a:pPr>
              <a:buFont typeface="Arial" panose="020B0604020202020204" pitchFamily="34" charset="0"/>
            </a:pPr>
            <a:endParaRPr lang="zh-CN" altLang="zh-CN" sz="100" dirty="0">
              <a:latin typeface="方正书宋_GBK" charset="-122"/>
              <a:ea typeface="宋体" panose="02010600030101010101" pitchFamily="2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6894830" y="4100830"/>
            <a:ext cx="266700" cy="312420"/>
          </a:xfrm>
          <a:prstGeom prst="downArrow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左箭头 2"/>
          <p:cNvSpPr/>
          <p:nvPr/>
        </p:nvSpPr>
        <p:spPr>
          <a:xfrm>
            <a:off x="5337175" y="4584542"/>
            <a:ext cx="769620" cy="288000"/>
          </a:xfrm>
          <a:prstGeom prst="leftArrow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1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5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0" grpId="0"/>
      <p:bldP spid="111622" grpId="0" bldLvl="0"/>
      <p:bldP spid="111623" grpId="0" bldLvl="0" animBg="1"/>
      <p:bldP spid="111626" grpId="0" bldLvl="0" animBg="1"/>
      <p:bldP spid="111627" grpId="0" bldLvl="0" animBg="1"/>
      <p:bldP spid="111628" grpId="0" bldLvl="0" animBg="1"/>
      <p:bldP spid="111629" grpId="0" bldLvl="0" animBg="1"/>
      <p:bldP spid="111630" grpId="0" bldLvl="0" animBg="1"/>
      <p:bldP spid="111633" grpId="0" bldLvl="0" animBg="1"/>
      <p:bldP spid="2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Text Box 3"/>
          <p:cNvSpPr txBox="1"/>
          <p:nvPr/>
        </p:nvSpPr>
        <p:spPr>
          <a:xfrm>
            <a:off x="379730" y="290830"/>
            <a:ext cx="1208405" cy="553085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EF0FBD">
                <a:alpha val="90000"/>
              </a:srgbClr>
            </a:glo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9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声  速</a:t>
            </a:r>
          </a:p>
        </p:txBody>
      </p:sp>
      <p:sp>
        <p:nvSpPr>
          <p:cNvPr id="112644" name="Text Box 4"/>
          <p:cNvSpPr txBox="1"/>
          <p:nvPr/>
        </p:nvSpPr>
        <p:spPr>
          <a:xfrm>
            <a:off x="634365" y="1201420"/>
            <a:ext cx="8292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声的传播需要一定的时间,声在每秒内传播的距离叫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03680" y="2654935"/>
            <a:ext cx="30619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kern="12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方正书宋_GBK" charset="-122"/>
                <a:sym typeface="+mn-ea"/>
              </a:rPr>
              <a:t>声速的大小跟介质的种类有关</a:t>
            </a:r>
            <a:endParaRPr kumimoji="0" lang="zh-CN" altLang="en-US" sz="1800" i="0" u="none" strike="noStrike" kern="1200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书宋_GBK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805" y="2206625"/>
            <a:ext cx="718820" cy="39751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kern="12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方正书宋_GBK" charset="-122"/>
                <a:sym typeface="+mn-ea"/>
              </a:rPr>
              <a:t>注 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8135" y="3293745"/>
            <a:ext cx="53479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1800" b="1" kern="1200" dirty="0">
                <a:solidFill>
                  <a:srgbClr val="FF0066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方正书宋_GBK" charset="-122"/>
                <a:sym typeface="+mn-ea"/>
              </a:rPr>
              <a:t>一般，固体中传播最快；液体中次之；气体中最慢。</a:t>
            </a:r>
            <a:endParaRPr kumimoji="0" lang="zh-CN" altLang="en-US" sz="1800" b="1" i="0" u="none" strike="noStrike" kern="1200" cap="none" spc="0" normalizeH="0" baseline="0" dirty="0">
              <a:ln>
                <a:noFill/>
              </a:ln>
              <a:solidFill>
                <a:srgbClr val="FF0066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书宋_GBK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3680" y="3932555"/>
            <a:ext cx="641032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kern="12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还跟介质的温度有关，</a:t>
            </a:r>
            <a:r>
              <a:rPr lang="en-US" altLang="zh-CN" sz="1800" b="1" kern="12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en-US" altLang="zh-CN" sz="1800" b="1" kern="12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pitchFamily="18" charset="0"/>
              </a:rPr>
              <a:t>℃</a:t>
            </a:r>
            <a:r>
              <a:rPr lang="zh-CN" altLang="en-US" sz="1800" b="1" kern="120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时空气中的声速是</a:t>
            </a:r>
            <a:r>
              <a:rPr lang="en-US" altLang="zh-CN" sz="1800" b="1" kern="12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340m/s</a:t>
            </a:r>
            <a:r>
              <a:rPr lang="zh-CN" altLang="en-US" sz="1800" b="1" kern="120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1800" b="1" i="0" u="none" strike="noStrike" kern="1200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ldLvl="0"/>
      <p:bldP spid="112644" grpId="0"/>
      <p:bldP spid="2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02" b="885"/>
          <a:stretch>
            <a:fillRect/>
          </a:stretch>
        </p:blipFill>
        <p:spPr>
          <a:xfrm>
            <a:off x="886460" y="1217295"/>
            <a:ext cx="3230245" cy="290576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</p:pic>
      <p:sp>
        <p:nvSpPr>
          <p:cNvPr id="114691" name="Text Box 5"/>
          <p:cNvSpPr txBox="1"/>
          <p:nvPr/>
        </p:nvSpPr>
        <p:spPr>
          <a:xfrm>
            <a:off x="4645025" y="1469390"/>
            <a:ext cx="3987165" cy="219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2095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）从表中我们可以看出：声音在空气中的传播速度（</a:t>
            </a:r>
            <a:r>
              <a:rPr lang="en-US" altLang="zh-CN" sz="2095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15</a:t>
            </a: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摄氏度）为</a:t>
            </a:r>
            <a:r>
              <a:rPr lang="en-US" altLang="zh-CN" sz="2095" u="sng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340m/s</a:t>
            </a: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；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</a:t>
            </a:r>
            <a:r>
              <a:rPr lang="en-US" altLang="zh-CN" sz="2095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）声音在液体中的传播速度比空气中的传播速度要</a:t>
            </a:r>
            <a:r>
              <a:rPr lang="zh-CN" altLang="en-US" sz="2095" u="sng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快  </a:t>
            </a:r>
            <a:r>
              <a:rPr lang="zh-CN" altLang="en-US" sz="2095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，在固体中的传播速度要</a:t>
            </a:r>
            <a:r>
              <a:rPr lang="zh-CN" altLang="en-US" sz="2095" u="sng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快 </a:t>
            </a:r>
            <a:r>
              <a:rPr lang="zh-CN" altLang="en-US" sz="2095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。</a:t>
            </a:r>
            <a:endParaRPr lang="zh-CN" altLang="en-US" sz="2095" dirty="0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9462" name="文本框 114694"/>
          <p:cNvSpPr txBox="1"/>
          <p:nvPr/>
        </p:nvSpPr>
        <p:spPr>
          <a:xfrm>
            <a:off x="390525" y="158115"/>
            <a:ext cx="2974975" cy="553085"/>
          </a:xfrm>
          <a:prstGeom prst="rect">
            <a:avLst/>
          </a:prstGeom>
          <a:noFill/>
          <a:ln w="9525">
            <a:noFill/>
          </a:ln>
          <a:effectLst>
            <a:glow rad="139700">
              <a:srgbClr val="EF0FBD">
                <a:alpha val="40000"/>
              </a:srgbClr>
            </a:glow>
          </a:effectLst>
        </p:spPr>
        <p:txBody>
          <a:bodyPr wrap="squar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995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声音传播的速度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365500" y="4464050"/>
            <a:ext cx="4204335" cy="543560"/>
            <a:chOff x="3169" y="6597"/>
            <a:chExt cx="8061" cy="1569"/>
          </a:xfrm>
        </p:grpSpPr>
        <p:sp>
          <p:nvSpPr>
            <p:cNvPr id="114692" name="TextBox 4"/>
            <p:cNvSpPr txBox="1"/>
            <p:nvPr/>
          </p:nvSpPr>
          <p:spPr>
            <a:xfrm>
              <a:off x="3169" y="6837"/>
              <a:ext cx="8061" cy="1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即</a:t>
              </a:r>
              <a:r>
                <a:rPr lang="zh-CN" altLang="en-US" sz="2095" dirty="0">
                  <a:solidFill>
                    <a:srgbClr val="FF0000"/>
                  </a:solidFill>
                  <a:latin typeface="Franklin Gothic Book" panose="020B0503020102020204" pitchFamily="2"/>
                  <a:ea typeface="华文楷体" panose="02010600040101010101" pitchFamily="2" charset="-122"/>
                </a:rPr>
                <a:t>：</a:t>
              </a:r>
              <a:endParaRPr lang="en-US" altLang="zh-CN" sz="2095" dirty="0">
                <a:solidFill>
                  <a:srgbClr val="FF0000"/>
                </a:solidFill>
                <a:latin typeface="Franklin Gothic Book" panose="020B0503020102020204" pitchFamily="2"/>
                <a:ea typeface="黑体" panose="02010609060101010101" pitchFamily="2" charset="-122"/>
              </a:endParaRPr>
            </a:p>
          </p:txBody>
        </p:sp>
        <p:graphicFrame>
          <p:nvGraphicFramePr>
            <p:cNvPr id="2" name="对象 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4487" y="6597"/>
            <a:ext cx="5261" cy="1569"/>
          </p:xfrm>
          <a:graphic>
            <a:graphicData uri="http://schemas.openxmlformats.org/presentationml/2006/ole">
              <p:oleObj spid="_x0000_s1037" r:id="rId4" imgW="825480" imgH="228600" progId="Equation.3">
                <p:embed/>
              </p:oleObj>
            </a:graphicData>
          </a:graphic>
        </p:graphicFrame>
      </p:grpSp>
      <p:sp>
        <p:nvSpPr>
          <p:cNvPr id="4" name="文本框 3"/>
          <p:cNvSpPr txBox="1"/>
          <p:nvPr/>
        </p:nvSpPr>
        <p:spPr>
          <a:xfrm>
            <a:off x="3784600" y="758190"/>
            <a:ext cx="4400550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幼圆" panose="02010509060101010101" pitchFamily="49" charset="-122"/>
                <a:sym typeface="+mn-ea"/>
              </a:rPr>
              <a:t>从表中我们可以发现什么信息？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9462" grpId="0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矩形 115714"/>
          <p:cNvSpPr>
            <a:spLocks noGrp="1"/>
          </p:cNvSpPr>
          <p:nvPr/>
        </p:nvSpPr>
        <p:spPr>
          <a:xfrm>
            <a:off x="1165225" y="1482090"/>
            <a:ext cx="7016115" cy="812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回声</a:t>
            </a:r>
            <a:r>
              <a:rPr lang="en-US" altLang="zh-CN" sz="2000" b="1">
                <a:latin typeface="方正书宋_GBK" charset="-122"/>
                <a:ea typeface="宋体" panose="02010600030101010101" pitchFamily="2" charset="-122"/>
              </a:rPr>
              <a:t>: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声在传播过程中遇到障碍时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能被反射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反射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回来再次被人们听到的声音叫做回声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15716" name="文本框 115715"/>
          <p:cNvSpPr txBox="1"/>
          <p:nvPr/>
        </p:nvSpPr>
        <p:spPr>
          <a:xfrm>
            <a:off x="1165225" y="3089275"/>
            <a:ext cx="583628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听到回声的条件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：回声到达人耳比原声晚 0.1 秒以上, 人耳能把原声与回声区分开。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19955" y="392327"/>
            <a:ext cx="1651357" cy="561300"/>
          </a:xfrm>
          <a:prstGeom prst="roundRect">
            <a:avLst/>
          </a:prstGeom>
          <a:noFill/>
          <a:ln w="76200">
            <a:noFill/>
          </a:ln>
          <a:effectLst>
            <a:glow rad="228600">
              <a:srgbClr val="4AB1E4">
                <a:satMod val="175000"/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txBody>
          <a:bodyPr wrap="square">
            <a:spAutoFit/>
          </a:bodyPr>
          <a:lstStyle/>
          <a:p>
            <a:pPr algn="ctr" defTabSz="923925" fontAlgn="base">
              <a:buFont typeface="Arial" panose="020B0604020202020204" pitchFamily="34" charset="0"/>
              <a:buNone/>
            </a:pPr>
            <a:r>
              <a:rPr lang="zh-CN" altLang="zh-CN" sz="2695" b="1" strike="noStrike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知识拓展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uiExpand="1" build="p"/>
      <p:bldP spid="115716" grpId="0" bldLvl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文本框 116738"/>
          <p:cNvSpPr txBox="1"/>
          <p:nvPr/>
        </p:nvSpPr>
        <p:spPr>
          <a:xfrm>
            <a:off x="2235200" y="520700"/>
            <a:ext cx="2346960" cy="377190"/>
          </a:xfrm>
          <a:prstGeom prst="rect">
            <a:avLst/>
          </a:prstGeom>
          <a:noFill/>
          <a:ln w="9525">
            <a:noFill/>
          </a:ln>
        </p:spPr>
        <p:txBody>
          <a:bodyPr wrap="square" lIns="67460" tIns="35155" rIns="67460" bIns="35155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声源振动产生声音</a:t>
            </a:r>
          </a:p>
        </p:txBody>
      </p:sp>
      <p:sp>
        <p:nvSpPr>
          <p:cNvPr id="116740" name="文本框 116739"/>
          <p:cNvSpPr txBox="1"/>
          <p:nvPr/>
        </p:nvSpPr>
        <p:spPr>
          <a:xfrm>
            <a:off x="2842378" y="3616502"/>
            <a:ext cx="1131864" cy="438785"/>
          </a:xfrm>
          <a:prstGeom prst="rect">
            <a:avLst/>
          </a:prstGeom>
          <a:noFill/>
          <a:ln w="9525">
            <a:noFill/>
          </a:ln>
        </p:spPr>
        <p:txBody>
          <a:bodyPr lIns="67460" tIns="35155" rIns="67460" bIns="35155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人耳</a:t>
            </a:r>
          </a:p>
        </p:txBody>
      </p:sp>
      <p:sp>
        <p:nvSpPr>
          <p:cNvPr id="116741" name="下箭头 116740"/>
          <p:cNvSpPr/>
          <p:nvPr/>
        </p:nvSpPr>
        <p:spPr>
          <a:xfrm>
            <a:off x="3277235" y="1137920"/>
            <a:ext cx="262255" cy="2423795"/>
          </a:xfrm>
          <a:prstGeom prst="downArrow">
            <a:avLst>
              <a:gd name="adj1" fmla="val 50000"/>
              <a:gd name="adj2" fmla="val 1062627"/>
            </a:avLst>
          </a:prstGeom>
          <a:solidFill>
            <a:srgbClr val="00B050"/>
          </a:solidFill>
          <a:ln w="9525">
            <a:noFill/>
          </a:ln>
        </p:spPr>
        <p:txBody>
          <a:bodyPr anchor="t"/>
          <a:lstStyle/>
          <a:p>
            <a:pPr algn="ctr"/>
            <a:endParaRPr lang="zh-CN" altLang="en-US" sz="100">
              <a:latin typeface="方正书宋_GBK" charset="-122"/>
              <a:ea typeface="宋体" panose="02010600030101010101" pitchFamily="2" charset="-122"/>
            </a:endParaRPr>
          </a:p>
        </p:txBody>
      </p:sp>
      <p:cxnSp>
        <p:nvCxnSpPr>
          <p:cNvPr id="116742" name="直接箭头连接符 116741"/>
          <p:cNvCxnSpPr/>
          <p:nvPr/>
        </p:nvCxnSpPr>
        <p:spPr>
          <a:xfrm>
            <a:off x="4516179" y="1084357"/>
            <a:ext cx="1831411" cy="915705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6743" name="箭头 49"/>
          <p:cNvSpPr/>
          <p:nvPr/>
        </p:nvSpPr>
        <p:spPr>
          <a:xfrm flipH="1">
            <a:off x="4031604" y="2484637"/>
            <a:ext cx="2262540" cy="118531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sp>
      <p:sp>
        <p:nvSpPr>
          <p:cNvPr id="116744" name="文本框 116743"/>
          <p:cNvSpPr txBox="1"/>
          <p:nvPr/>
        </p:nvSpPr>
        <p:spPr>
          <a:xfrm>
            <a:off x="3032760" y="1909798"/>
            <a:ext cx="231599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95">
                <a:solidFill>
                  <a:srgbClr val="FF0000"/>
                </a:solidFill>
                <a:latin typeface="方正书宋_GBK" charset="-122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16745" name="文本框 116744"/>
          <p:cNvSpPr txBox="1"/>
          <p:nvPr/>
        </p:nvSpPr>
        <p:spPr>
          <a:xfrm>
            <a:off x="5055388" y="3179434"/>
            <a:ext cx="807626" cy="414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095">
                <a:solidFill>
                  <a:srgbClr val="FF0000"/>
                </a:solidFill>
                <a:latin typeface="方正书宋_GBK" charset="-122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6747" name="文本框 116746"/>
          <p:cNvSpPr txBox="1"/>
          <p:nvPr/>
        </p:nvSpPr>
        <p:spPr>
          <a:xfrm>
            <a:off x="4999567" y="1041600"/>
            <a:ext cx="717362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00" dirty="0">
                <a:latin typeface="方正书宋_GBK" charset="-122"/>
                <a:ea typeface="宋体" panose="02010600030101010101" pitchFamily="2" charset="-122"/>
              </a:rPr>
              <a:t>声波</a:t>
            </a:r>
          </a:p>
        </p:txBody>
      </p:sp>
      <p:sp>
        <p:nvSpPr>
          <p:cNvPr id="116748" name="文本框 116747"/>
          <p:cNvSpPr txBox="1"/>
          <p:nvPr/>
        </p:nvSpPr>
        <p:spPr>
          <a:xfrm>
            <a:off x="4871297" y="2700796"/>
            <a:ext cx="507142" cy="1066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100" dirty="0">
                <a:latin typeface="方正书宋_GBK" charset="-122"/>
                <a:ea typeface="宋体" panose="02010600030101010101" pitchFamily="2" charset="-122"/>
              </a:rPr>
              <a:t>声波</a:t>
            </a:r>
          </a:p>
        </p:txBody>
      </p:sp>
      <p:pic>
        <p:nvPicPr>
          <p:cNvPr id="116756" name="图片 116755" descr="t017c631005c7fc24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897890"/>
            <a:ext cx="1474470" cy="3157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弧形 2"/>
          <p:cNvSpPr/>
          <p:nvPr/>
        </p:nvSpPr>
        <p:spPr>
          <a:xfrm rot="1860000">
            <a:off x="5341620" y="1382466"/>
            <a:ext cx="228036" cy="273168"/>
          </a:xfrm>
          <a:prstGeom prst="arc">
            <a:avLst>
              <a:gd name="adj1" fmla="val 16200000"/>
              <a:gd name="adj2" fmla="val 6178643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4" name="弧形 3"/>
          <p:cNvSpPr/>
          <p:nvPr/>
        </p:nvSpPr>
        <p:spPr>
          <a:xfrm rot="1860000">
            <a:off x="5776313" y="1502422"/>
            <a:ext cx="228036" cy="583154"/>
          </a:xfrm>
          <a:prstGeom prst="arc">
            <a:avLst>
              <a:gd name="adj1" fmla="val 16200000"/>
              <a:gd name="adj2" fmla="val 5587947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弧形 4"/>
          <p:cNvSpPr/>
          <p:nvPr/>
        </p:nvSpPr>
        <p:spPr>
          <a:xfrm rot="1860000">
            <a:off x="5468703" y="1418096"/>
            <a:ext cx="355118" cy="431130"/>
          </a:xfrm>
          <a:prstGeom prst="arc">
            <a:avLst>
              <a:gd name="adj1" fmla="val 16200000"/>
              <a:gd name="adj2" fmla="val 5368918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8" name="弧形 7"/>
          <p:cNvSpPr/>
          <p:nvPr/>
        </p:nvSpPr>
        <p:spPr>
          <a:xfrm rot="9000000">
            <a:off x="5890331" y="2513142"/>
            <a:ext cx="228036" cy="271980"/>
          </a:xfrm>
          <a:prstGeom prst="arc">
            <a:avLst>
              <a:gd name="adj1" fmla="val 16200000"/>
              <a:gd name="adj2" fmla="val 6178643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9" name="弧形 8"/>
          <p:cNvSpPr/>
          <p:nvPr/>
        </p:nvSpPr>
        <p:spPr>
          <a:xfrm rot="9000000">
            <a:off x="5439010" y="2603406"/>
            <a:ext cx="228036" cy="583154"/>
          </a:xfrm>
          <a:prstGeom prst="arc">
            <a:avLst>
              <a:gd name="adj1" fmla="val 16200000"/>
              <a:gd name="adj2" fmla="val 5587947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0" name="弧形 9"/>
          <p:cNvSpPr/>
          <p:nvPr/>
        </p:nvSpPr>
        <p:spPr>
          <a:xfrm rot="9000000">
            <a:off x="5633791" y="2544022"/>
            <a:ext cx="355118" cy="432317"/>
          </a:xfrm>
          <a:prstGeom prst="arc">
            <a:avLst>
              <a:gd name="adj1" fmla="val 16200000"/>
              <a:gd name="adj2" fmla="val 5368918"/>
            </a:avLst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ldLvl="0"/>
      <p:bldP spid="116740" grpId="0" bldLvl="0"/>
      <p:bldP spid="116744" grpId="0" bldLvl="0"/>
      <p:bldP spid="116745" grpId="0" bldLvl="0"/>
      <p:bldP spid="116747" grpId="0" bldLvl="0"/>
      <p:bldP spid="116748" grpId="0" bldLvl="0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矩形 117763"/>
          <p:cNvSpPr>
            <a:spLocks noGrp="1"/>
          </p:cNvSpPr>
          <p:nvPr/>
        </p:nvSpPr>
        <p:spPr>
          <a:xfrm>
            <a:off x="412750" y="1482725"/>
            <a:ext cx="3587115" cy="168529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利用回声与原声的混响，达到加强原声的效果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利用回声来测距离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9763" y="481965"/>
            <a:ext cx="1631214" cy="461663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glow rad="139700">
              <a:srgbClr val="FF0000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回声的利用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160" t="9789" r="4800" b="5386"/>
          <a:stretch>
            <a:fillRect/>
          </a:stretch>
        </p:blipFill>
        <p:spPr>
          <a:xfrm>
            <a:off x="4422775" y="1110615"/>
            <a:ext cx="3848100" cy="3070225"/>
          </a:xfrm>
          <a:prstGeom prst="round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bldLvl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26769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287223"/>
            <a:ext cx="809896" cy="5835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3294" y="222453"/>
            <a:ext cx="15125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72374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1235" y="1948180"/>
            <a:ext cx="1269365" cy="1197610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glow rad="228600">
              <a:srgbClr val="EF0FBD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kern="1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声音的产生与传播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701800" y="1087120"/>
            <a:ext cx="4923790" cy="2506400"/>
            <a:chOff x="2381" y="1709"/>
            <a:chExt cx="8053" cy="3670"/>
          </a:xfrm>
        </p:grpSpPr>
        <p:sp>
          <p:nvSpPr>
            <p:cNvPr id="7" name="左大括号 6"/>
            <p:cNvSpPr/>
            <p:nvPr/>
          </p:nvSpPr>
          <p:spPr>
            <a:xfrm>
              <a:off x="2381" y="1745"/>
              <a:ext cx="1099" cy="3634"/>
            </a:xfrm>
            <a:prstGeom prst="leftBrace">
              <a:avLst>
                <a:gd name="adj1" fmla="val 8333"/>
                <a:gd name="adj2" fmla="val 56706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vertOverflow="overflow" horzOverflow="overflow" vert="horz" wrap="square" lIns="91439" tIns="45719" rIns="91439" bIns="45719" numCol="1" spcCol="38100" rtlCol="0" anchor="t" forceAA="0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V="1">
              <a:off x="3480" y="1709"/>
              <a:ext cx="6954" cy="3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0" name="直接连接符 29"/>
          <p:cNvCxnSpPr/>
          <p:nvPr/>
        </p:nvCxnSpPr>
        <p:spPr>
          <a:xfrm flipV="1">
            <a:off x="4472940" y="3577590"/>
            <a:ext cx="3983990" cy="158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9815" name="文本框 119814"/>
          <p:cNvSpPr txBox="1"/>
          <p:nvPr/>
        </p:nvSpPr>
        <p:spPr>
          <a:xfrm>
            <a:off x="5516880" y="2362835"/>
            <a:ext cx="3168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>
                <a:latin typeface="幼圆" panose="02010509060101010101" pitchFamily="49" charset="-122"/>
                <a:ea typeface="幼圆" panose="02010509060101010101" pitchFamily="49" charset="-122"/>
              </a:rPr>
              <a:t>介质：能够传播声音的物质。</a:t>
            </a:r>
          </a:p>
        </p:txBody>
      </p:sp>
      <p:sp>
        <p:nvSpPr>
          <p:cNvPr id="119816" name="文本框 119815"/>
          <p:cNvSpPr txBox="1"/>
          <p:nvPr/>
        </p:nvSpPr>
        <p:spPr>
          <a:xfrm>
            <a:off x="4575175" y="3175000"/>
            <a:ext cx="40227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声音在介质中是以</a:t>
            </a:r>
            <a:r>
              <a:rPr lang="zh-CN" altLang="en-US" sz="1800" dirty="0">
                <a:solidFill>
                  <a:srgbClr val="FF0066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声波</a:t>
            </a:r>
            <a:r>
              <a:rPr lang="zh-CN" altLang="en-US" sz="1800" dirty="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的形式传播的。</a:t>
            </a:r>
            <a:endParaRPr lang="zh-CN" altLang="en-US" sz="1800" dirty="0">
              <a:solidFill>
                <a:srgbClr val="FF0066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19818" name="文本框 119817"/>
          <p:cNvSpPr txBox="1"/>
          <p:nvPr/>
        </p:nvSpPr>
        <p:spPr>
          <a:xfrm>
            <a:off x="5081905" y="3670300"/>
            <a:ext cx="3603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180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15 </a:t>
            </a:r>
            <a:r>
              <a:rPr lang="en-US" altLang="zh-CN" sz="180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Times New Roman" panose="02020603050405020304" pitchFamily="18" charset="0"/>
              </a:rPr>
              <a:t>℃</a:t>
            </a:r>
            <a:r>
              <a:rPr lang="zh-CN" altLang="en-US" sz="180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时空气中的声速为</a:t>
            </a:r>
            <a:r>
              <a:rPr lang="en-US" altLang="zh-CN" sz="1800">
                <a:solidFill>
                  <a:srgbClr val="FF0066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340 m/s</a:t>
            </a:r>
            <a:r>
              <a:rPr lang="en-US" altLang="zh-CN" sz="1800"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endParaRPr lang="zh-CN" altLang="en-US" sz="1800"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272030" y="748030"/>
            <a:ext cx="5795645" cy="4206875"/>
            <a:chOff x="3578" y="1178"/>
            <a:chExt cx="9127" cy="6625"/>
          </a:xfrm>
        </p:grpSpPr>
        <p:sp>
          <p:nvSpPr>
            <p:cNvPr id="13" name="左大括号 12"/>
            <p:cNvSpPr/>
            <p:nvPr/>
          </p:nvSpPr>
          <p:spPr>
            <a:xfrm>
              <a:off x="6818" y="4335"/>
              <a:ext cx="693" cy="2657"/>
            </a:xfrm>
            <a:prstGeom prst="leftBrace">
              <a:avLst>
                <a:gd name="adj1" fmla="val 8333"/>
                <a:gd name="adj2" fmla="val 4945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vertOverflow="overflow" horzOverflow="overflow" vert="horz" wrap="square" lIns="91439" tIns="45719" rIns="91439" bIns="45719" numCol="1" spcCol="38100" rtlCol="0" anchor="t" forceAA="0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119812" name="文本框 119811"/>
            <p:cNvSpPr txBox="1"/>
            <p:nvPr/>
          </p:nvSpPr>
          <p:spPr>
            <a:xfrm>
              <a:off x="3578" y="1178"/>
              <a:ext cx="6479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声音是由物体的</a:t>
              </a:r>
              <a:r>
                <a:rPr lang="zh-CN" altLang="en-US" sz="1800" dirty="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振动</a:t>
              </a: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产生的。（声源）</a:t>
              </a:r>
            </a:p>
          </p:txBody>
        </p:sp>
        <p:cxnSp>
          <p:nvCxnSpPr>
            <p:cNvPr id="25" name="直接连接符 24"/>
            <p:cNvCxnSpPr>
              <a:cxnSpLocks/>
              <a:stCxn id="7" idx="2"/>
            </p:cNvCxnSpPr>
            <p:nvPr/>
          </p:nvCxnSpPr>
          <p:spPr>
            <a:xfrm flipV="1">
              <a:off x="3738" y="5652"/>
              <a:ext cx="3091" cy="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3795" y="5074"/>
              <a:ext cx="2142" cy="62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non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声音的传播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7511" y="4301"/>
              <a:ext cx="4455" cy="41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9814" name="文本框 119813"/>
            <p:cNvSpPr txBox="1"/>
            <p:nvPr/>
          </p:nvSpPr>
          <p:spPr>
            <a:xfrm>
              <a:off x="6818" y="3195"/>
              <a:ext cx="5526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1800">
                  <a:latin typeface="微软雅黑" panose="020B0503020204020204" charset="-122"/>
                  <a:ea typeface="微软雅黑" panose="020B0503020204020204" charset="-122"/>
                </a:rPr>
                <a:t>声音靠</a:t>
              </a:r>
              <a:r>
                <a:rPr lang="zh-CN" altLang="en-US" sz="18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介质</a:t>
              </a:r>
              <a:r>
                <a:rPr lang="zh-CN" altLang="en-US" sz="1800">
                  <a:latin typeface="微软雅黑" panose="020B0503020204020204" charset="-122"/>
                  <a:ea typeface="微软雅黑" panose="020B0503020204020204" charset="-122"/>
                </a:rPr>
                <a:t>传播，</a:t>
              </a:r>
              <a:r>
                <a:rPr lang="zh-CN" altLang="en-US" sz="1800">
                  <a:solidFill>
                    <a:srgbClr val="FF0066"/>
                  </a:solidFill>
                  <a:latin typeface="微软雅黑" panose="020B0503020204020204" charset="-122"/>
                  <a:ea typeface="微软雅黑" panose="020B0503020204020204" charset="-122"/>
                </a:rPr>
                <a:t>真空</a:t>
              </a:r>
              <a:r>
                <a:rPr lang="zh-CN" altLang="en-US" sz="1800">
                  <a:latin typeface="微软雅黑" panose="020B0503020204020204" charset="-122"/>
                  <a:ea typeface="微软雅黑" panose="020B0503020204020204" charset="-122"/>
                </a:rPr>
                <a:t>不能传声。</a:t>
              </a:r>
            </a:p>
          </p:txBody>
        </p:sp>
        <p:sp>
          <p:nvSpPr>
            <p:cNvPr id="31" name="左大括号 30"/>
            <p:cNvSpPr/>
            <p:nvPr/>
          </p:nvSpPr>
          <p:spPr>
            <a:xfrm>
              <a:off x="7511" y="6306"/>
              <a:ext cx="1792" cy="1497"/>
            </a:xfrm>
            <a:prstGeom prst="leftBrace">
              <a:avLst>
                <a:gd name="adj1" fmla="val 8333"/>
                <a:gd name="adj2" fmla="val 44721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vertOverflow="overflow" horzOverflow="overflow" vert="horz" wrap="square" lIns="91439" tIns="45719" rIns="91439" bIns="45719" numCol="1" spcCol="38100" rtlCol="0" anchor="t" forceAA="0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05" y="6414"/>
              <a:ext cx="1048" cy="57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none" lIns="45719" tIns="45719" rIns="45719" bIns="4571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800" b="1">
                  <a:latin typeface="幼圆" panose="02010509060101010101" pitchFamily="49" charset="-122"/>
                  <a:ea typeface="幼圆" panose="02010509060101010101" pitchFamily="49" charset="-122"/>
                  <a:sym typeface="+mn-ea"/>
                </a:rPr>
                <a:t>声 速</a:t>
              </a:r>
              <a:endPara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/>
                <a:sym typeface="+mn-ea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 flipV="1">
              <a:off x="8863" y="6301"/>
              <a:ext cx="3499" cy="2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cxnSpLocks/>
            </p:cNvCxnSpPr>
            <p:nvPr/>
          </p:nvCxnSpPr>
          <p:spPr>
            <a:xfrm>
              <a:off x="9022" y="7803"/>
              <a:ext cx="368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aphicFrame>
          <p:nvGraphicFramePr>
            <p:cNvPr id="38" name="对象 37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9209" y="6992"/>
            <a:ext cx="3153" cy="677"/>
          </p:xfrm>
          <a:graphic>
            <a:graphicData uri="http://schemas.openxmlformats.org/presentationml/2006/ole">
              <p:oleObj spid="_x0000_s2059" r:id="rId4" imgW="825480" imgH="228600" progId="Equation.3">
                <p:embed/>
              </p:oleObj>
            </a:graphicData>
          </a:graphic>
        </p:graphicFrame>
      </p:grpSp>
    </p:spTree>
  </p:cSld>
  <p:clrMapOvr>
    <a:masterClrMapping/>
  </p:clrMapOvr>
  <p:transition spd="slow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6028" y="474800"/>
            <a:ext cx="1046831" cy="408620"/>
          </a:xfrm>
          <a:prstGeom prst="roundRect">
            <a:avLst/>
          </a:prstGeom>
          <a:solidFill>
            <a:srgbClr val="00B05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3445" y="1052830"/>
            <a:ext cx="7127875" cy="86177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1.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在通常情况下，下列各物质中，声音传播速度最快的是（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   A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 空气           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 水           C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铝            D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真空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22845" y="963016"/>
            <a:ext cx="32829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C</a:t>
            </a:r>
            <a:endParaRPr kumimoji="0" lang="zh-CN" altLang="en-US" sz="2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3445" y="2463607"/>
            <a:ext cx="7115810" cy="219239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2.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某同学用悬挂着的乒乓球接触正在发声的音叉，乒乓球会多次被弹开，这个实验室用来探究（ 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A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声音能否在真空中传播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   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B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声音产生的原因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C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声音的传播是否需要时间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D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声音的传播是否需要介质</a:t>
            </a:r>
            <a:endParaRPr kumimoji="0" lang="zh-CN" altLang="en-US" sz="2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10125" y="2980814"/>
            <a:ext cx="31305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幼圆" panose="02010509060101010101" pitchFamily="49" charset="-122"/>
                <a:sym typeface="+mn-ea"/>
              </a:rPr>
              <a:t>B</a:t>
            </a:r>
            <a:endParaRPr kumimoji="0" lang="zh-CN" altLang="en-US" sz="280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幼圆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60001" y="411643"/>
            <a:ext cx="1046831" cy="408620"/>
          </a:xfrm>
          <a:prstGeom prst="roundRect">
            <a:avLst/>
          </a:prstGeom>
          <a:solidFill>
            <a:srgbClr val="C00000"/>
          </a:solidFill>
          <a:ln w="12700" cap="flat">
            <a:noFill/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迁移训练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3416" y="803753"/>
            <a:ext cx="6772910" cy="234628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1.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关于声音的产生和传播，下列说法中正确的是（        ）     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 A.一切发声的物体都在振动，振动停止，发声也停止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 B.传播声音的介质有气体、液体、固体，真空不能传声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 C.声音在固体和液体中比在空气中传播得慢 </a:t>
            </a: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 D.声音在介质中以波的形式传播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03365" y="885190"/>
            <a:ext cx="741746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b="1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A</a:t>
            </a:r>
            <a:r>
              <a:rPr lang="en-US" altLang="zh-CN" sz="2000" b="1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BD </a:t>
            </a:r>
            <a:endParaRPr kumimoji="0" lang="en-US" altLang="zh-CN" sz="20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416" y="3337560"/>
            <a:ext cx="7425055" cy="13208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2.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《梦溪笔谈》中有这样的叙述：行军夜宿，士兵枕着牛皮制的</a:t>
            </a:r>
          </a:p>
          <a:p>
            <a:pPr marL="0" marR="0" indent="0" algn="l" defTabSz="914400" rtl="0" eaLnBrk="1" fontAlgn="auto" latinLnBrk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箭筒睡在地上，能及早听到夜袭敌人的马蹄声。这是因为_______</a:t>
            </a:r>
          </a:p>
          <a:p>
            <a:pPr marL="0" marR="0" indent="0" algn="l" defTabSz="914400" rtl="0" eaLnBrk="1" fontAlgn="auto" latinLnBrk="1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_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</a:rPr>
              <a:t>______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/>
              </a:rPr>
              <a:t>_________________________________________。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37416" y="4210685"/>
            <a:ext cx="526796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固体（大地、箭筒）传声速度比空气传声速度快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83845" y="158115"/>
            <a:ext cx="5444490" cy="697230"/>
            <a:chOff x="447" y="473"/>
            <a:chExt cx="8574" cy="1098"/>
          </a:xfrm>
        </p:grpSpPr>
        <p:sp>
          <p:nvSpPr>
            <p:cNvPr id="5" name="Shape 108"/>
            <p:cNvSpPr/>
            <p:nvPr/>
          </p:nvSpPr>
          <p:spPr>
            <a:xfrm>
              <a:off x="515" y="473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47" y="537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96" y="537"/>
              <a:ext cx="238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华文楷体" panose="02010600040101010101" pitchFamily="2" charset="-122"/>
                  <a:ea typeface="华文楷体" panose="02010600040101010101" pitchFamily="2" charset="-122"/>
                  <a:cs typeface="Arial" panose="020B0604020202020204"/>
                  <a:sym typeface="Arial" panose="020B0604020202020204"/>
                </a:rPr>
                <a:t>课堂导入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669" y="131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7169" name="图片 102402" descr="MCj01989850000[1]">
            <a:hlinkClick r:id="" action="ppaction://noaction">
              <a:snd r:embed="rId5" name="ELPHRG01.wav"/>
            </a:hlinkClick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8902" y="1285239"/>
            <a:ext cx="2070735" cy="1379220"/>
          </a:xfrm>
          <a:prstGeom prst="rect">
            <a:avLst/>
          </a:prstGeom>
          <a:noFill/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0" name="文本框 9"/>
          <p:cNvSpPr txBox="1"/>
          <p:nvPr/>
        </p:nvSpPr>
        <p:spPr>
          <a:xfrm>
            <a:off x="1323340" y="782320"/>
            <a:ext cx="5146675" cy="3975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Arial" panose="020B0604020202020204"/>
              </a:rPr>
              <a:t>  </a:t>
            </a:r>
            <a:r>
              <a:rPr kumimoji="0" lang="zh-CN" altLang="en-US" sz="2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Arial" panose="020B0604020202020204"/>
              </a:rPr>
              <a:t>你能分辨出生活中的一些物体的声音吗？</a:t>
            </a:r>
          </a:p>
        </p:txBody>
      </p:sp>
      <p:pic>
        <p:nvPicPr>
          <p:cNvPr id="11" name="纯音乐 - 电话铃声 (DJ长音频)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1510" y="1510665"/>
            <a:ext cx="767715" cy="711200"/>
          </a:xfrm>
          <a:prstGeom prst="rect">
            <a:avLst/>
          </a:prstGeom>
        </p:spPr>
      </p:pic>
      <p:pic>
        <p:nvPicPr>
          <p:cNvPr id="7170" name="图片 102403" descr="MCj03554010000[1]">
            <a:hlinkClick r:id="" action="ppaction://noaction">
              <a:snd r:embed="rId9" name="MSSN00497A0000[1].wav"/>
            </a:hlinkClick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8000" y="1141095"/>
            <a:ext cx="2071370" cy="1623060"/>
          </a:xfrm>
          <a:prstGeom prst="rect">
            <a:avLst/>
          </a:prstGeom>
          <a:noFill/>
          <a:ln w="9525"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7172" name="图片 102405" descr="MCj02271500000[1]">
            <a:hlinkClick r:id="" action="ppaction://noaction">
              <a:snd r:embed="rId11" name="MSSN00560A0000[1].wav"/>
            </a:hlinkClick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23340" y="3141662"/>
            <a:ext cx="2070100" cy="1653540"/>
          </a:xfrm>
          <a:prstGeom prst="rect">
            <a:avLst/>
          </a:prstGeom>
          <a:noFill/>
          <a:ln w="9525">
            <a:solidFill>
              <a:schemeClr val="accent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4" name="纯音乐 - 小鸟叫声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13">
                  <p14:trim end="486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3415" y="3643630"/>
            <a:ext cx="695325" cy="7226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543550" y="3141662"/>
            <a:ext cx="2070735" cy="165290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6" name="纯音乐 - 小猫叫声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15">
                  <p14:trim end="6501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09490" y="3643630"/>
            <a:ext cx="670560" cy="649605"/>
          </a:xfrm>
          <a:prstGeom prst="rect">
            <a:avLst/>
          </a:prstGeom>
        </p:spPr>
      </p:pic>
      <p:pic>
        <p:nvPicPr>
          <p:cNvPr id="17" name="Claudio Abbado - Non-Royalty Bearing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16">
                  <p14:trim st="2739" end="2449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809490" y="1510665"/>
            <a:ext cx="619125" cy="78994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4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video>
              <p:cMediaNode>
                <p:cTn id="4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>
                <p:cTn id="4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03431" name="文本框 103430"/>
          <p:cNvSpPr txBox="1"/>
          <p:nvPr/>
        </p:nvSpPr>
        <p:spPr>
          <a:xfrm>
            <a:off x="802640" y="881380"/>
            <a:ext cx="7125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对于声音，同学们能提出哪些问题？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8555" y="2100580"/>
            <a:ext cx="42868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1.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声音是如何产生的？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80770" y="3224530"/>
            <a:ext cx="6569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2.</a:t>
            </a:r>
            <a:r>
              <a:rPr lang="zh-CN" altLang="en-US" sz="24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声音是如何传播到我们耳朵的？</a:t>
            </a:r>
          </a:p>
        </p:txBody>
      </p:sp>
      <p:sp>
        <p:nvSpPr>
          <p:cNvPr id="7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Shape 112"/>
          <p:cNvSpPr/>
          <p:nvPr/>
        </p:nvSpPr>
        <p:spPr>
          <a:xfrm>
            <a:off x="391426" y="352255"/>
            <a:ext cx="243014" cy="24622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8204479" y="956310"/>
            <a:ext cx="430887" cy="111825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半人马星系</a:t>
            </a:r>
          </a:p>
        </p:txBody>
      </p:sp>
      <p:sp>
        <p:nvSpPr>
          <p:cNvPr id="9217" name="文本框 104450"/>
          <p:cNvSpPr txBox="1"/>
          <p:nvPr/>
        </p:nvSpPr>
        <p:spPr>
          <a:xfrm>
            <a:off x="1605280" y="184150"/>
            <a:ext cx="482282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2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声音是怎样产生的？</a:t>
            </a:r>
          </a:p>
        </p:txBody>
      </p:sp>
      <p:sp>
        <p:nvSpPr>
          <p:cNvPr id="104452" name="文本框 104451"/>
          <p:cNvSpPr txBox="1"/>
          <p:nvPr/>
        </p:nvSpPr>
        <p:spPr>
          <a:xfrm>
            <a:off x="481965" y="1837690"/>
            <a:ext cx="2640965" cy="14229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kumimoji="0" lang="zh-CN" altLang="en-US" sz="2000" kern="1200" cap="none" spc="0" normalizeH="0" baseline="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书宋_GBK" charset="-122"/>
                <a:sym typeface="+mn-ea"/>
              </a:rPr>
              <a:t>请大家思考一下，在我们教室里可以做什么活动发出声音？</a:t>
            </a:r>
          </a:p>
        </p:txBody>
      </p:sp>
      <p:sp>
        <p:nvSpPr>
          <p:cNvPr id="104453" name="左大括号 104452"/>
          <p:cNvSpPr/>
          <p:nvPr/>
        </p:nvSpPr>
        <p:spPr>
          <a:xfrm>
            <a:off x="3249930" y="1149985"/>
            <a:ext cx="647700" cy="3009900"/>
          </a:xfrm>
          <a:prstGeom prst="leftBrace">
            <a:avLst>
              <a:gd name="adj1" fmla="val 59227"/>
              <a:gd name="adj2" fmla="val 42865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t"/>
          <a:lstStyle/>
          <a:p>
            <a:pPr algn="ctr"/>
            <a:endParaRPr lang="zh-CN" altLang="en-US">
              <a:latin typeface="方正书宋_GBK" charset="-122"/>
              <a:ea typeface="宋体" panose="02010600030101010101" pitchFamily="2" charset="-122"/>
            </a:endParaRPr>
          </a:p>
        </p:txBody>
      </p:sp>
      <p:sp>
        <p:nvSpPr>
          <p:cNvPr id="104454" name="文本框 104453"/>
          <p:cNvSpPr txBox="1"/>
          <p:nvPr/>
        </p:nvSpPr>
        <p:spPr>
          <a:xfrm>
            <a:off x="4161790" y="906780"/>
            <a:ext cx="1299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敲桌子</a:t>
            </a:r>
          </a:p>
        </p:txBody>
      </p:sp>
      <p:sp>
        <p:nvSpPr>
          <p:cNvPr id="104459" name="文本框 104458"/>
          <p:cNvSpPr txBox="1"/>
          <p:nvPr/>
        </p:nvSpPr>
        <p:spPr>
          <a:xfrm>
            <a:off x="4161790" y="145542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拍 手</a:t>
            </a:r>
          </a:p>
        </p:txBody>
      </p:sp>
      <p:sp>
        <p:nvSpPr>
          <p:cNvPr id="104455" name="文本框 104454"/>
          <p:cNvSpPr txBox="1"/>
          <p:nvPr/>
        </p:nvSpPr>
        <p:spPr>
          <a:xfrm>
            <a:off x="4161790" y="2004695"/>
            <a:ext cx="1525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拨动尺子</a:t>
            </a:r>
          </a:p>
        </p:txBody>
      </p:sp>
      <p:sp>
        <p:nvSpPr>
          <p:cNvPr id="104456" name="文本框 104455"/>
          <p:cNvSpPr txBox="1"/>
          <p:nvPr/>
        </p:nvSpPr>
        <p:spPr>
          <a:xfrm>
            <a:off x="4161790" y="2648585"/>
            <a:ext cx="178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唱歌、说话</a:t>
            </a:r>
          </a:p>
        </p:txBody>
      </p:sp>
      <p:sp>
        <p:nvSpPr>
          <p:cNvPr id="104458" name="文本框 104457"/>
          <p:cNvSpPr txBox="1"/>
          <p:nvPr/>
        </p:nvSpPr>
        <p:spPr>
          <a:xfrm>
            <a:off x="4244975" y="3246120"/>
            <a:ext cx="1064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撕 纸</a:t>
            </a:r>
          </a:p>
        </p:txBody>
      </p:sp>
      <p:sp>
        <p:nvSpPr>
          <p:cNvPr id="104457" name="文本框 104456"/>
          <p:cNvSpPr txBox="1"/>
          <p:nvPr/>
        </p:nvSpPr>
        <p:spPr>
          <a:xfrm>
            <a:off x="4244975" y="3908425"/>
            <a:ext cx="1762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敲击音叉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  </a:t>
            </a:r>
          </a:p>
        </p:txBody>
      </p:sp>
      <p:sp>
        <p:nvSpPr>
          <p:cNvPr id="104460" name="文本框 104459"/>
          <p:cNvSpPr txBox="1"/>
          <p:nvPr/>
        </p:nvSpPr>
        <p:spPr>
          <a:xfrm>
            <a:off x="381000" y="767715"/>
            <a:ext cx="1410970" cy="460375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B6E38"/>
              </a:gs>
            </a:gsLst>
            <a:lin scaled="0"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动手试试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27785" y="4582795"/>
            <a:ext cx="5527675" cy="386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kumimoji="0" lang="zh-CN" altLang="en-US" sz="2400" b="1" kern="1200" cap="none" spc="0" normalizeH="0" baseline="0" noProof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方正书宋_GBK" charset="-122"/>
                <a:sym typeface="+mn-ea"/>
              </a:rPr>
              <a:t>根据刚才的活动你能发现了什么？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1044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104452" grpId="0" bldLvl="0"/>
      <p:bldP spid="104454" grpId="0"/>
      <p:bldP spid="104459" grpId="0"/>
      <p:bldP spid="104455" grpId="0"/>
      <p:bldP spid="104456" grpId="0"/>
      <p:bldP spid="104458" grpId="0"/>
      <p:bldP spid="104457" grpId="0"/>
      <p:bldP spid="104460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>
            <a:spLocks noRot="1"/>
          </p:cNvSpPr>
          <p:nvPr/>
        </p:nvSpPr>
        <p:spPr>
          <a:xfrm>
            <a:off x="1503045" y="1657350"/>
            <a:ext cx="7096125" cy="5861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</a:rPr>
              <a:t>扬声器发声时，我们观察放在扬声器纸盆上的泡沫小球的情况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</a:rPr>
              <a:t>。</a:t>
            </a:r>
          </a:p>
        </p:txBody>
      </p:sp>
      <p:sp>
        <p:nvSpPr>
          <p:cNvPr id="105476" name="TextBox 3"/>
          <p:cNvSpPr txBox="1"/>
          <p:nvPr/>
        </p:nvSpPr>
        <p:spPr>
          <a:xfrm>
            <a:off x="3838575" y="2713990"/>
            <a:ext cx="4578350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实验现象</a:t>
            </a:r>
            <a:r>
              <a:rPr lang="zh-CN" altLang="en-US" sz="2400" dirty="0">
                <a:solidFill>
                  <a:srgbClr val="FF0000"/>
                </a:solidFill>
                <a:latin typeface="Franklin Gothic Book" panose="020B0503020102020204" pitchFamily="2"/>
                <a:ea typeface="华文楷体" panose="02010600040101010101" pitchFamily="2" charset="-122"/>
              </a:rPr>
              <a:t>：</a:t>
            </a:r>
          </a:p>
          <a:p>
            <a:pPr>
              <a:buFont typeface="Arial" panose="020B0604020202020204" pitchFamily="34" charset="0"/>
            </a:pPr>
            <a:r>
              <a:rPr lang="zh-CN" altLang="en-US" sz="2400" dirty="0">
                <a:solidFill>
                  <a:srgbClr val="FF0000"/>
                </a:solidFill>
                <a:latin typeface="Franklin Gothic Book" panose="020B0503020102020204" pitchFamily="2"/>
                <a:ea typeface="华文楷体" panose="02010600040101010101" pitchFamily="2" charset="-122"/>
              </a:rPr>
              <a:t>       </a:t>
            </a:r>
          </a:p>
          <a:p>
            <a:pPr>
              <a:buFont typeface="Arial" panose="020B0604020202020204" pitchFamily="34" charset="0"/>
            </a:pPr>
            <a:r>
              <a:rPr lang="zh-CN" altLang="en-US" sz="2400" dirty="0">
                <a:solidFill>
                  <a:srgbClr val="FF0000"/>
                </a:solidFill>
                <a:latin typeface="Franklin Gothic Book" panose="020B0503020102020204" pitchFamily="2"/>
                <a:ea typeface="华文楷体" panose="02010600040101010101" pitchFamily="2" charset="-122"/>
              </a:rPr>
              <a:t>   </a:t>
            </a:r>
            <a:r>
              <a:rPr lang="zh-CN" altLang="en-US" sz="2000" b="1" dirty="0">
                <a:latin typeface="幼圆" panose="02010509060101010101" pitchFamily="49" charset="-122"/>
                <a:ea typeface="幼圆" panose="02010509060101010101" pitchFamily="49" charset="-122"/>
              </a:rPr>
              <a:t>泡沫小球在扬声器的纸盆中不停地跳动，表明扬声器在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振动</a:t>
            </a:r>
          </a:p>
        </p:txBody>
      </p:sp>
      <p:pic>
        <p:nvPicPr>
          <p:cNvPr id="105477" name="Picture 2" descr="http://t2.baidu.com/it/u=286947045,3342941785&amp;fm=0&amp;gp=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834" t="4236" r="3889" b="3544"/>
          <a:stretch>
            <a:fillRect/>
          </a:stretch>
        </p:blipFill>
        <p:spPr>
          <a:xfrm>
            <a:off x="1203960" y="2533015"/>
            <a:ext cx="2152015" cy="2115185"/>
          </a:xfrm>
          <a:prstGeom prst="ellipse">
            <a:avLst/>
          </a:prstGeom>
          <a:noFill/>
          <a:ln w="9525"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7" name="圆角矩形 6"/>
          <p:cNvSpPr/>
          <p:nvPr/>
        </p:nvSpPr>
        <p:spPr>
          <a:xfrm>
            <a:off x="3746110" y="924457"/>
            <a:ext cx="1651357" cy="561529"/>
          </a:xfrm>
          <a:prstGeom prst="roundRect">
            <a:avLst/>
          </a:prstGeom>
          <a:gradFill rotWithShape="1">
            <a:gsLst>
              <a:gs pos="0">
                <a:srgbClr val="4AB1E4">
                  <a:satMod val="103000"/>
                  <a:lumMod val="102000"/>
                  <a:tint val="94000"/>
                </a:srgbClr>
              </a:gs>
              <a:gs pos="50000">
                <a:srgbClr val="4AB1E4">
                  <a:satMod val="110000"/>
                  <a:lumMod val="100000"/>
                  <a:shade val="100000"/>
                </a:srgbClr>
              </a:gs>
              <a:gs pos="100000">
                <a:srgbClr val="4AB1E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76200">
            <a:noFill/>
          </a:ln>
          <a:effectLst>
            <a:glow rad="228600">
              <a:srgbClr val="4AB1E4">
                <a:satMod val="175000"/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txBody>
          <a:bodyPr wrap="square">
            <a:spAutoFit/>
          </a:bodyPr>
          <a:lstStyle/>
          <a:p>
            <a:pPr algn="ctr" defTabSz="923925" fontAlgn="base">
              <a:buFont typeface="Arial" panose="020B0604020202020204" pitchFamily="34" charset="0"/>
              <a:buNone/>
            </a:pPr>
            <a:r>
              <a:rPr lang="zh-CN" altLang="zh-CN" sz="2695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实验探究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3845" y="146050"/>
            <a:ext cx="5444490" cy="697230"/>
            <a:chOff x="447" y="473"/>
            <a:chExt cx="8574" cy="1098"/>
          </a:xfrm>
        </p:grpSpPr>
        <p:sp>
          <p:nvSpPr>
            <p:cNvPr id="5" name="Shape 108"/>
            <p:cNvSpPr/>
            <p:nvPr/>
          </p:nvSpPr>
          <p:spPr>
            <a:xfrm>
              <a:off x="515" y="473"/>
              <a:ext cx="1141" cy="1099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447" y="537"/>
              <a:ext cx="1275" cy="91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896" y="537"/>
              <a:ext cx="238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课堂活动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669" y="1310"/>
              <a:ext cx="7353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3" name="文本框 2"/>
          <p:cNvSpPr txBox="1"/>
          <p:nvPr/>
        </p:nvSpPr>
        <p:spPr>
          <a:xfrm>
            <a:off x="327025" y="1657350"/>
            <a:ext cx="101566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+mn-ea"/>
              </a:rPr>
              <a:t>实验一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5476" grpId="0"/>
      <p:bldP spid="7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 txBox="1"/>
          <p:nvPr/>
        </p:nvSpPr>
        <p:spPr>
          <a:xfrm>
            <a:off x="1229995" y="637540"/>
            <a:ext cx="7714615" cy="7061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Arial" panose="020B0604020202020204" pitchFamily="34" charset="0"/>
            </a:pPr>
            <a:r>
              <a:rPr lang="zh-CN" altLang="en-US" sz="1795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1795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我们将正在发声的音叉轻轻插入水中，会看到水花四溅，你知道为什么会产生水花吗？用手握住正在发音的音叉，还能听到声音吗？</a:t>
            </a:r>
          </a:p>
        </p:txBody>
      </p:sp>
      <p:sp>
        <p:nvSpPr>
          <p:cNvPr id="106500" name="TextBox 4"/>
          <p:cNvSpPr txBox="1"/>
          <p:nvPr/>
        </p:nvSpPr>
        <p:spPr>
          <a:xfrm>
            <a:off x="4230261" y="1917262"/>
            <a:ext cx="4177139" cy="2431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2800" dirty="0">
                <a:solidFill>
                  <a:srgbClr val="FF0000"/>
                </a:solidFill>
                <a:latin typeface="Franklin Gothic Book" panose="020B0503020102020204" pitchFamily="2"/>
                <a:ea typeface="华文楷体" panose="02010600040101010101" pitchFamily="2" charset="-122"/>
              </a:rPr>
              <a:t>实验现象：</a:t>
            </a:r>
          </a:p>
          <a:p>
            <a:pPr>
              <a:buFont typeface="Arial" panose="020B0604020202020204" pitchFamily="34" charset="0"/>
            </a:pPr>
            <a:r>
              <a:rPr lang="zh-CN" altLang="en-US" sz="2800" b="1" dirty="0">
                <a:latin typeface="宋体" panose="02010600030101010101" pitchFamily="2" charset="-122"/>
                <a:ea typeface="黑体" panose="02010609060101010101" pitchFamily="2" charset="-122"/>
              </a:rPr>
              <a:t>    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b="1" dirty="0">
                <a:latin typeface="幼圆" panose="02010509060101010101" pitchFamily="49" charset="-122"/>
                <a:ea typeface="幼圆" panose="02010509060101010101" pitchFamily="49" charset="-122"/>
              </a:rPr>
              <a:t>看到水花四溅，说明音叉在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振动</a:t>
            </a:r>
            <a:r>
              <a:rPr lang="zh-CN" altLang="en-US" sz="2000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20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用手握住后就听不到声音，说明振动停止，发声停止</a:t>
            </a:r>
            <a:r>
              <a:rPr lang="zh-CN" altLang="en-US" sz="2400" b="1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pic>
        <p:nvPicPr>
          <p:cNvPr id="11267" name="图片 106500"/>
          <p:cNvPicPr>
            <a:picLocks noChangeAspect="1"/>
          </p:cNvPicPr>
          <p:nvPr/>
        </p:nvPicPr>
        <p:blipFill rotWithShape="1">
          <a:blip r:embed="rId2"/>
          <a:srcRect l="3479" t="4268" r="2613" b="3497"/>
          <a:stretch/>
        </p:blipFill>
        <p:spPr>
          <a:xfrm>
            <a:off x="938136" y="1701800"/>
            <a:ext cx="2898963" cy="2692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199390" y="637540"/>
            <a:ext cx="1015661" cy="461663"/>
          </a:xfrm>
          <a:prstGeom prst="rect">
            <a:avLst/>
          </a:prstGeom>
          <a:noFill/>
          <a:ln w="12700" cap="flat">
            <a:noFill/>
            <a:miter lim="400000"/>
          </a:ln>
          <a:effectLst>
            <a:glow rad="228600">
              <a:srgbClr val="EF0FBD">
                <a:alpha val="40000"/>
              </a:srgbClr>
            </a:glo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实验二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6"/>
          <p:cNvSpPr txBox="1"/>
          <p:nvPr/>
        </p:nvSpPr>
        <p:spPr>
          <a:xfrm>
            <a:off x="344805" y="425450"/>
            <a:ext cx="4559935" cy="521970"/>
          </a:xfrm>
          <a:prstGeom prst="rect">
            <a:avLst/>
          </a:prstGeom>
          <a:noFill/>
          <a:ln w="9525">
            <a:noFill/>
          </a:ln>
          <a:effectLst>
            <a:glow rad="228600">
              <a:srgbClr val="EF0FBD">
                <a:alpha val="40000"/>
              </a:srgbClr>
            </a:glow>
          </a:effectLst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物体发声时的共同特征是：</a:t>
            </a:r>
          </a:p>
        </p:txBody>
      </p:sp>
      <p:sp>
        <p:nvSpPr>
          <p:cNvPr id="107526" name="Text Box 7"/>
          <p:cNvSpPr txBox="1"/>
          <p:nvPr/>
        </p:nvSpPr>
        <p:spPr>
          <a:xfrm>
            <a:off x="1741452" y="2840720"/>
            <a:ext cx="541584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振动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停止，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发声</a:t>
            </a:r>
            <a:r>
              <a:rPr lang="zh-CN" altLang="en-US" sz="32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也停止。</a:t>
            </a:r>
          </a:p>
        </p:txBody>
      </p:sp>
      <p:sp>
        <p:nvSpPr>
          <p:cNvPr id="107527" name="Text Box 3"/>
          <p:cNvSpPr txBox="1"/>
          <p:nvPr/>
        </p:nvSpPr>
        <p:spPr>
          <a:xfrm>
            <a:off x="1741452" y="1841006"/>
            <a:ext cx="581847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声音是由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物体的振动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产生的。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07526" grpId="0"/>
      <p:bldP spid="1075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08546"/>
          <p:cNvSpPr txBox="1"/>
          <p:nvPr/>
        </p:nvSpPr>
        <p:spPr>
          <a:xfrm>
            <a:off x="615950" y="247650"/>
            <a:ext cx="3674745" cy="5219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 xmlns="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声音是怎么传播的？</a:t>
            </a:r>
          </a:p>
        </p:txBody>
      </p:sp>
      <p:sp>
        <p:nvSpPr>
          <p:cNvPr id="108548" name="文本框 108547"/>
          <p:cNvSpPr txBox="1"/>
          <p:nvPr/>
        </p:nvSpPr>
        <p:spPr>
          <a:xfrm>
            <a:off x="4009037" y="971526"/>
            <a:ext cx="3124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395" b="1" kern="1200" cap="none" spc="0" normalizeH="0" baseline="0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+mn-ea"/>
              </a:rPr>
              <a:t>探究</a:t>
            </a:r>
            <a:r>
              <a:rPr kumimoji="0" lang="en-US" altLang="zh-CN" sz="2395" b="1" kern="1200" cap="none" spc="0" normalizeH="0" baseline="0" noProof="1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kumimoji="0" lang="zh-CN" altLang="en-US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声音的传播</a:t>
            </a:r>
          </a:p>
        </p:txBody>
      </p:sp>
      <p:pic>
        <p:nvPicPr>
          <p:cNvPr id="108549" name="图片 108548" descr="扫描0001"/>
          <p:cNvPicPr>
            <a:picLocks noChangeAspect="1"/>
          </p:cNvPicPr>
          <p:nvPr/>
        </p:nvPicPr>
        <p:blipFill rotWithShape="1">
          <a:blip r:embed="rId2">
            <a:lum contrast="17998"/>
          </a:blip>
          <a:srcRect l="2753" t="3150" r="57546"/>
          <a:stretch/>
        </p:blipFill>
        <p:spPr>
          <a:xfrm>
            <a:off x="359927" y="1431901"/>
            <a:ext cx="3300472" cy="30295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8550" name="文本框 108549"/>
          <p:cNvSpPr txBox="1"/>
          <p:nvPr/>
        </p:nvSpPr>
        <p:spPr>
          <a:xfrm>
            <a:off x="3979545" y="1485900"/>
            <a:ext cx="48355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395" b="1" kern="1200" cap="none" spc="0" normalizeH="0" baseline="0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+mn-ea"/>
              </a:rPr>
              <a:t>观察</a:t>
            </a:r>
            <a:r>
              <a:rPr kumimoji="0" lang="zh-CN" altLang="en-US" sz="2395" b="1" kern="1200" cap="none" spc="0" normalizeH="0" baseline="0" noProof="1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kumimoji="0" lang="zh-CN" altLang="en-US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在抽气后</a:t>
            </a:r>
            <a:r>
              <a:rPr kumimoji="0" lang="en-US" altLang="zh-CN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kumimoji="0" lang="zh-CN" altLang="en-US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你听到的铃声有何变化</a:t>
            </a:r>
            <a:r>
              <a:rPr kumimoji="0" lang="en-US" altLang="zh-CN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?</a:t>
            </a:r>
          </a:p>
        </p:txBody>
      </p:sp>
      <p:sp>
        <p:nvSpPr>
          <p:cNvPr id="108551" name="文本框 108550"/>
          <p:cNvSpPr txBox="1"/>
          <p:nvPr/>
        </p:nvSpPr>
        <p:spPr>
          <a:xfrm>
            <a:off x="4008755" y="2343785"/>
            <a:ext cx="48056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395" b="1" kern="1200" cap="none" spc="0" normalizeH="0" baseline="0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楷体" panose="02010600040101010101" pitchFamily="2" charset="-122"/>
                <a:sym typeface="+mn-ea"/>
              </a:rPr>
              <a:t>猜想</a:t>
            </a:r>
            <a:r>
              <a:rPr kumimoji="0" lang="zh-CN" altLang="en-US" sz="2395" b="1" kern="1200" cap="none" spc="0" normalizeH="0" baseline="0" noProof="1">
                <a:solidFill>
                  <a:srgbClr val="FF0000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</a:t>
            </a:r>
            <a:r>
              <a:rPr kumimoji="0" lang="zh-CN" altLang="en-US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如果钟罩的空气能全部抽完</a:t>
            </a:r>
            <a:r>
              <a:rPr kumimoji="0" lang="en-US" altLang="zh-CN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kumimoji="0" lang="zh-CN" altLang="en-US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我们还能听到声音吗</a:t>
            </a:r>
            <a:r>
              <a:rPr kumimoji="0" lang="en-US" altLang="zh-CN" sz="2395" b="1" kern="1200" cap="none" spc="0" normalizeH="0" baseline="0" noProof="1">
                <a:solidFill>
                  <a:srgbClr val="0000CC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?</a:t>
            </a:r>
          </a:p>
        </p:txBody>
      </p:sp>
      <p:sp>
        <p:nvSpPr>
          <p:cNvPr id="108552" name="文本框 108551"/>
          <p:cNvSpPr txBox="1"/>
          <p:nvPr/>
        </p:nvSpPr>
        <p:spPr>
          <a:xfrm>
            <a:off x="3843020" y="3681730"/>
            <a:ext cx="37795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</a:t>
            </a:r>
            <a:r>
              <a:rPr lang="zh-CN" altLang="en-US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声音的传播需要</a:t>
            </a:r>
            <a:r>
              <a:rPr lang="zh-CN" altLang="en-US" sz="2395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介质</a:t>
            </a:r>
            <a:r>
              <a:rPr lang="zh-CN" altLang="en-US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          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</a:t>
            </a:r>
            <a:r>
              <a:rPr lang="en-US" altLang="zh-CN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395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真空不能传声</a:t>
            </a:r>
            <a:r>
              <a:rPr lang="zh-CN" altLang="en-US" sz="239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08548" grpId="0"/>
      <p:bldP spid="108550" grpId="0"/>
      <p:bldP spid="108551" grpId="0"/>
      <p:bldP spid="10855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矩形 109569"/>
          <p:cNvSpPr/>
          <p:nvPr/>
        </p:nvSpPr>
        <p:spPr>
          <a:xfrm>
            <a:off x="1393754" y="2137481"/>
            <a:ext cx="6399248" cy="414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</a:pPr>
            <a:endParaRPr lang="zh-CN" altLang="zh-CN" sz="2095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71" name="矩形 109570"/>
          <p:cNvSpPr/>
          <p:nvPr/>
        </p:nvSpPr>
        <p:spPr>
          <a:xfrm>
            <a:off x="3918585" y="1612900"/>
            <a:ext cx="3874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水中的鱼会被岸上的说话声吓跑</a:t>
            </a:r>
          </a:p>
        </p:txBody>
      </p:sp>
      <p:sp>
        <p:nvSpPr>
          <p:cNvPr id="109572" name="文本框 109571"/>
          <p:cNvSpPr txBox="1"/>
          <p:nvPr/>
        </p:nvSpPr>
        <p:spPr>
          <a:xfrm>
            <a:off x="2442539" y="249767"/>
            <a:ext cx="3932426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Font typeface="Arial" panose="020B0604020202020204" pitchFamily="34" charset="0"/>
            </a:pPr>
            <a:r>
              <a:rPr kumimoji="0" lang="zh-CN" altLang="en-US" sz="2695" b="1" kern="1200" cap="none" spc="0" normalizeH="0" baseline="0" noProof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声音能在液体中传播吗</a:t>
            </a:r>
            <a:r>
              <a:rPr kumimoji="0" lang="en-US" altLang="zh-CN" sz="2695" b="1" kern="1200" cap="none" spc="0" normalizeH="0" baseline="0" noProof="1">
                <a:solidFill>
                  <a:schemeClr val="tx1"/>
                </a:solidFill>
                <a:effectLst/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?</a:t>
            </a:r>
          </a:p>
        </p:txBody>
      </p:sp>
      <p:pic>
        <p:nvPicPr>
          <p:cNvPr id="109573" name="图片 109572" descr="{1C462560-F8DC-4F66-97AE-B0E30524A989}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850" y="2993955"/>
            <a:ext cx="3312160" cy="1877060"/>
          </a:xfrm>
          <a:prstGeom prst="round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109574" name="图片 109573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815" y="1023443"/>
            <a:ext cx="2636520" cy="2135505"/>
          </a:xfrm>
          <a:prstGeom prst="roundRect">
            <a:avLst/>
          </a:prstGeom>
          <a:noFill/>
          <a:ln w="952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09575" name="文本框 109574"/>
          <p:cNvSpPr txBox="1"/>
          <p:nvPr/>
        </p:nvSpPr>
        <p:spPr>
          <a:xfrm>
            <a:off x="1864336" y="3886200"/>
            <a:ext cx="300418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0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渔民利用电子发声器捕鱼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12979" y="249292"/>
            <a:ext cx="1651357" cy="561529"/>
          </a:xfrm>
          <a:prstGeom prst="roundRect">
            <a:avLst/>
          </a:prstGeom>
          <a:noFill/>
          <a:ln w="76200">
            <a:noFill/>
          </a:ln>
          <a:effectLst>
            <a:glow rad="228600">
              <a:srgbClr val="4AB1E4">
                <a:satMod val="175000"/>
                <a:alpha val="40000"/>
              </a:srgb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txBody>
          <a:bodyPr wrap="square">
            <a:spAutoFit/>
          </a:bodyPr>
          <a:lstStyle/>
          <a:p>
            <a:pPr algn="ctr" defTabSz="923925" fontAlgn="base">
              <a:buFont typeface="Arial" panose="020B0604020202020204" pitchFamily="34" charset="0"/>
              <a:buNone/>
            </a:pPr>
            <a:r>
              <a:rPr lang="zh-CN" altLang="zh-CN" sz="2695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想一想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1" grpId="0"/>
      <p:bldP spid="109572" grpId="0"/>
      <p:bldP spid="109575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956</Words>
  <Application>Microsoft Office PowerPoint</Application>
  <PresentationFormat>自定义</PresentationFormat>
  <Paragraphs>115</Paragraphs>
  <Slides>19</Slides>
  <Notes>1</Notes>
  <HiddenSlides>0</HiddenSlides>
  <MMClips>4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Default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244</cp:revision>
  <dcterms:created xsi:type="dcterms:W3CDTF">2019-04-02T02:49:00Z</dcterms:created>
  <dcterms:modified xsi:type="dcterms:W3CDTF">2019-11-03T09:51:57Z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