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559" r:id="rId2"/>
    <p:sldId id="560" r:id="rId3"/>
    <p:sldId id="561" r:id="rId4"/>
    <p:sldId id="562" r:id="rId5"/>
    <p:sldId id="563" r:id="rId6"/>
    <p:sldId id="564" r:id="rId7"/>
    <p:sldId id="565" r:id="rId8"/>
    <p:sldId id="566" r:id="rId9"/>
    <p:sldId id="567" r:id="rId10"/>
    <p:sldId id="568" r:id="rId11"/>
    <p:sldId id="569" r:id="rId12"/>
    <p:sldId id="580" r:id="rId13"/>
    <p:sldId id="571" r:id="rId14"/>
    <p:sldId id="572" r:id="rId15"/>
    <p:sldId id="573" r:id="rId16"/>
    <p:sldId id="574" r:id="rId17"/>
    <p:sldId id="575" r:id="rId18"/>
    <p:sldId id="579" r:id="rId19"/>
    <p:sldId id="577" r:id="rId20"/>
    <p:sldId id="578" r:id="rId21"/>
  </p:sldIdLst>
  <p:sldSz cx="9144000" cy="5143500" type="screen16x9"/>
  <p:notesSz cx="6858000" cy="9144000"/>
  <p:embeddedFontLst>
    <p:embeddedFont>
      <p:font typeface="Tahoma" panose="020B0604030504040204" pitchFamily="34" charset="0"/>
      <p:regular r:id="rId24"/>
      <p:bold r:id="rId25"/>
    </p:embeddedFont>
    <p:embeddedFont>
      <p:font typeface="黑体" panose="02010609060101010101" pitchFamily="49" charset="-122"/>
      <p:regular r:id="rId26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5062" autoAdjust="0"/>
  </p:normalViewPr>
  <p:slideViewPr>
    <p:cSldViewPr showGuides="1">
      <p:cViewPr varScale="1">
        <p:scale>
          <a:sx n="104" d="100"/>
          <a:sy n="104" d="100"/>
        </p:scale>
        <p:origin x="941" y="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0880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48242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47664" y="1419622"/>
            <a:ext cx="69374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+mj-ea"/>
                <a:ea typeface="+mj-ea"/>
              </a:rPr>
              <a:t>第</a:t>
            </a:r>
            <a:r>
              <a:rPr lang="en-US" altLang="zh-CN" sz="4800" dirty="0">
                <a:latin typeface="+mj-ea"/>
                <a:ea typeface="+mj-ea"/>
              </a:rPr>
              <a:t>4</a:t>
            </a:r>
            <a:r>
              <a:rPr lang="zh-CN" altLang="en-US" sz="4800" dirty="0">
                <a:latin typeface="+mj-ea"/>
                <a:ea typeface="+mj-ea"/>
              </a:rPr>
              <a:t>章 光的世界</a:t>
            </a:r>
            <a:endParaRPr lang="en-US" altLang="zh-CN" sz="4800" dirty="0">
              <a:latin typeface="+mj-ea"/>
              <a:ea typeface="+mj-ea"/>
            </a:endParaRPr>
          </a:p>
          <a:p>
            <a:pPr algn="ctr"/>
            <a:endParaRPr lang="en-US" altLang="zh-CN" sz="4000" dirty="0">
              <a:latin typeface="+mj-ea"/>
              <a:ea typeface="+mj-ea"/>
            </a:endParaRPr>
          </a:p>
          <a:p>
            <a:pPr algn="ctr"/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400" b="1" dirty="0">
                <a:solidFill>
                  <a:srgbClr val="FF0000"/>
                </a:solidFill>
                <a:latin typeface="+mj-ea"/>
                <a:ea typeface="+mj-ea"/>
              </a:rPr>
              <a:t>6</a:t>
            </a:r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节  跨学科实践：眼睛</a:t>
            </a:r>
            <a:endParaRPr lang="en-US" altLang="zh-CN" sz="4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2959129" y="1200799"/>
          <a:ext cx="3613150" cy="344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028825" imgH="1933575" progId="PBrush">
                  <p:embed/>
                </p:oleObj>
              </mc:Choice>
              <mc:Fallback>
                <p:oleObj r:id="rId2" imgW="2028825" imgH="1933575" progId="PBrush">
                  <p:embed/>
                  <p:pic>
                    <p:nvPicPr>
                      <p:cNvPr id="0" name="图片 2048" descr="image7"/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959129" y="1200799"/>
                        <a:ext cx="3613150" cy="344328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139968" y="1819626"/>
            <a:ext cx="1080974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ahoma" panose="020B0604030504040204" pitchFamily="34" charset="0"/>
              </a:rPr>
              <a:t>角膜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1862341" y="2324629"/>
            <a:ext cx="170805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ahoma" panose="020B0604030504040204" pitchFamily="34" charset="0"/>
              </a:rPr>
              <a:t>晶状体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6317009" y="1520521"/>
            <a:ext cx="170805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ahoma" panose="020B0604030504040204" pitchFamily="34" charset="0"/>
              </a:rPr>
              <a:t>视网膜</a:t>
            </a: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2169948" y="1259224"/>
            <a:ext cx="1400443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ahoma" panose="020B0604030504040204" pitchFamily="34" charset="0"/>
              </a:rPr>
              <a:t>睫状肌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80495" y="1211116"/>
            <a:ext cx="5983288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Tahoma" panose="020B0604030504040204" pitchFamily="34" charset="0"/>
              </a:rPr>
              <a:t>人眼看清远近物体的原理：</a:t>
            </a:r>
          </a:p>
        </p:txBody>
      </p:sp>
      <p:graphicFrame>
        <p:nvGraphicFramePr>
          <p:cNvPr id="1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3784527"/>
              </p:ext>
            </p:extLst>
          </p:nvPr>
        </p:nvGraphicFramePr>
        <p:xfrm>
          <a:off x="1647825" y="1883392"/>
          <a:ext cx="2619375" cy="2471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190750" imgH="2066925" progId="PBrush">
                  <p:embed/>
                </p:oleObj>
              </mc:Choice>
              <mc:Fallback>
                <p:oleObj r:id="rId2" imgW="2190750" imgH="2066925" progId="PBrush">
                  <p:embed/>
                  <p:pic>
                    <p:nvPicPr>
                      <p:cNvPr id="0" name="图片 3072" descr="image9"/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47825" y="1883392"/>
                        <a:ext cx="2619375" cy="247173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Line 7"/>
          <p:cNvSpPr>
            <a:spLocks noChangeShapeType="1"/>
          </p:cNvSpPr>
          <p:nvPr/>
        </p:nvSpPr>
        <p:spPr bwMode="auto">
          <a:xfrm flipV="1">
            <a:off x="838200" y="2645392"/>
            <a:ext cx="15240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>
            <a:off x="838200" y="3254992"/>
            <a:ext cx="15240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4" name="Line 9"/>
          <p:cNvSpPr>
            <a:spLocks noChangeShapeType="1"/>
          </p:cNvSpPr>
          <p:nvPr/>
        </p:nvSpPr>
        <p:spPr bwMode="auto">
          <a:xfrm flipV="1">
            <a:off x="2362200" y="3026392"/>
            <a:ext cx="16764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5" name="Line 10"/>
          <p:cNvSpPr>
            <a:spLocks noChangeShapeType="1"/>
          </p:cNvSpPr>
          <p:nvPr/>
        </p:nvSpPr>
        <p:spPr bwMode="auto">
          <a:xfrm>
            <a:off x="2362200" y="2645392"/>
            <a:ext cx="16764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5364088" y="1241913"/>
            <a:ext cx="3181350" cy="52197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ahoma" panose="020B0604030504040204" pitchFamily="34" charset="0"/>
              </a:rPr>
              <a:t>晶状体的调节作用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4520267" y="1880217"/>
            <a:ext cx="4351745" cy="230832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rgbClr val="0070C0"/>
                </a:solidFill>
                <a:latin typeface="Tahoma" panose="020B0604030504040204" pitchFamily="34" charset="0"/>
              </a:rPr>
              <a:t>      当睫状体放松时，晶状体变薄，远处来的光线恰好会聚在视网膜上，眼球可以看清远处的物体。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2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3645" y="1546274"/>
            <a:ext cx="2590800" cy="220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Line 11"/>
          <p:cNvSpPr>
            <a:spLocks noChangeShapeType="1"/>
          </p:cNvSpPr>
          <p:nvPr/>
        </p:nvSpPr>
        <p:spPr bwMode="auto">
          <a:xfrm flipV="1">
            <a:off x="860245" y="2384474"/>
            <a:ext cx="13716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4" name="Line 12"/>
          <p:cNvSpPr>
            <a:spLocks noChangeShapeType="1"/>
          </p:cNvSpPr>
          <p:nvPr/>
        </p:nvSpPr>
        <p:spPr bwMode="auto">
          <a:xfrm>
            <a:off x="860245" y="2689274"/>
            <a:ext cx="13716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5" name="Line 13"/>
          <p:cNvSpPr>
            <a:spLocks noChangeShapeType="1"/>
          </p:cNvSpPr>
          <p:nvPr/>
        </p:nvSpPr>
        <p:spPr bwMode="auto">
          <a:xfrm>
            <a:off x="2231845" y="2384474"/>
            <a:ext cx="16002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6" name="Line 14"/>
          <p:cNvSpPr>
            <a:spLocks noChangeShapeType="1"/>
          </p:cNvSpPr>
          <p:nvPr/>
        </p:nvSpPr>
        <p:spPr bwMode="auto">
          <a:xfrm flipV="1">
            <a:off x="2231845" y="2613074"/>
            <a:ext cx="16002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067944" y="1697811"/>
            <a:ext cx="4980043" cy="167712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rgbClr val="0070C0"/>
                </a:solidFill>
                <a:latin typeface="Tahoma" panose="020B0604030504040204" pitchFamily="34" charset="0"/>
              </a:rPr>
              <a:t>      当睫状体收缩时，晶状体变厚，近处来的光线恰好会聚在视网膜上，眼球可以看清近处的物体。</a:t>
            </a:r>
          </a:p>
        </p:txBody>
      </p:sp>
    </p:spTree>
    <p:extLst>
      <p:ext uri="{BB962C8B-B14F-4D97-AF65-F5344CB8AC3E}">
        <p14:creationId xmlns:p14="http://schemas.microsoft.com/office/powerpoint/2010/main" val="122962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 bldLvl="0" animBg="1"/>
      <p:bldP spid="6" grpId="0" bldLvl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827088" y="1557338"/>
            <a:ext cx="7345362" cy="17399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近视眼和远视眼是怎么回事？</a:t>
            </a:r>
          </a:p>
          <a:p>
            <a:r>
              <a:rPr lang="zh-CN" alt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r>
              <a:rPr lang="zh-CN" alt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怎样对近视眼和远视眼进行矫正?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2"/>
          <p:cNvGraphicFramePr>
            <a:graphicFrameLocks noChangeAspect="1"/>
          </p:cNvGraphicFramePr>
          <p:nvPr/>
        </p:nvGraphicFramePr>
        <p:xfrm>
          <a:off x="3000407" y="3364247"/>
          <a:ext cx="284162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19075" imgH="666750" progId="PBrush">
                  <p:embed/>
                </p:oleObj>
              </mc:Choice>
              <mc:Fallback>
                <p:oleObj r:id="rId2" imgW="219075" imgH="666750" progId="PBrush">
                  <p:embed/>
                  <p:pic>
                    <p:nvPicPr>
                      <p:cNvPr id="0" name="图片 4096" descr="image10"/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00407" y="3364247"/>
                        <a:ext cx="284162" cy="86677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48310" y="967740"/>
            <a:ext cx="276225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70C0"/>
                </a:solidFill>
                <a:latin typeface="Tahoma" panose="020B0604030504040204" pitchFamily="34" charset="0"/>
              </a:rPr>
              <a:t>近视眼及其矫正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571472" y="1643056"/>
            <a:ext cx="213360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70C0"/>
                </a:solidFill>
                <a:latin typeface="宋体" panose="02010600030101010101" pitchFamily="2" charset="-122"/>
              </a:rPr>
              <a:t>1</a:t>
            </a:r>
            <a:r>
              <a:rPr lang="en-US" altLang="zh-CN" sz="2400" b="1">
                <a:solidFill>
                  <a:srgbClr val="0070C0"/>
                </a:solidFill>
                <a:latin typeface="宋体" panose="02010600030101010101" pitchFamily="2" charset="-122"/>
              </a:rPr>
              <a:t>.</a:t>
            </a:r>
            <a:r>
              <a:rPr lang="zh-CN" altLang="en-US" sz="2400" b="1">
                <a:solidFill>
                  <a:srgbClr val="0070C0"/>
                </a:solidFill>
                <a:latin typeface="宋体" panose="02010600030101010101" pitchFamily="2" charset="-122"/>
              </a:rPr>
              <a:t>成因：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71214" y="2953084"/>
            <a:ext cx="198120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70C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400" b="1">
                <a:solidFill>
                  <a:srgbClr val="0070C0"/>
                </a:solidFill>
                <a:latin typeface="宋体" panose="02010600030101010101" pitchFamily="2" charset="-122"/>
              </a:rPr>
              <a:t>.</a:t>
            </a:r>
            <a:r>
              <a:rPr lang="zh-CN" altLang="en-US" sz="2400" b="1">
                <a:solidFill>
                  <a:srgbClr val="0070C0"/>
                </a:solidFill>
                <a:latin typeface="宋体" panose="02010600030101010101" pitchFamily="2" charset="-122"/>
              </a:rPr>
              <a:t>矫正：</a:t>
            </a:r>
          </a:p>
        </p:txBody>
      </p:sp>
      <p:graphicFrame>
        <p:nvGraphicFramePr>
          <p:cNvPr id="13" name="Object 6"/>
          <p:cNvGraphicFramePr>
            <a:graphicFrameLocks noChangeAspect="1"/>
          </p:cNvGraphicFramePr>
          <p:nvPr/>
        </p:nvGraphicFramePr>
        <p:xfrm>
          <a:off x="3457607" y="1106504"/>
          <a:ext cx="1881187" cy="168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066925" imgH="1857375" progId="PBrush">
                  <p:embed/>
                </p:oleObj>
              </mc:Choice>
              <mc:Fallback>
                <p:oleObj r:id="rId2" imgW="2066925" imgH="1857375" progId="PBrush">
                  <p:embed/>
                  <p:pic>
                    <p:nvPicPr>
                      <p:cNvPr id="0" name="图片 4098" descr="image11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57607" y="1106504"/>
                        <a:ext cx="1881187" cy="16891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7"/>
          <p:cNvGraphicFramePr>
            <a:graphicFrameLocks noChangeAspect="1"/>
          </p:cNvGraphicFramePr>
          <p:nvPr/>
        </p:nvGraphicFramePr>
        <p:xfrm>
          <a:off x="3457607" y="2953084"/>
          <a:ext cx="1881187" cy="168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066925" imgH="1857375" progId="PBrush">
                  <p:embed/>
                </p:oleObj>
              </mc:Choice>
              <mc:Fallback>
                <p:oleObj r:id="rId2" imgW="2066925" imgH="1857375" progId="PBrush">
                  <p:embed/>
                  <p:pic>
                    <p:nvPicPr>
                      <p:cNvPr id="0" name="图片 4099" descr="image11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57607" y="2953084"/>
                        <a:ext cx="1881187" cy="16891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Line 8"/>
          <p:cNvSpPr>
            <a:spLocks noChangeShapeType="1"/>
          </p:cNvSpPr>
          <p:nvPr/>
        </p:nvSpPr>
        <p:spPr bwMode="auto">
          <a:xfrm>
            <a:off x="2290794" y="1703404"/>
            <a:ext cx="16002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6" name="Line 9"/>
          <p:cNvSpPr>
            <a:spLocks noChangeShapeType="1"/>
          </p:cNvSpPr>
          <p:nvPr/>
        </p:nvSpPr>
        <p:spPr bwMode="auto">
          <a:xfrm>
            <a:off x="2290794" y="2219024"/>
            <a:ext cx="16002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7" name="Line 10"/>
          <p:cNvSpPr>
            <a:spLocks noChangeShapeType="1"/>
          </p:cNvSpPr>
          <p:nvPr/>
        </p:nvSpPr>
        <p:spPr bwMode="auto">
          <a:xfrm>
            <a:off x="1452594" y="3651584"/>
            <a:ext cx="16002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8" name="Line 11"/>
          <p:cNvSpPr>
            <a:spLocks noChangeShapeType="1"/>
          </p:cNvSpPr>
          <p:nvPr/>
        </p:nvSpPr>
        <p:spPr bwMode="auto">
          <a:xfrm>
            <a:off x="1452594" y="3956384"/>
            <a:ext cx="16002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9" name="Line 12"/>
          <p:cNvSpPr>
            <a:spLocks noChangeShapeType="1"/>
          </p:cNvSpPr>
          <p:nvPr/>
        </p:nvSpPr>
        <p:spPr bwMode="auto">
          <a:xfrm>
            <a:off x="3890994" y="1703404"/>
            <a:ext cx="1219200" cy="457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20" name="Line 13"/>
          <p:cNvSpPr>
            <a:spLocks noChangeShapeType="1"/>
          </p:cNvSpPr>
          <p:nvPr/>
        </p:nvSpPr>
        <p:spPr bwMode="auto">
          <a:xfrm flipV="1">
            <a:off x="3890994" y="1761824"/>
            <a:ext cx="1219200" cy="457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5535739" y="1370440"/>
            <a:ext cx="3352800" cy="112312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Tahoma" panose="020B0604030504040204" pitchFamily="34" charset="0"/>
              </a:rPr>
              <a:t>晶状体太厚，折光能力太强，成像于视网膜前。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5383339" y="3328795"/>
            <a:ext cx="3505200" cy="112312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Tahoma" panose="020B0604030504040204" pitchFamily="34" charset="0"/>
              </a:rPr>
              <a:t>佩戴用凹透镜做成的近视眼镜。</a:t>
            </a:r>
          </a:p>
        </p:txBody>
      </p:sp>
      <p:sp>
        <p:nvSpPr>
          <p:cNvPr id="23" name="Line 16"/>
          <p:cNvSpPr>
            <a:spLocks noChangeShapeType="1"/>
          </p:cNvSpPr>
          <p:nvPr/>
        </p:nvSpPr>
        <p:spPr bwMode="auto">
          <a:xfrm flipV="1">
            <a:off x="3128994" y="3575384"/>
            <a:ext cx="762000" cy="76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24" name="Line 17"/>
          <p:cNvSpPr>
            <a:spLocks noChangeShapeType="1"/>
          </p:cNvSpPr>
          <p:nvPr/>
        </p:nvSpPr>
        <p:spPr bwMode="auto">
          <a:xfrm>
            <a:off x="3128994" y="3956384"/>
            <a:ext cx="762000" cy="76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25" name="Line 18"/>
          <p:cNvSpPr>
            <a:spLocks noChangeShapeType="1"/>
          </p:cNvSpPr>
          <p:nvPr/>
        </p:nvSpPr>
        <p:spPr bwMode="auto">
          <a:xfrm>
            <a:off x="3890994" y="3575384"/>
            <a:ext cx="12954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26" name="Line 19"/>
          <p:cNvSpPr>
            <a:spLocks noChangeShapeType="1"/>
          </p:cNvSpPr>
          <p:nvPr/>
        </p:nvSpPr>
        <p:spPr bwMode="auto">
          <a:xfrm flipV="1">
            <a:off x="3890994" y="3803984"/>
            <a:ext cx="12954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autoUpdateAnimBg="0"/>
      <p:bldP spid="22" grpId="0" bldLvl="0" animBg="1" autoUpdateAnimBg="0"/>
      <p:bldP spid="23" grpId="0" bldLvl="0" animBg="1"/>
      <p:bldP spid="24" grpId="0" bldLvl="0" animBg="1"/>
      <p:bldP spid="25" grpId="0" bldLvl="0" animBg="1"/>
      <p:bldP spid="26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09270" y="1004361"/>
            <a:ext cx="278320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70C0"/>
                </a:solidFill>
                <a:latin typeface="Tahoma" panose="020B0604030504040204" pitchFamily="34" charset="0"/>
              </a:rPr>
              <a:t>远视眼及其矫正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4037106"/>
              </p:ext>
            </p:extLst>
          </p:nvPr>
        </p:nvGraphicFramePr>
        <p:xfrm>
          <a:off x="3084544" y="1004379"/>
          <a:ext cx="2030412" cy="193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028825" imgH="1933575" progId="PBrush">
                  <p:embed/>
                </p:oleObj>
              </mc:Choice>
              <mc:Fallback>
                <p:oleObj r:id="rId2" imgW="2028825" imgH="1933575" progId="PBrush">
                  <p:embed/>
                  <p:pic>
                    <p:nvPicPr>
                      <p:cNvPr id="0" name="图片 5120" descr="image7"/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84544" y="1004379"/>
                        <a:ext cx="2030412" cy="193516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9957642"/>
              </p:ext>
            </p:extLst>
          </p:nvPr>
        </p:nvGraphicFramePr>
        <p:xfrm>
          <a:off x="3057556" y="2894456"/>
          <a:ext cx="2030413" cy="193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028825" imgH="1933575" progId="PBrush">
                  <p:embed/>
                </p:oleObj>
              </mc:Choice>
              <mc:Fallback>
                <p:oleObj r:id="rId2" imgW="2028825" imgH="1933575" progId="PBrush">
                  <p:embed/>
                  <p:pic>
                    <p:nvPicPr>
                      <p:cNvPr id="0" name="图片 5122" descr="image7"/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57556" y="2894456"/>
                        <a:ext cx="2030413" cy="193516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09270" y="1688256"/>
            <a:ext cx="127889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70C0"/>
                </a:solidFill>
                <a:latin typeface="宋体" panose="02010600030101010101" pitchFamily="2" charset="-122"/>
              </a:rPr>
              <a:t>1</a:t>
            </a:r>
            <a:r>
              <a:rPr lang="en-US" altLang="zh-CN" sz="2400" b="1">
                <a:solidFill>
                  <a:srgbClr val="0070C0"/>
                </a:solidFill>
                <a:latin typeface="宋体" panose="02010600030101010101" pitchFamily="2" charset="-122"/>
              </a:rPr>
              <a:t>.</a:t>
            </a:r>
            <a:r>
              <a:rPr lang="zh-CN" altLang="en-US" sz="2400" b="1">
                <a:solidFill>
                  <a:srgbClr val="0070C0"/>
                </a:solidFill>
                <a:latin typeface="宋体" panose="02010600030101010101" pitchFamily="2" charset="-122"/>
              </a:rPr>
              <a:t>成因：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619760" y="2777916"/>
            <a:ext cx="125095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70C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400" b="1">
                <a:solidFill>
                  <a:srgbClr val="0070C0"/>
                </a:solidFill>
                <a:latin typeface="宋体" panose="02010600030101010101" pitchFamily="2" charset="-122"/>
              </a:rPr>
              <a:t>.</a:t>
            </a:r>
            <a:r>
              <a:rPr lang="zh-CN" altLang="en-US" sz="2400" b="1">
                <a:solidFill>
                  <a:srgbClr val="0070C0"/>
                </a:solidFill>
                <a:latin typeface="宋体" panose="02010600030101010101" pitchFamily="2" charset="-122"/>
              </a:rPr>
              <a:t>矫正：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5438012" y="1463577"/>
            <a:ext cx="3352800" cy="112312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Tahoma" panose="020B0604030504040204" pitchFamily="34" charset="0"/>
              </a:rPr>
              <a:t>晶状体太薄，折光能力太弱，成像于视网膜后。</a:t>
            </a: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5361812" y="3238291"/>
            <a:ext cx="3505200" cy="112312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Tahoma" panose="020B0604030504040204" pitchFamily="34" charset="0"/>
                <a:sym typeface="+mn-ea"/>
              </a:rPr>
              <a:t>佩</a:t>
            </a:r>
            <a:r>
              <a:rPr lang="zh-CN" altLang="en-US" sz="2400" b="1" dirty="0">
                <a:solidFill>
                  <a:srgbClr val="FF0000"/>
                </a:solidFill>
                <a:latin typeface="Tahoma" panose="020B0604030504040204" pitchFamily="34" charset="0"/>
              </a:rPr>
              <a:t>戴用凸透镜做成的远视眼镜。（老花眼镜）</a:t>
            </a:r>
          </a:p>
        </p:txBody>
      </p:sp>
      <p:sp>
        <p:nvSpPr>
          <p:cNvPr id="16" name="Line 9"/>
          <p:cNvSpPr>
            <a:spLocks noChangeShapeType="1"/>
          </p:cNvSpPr>
          <p:nvPr/>
        </p:nvSpPr>
        <p:spPr bwMode="auto">
          <a:xfrm>
            <a:off x="1762156" y="1720341"/>
            <a:ext cx="17526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7" name="Line 10"/>
          <p:cNvSpPr>
            <a:spLocks noChangeShapeType="1"/>
          </p:cNvSpPr>
          <p:nvPr/>
        </p:nvSpPr>
        <p:spPr bwMode="auto">
          <a:xfrm>
            <a:off x="1762156" y="2253741"/>
            <a:ext cx="17526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graphicFrame>
        <p:nvGraphicFramePr>
          <p:cNvPr id="18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9999547"/>
              </p:ext>
            </p:extLst>
          </p:nvPr>
        </p:nvGraphicFramePr>
        <p:xfrm>
          <a:off x="2649569" y="3351656"/>
          <a:ext cx="320675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28600" imgH="762000" progId="PBrush">
                  <p:embed/>
                </p:oleObj>
              </mc:Choice>
              <mc:Fallback>
                <p:oleObj r:id="rId2" imgW="228600" imgH="762000" progId="PBrush">
                  <p:embed/>
                  <p:pic>
                    <p:nvPicPr>
                      <p:cNvPr id="0" name="图片 5123" descr="image12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49569" y="3351656"/>
                        <a:ext cx="320675" cy="10668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Line 12"/>
          <p:cNvSpPr>
            <a:spLocks noChangeShapeType="1"/>
          </p:cNvSpPr>
          <p:nvPr/>
        </p:nvSpPr>
        <p:spPr bwMode="auto">
          <a:xfrm>
            <a:off x="1076356" y="3504056"/>
            <a:ext cx="17526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0" name="Line 13"/>
          <p:cNvSpPr>
            <a:spLocks noChangeShapeType="1"/>
          </p:cNvSpPr>
          <p:nvPr/>
        </p:nvSpPr>
        <p:spPr bwMode="auto">
          <a:xfrm>
            <a:off x="1076356" y="4266056"/>
            <a:ext cx="17526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1" name="Line 14"/>
          <p:cNvSpPr>
            <a:spLocks noChangeShapeType="1"/>
          </p:cNvSpPr>
          <p:nvPr/>
        </p:nvSpPr>
        <p:spPr bwMode="auto">
          <a:xfrm>
            <a:off x="2828956" y="3504056"/>
            <a:ext cx="6858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2" name="Line 15"/>
          <p:cNvSpPr>
            <a:spLocks noChangeShapeType="1"/>
          </p:cNvSpPr>
          <p:nvPr/>
        </p:nvSpPr>
        <p:spPr bwMode="auto">
          <a:xfrm flipV="1">
            <a:off x="2828956" y="4113656"/>
            <a:ext cx="6858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3" name="Line 16"/>
          <p:cNvSpPr>
            <a:spLocks noChangeShapeType="1"/>
          </p:cNvSpPr>
          <p:nvPr/>
        </p:nvSpPr>
        <p:spPr bwMode="auto">
          <a:xfrm>
            <a:off x="3514756" y="3656456"/>
            <a:ext cx="13716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4" name="Line 17"/>
          <p:cNvSpPr>
            <a:spLocks noChangeShapeType="1"/>
          </p:cNvSpPr>
          <p:nvPr/>
        </p:nvSpPr>
        <p:spPr bwMode="auto">
          <a:xfrm flipV="1">
            <a:off x="3514756" y="3808856"/>
            <a:ext cx="13716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5" name="Line 18"/>
          <p:cNvSpPr>
            <a:spLocks noChangeShapeType="1"/>
          </p:cNvSpPr>
          <p:nvPr/>
        </p:nvSpPr>
        <p:spPr bwMode="auto">
          <a:xfrm>
            <a:off x="3514756" y="1720341"/>
            <a:ext cx="19050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6" name="Line 19"/>
          <p:cNvSpPr>
            <a:spLocks noChangeShapeType="1"/>
          </p:cNvSpPr>
          <p:nvPr/>
        </p:nvSpPr>
        <p:spPr bwMode="auto">
          <a:xfrm flipV="1">
            <a:off x="3514756" y="2025141"/>
            <a:ext cx="19050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 autoUpdateAnimBg="0"/>
      <p:bldP spid="15" grpId="0" bldLvl="0" animBg="1" autoUpdateAnimBg="0"/>
      <p:bldP spid="16" grpId="0" bldLvl="0" animBg="1"/>
      <p:bldP spid="17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23" grpId="0" bldLvl="0" animBg="1"/>
      <p:bldP spid="24" grpId="0" bldLvl="0" animBg="1"/>
      <p:bldP spid="25" grpId="0" bldLvl="0" animBg="1"/>
      <p:bldP spid="26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162050" y="2012315"/>
            <a:ext cx="2716530" cy="715010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※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近视眼用</a:t>
            </a:r>
            <a:r>
              <a:rPr kumimoji="0" lang="zh-CN" alt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　</a:t>
            </a:r>
            <a:r>
              <a:rPr kumimoji="0" lang="zh-CN" alt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　　　矫正；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158240" y="2932425"/>
            <a:ext cx="2465070" cy="662940"/>
          </a:xfrm>
          <a:prstGeom prst="rect">
            <a:avLst/>
          </a:prstGeom>
        </p:spPr>
        <p:txBody>
          <a:bodyPr/>
          <a:lstStyle/>
          <a:p>
            <a:pPr marL="257175" marR="0" lvl="0" indent="-257175" algn="l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zh-CN" altLang="en-US" sz="32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j-cs"/>
                <a:sym typeface="+mn-ea"/>
              </a:rPr>
              <a:t>※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</a:rPr>
              <a:t>远视眼用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</a:rPr>
              <a:t>　　　　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957447" y="1275606"/>
            <a:ext cx="2360930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0099"/>
                </a:solidFill>
                <a:latin typeface="+mn-ea"/>
                <a:ea typeface="+mn-ea"/>
              </a:rPr>
              <a:t>视力的矫正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295015" y="2143760"/>
            <a:ext cx="1496695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+mn-ea"/>
                <a:ea typeface="+mn-ea"/>
              </a:rPr>
              <a:t>凹透镜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3298825" y="2918777"/>
            <a:ext cx="1492885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+mn-ea"/>
                <a:ea typeface="+mn-ea"/>
              </a:rPr>
              <a:t>凸透镜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 autoUpdateAnimBg="0"/>
      <p:bldP spid="12" grpId="0" bldLvl="0" animBg="1" autoUpdateAnimBg="0"/>
      <p:bldP spid="13" grpId="0" bldLvl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88595" y="1108710"/>
            <a:ext cx="5348605" cy="516255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预防近视“三要”“四不看”：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0" y="1600200"/>
            <a:ext cx="9239250" cy="3147695"/>
          </a:xfrm>
          <a:prstGeom prst="rect">
            <a:avLst/>
          </a:prstGeom>
          <a:noFill/>
        </p:spPr>
        <p:txBody>
          <a:bodyPr/>
          <a:lstStyle/>
          <a:p>
            <a:pPr marL="257175" marR="0" lvl="0" indent="-257175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①读写姿势要正确，眼与书的距离要在33厘米左右。</a:t>
            </a:r>
          </a:p>
          <a:p>
            <a:pPr marL="257175" marR="0" lvl="0" indent="-257175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②看书、看电视或使用电脑1小时后要休息一下，要远眺几分钟。</a:t>
            </a:r>
          </a:p>
          <a:p>
            <a:pPr marL="257175" marR="0" lvl="0" indent="-257175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③要定期检查视力，认真做眼保健操。</a:t>
            </a:r>
          </a:p>
          <a:p>
            <a:pPr marL="257175" marR="0" lvl="0" indent="-257175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④不在直射的强光下看书。</a:t>
            </a:r>
          </a:p>
          <a:p>
            <a:pPr marL="257175" marR="0" lvl="0" indent="-257175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⑤不在光线暗的地方看书。</a:t>
            </a:r>
          </a:p>
          <a:p>
            <a:pPr marL="257175" marR="0" lvl="0" indent="-257175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⑥不躺卧看书。</a:t>
            </a:r>
          </a:p>
          <a:p>
            <a:pPr marL="257175" marR="0" lvl="0" indent="-257175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⑦不走路看书。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311480" y="1869410"/>
            <a:ext cx="1109583" cy="523220"/>
          </a:xfrm>
          <a:prstGeom prst="rect">
            <a:avLst/>
          </a:prstGeom>
          <a:noFill/>
          <a:ln w="127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zh-CN" sz="2800" dirty="0">
                <a:latin typeface="Arial" panose="020B0604020202020204" pitchFamily="34" charset="0"/>
              </a:rPr>
              <a:t>眼睛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44799" y="2705972"/>
            <a:ext cx="648072" cy="1077218"/>
          </a:xfrm>
          <a:prstGeom prst="rect">
            <a:avLst/>
          </a:pr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zh-CN" sz="3200" dirty="0">
                <a:latin typeface="Arial" panose="020B0604020202020204" pitchFamily="34" charset="0"/>
              </a:rPr>
              <a:t>眼睛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34555" y="864254"/>
            <a:ext cx="912019" cy="523220"/>
          </a:xfrm>
          <a:prstGeom prst="rect">
            <a:avLst/>
          </a:prstGeom>
          <a:noFill/>
          <a:ln w="127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zh-CN" sz="2800" dirty="0">
                <a:latin typeface="Arial" panose="020B0604020202020204" pitchFamily="34" charset="0"/>
              </a:rPr>
              <a:t>结构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834555" y="1485602"/>
            <a:ext cx="992981" cy="523220"/>
          </a:xfrm>
          <a:prstGeom prst="rect">
            <a:avLst/>
          </a:prstGeom>
          <a:noFill/>
          <a:ln w="127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zh-CN" sz="2800" dirty="0">
                <a:latin typeface="Arial" panose="020B0604020202020204" pitchFamily="34" charset="0"/>
              </a:rPr>
              <a:t>原理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799175" y="2131020"/>
            <a:ext cx="1320440" cy="523220"/>
          </a:xfrm>
          <a:prstGeom prst="rect">
            <a:avLst/>
          </a:prstGeom>
          <a:noFill/>
          <a:ln w="127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zh-CN" sz="2800" dirty="0">
                <a:latin typeface="Arial" panose="020B0604020202020204" pitchFamily="34" charset="0"/>
              </a:rPr>
              <a:t>近视眼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338610" y="1669355"/>
            <a:ext cx="897709" cy="461665"/>
          </a:xfrm>
          <a:prstGeom prst="rect">
            <a:avLst/>
          </a:prstGeom>
          <a:noFill/>
          <a:ln w="127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zh-CN" sz="2400" dirty="0">
                <a:latin typeface="Arial" panose="020B0604020202020204" pitchFamily="34" charset="0"/>
              </a:rPr>
              <a:t>成因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326516" y="2244307"/>
            <a:ext cx="1522866" cy="461665"/>
          </a:xfrm>
          <a:prstGeom prst="rect">
            <a:avLst/>
          </a:prstGeom>
          <a:noFill/>
          <a:ln w="127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zh-CN" sz="2400" dirty="0">
                <a:latin typeface="Arial" panose="020B0604020202020204" pitchFamily="34" charset="0"/>
              </a:rPr>
              <a:t>矫正方法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770965" y="3056839"/>
            <a:ext cx="1338037" cy="523220"/>
          </a:xfrm>
          <a:prstGeom prst="rect">
            <a:avLst/>
          </a:prstGeom>
          <a:noFill/>
          <a:ln w="127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zh-CN" sz="2800" dirty="0">
                <a:latin typeface="Arial" panose="020B0604020202020204" pitchFamily="34" charset="0"/>
              </a:rPr>
              <a:t>远视眼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322353" y="2785062"/>
            <a:ext cx="933845" cy="461665"/>
          </a:xfrm>
          <a:prstGeom prst="rect">
            <a:avLst/>
          </a:prstGeom>
          <a:noFill/>
          <a:ln w="127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zh-CN" sz="2400" dirty="0">
                <a:latin typeface="Arial" panose="020B0604020202020204" pitchFamily="34" charset="0"/>
              </a:rPr>
              <a:t>成因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312132" y="3359211"/>
            <a:ext cx="1440160" cy="461665"/>
          </a:xfrm>
          <a:prstGeom prst="rect">
            <a:avLst/>
          </a:prstGeom>
          <a:noFill/>
          <a:ln w="127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zh-CN" sz="2400" dirty="0">
                <a:latin typeface="Arial" panose="020B0604020202020204" pitchFamily="34" charset="0"/>
              </a:rPr>
              <a:t>矫正方法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2347483" y="4100559"/>
            <a:ext cx="1037575" cy="523220"/>
          </a:xfrm>
          <a:prstGeom prst="rect">
            <a:avLst/>
          </a:prstGeom>
          <a:noFill/>
          <a:ln w="127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zh-CN" sz="2800" dirty="0">
                <a:latin typeface="Arial" panose="020B0604020202020204" pitchFamily="34" charset="0"/>
              </a:rPr>
              <a:t>眼镜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629184" y="3881804"/>
            <a:ext cx="2422049" cy="461665"/>
          </a:xfrm>
          <a:prstGeom prst="rect">
            <a:avLst/>
          </a:prstGeom>
          <a:noFill/>
          <a:ln w="127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zh-CN" sz="2400" dirty="0">
                <a:latin typeface="Arial" panose="020B0604020202020204" pitchFamily="34" charset="0"/>
              </a:rPr>
              <a:t>近视眼：凹透镜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3630375" y="4424967"/>
            <a:ext cx="2420858" cy="461665"/>
          </a:xfrm>
          <a:prstGeom prst="rect">
            <a:avLst/>
          </a:prstGeom>
          <a:noFill/>
          <a:ln w="127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zh-CN" sz="2400" dirty="0">
                <a:latin typeface="Arial" panose="020B0604020202020204" pitchFamily="34" charset="0"/>
              </a:rPr>
              <a:t>远视眼：凸透镜</a:t>
            </a:r>
          </a:p>
        </p:txBody>
      </p:sp>
      <p:sp>
        <p:nvSpPr>
          <p:cNvPr id="18" name="左大括号 17"/>
          <p:cNvSpPr/>
          <p:nvPr/>
        </p:nvSpPr>
        <p:spPr>
          <a:xfrm>
            <a:off x="3482130" y="965774"/>
            <a:ext cx="209550" cy="2352675"/>
          </a:xfrm>
          <a:prstGeom prst="leftBrac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左大括号 18"/>
          <p:cNvSpPr/>
          <p:nvPr/>
        </p:nvSpPr>
        <p:spPr>
          <a:xfrm>
            <a:off x="5174914" y="2080686"/>
            <a:ext cx="121443" cy="623888"/>
          </a:xfrm>
          <a:prstGeom prst="leftBrace">
            <a:avLst>
              <a:gd name="adj1" fmla="val 33369"/>
              <a:gd name="adj2" fmla="val 50000"/>
            </a:avLst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左大括号 2"/>
          <p:cNvSpPr/>
          <p:nvPr/>
        </p:nvSpPr>
        <p:spPr>
          <a:xfrm>
            <a:off x="5174039" y="2964965"/>
            <a:ext cx="138093" cy="625079"/>
          </a:xfrm>
          <a:prstGeom prst="leftBrace">
            <a:avLst>
              <a:gd name="adj1" fmla="val 31702"/>
              <a:gd name="adj2" fmla="val 50000"/>
            </a:avLst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左大括号 20"/>
          <p:cNvSpPr/>
          <p:nvPr/>
        </p:nvSpPr>
        <p:spPr>
          <a:xfrm>
            <a:off x="3421062" y="3937525"/>
            <a:ext cx="142825" cy="866473"/>
          </a:xfrm>
          <a:prstGeom prst="leftBrac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左大括号 23"/>
          <p:cNvSpPr/>
          <p:nvPr/>
        </p:nvSpPr>
        <p:spPr>
          <a:xfrm>
            <a:off x="1960245" y="2088723"/>
            <a:ext cx="209550" cy="2313146"/>
          </a:xfrm>
          <a:prstGeom prst="leftBrac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4" grpId="0" bldLvl="0" animBg="1"/>
      <p:bldP spid="5" grpId="0" bldLvl="0" animBg="1"/>
      <p:bldP spid="6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8" grpId="0" bldLvl="0" animBg="1"/>
      <p:bldP spid="19" grpId="0" bldLvl="0" animBg="1"/>
      <p:bldP spid="3" grpId="0" bldLvl="0" animBg="1"/>
      <p:bldP spid="21" grpId="0" bldLvl="0" animBg="1"/>
      <p:bldP spid="24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131840" y="1950317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425795" y="1141730"/>
            <a:ext cx="8432165" cy="3322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000" dirty="0"/>
              <a:t>1.</a:t>
            </a:r>
            <a:r>
              <a:rPr lang="zh-CN" altLang="en-US" sz="2000" dirty="0"/>
              <a:t>了解照相机的原理，知道眼睛看见物体的过程。了解近视眼和远视眼的成因，知道眼镜是怎样矫正视力的。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2.</a:t>
            </a:r>
            <a:r>
              <a:rPr lang="zh-CN" altLang="en-US" sz="2000" dirty="0"/>
              <a:t>动手自制照相机，认识照相机的原理。通过照相机与眼睛的结构对比，了解眼睛看物体的机理。通过观察实验和实践，培养学生理论联系实际、实事求是、求真务实的科学态度。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3.</a:t>
            </a:r>
            <a:r>
              <a:rPr lang="zh-CN" altLang="en-US" sz="2000" dirty="0"/>
              <a:t>通过活动，培养学生珍惜生命、关爱健康的意识，使其能自觉注意保护视力。通过活动，培养学生将科学技术运用于日常生活的意识。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83820" y="1923678"/>
            <a:ext cx="50393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自我评价第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～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题。</a:t>
            </a:r>
            <a:endParaRPr kumimoji="1"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>
              <a:lnSpc>
                <a:spcPct val="150000"/>
              </a:lnSpc>
            </a:pPr>
            <a:r>
              <a:rPr kumimoji="1" lang="en-US" altLang="zh-CN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kumimoji="1" lang="zh-CN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课后练习册。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1043608" y="1644593"/>
            <a:ext cx="555367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3200" dirty="0">
                <a:latin typeface="Times New Roman" pitchFamily="18" charset="0"/>
                <a:cs typeface="Times New Roman" pitchFamily="18" charset="0"/>
              </a:rPr>
              <a:t>凸透镜成像的规律。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3200" dirty="0">
                <a:latin typeface="Times New Roman" pitchFamily="18" charset="0"/>
                <a:cs typeface="Times New Roman" pitchFamily="18" charset="0"/>
              </a:rPr>
              <a:t>凸透镜成像规律的应用。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203848" y="267494"/>
            <a:ext cx="3241040" cy="5715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生活中的照相机</a:t>
            </a:r>
            <a:r>
              <a:rPr kumimoji="0" lang="zh-CN" alt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987574"/>
            <a:ext cx="4680520" cy="37881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607945" y="1216660"/>
            <a:ext cx="4103370" cy="64579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照相机的成像原理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62735" y="1948827"/>
            <a:ext cx="6192838" cy="24304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65074" y="1851670"/>
            <a:ext cx="8096250" cy="130131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Arial" panose="020B0604020202020204" pitchFamily="34" charset="0"/>
              </a:rPr>
              <a:t>物体位于两倍焦距之外成倒立、缩小的实像。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Arial" panose="020B0604020202020204" pitchFamily="34" charset="0"/>
              </a:rPr>
              <a:t>照相机通过改变物距，使得远近物体成的像清晰。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眼睛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87624" y="1203598"/>
            <a:ext cx="7113514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2424576"/>
              </p:ext>
            </p:extLst>
          </p:nvPr>
        </p:nvGraphicFramePr>
        <p:xfrm>
          <a:off x="3271520" y="1227455"/>
          <a:ext cx="3470910" cy="311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4848225" imgH="4457700" progId="PBrush">
                  <p:embed/>
                </p:oleObj>
              </mc:Choice>
              <mc:Fallback>
                <p:oleObj r:id="rId2" imgW="4848225" imgH="4457700" progId="PBrush">
                  <p:embed/>
                  <p:pic>
                    <p:nvPicPr>
                      <p:cNvPr id="0" name="图片 1024" descr="image6"/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271520" y="1227455"/>
                        <a:ext cx="3470910" cy="31115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Line 4"/>
          <p:cNvSpPr>
            <a:spLocks noChangeShapeType="1"/>
          </p:cNvSpPr>
          <p:nvPr/>
        </p:nvSpPr>
        <p:spPr bwMode="auto">
          <a:xfrm>
            <a:off x="3180080" y="1229995"/>
            <a:ext cx="774700" cy="78486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355850" y="732155"/>
            <a:ext cx="1597025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latin typeface="+mj-ea"/>
                <a:ea typeface="+mj-ea"/>
              </a:rPr>
              <a:t>睫状体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377633" y="1144606"/>
            <a:ext cx="1250950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latin typeface="+mj-ea"/>
                <a:ea typeface="+mj-ea"/>
              </a:rPr>
              <a:t>角膜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787400" y="2011045"/>
            <a:ext cx="156845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latin typeface="+mj-ea"/>
                <a:ea typeface="+mj-ea"/>
              </a:rPr>
              <a:t>晶状体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1059180" y="2592705"/>
            <a:ext cx="115570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latin typeface="+mj-ea"/>
                <a:ea typeface="+mj-ea"/>
              </a:rPr>
              <a:t>瞳孔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7180580" y="2351106"/>
            <a:ext cx="1798638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latin typeface="+mj-ea"/>
                <a:ea typeface="+mj-ea"/>
              </a:rPr>
              <a:t>视网膜</a:t>
            </a: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7104698" y="960456"/>
            <a:ext cx="1797050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latin typeface="+mj-ea"/>
                <a:ea typeface="+mj-ea"/>
              </a:rPr>
              <a:t>玻璃体</a:t>
            </a: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5282248" y="4115136"/>
            <a:ext cx="3517900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latin typeface="+mj-ea"/>
                <a:ea typeface="+mj-ea"/>
              </a:rPr>
              <a:t>通往大脑的神经</a:t>
            </a:r>
          </a:p>
        </p:txBody>
      </p:sp>
      <p:sp>
        <p:nvSpPr>
          <p:cNvPr id="19" name="Line 13"/>
          <p:cNvSpPr>
            <a:spLocks noChangeShapeType="1"/>
          </p:cNvSpPr>
          <p:nvPr/>
        </p:nvSpPr>
        <p:spPr bwMode="auto">
          <a:xfrm>
            <a:off x="2433955" y="1601806"/>
            <a:ext cx="1109663" cy="609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20" name="Line 14"/>
          <p:cNvSpPr>
            <a:spLocks noChangeShapeType="1"/>
          </p:cNvSpPr>
          <p:nvPr/>
        </p:nvSpPr>
        <p:spPr bwMode="auto">
          <a:xfrm>
            <a:off x="2355533" y="2351106"/>
            <a:ext cx="1484312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21" name="Line 15"/>
          <p:cNvSpPr>
            <a:spLocks noChangeShapeType="1"/>
          </p:cNvSpPr>
          <p:nvPr/>
        </p:nvSpPr>
        <p:spPr bwMode="auto">
          <a:xfrm>
            <a:off x="2286000" y="2913081"/>
            <a:ext cx="14065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23" name="Line 17"/>
          <p:cNvSpPr>
            <a:spLocks noChangeShapeType="1"/>
          </p:cNvSpPr>
          <p:nvPr/>
        </p:nvSpPr>
        <p:spPr bwMode="auto">
          <a:xfrm flipH="1">
            <a:off x="5775960" y="1281131"/>
            <a:ext cx="1328738" cy="7477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24" name="Line 18"/>
          <p:cNvSpPr>
            <a:spLocks noChangeShapeType="1"/>
          </p:cNvSpPr>
          <p:nvPr/>
        </p:nvSpPr>
        <p:spPr bwMode="auto">
          <a:xfrm flipH="1">
            <a:off x="6654800" y="2592406"/>
            <a:ext cx="547688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3" name="Line 17"/>
          <p:cNvSpPr>
            <a:spLocks noChangeShapeType="1"/>
          </p:cNvSpPr>
          <p:nvPr/>
        </p:nvSpPr>
        <p:spPr bwMode="auto">
          <a:xfrm rot="1740000" flipH="1">
            <a:off x="6267450" y="2444115"/>
            <a:ext cx="851535" cy="47434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4" name="Line 16"/>
          <p:cNvSpPr>
            <a:spLocks noChangeShapeType="1"/>
          </p:cNvSpPr>
          <p:nvPr/>
        </p:nvSpPr>
        <p:spPr bwMode="auto">
          <a:xfrm rot="17640000" flipV="1">
            <a:off x="6012815" y="3447415"/>
            <a:ext cx="869315" cy="38481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 bldLvl="0" animBg="1" autoUpdateAnimBg="0"/>
      <p:bldP spid="12" grpId="0" bldLvl="0" animBg="1" autoUpdateAnimBg="0"/>
      <p:bldP spid="13" grpId="0" bldLvl="0" animBg="1" autoUpdateAnimBg="0"/>
      <p:bldP spid="14" grpId="0" bldLvl="0" animBg="1" autoUpdateAnimBg="0"/>
      <p:bldP spid="16" grpId="0" bldLvl="0" animBg="1" autoUpdateAnimBg="0"/>
      <p:bldP spid="17" grpId="0" bldLvl="0" animBg="1" autoUpdateAnimBg="0"/>
      <p:bldP spid="18" grpId="0" bldLvl="0" animBg="1" autoUpdateAnimBg="0"/>
      <p:bldP spid="19" grpId="0" bldLvl="0" animBg="1"/>
      <p:bldP spid="20" grpId="0" bldLvl="0" animBg="1"/>
      <p:bldP spid="21" grpId="0" bldLvl="0" animBg="1"/>
      <p:bldP spid="23" grpId="0" bldLvl="0" animBg="1"/>
      <p:bldP spid="3" grpId="0" animBg="1"/>
      <p:bldP spid="4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Rot="1" noChangeArrowheads="1"/>
          </p:cNvSpPr>
          <p:nvPr/>
        </p:nvSpPr>
        <p:spPr>
          <a:xfrm>
            <a:off x="1089342" y="1131590"/>
            <a:ext cx="7367905" cy="61976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照相机和眼睛的相同点：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899592" y="1851670"/>
            <a:ext cx="1569085" cy="647700"/>
          </a:xfrm>
          <a:prstGeom prst="rect">
            <a:avLst/>
          </a:prstGeom>
        </p:spPr>
        <p:txBody>
          <a:bodyPr/>
          <a:lstStyle/>
          <a:p>
            <a:pPr marL="257175" marR="0" lvl="0" indent="-257175" algn="l" defTabSz="6858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原理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：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883532" y="2571750"/>
            <a:ext cx="7757492" cy="147732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物体到凸透镜的距离大于2倍焦距时，</a:t>
            </a:r>
            <a:endParaRPr lang="en-US" altLang="zh-CN" sz="36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成倒立、缩小的实像。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825</Words>
  <Application>Microsoft Office PowerPoint</Application>
  <PresentationFormat>全屏显示(16:9)</PresentationFormat>
  <Paragraphs>73</Paragraphs>
  <Slides>20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20</vt:i4>
      </vt:variant>
    </vt:vector>
  </HeadingPairs>
  <TitlesOfParts>
    <vt:vector size="28" baseType="lpstr">
      <vt:lpstr>宋体</vt:lpstr>
      <vt:lpstr>Calibri</vt:lpstr>
      <vt:lpstr>Times New Roman</vt:lpstr>
      <vt:lpstr>黑体</vt:lpstr>
      <vt:lpstr>Tahoma</vt:lpstr>
      <vt:lpstr>Wingdings</vt:lpstr>
      <vt:lpstr>Arial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USER</dc:creator>
  <cp:lastModifiedBy>Administrator</cp:lastModifiedBy>
  <cp:revision>751</cp:revision>
  <dcterms:created xsi:type="dcterms:W3CDTF">2018-11-06T06:39:00Z</dcterms:created>
  <dcterms:modified xsi:type="dcterms:W3CDTF">2026-08-14T00:06:22Z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