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19" r:id="rId2"/>
    <p:sldId id="315" r:id="rId3"/>
    <p:sldId id="267" r:id="rId4"/>
    <p:sldId id="269" r:id="rId5"/>
    <p:sldId id="270" r:id="rId6"/>
    <p:sldId id="324" r:id="rId7"/>
    <p:sldId id="274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325" r:id="rId17"/>
    <p:sldId id="288" r:id="rId18"/>
    <p:sldId id="289" r:id="rId19"/>
    <p:sldId id="290" r:id="rId20"/>
    <p:sldId id="292" r:id="rId21"/>
    <p:sldId id="293" r:id="rId22"/>
    <p:sldId id="294" r:id="rId23"/>
    <p:sldId id="323" r:id="rId24"/>
    <p:sldId id="312" r:id="rId25"/>
    <p:sldId id="313" r:id="rId26"/>
    <p:sldId id="316" r:id="rId27"/>
    <p:sldId id="261" r:id="rId28"/>
    <p:sldId id="317" r:id="rId29"/>
    <p:sldId id="318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/>
            </a:lvl1pPr>
          </a:lstStyle>
          <a:p>
            <a:fld id="{3B55D4C8-F7E1-4736-B7EA-BE376EBEB9F7}" type="datetimeFigureOut">
              <a:rPr lang="zh-CN" altLang="en-US"/>
              <a:t>2020/8/15</a:t>
            </a:fld>
            <a:endParaRPr lang="en-US" altLang="zh-CN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/>
            </a:lvl1pPr>
          </a:lstStyle>
          <a:p>
            <a:endParaRPr lang="en-US" altLang="zh-CN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647DC4E4-399F-4263-8FCD-4D4FA6755462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3216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C2D735C-69E9-4D93-BC0A-891BD041DC63}" type="datetimeFigureOut">
              <a:rPr lang="zh-CN" altLang="en-US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68DCD52-ED63-4B64-9B45-A704EBAC0E5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noProof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noProof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7900C13-0739-4325-BFC6-BA43AA44BBD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4"/>
          <p:cNvSpPr>
            <a:spLocks noGrp="1" noChangeArrowheads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页脚占位符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DA5AE0E-68FE-473A-9FDF-6A2640F6072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403648" y="2492375"/>
            <a:ext cx="6048375" cy="1877437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1706880" indent="-1706880"/>
            <a:endParaRPr lang="zh-CN" altLang="en-US" sz="20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1706880" indent="-1706880"/>
            <a:r>
              <a:rPr lang="zh-CN" altLang="en-US" sz="4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4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4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节  串、并联电路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中电</a:t>
            </a:r>
            <a:r>
              <a:rPr lang="zh-CN" altLang="en-US" sz="4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流的规律</a:t>
            </a:r>
            <a:endParaRPr lang="en-US" altLang="zh-CN" sz="4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2123728" y="1390650"/>
            <a:ext cx="4081462" cy="579438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</a:rPr>
              <a:t>第十五章  电流和电路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928662" y="285728"/>
            <a:ext cx="468470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九年级物理上    新课标 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[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人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]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 bwMode="auto">
          <a:xfrm>
            <a:off x="285887" y="639763"/>
            <a:ext cx="8717120" cy="2400301"/>
            <a:chOff x="177" y="193"/>
            <a:chExt cx="5397" cy="1512"/>
          </a:xfrm>
        </p:grpSpPr>
        <p:sp>
          <p:nvSpPr>
            <p:cNvPr id="22532" name="Text Box 16"/>
            <p:cNvSpPr txBox="1">
              <a:spLocks noChangeArrowheads="1"/>
            </p:cNvSpPr>
            <p:nvPr/>
          </p:nvSpPr>
          <p:spPr bwMode="auto">
            <a:xfrm>
              <a:off x="1438" y="193"/>
              <a:ext cx="4136" cy="15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3600" dirty="0">
                  <a:solidFill>
                    <a:srgbClr val="FF3300"/>
                  </a:solidFill>
                  <a:latin typeface="Times New Roman" pitchFamily="18" charset="0"/>
                </a:rPr>
                <a:t>  </a:t>
              </a:r>
              <a:r>
                <a:rPr lang="zh-CN" altLang="en-US" sz="3600" dirty="0">
                  <a:solidFill>
                    <a:srgbClr val="FF3300"/>
                  </a:solidFill>
                  <a:latin typeface="Times New Roman" pitchFamily="18" charset="0"/>
                </a:rPr>
                <a:t>交流内容：</a:t>
              </a:r>
              <a:r>
                <a:rPr lang="zh-CN" altLang="en-US" sz="2800" dirty="0">
                  <a:latin typeface="Times New Roman" pitchFamily="18" charset="0"/>
                </a:rPr>
                <a:t>  </a:t>
              </a:r>
            </a:p>
            <a:p>
              <a:r>
                <a:rPr lang="zh-CN" altLang="en-US" sz="2800" dirty="0">
                  <a:latin typeface="Times New Roman" pitchFamily="18" charset="0"/>
                </a:rPr>
                <a:t> </a:t>
              </a:r>
            </a:p>
            <a:p>
              <a:r>
                <a:rPr lang="zh-CN" altLang="en-US" sz="2800" dirty="0">
                  <a:latin typeface="Times New Roman" pitchFamily="18" charset="0"/>
                </a:rPr>
                <a:t>  </a:t>
              </a:r>
              <a:r>
                <a:rPr lang="en-US" altLang="zh-CN" sz="2800" b="1" dirty="0">
                  <a:latin typeface="Times New Roman" pitchFamily="18" charset="0"/>
                </a:rPr>
                <a:t>1.</a:t>
              </a:r>
              <a:r>
                <a:rPr lang="zh-CN" altLang="en-US" sz="2800" b="1" dirty="0">
                  <a:latin typeface="Times New Roman" pitchFamily="18" charset="0"/>
                </a:rPr>
                <a:t>操作中有没有什么失误</a:t>
              </a:r>
              <a:r>
                <a:rPr lang="en-US" altLang="zh-CN" sz="2800" b="1" dirty="0">
                  <a:latin typeface="Times New Roman" pitchFamily="18" charset="0"/>
                </a:rPr>
                <a:t>?</a:t>
              </a:r>
            </a:p>
            <a:p>
              <a:r>
                <a:rPr lang="en-US" sz="2800" b="1" dirty="0">
                  <a:latin typeface="Times New Roman" pitchFamily="18" charset="0"/>
                </a:rPr>
                <a:t>  </a:t>
              </a:r>
            </a:p>
            <a:p>
              <a:r>
                <a:rPr lang="en-US" sz="2800" b="1" dirty="0">
                  <a:latin typeface="Times New Roman" pitchFamily="18" charset="0"/>
                </a:rPr>
                <a:t>  </a:t>
              </a:r>
              <a:r>
                <a:rPr lang="en-US" altLang="zh-CN" sz="2800" b="1" dirty="0">
                  <a:latin typeface="Times New Roman" pitchFamily="18" charset="0"/>
                </a:rPr>
                <a:t>2.</a:t>
              </a:r>
              <a:r>
                <a:rPr lang="zh-CN" altLang="en-US" sz="2800" b="1" dirty="0">
                  <a:latin typeface="Times New Roman" pitchFamily="18" charset="0"/>
                </a:rPr>
                <a:t>测量结果如果不正确，其原因是什么</a:t>
              </a:r>
              <a:r>
                <a:rPr lang="en-US" altLang="zh-CN" sz="2800" b="1" dirty="0">
                  <a:latin typeface="Times New Roman" pitchFamily="18" charset="0"/>
                </a:rPr>
                <a:t>?</a:t>
              </a:r>
              <a:r>
                <a:rPr lang="en-US" altLang="zh-CN" sz="3000" b="1" dirty="0">
                  <a:latin typeface="Times New Roman" pitchFamily="18" charset="0"/>
                </a:rPr>
                <a:t> </a:t>
              </a:r>
            </a:p>
          </p:txBody>
        </p:sp>
        <p:grpSp>
          <p:nvGrpSpPr>
            <p:cNvPr id="22533" name="Group 17"/>
            <p:cNvGrpSpPr/>
            <p:nvPr/>
          </p:nvGrpSpPr>
          <p:grpSpPr bwMode="auto">
            <a:xfrm>
              <a:off x="177" y="645"/>
              <a:ext cx="1388" cy="922"/>
              <a:chOff x="177" y="645"/>
              <a:chExt cx="1388" cy="922"/>
            </a:xfrm>
          </p:grpSpPr>
          <p:sp>
            <p:nvSpPr>
              <p:cNvPr id="22534" name="Text Box 18"/>
              <p:cNvSpPr txBox="1">
                <a:spLocks noChangeArrowheads="1"/>
              </p:cNvSpPr>
              <p:nvPr/>
            </p:nvSpPr>
            <p:spPr bwMode="auto">
              <a:xfrm>
                <a:off x="531" y="915"/>
                <a:ext cx="1034" cy="404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zh-CN" altLang="en-US" sz="3600">
                    <a:latin typeface="Times New Roman" pitchFamily="18" charset="0"/>
                    <a:ea typeface="华文彩云" pitchFamily="2" charset="-122"/>
                  </a:rPr>
                  <a:t>评     估</a:t>
                </a:r>
              </a:p>
            </p:txBody>
          </p:sp>
          <p:sp>
            <p:nvSpPr>
              <p:cNvPr id="22535" name="Text Box 19"/>
              <p:cNvSpPr txBox="1">
                <a:spLocks noChangeArrowheads="1"/>
              </p:cNvSpPr>
              <p:nvPr/>
            </p:nvSpPr>
            <p:spPr bwMode="auto">
              <a:xfrm>
                <a:off x="177" y="645"/>
                <a:ext cx="362" cy="9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9000" dirty="0">
                    <a:solidFill>
                      <a:srgbClr val="FF0000"/>
                    </a:solidFill>
                    <a:latin typeface="Times New Roman" pitchFamily="18" charset="0"/>
                    <a:ea typeface="Arial Unicode MS" pitchFamily="34" charset="-122"/>
                    <a:cs typeface="Arial Unicode MS" pitchFamily="34" charset="-122"/>
                  </a:rPr>
                  <a:t>•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26"/>
          <p:cNvSpPr txBox="1">
            <a:spLocks noChangeArrowheads="1"/>
          </p:cNvSpPr>
          <p:nvPr/>
        </p:nvSpPr>
        <p:spPr bwMode="auto">
          <a:xfrm>
            <a:off x="1357290" y="714356"/>
            <a:ext cx="1980029" cy="630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500" dirty="0">
                <a:solidFill>
                  <a:srgbClr val="0000FF"/>
                </a:solidFill>
                <a:latin typeface="Times New Roman" pitchFamily="18" charset="0"/>
              </a:rPr>
              <a:t>反馈</a:t>
            </a:r>
            <a:r>
              <a:rPr lang="zh-CN" altLang="en-US" sz="3500" dirty="0" smtClean="0">
                <a:solidFill>
                  <a:srgbClr val="0000FF"/>
                </a:solidFill>
                <a:latin typeface="Times New Roman" pitchFamily="18" charset="0"/>
              </a:rPr>
              <a:t>练习</a:t>
            </a:r>
            <a:endParaRPr lang="zh-CN" altLang="en-US" sz="35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3555" name="Group 1049"/>
          <p:cNvGrpSpPr/>
          <p:nvPr/>
        </p:nvGrpSpPr>
        <p:grpSpPr bwMode="auto">
          <a:xfrm>
            <a:off x="762000" y="3611563"/>
            <a:ext cx="7086600" cy="1417637"/>
            <a:chOff x="0" y="0"/>
            <a:chExt cx="4464" cy="893"/>
          </a:xfrm>
        </p:grpSpPr>
        <p:pic>
          <p:nvPicPr>
            <p:cNvPr id="23557" name="Picture 1028" descr="ANI_0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0"/>
              <a:ext cx="46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Picture 1029" descr="ANI_0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9" y="0"/>
              <a:ext cx="46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1030" descr="ANI_0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23" y="0"/>
              <a:ext cx="46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1031" descr="ANI_0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6" y="0"/>
              <a:ext cx="46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1" name="Picture 1032" descr="ANI_0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48" y="0"/>
              <a:ext cx="46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2" name="Line 1034"/>
            <p:cNvSpPr>
              <a:spLocks noChangeShapeType="1"/>
            </p:cNvSpPr>
            <p:nvPr/>
          </p:nvSpPr>
          <p:spPr bwMode="auto">
            <a:xfrm flipH="1">
              <a:off x="1392" y="336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bevel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563" name="Line 1035"/>
            <p:cNvSpPr>
              <a:spLocks noChangeShapeType="1"/>
            </p:cNvSpPr>
            <p:nvPr/>
          </p:nvSpPr>
          <p:spPr bwMode="auto">
            <a:xfrm flipH="1">
              <a:off x="2016" y="336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bevel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564" name="Line 1036"/>
            <p:cNvSpPr>
              <a:spLocks noChangeShapeType="1"/>
            </p:cNvSpPr>
            <p:nvPr/>
          </p:nvSpPr>
          <p:spPr bwMode="auto">
            <a:xfrm flipH="1">
              <a:off x="2688" y="336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bevel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565" name="Line 1037"/>
            <p:cNvSpPr>
              <a:spLocks noChangeShapeType="1"/>
            </p:cNvSpPr>
            <p:nvPr/>
          </p:nvSpPr>
          <p:spPr bwMode="auto">
            <a:xfrm flipH="1">
              <a:off x="3360" y="336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bevel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566" name="Line 1038"/>
            <p:cNvSpPr>
              <a:spLocks noChangeShapeType="1"/>
            </p:cNvSpPr>
            <p:nvPr/>
          </p:nvSpPr>
          <p:spPr bwMode="auto">
            <a:xfrm flipH="1">
              <a:off x="4032" y="336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bevel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3567" name="Line 1039"/>
            <p:cNvSpPr>
              <a:spLocks noChangeShapeType="1"/>
            </p:cNvSpPr>
            <p:nvPr/>
          </p:nvSpPr>
          <p:spPr bwMode="auto">
            <a:xfrm>
              <a:off x="4464" y="341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68" name="Line 1040"/>
            <p:cNvSpPr>
              <a:spLocks noChangeShapeType="1"/>
            </p:cNvSpPr>
            <p:nvPr/>
          </p:nvSpPr>
          <p:spPr bwMode="auto">
            <a:xfrm>
              <a:off x="576" y="797"/>
              <a:ext cx="38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69" name="Line 1041"/>
            <p:cNvSpPr>
              <a:spLocks noChangeShapeType="1"/>
            </p:cNvSpPr>
            <p:nvPr/>
          </p:nvSpPr>
          <p:spPr bwMode="auto">
            <a:xfrm>
              <a:off x="576" y="365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70" name="AutoShape 1045"/>
            <p:cNvSpPr>
              <a:spLocks noChangeArrowheads="1"/>
            </p:cNvSpPr>
            <p:nvPr/>
          </p:nvSpPr>
          <p:spPr bwMode="auto">
            <a:xfrm>
              <a:off x="288" y="269"/>
              <a:ext cx="336" cy="624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1" name="Line 1047"/>
            <p:cNvSpPr>
              <a:spLocks noChangeShapeType="1"/>
            </p:cNvSpPr>
            <p:nvPr/>
          </p:nvSpPr>
          <p:spPr bwMode="auto">
            <a:xfrm>
              <a:off x="0" y="701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72" name="Line 1048"/>
            <p:cNvSpPr>
              <a:spLocks noChangeShapeType="1"/>
            </p:cNvSpPr>
            <p:nvPr/>
          </p:nvSpPr>
          <p:spPr bwMode="auto">
            <a:xfrm>
              <a:off x="0" y="461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556" name="Text Box 1050"/>
          <p:cNvSpPr txBox="1">
            <a:spLocks noChangeArrowheads="1"/>
          </p:cNvSpPr>
          <p:nvPr/>
        </p:nvSpPr>
        <p:spPr bwMode="auto">
          <a:xfrm>
            <a:off x="1219200" y="1490663"/>
            <a:ext cx="7205819" cy="14773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000" dirty="0">
                <a:latin typeface="Times New Roman" pitchFamily="18" charset="0"/>
              </a:rPr>
              <a:t>生日彩灯上串联这</a:t>
            </a:r>
            <a:r>
              <a:rPr lang="en-US" altLang="zh-CN" sz="3000" dirty="0">
                <a:latin typeface="Times New Roman" pitchFamily="18" charset="0"/>
              </a:rPr>
              <a:t>20</a:t>
            </a:r>
            <a:r>
              <a:rPr lang="zh-CN" altLang="en-US" sz="3000" dirty="0">
                <a:latin typeface="Times New Roman" pitchFamily="18" charset="0"/>
              </a:rPr>
              <a:t>个小灯泡，</a:t>
            </a:r>
          </a:p>
          <a:p>
            <a:r>
              <a:rPr lang="zh-CN" altLang="en-US" sz="3000" dirty="0">
                <a:latin typeface="Times New Roman" pitchFamily="18" charset="0"/>
              </a:rPr>
              <a:t>若电源插头处电流为</a:t>
            </a:r>
            <a:r>
              <a:rPr lang="en-US" altLang="zh-CN" sz="3000" dirty="0">
                <a:latin typeface="Times New Roman" pitchFamily="18" charset="0"/>
              </a:rPr>
              <a:t>100</a:t>
            </a:r>
            <a:r>
              <a:rPr lang="zh-CN" altLang="en-US" sz="3000" dirty="0">
                <a:latin typeface="Times New Roman" pitchFamily="18" charset="0"/>
              </a:rPr>
              <a:t>毫安，</a:t>
            </a:r>
          </a:p>
          <a:p>
            <a:r>
              <a:rPr lang="zh-CN" altLang="en-US" sz="3000" dirty="0">
                <a:latin typeface="Times New Roman" pitchFamily="18" charset="0"/>
              </a:rPr>
              <a:t>那么通过每个小灯泡的电流为</a:t>
            </a:r>
            <a:r>
              <a:rPr lang="en-US" altLang="zh-CN" sz="3000" dirty="0" smtClean="0">
                <a:latin typeface="Times New Roman" pitchFamily="18" charset="0"/>
              </a:rPr>
              <a:t>______</a:t>
            </a:r>
            <a:r>
              <a:rPr lang="zh-CN" altLang="en-US" sz="3000" dirty="0" smtClean="0">
                <a:latin typeface="Times New Roman" pitchFamily="18" charset="0"/>
              </a:rPr>
              <a:t>安</a:t>
            </a:r>
            <a:r>
              <a:rPr lang="zh-CN" altLang="en-US" sz="3000" dirty="0">
                <a:latin typeface="Times New Roman" pitchFamily="18" charset="0"/>
              </a:rPr>
              <a:t>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72200" y="24208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</a:rPr>
              <a:t>0.1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 bwMode="auto">
          <a:xfrm>
            <a:off x="3076575" y="228600"/>
            <a:ext cx="2990850" cy="1463675"/>
            <a:chOff x="0" y="0"/>
            <a:chExt cx="1884" cy="922"/>
          </a:xfrm>
        </p:grpSpPr>
        <p:sp>
          <p:nvSpPr>
            <p:cNvPr id="24602" name="Text Box 5"/>
            <p:cNvSpPr txBox="1">
              <a:spLocks noChangeArrowheads="1"/>
            </p:cNvSpPr>
            <p:nvPr/>
          </p:nvSpPr>
          <p:spPr bwMode="auto">
            <a:xfrm>
              <a:off x="352" y="20"/>
              <a:ext cx="1532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 dirty="0">
                  <a:latin typeface="Times New Roman" pitchFamily="18" charset="0"/>
                  <a:ea typeface="华文彩云" pitchFamily="2" charset="-122"/>
                </a:rPr>
                <a:t>提出问题</a:t>
              </a:r>
            </a:p>
          </p:txBody>
        </p:sp>
        <p:sp>
          <p:nvSpPr>
            <p:cNvPr id="24603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grpSp>
        <p:nvGrpSpPr>
          <p:cNvPr id="3" name="Group 7"/>
          <p:cNvGrpSpPr/>
          <p:nvPr/>
        </p:nvGrpSpPr>
        <p:grpSpPr bwMode="auto">
          <a:xfrm>
            <a:off x="0" y="2057400"/>
            <a:ext cx="3633788" cy="1463675"/>
            <a:chOff x="0" y="0"/>
            <a:chExt cx="2289" cy="922"/>
          </a:xfrm>
        </p:grpSpPr>
        <p:sp>
          <p:nvSpPr>
            <p:cNvPr id="24600" name="Text Box 8"/>
            <p:cNvSpPr txBox="1">
              <a:spLocks noChangeArrowheads="1"/>
            </p:cNvSpPr>
            <p:nvPr/>
          </p:nvSpPr>
          <p:spPr bwMode="auto">
            <a:xfrm>
              <a:off x="368" y="192"/>
              <a:ext cx="1921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>
                  <a:latin typeface="Times New Roman" pitchFamily="18" charset="0"/>
                  <a:ea typeface="华文彩云" pitchFamily="2" charset="-122"/>
                </a:rPr>
                <a:t>猜想与假设</a:t>
              </a:r>
            </a:p>
          </p:txBody>
        </p:sp>
        <p:sp>
          <p:nvSpPr>
            <p:cNvPr id="24601" name="Text Box 9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grpSp>
        <p:nvGrpSpPr>
          <p:cNvPr id="4" name="Group 10"/>
          <p:cNvGrpSpPr/>
          <p:nvPr/>
        </p:nvGrpSpPr>
        <p:grpSpPr bwMode="auto">
          <a:xfrm>
            <a:off x="381000" y="3962400"/>
            <a:ext cx="3060700" cy="1463675"/>
            <a:chOff x="0" y="0"/>
            <a:chExt cx="1928" cy="922"/>
          </a:xfrm>
        </p:grpSpPr>
        <p:sp>
          <p:nvSpPr>
            <p:cNvPr id="24598" name="Text Box 11"/>
            <p:cNvSpPr txBox="1">
              <a:spLocks noChangeArrowheads="1"/>
            </p:cNvSpPr>
            <p:nvPr/>
          </p:nvSpPr>
          <p:spPr bwMode="auto">
            <a:xfrm>
              <a:off x="368" y="192"/>
              <a:ext cx="1560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>
                  <a:latin typeface="Times New Roman" pitchFamily="18" charset="0"/>
                  <a:ea typeface="华文彩云" pitchFamily="2" charset="-122"/>
                </a:rPr>
                <a:t>设计实验</a:t>
              </a:r>
            </a:p>
          </p:txBody>
        </p:sp>
        <p:sp>
          <p:nvSpPr>
            <p:cNvPr id="24599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grpSp>
        <p:nvGrpSpPr>
          <p:cNvPr id="5" name="Group 13"/>
          <p:cNvGrpSpPr/>
          <p:nvPr/>
        </p:nvGrpSpPr>
        <p:grpSpPr bwMode="auto">
          <a:xfrm>
            <a:off x="2971800" y="5105400"/>
            <a:ext cx="3140075" cy="1463675"/>
            <a:chOff x="0" y="0"/>
            <a:chExt cx="1978" cy="922"/>
          </a:xfrm>
        </p:grpSpPr>
        <p:sp>
          <p:nvSpPr>
            <p:cNvPr id="24596" name="Text Box 14"/>
            <p:cNvSpPr txBox="1">
              <a:spLocks noChangeArrowheads="1"/>
            </p:cNvSpPr>
            <p:nvPr/>
          </p:nvSpPr>
          <p:spPr bwMode="auto">
            <a:xfrm>
              <a:off x="418" y="350"/>
              <a:ext cx="1560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 dirty="0">
                  <a:latin typeface="Times New Roman" pitchFamily="18" charset="0"/>
                  <a:ea typeface="华文彩云" pitchFamily="2" charset="-122"/>
                </a:rPr>
                <a:t>进行实验</a:t>
              </a:r>
            </a:p>
          </p:txBody>
        </p:sp>
        <p:sp>
          <p:nvSpPr>
            <p:cNvPr id="24597" name="Text Box 15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grpSp>
        <p:nvGrpSpPr>
          <p:cNvPr id="6" name="Group 16"/>
          <p:cNvGrpSpPr/>
          <p:nvPr/>
        </p:nvGrpSpPr>
        <p:grpSpPr bwMode="auto">
          <a:xfrm>
            <a:off x="5867400" y="3946525"/>
            <a:ext cx="3060700" cy="1463675"/>
            <a:chOff x="0" y="0"/>
            <a:chExt cx="1928" cy="922"/>
          </a:xfrm>
        </p:grpSpPr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368" y="192"/>
              <a:ext cx="1560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>
                  <a:latin typeface="Times New Roman" pitchFamily="18" charset="0"/>
                  <a:ea typeface="华文彩云" pitchFamily="2" charset="-122"/>
                </a:rPr>
                <a:t>分析论证</a:t>
              </a:r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grpSp>
        <p:nvGrpSpPr>
          <p:cNvPr id="7" name="Group 22"/>
          <p:cNvGrpSpPr/>
          <p:nvPr/>
        </p:nvGrpSpPr>
        <p:grpSpPr bwMode="auto">
          <a:xfrm>
            <a:off x="5943600" y="2041525"/>
            <a:ext cx="3057525" cy="1463675"/>
            <a:chOff x="0" y="0"/>
            <a:chExt cx="1926" cy="922"/>
          </a:xfrm>
        </p:grpSpPr>
        <p:sp>
          <p:nvSpPr>
            <p:cNvPr id="24592" name="Text Box 23"/>
            <p:cNvSpPr txBox="1">
              <a:spLocks noChangeArrowheads="1"/>
            </p:cNvSpPr>
            <p:nvPr/>
          </p:nvSpPr>
          <p:spPr bwMode="auto">
            <a:xfrm>
              <a:off x="368" y="185"/>
              <a:ext cx="1558" cy="49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4500">
                  <a:latin typeface="Times New Roman" pitchFamily="18" charset="0"/>
                  <a:ea typeface="华文彩云" pitchFamily="2" charset="-122"/>
                </a:rPr>
                <a:t>评        估</a:t>
              </a:r>
            </a:p>
          </p:txBody>
        </p:sp>
        <p:sp>
          <p:nvSpPr>
            <p:cNvPr id="24593" name="Text Box 24"/>
            <p:cNvSpPr txBox="1">
              <a:spLocks noChangeArrowheads="1"/>
            </p:cNvSpPr>
            <p:nvPr/>
          </p:nvSpPr>
          <p:spPr bwMode="auto">
            <a:xfrm>
              <a:off x="0" y="0"/>
              <a:ext cx="368" cy="9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9000">
                  <a:solidFill>
                    <a:srgbClr val="FF0000"/>
                  </a:solidFill>
                  <a:latin typeface="Times New Roman" pitchFamily="18" charset="0"/>
                  <a:ea typeface="Arial Unicode MS" pitchFamily="34" charset="-122"/>
                  <a:cs typeface="Arial Unicode MS" pitchFamily="34" charset="-122"/>
                </a:rPr>
                <a:t>•</a:t>
              </a:r>
            </a:p>
          </p:txBody>
        </p:sp>
      </p:grpSp>
      <p:sp>
        <p:nvSpPr>
          <p:cNvPr id="34837" name="Text Box 28"/>
          <p:cNvSpPr txBox="1">
            <a:spLocks noChangeArrowheads="1"/>
          </p:cNvSpPr>
          <p:nvPr/>
        </p:nvSpPr>
        <p:spPr bwMode="auto">
          <a:xfrm>
            <a:off x="4179322" y="1196752"/>
            <a:ext cx="1338828" cy="45190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wrap="square">
            <a:spAutoFit/>
          </a:bodyPr>
          <a:lstStyle/>
          <a:p>
            <a:pPr>
              <a:defRPr/>
            </a:pPr>
            <a:r>
              <a:rPr lang="en-US" altLang="zh-CN" sz="75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5</a:t>
            </a:r>
            <a:r>
              <a:rPr lang="zh-CN" altLang="en-US" sz="75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探</a:t>
            </a:r>
            <a:r>
              <a:rPr lang="zh-CN" altLang="en-US" sz="75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究环节</a:t>
            </a:r>
          </a:p>
        </p:txBody>
      </p:sp>
      <p:sp>
        <p:nvSpPr>
          <p:cNvPr id="34838" name="Line 32"/>
          <p:cNvSpPr>
            <a:spLocks noChangeShapeType="1"/>
          </p:cNvSpPr>
          <p:nvPr/>
        </p:nvSpPr>
        <p:spPr bwMode="auto">
          <a:xfrm rot="-3522026" flipH="1" flipV="1">
            <a:off x="1828800" y="1489075"/>
            <a:ext cx="1143000" cy="533400"/>
          </a:xfrm>
          <a:prstGeom prst="line">
            <a:avLst/>
          </a:prstGeom>
          <a:noFill/>
          <a:ln w="234950" cap="sq">
            <a:solidFill>
              <a:schemeClr val="tx1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4839" name="Line 34"/>
          <p:cNvSpPr>
            <a:spLocks noChangeShapeType="1"/>
          </p:cNvSpPr>
          <p:nvPr/>
        </p:nvSpPr>
        <p:spPr bwMode="auto">
          <a:xfrm rot="-6973913" flipH="1" flipV="1">
            <a:off x="1295400" y="3581400"/>
            <a:ext cx="609600" cy="304800"/>
          </a:xfrm>
          <a:prstGeom prst="line">
            <a:avLst/>
          </a:prstGeom>
          <a:noFill/>
          <a:ln w="234950" cap="sq">
            <a:solidFill>
              <a:schemeClr val="tx1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4840" name="Line 35"/>
          <p:cNvSpPr>
            <a:spLocks noChangeShapeType="1"/>
          </p:cNvSpPr>
          <p:nvPr/>
        </p:nvSpPr>
        <p:spPr bwMode="auto">
          <a:xfrm rot="-10121715" flipH="1" flipV="1">
            <a:off x="1981200" y="5410200"/>
            <a:ext cx="641350" cy="452438"/>
          </a:xfrm>
          <a:prstGeom prst="line">
            <a:avLst/>
          </a:prstGeom>
          <a:noFill/>
          <a:ln w="234950" cap="sq">
            <a:solidFill>
              <a:schemeClr val="tx1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4841" name="Line 36"/>
          <p:cNvSpPr>
            <a:spLocks noChangeShapeType="1"/>
          </p:cNvSpPr>
          <p:nvPr/>
        </p:nvSpPr>
        <p:spPr bwMode="auto">
          <a:xfrm rot="6764959" flipH="1" flipV="1">
            <a:off x="7004050" y="5408613"/>
            <a:ext cx="614363" cy="465137"/>
          </a:xfrm>
          <a:prstGeom prst="line">
            <a:avLst/>
          </a:prstGeom>
          <a:noFill/>
          <a:ln w="234950" cap="sq">
            <a:solidFill>
              <a:schemeClr val="tx1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4842" name="Line 37"/>
          <p:cNvSpPr>
            <a:spLocks noChangeShapeType="1"/>
          </p:cNvSpPr>
          <p:nvPr/>
        </p:nvSpPr>
        <p:spPr bwMode="auto">
          <a:xfrm rot="3358518" flipH="1" flipV="1">
            <a:off x="7530307" y="3415506"/>
            <a:ext cx="641350" cy="452437"/>
          </a:xfrm>
          <a:prstGeom prst="line">
            <a:avLst/>
          </a:prstGeom>
          <a:noFill/>
          <a:ln w="234950" cap="sq">
            <a:solidFill>
              <a:schemeClr val="tx1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4843" name="Line 39"/>
          <p:cNvSpPr>
            <a:spLocks noChangeShapeType="1"/>
          </p:cNvSpPr>
          <p:nvPr/>
        </p:nvSpPr>
        <p:spPr bwMode="auto">
          <a:xfrm rot="-80339" flipH="1" flipV="1">
            <a:off x="7607039" y="1052520"/>
            <a:ext cx="7820" cy="916136"/>
          </a:xfrm>
          <a:prstGeom prst="line">
            <a:avLst/>
          </a:prstGeom>
          <a:noFill/>
          <a:ln w="234950" cap="sq">
            <a:solidFill>
              <a:srgbClr val="FF3300"/>
            </a:solidFill>
            <a:bevel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588224" y="476672"/>
            <a:ext cx="230425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交          流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7" grpId="0" autoUpdateAnimBg="0"/>
      <p:bldP spid="34838" grpId="0" animBg="1"/>
      <p:bldP spid="34839" grpId="0" animBg="1"/>
      <p:bldP spid="34840" grpId="0" animBg="1"/>
      <p:bldP spid="34841" grpId="0" animBg="1"/>
      <p:bldP spid="34842" grpId="0" animBg="1"/>
      <p:bldP spid="34843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17526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719064" y="1124744"/>
            <a:ext cx="8424936" cy="137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400" dirty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1</a:t>
            </a:r>
            <a:r>
              <a:rPr lang="en-US" altLang="zh-CN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.</a:t>
            </a:r>
            <a:r>
              <a:rPr lang="zh-CN" altLang="en-US" sz="3400" dirty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并联电路中干路电流与各支路电</a:t>
            </a:r>
            <a:r>
              <a:rPr lang="zh-CN" altLang="en-US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流的关</a:t>
            </a:r>
            <a:r>
              <a:rPr lang="zh-CN" altLang="en-US" sz="3400" dirty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系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788988" y="2636838"/>
            <a:ext cx="3211512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3600" b="1" dirty="0">
                <a:solidFill>
                  <a:srgbClr val="CC00FF"/>
                </a:solidFill>
                <a:latin typeface="Times New Roman" pitchFamily="18" charset="0"/>
              </a:rPr>
              <a:t>提出问题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647700" y="3398838"/>
            <a:ext cx="79248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/>
              <a:t>并联电路中</a:t>
            </a:r>
            <a:r>
              <a:rPr lang="zh-CN" altLang="en-US" sz="2800" u="sng">
                <a:solidFill>
                  <a:srgbClr val="CC0000"/>
                </a:solidFill>
              </a:rPr>
              <a:t>干路电流</a:t>
            </a:r>
            <a:r>
              <a:rPr lang="zh-CN" altLang="en-US" sz="2800"/>
              <a:t>与</a:t>
            </a:r>
            <a:r>
              <a:rPr lang="zh-CN" altLang="en-US" sz="2800" u="sng">
                <a:solidFill>
                  <a:srgbClr val="CC0000"/>
                </a:solidFill>
              </a:rPr>
              <a:t>各支路电流</a:t>
            </a:r>
            <a:r>
              <a:rPr lang="zh-CN" altLang="en-US" sz="2800"/>
              <a:t>有什么关系？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762000" y="4114800"/>
            <a:ext cx="34671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3600" b="1" dirty="0">
                <a:solidFill>
                  <a:srgbClr val="CC00FF"/>
                </a:solidFill>
                <a:latin typeface="Times New Roman" pitchFamily="18" charset="0"/>
              </a:rPr>
              <a:t>猜想或假设</a:t>
            </a:r>
          </a:p>
        </p:txBody>
      </p:sp>
      <p:sp>
        <p:nvSpPr>
          <p:cNvPr id="35847" name="Text Box 10"/>
          <p:cNvSpPr txBox="1">
            <a:spLocks noChangeArrowheads="1"/>
          </p:cNvSpPr>
          <p:nvPr/>
        </p:nvSpPr>
        <p:spPr bwMode="auto">
          <a:xfrm>
            <a:off x="685800" y="4800600"/>
            <a:ext cx="89916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 dirty="0"/>
              <a:t>提示：河流的支流流量和干流流量之间有什么联系？</a:t>
            </a:r>
          </a:p>
        </p:txBody>
      </p:sp>
      <p:sp>
        <p:nvSpPr>
          <p:cNvPr id="35848" name="Rectangle 11"/>
          <p:cNvSpPr>
            <a:spLocks noChangeArrowheads="1"/>
          </p:cNvSpPr>
          <p:nvPr/>
        </p:nvSpPr>
        <p:spPr bwMode="auto">
          <a:xfrm>
            <a:off x="762000" y="5334000"/>
            <a:ext cx="8001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800" b="1" dirty="0"/>
              <a:t>猜想：并联电路干路电流等于各支路电流之和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3728" y="188640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（二）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并联电路的电流规律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4" grpId="0" autoUpdateAnimBg="0"/>
      <p:bldP spid="35845" grpId="0" autoUpdateAnimBg="0"/>
      <p:bldP spid="35846" grpId="0" autoUpdateAnimBg="0"/>
      <p:bldP spid="35847" grpId="0" autoUpdateAnimBg="0"/>
      <p:bldP spid="35848" grpId="0" autoUpdateAnimBg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串联电路图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0188" y="914400"/>
            <a:ext cx="51800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32"/>
          <p:cNvSpPr txBox="1">
            <a:spLocks noChangeArrowheads="1"/>
          </p:cNvSpPr>
          <p:nvPr/>
        </p:nvSpPr>
        <p:spPr bwMode="auto">
          <a:xfrm>
            <a:off x="2667000" y="228600"/>
            <a:ext cx="3200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3600" b="1" dirty="0">
                <a:solidFill>
                  <a:srgbClr val="CC00FF"/>
                </a:solidFill>
                <a:latin typeface="Times New Roman" pitchFamily="18" charset="0"/>
              </a:rPr>
              <a:t>设计实验</a:t>
            </a:r>
          </a:p>
        </p:txBody>
      </p:sp>
      <p:sp>
        <p:nvSpPr>
          <p:cNvPr id="36868" name="Rectangle 35"/>
          <p:cNvSpPr>
            <a:spLocks noChangeArrowheads="1"/>
          </p:cNvSpPr>
          <p:nvPr/>
        </p:nvSpPr>
        <p:spPr bwMode="auto">
          <a:xfrm>
            <a:off x="228600" y="4876800"/>
            <a:ext cx="41148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zh-CN" altLang="en-US" sz="3000" b="1" dirty="0" smtClean="0">
                <a:solidFill>
                  <a:srgbClr val="0000CC"/>
                </a:solidFill>
                <a:ea typeface="仿宋_GB2312" pitchFamily="49" charset="-122"/>
              </a:rPr>
              <a:t>实验</a:t>
            </a:r>
            <a:r>
              <a:rPr lang="zh-CN" altLang="en-US" sz="3000" b="1" dirty="0">
                <a:solidFill>
                  <a:srgbClr val="0000CC"/>
                </a:solidFill>
                <a:ea typeface="仿宋_GB2312" pitchFamily="49" charset="-122"/>
              </a:rPr>
              <a:t>器材：</a:t>
            </a:r>
          </a:p>
        </p:txBody>
      </p:sp>
      <p:sp>
        <p:nvSpPr>
          <p:cNvPr id="36869" name="Rectangle 36"/>
          <p:cNvSpPr>
            <a:spLocks noChangeArrowheads="1"/>
          </p:cNvSpPr>
          <p:nvPr/>
        </p:nvSpPr>
        <p:spPr bwMode="auto">
          <a:xfrm>
            <a:off x="228600" y="5638800"/>
            <a:ext cx="8686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altLang="zh-CN" sz="2800" dirty="0">
                <a:solidFill>
                  <a:srgbClr val="CC0000"/>
                </a:solidFill>
                <a:latin typeface="Times New Roman" pitchFamily="18" charset="0"/>
                <a:ea typeface="幼圆" pitchFamily="1" charset="-122"/>
              </a:rPr>
              <a:t>      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开关、电池组、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幼圆" pitchFamily="1" charset="-122"/>
              </a:rPr>
              <a:t>不同规格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电灯泡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若干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、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电流表</a:t>
            </a:r>
            <a:r>
              <a:rPr lang="en-US" altLang="zh-CN" sz="2800" b="1" dirty="0">
                <a:latin typeface="Times New Roman" pitchFamily="18" charset="0"/>
                <a:ea typeface="幼圆" pitchFamily="1" charset="-122"/>
              </a:rPr>
              <a:t>1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个、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导线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幼圆" pitchFamily="1" charset="-122"/>
              </a:rPr>
              <a:t>6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根</a:t>
            </a:r>
            <a:endParaRPr lang="zh-CN" altLang="en-US" sz="2800" b="1" dirty="0">
              <a:latin typeface="Times New Roman" pitchFamily="18" charset="0"/>
              <a:ea typeface="幼圆" pitchFamily="1" charset="-122"/>
            </a:endParaRPr>
          </a:p>
        </p:txBody>
      </p:sp>
      <p:sp>
        <p:nvSpPr>
          <p:cNvPr id="36870" name="Rectangle 22"/>
          <p:cNvSpPr>
            <a:spLocks noChangeArrowheads="1"/>
          </p:cNvSpPr>
          <p:nvPr/>
        </p:nvSpPr>
        <p:spPr bwMode="auto">
          <a:xfrm>
            <a:off x="5867400" y="228600"/>
            <a:ext cx="2819400" cy="1524000"/>
          </a:xfrm>
          <a:prstGeom prst="rect">
            <a:avLst/>
          </a:prstGeom>
          <a:noFill/>
          <a:ln w="9525">
            <a:noFill/>
            <a:bevel/>
          </a:ln>
        </p:spPr>
        <p:txBody>
          <a:bodyPr anchor="ctr"/>
          <a:lstStyle/>
          <a:p>
            <a:r>
              <a:rPr lang="en-US" altLang="zh-CN" sz="3200" b="1" dirty="0">
                <a:solidFill>
                  <a:srgbClr val="0000CC"/>
                </a:solidFill>
                <a:ea typeface="仿宋_GB2312" pitchFamily="49" charset="-122"/>
              </a:rPr>
              <a:t>2.</a:t>
            </a:r>
            <a:r>
              <a:rPr lang="zh-CN" altLang="en-US" sz="3200" b="1" dirty="0">
                <a:solidFill>
                  <a:srgbClr val="0000CC"/>
                </a:solidFill>
                <a:ea typeface="仿宋_GB2312" pitchFamily="49" charset="-122"/>
              </a:rPr>
              <a:t>实验电路</a:t>
            </a:r>
            <a:r>
              <a:rPr lang="zh-CN" altLang="en-US" sz="3200" b="1" dirty="0">
                <a:solidFill>
                  <a:srgbClr val="0000CC"/>
                </a:solidFill>
                <a:ea typeface="仿宋_GB2312" pitchFamily="49" charset="-122"/>
                <a:sym typeface="Wingdings" pitchFamily="2" charset="2"/>
              </a:rPr>
              <a:t>：</a:t>
            </a:r>
            <a:r>
              <a:rPr lang="en-US" altLang="zh-CN" sz="3200" b="1" dirty="0">
                <a:solidFill>
                  <a:srgbClr val="0000CC"/>
                </a:solidFill>
                <a:ea typeface="仿宋_GB2312" pitchFamily="49" charset="-122"/>
                <a:sym typeface="Wingdings" pitchFamily="2" charset="2"/>
              </a:rPr>
              <a:t>(</a:t>
            </a:r>
            <a:r>
              <a:rPr lang="zh-CN" altLang="en-US" sz="3200" b="1" dirty="0">
                <a:solidFill>
                  <a:srgbClr val="0000CC"/>
                </a:solidFill>
                <a:ea typeface="仿宋_GB2312" pitchFamily="49" charset="-122"/>
                <a:sym typeface="Wingdings" pitchFamily="2" charset="2"/>
              </a:rPr>
              <a:t>你能画出吗？</a:t>
            </a:r>
            <a:r>
              <a:rPr lang="en-US" altLang="zh-CN" sz="3200" b="1" dirty="0">
                <a:solidFill>
                  <a:srgbClr val="0000CC"/>
                </a:solidFill>
                <a:ea typeface="仿宋_GB2312" pitchFamily="49" charset="-122"/>
                <a:sym typeface="Wingdings" pitchFamily="2" charset="2"/>
              </a:rPr>
              <a:t>)</a:t>
            </a:r>
            <a:endParaRPr lang="en-US" altLang="zh-CN" sz="3200" b="1" dirty="0">
              <a:solidFill>
                <a:srgbClr val="0000CC"/>
              </a:solidFill>
              <a:ea typeface="仿宋_GB2312" pitchFamily="49" charset="-122"/>
            </a:endParaRPr>
          </a:p>
        </p:txBody>
      </p:sp>
      <p:grpSp>
        <p:nvGrpSpPr>
          <p:cNvPr id="2" name="Group 26"/>
          <p:cNvGrpSpPr/>
          <p:nvPr/>
        </p:nvGrpSpPr>
        <p:grpSpPr bwMode="auto">
          <a:xfrm>
            <a:off x="5486400" y="1676400"/>
            <a:ext cx="3581400" cy="2819400"/>
            <a:chOff x="0" y="0"/>
            <a:chExt cx="2976" cy="2124"/>
          </a:xfrm>
        </p:grpSpPr>
        <p:pic>
          <p:nvPicPr>
            <p:cNvPr id="26632" name="Picture 4" descr="SDGD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832" cy="2124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sp>
          <p:nvSpPr>
            <p:cNvPr id="26633" name="Text Box 23"/>
            <p:cNvSpPr txBox="1">
              <a:spLocks noChangeArrowheads="1"/>
            </p:cNvSpPr>
            <p:nvPr/>
          </p:nvSpPr>
          <p:spPr bwMode="auto">
            <a:xfrm>
              <a:off x="1776" y="624"/>
              <a:ext cx="336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solidFill>
                    <a:srgbClr val="FF33CC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6634" name="Text Box 24"/>
            <p:cNvSpPr txBox="1">
              <a:spLocks noChangeArrowheads="1"/>
            </p:cNvSpPr>
            <p:nvPr/>
          </p:nvSpPr>
          <p:spPr bwMode="auto">
            <a:xfrm>
              <a:off x="1776" y="1584"/>
              <a:ext cx="432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solidFill>
                    <a:srgbClr val="FF33CC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6635" name="Text Box 25"/>
            <p:cNvSpPr txBox="1">
              <a:spLocks noChangeArrowheads="1"/>
            </p:cNvSpPr>
            <p:nvPr/>
          </p:nvSpPr>
          <p:spPr bwMode="auto">
            <a:xfrm>
              <a:off x="2640" y="480"/>
              <a:ext cx="336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solidFill>
                    <a:srgbClr val="FF33CC"/>
                  </a:solidFill>
                  <a:latin typeface="Times New Roman" pitchFamily="18" charset="0"/>
                </a:rPr>
                <a:t>C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  <p:bldP spid="36869" grpId="0" build="p" autoUpdateAnimBg="0"/>
      <p:bldP spid="3687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214678" y="3784604"/>
            <a:ext cx="2743200" cy="2193925"/>
            <a:chOff x="3214678" y="3784604"/>
            <a:chExt cx="2743200" cy="2193925"/>
          </a:xfrm>
        </p:grpSpPr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3214678" y="4000504"/>
            <a:ext cx="2743200" cy="1978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r:id="rId3" imgW="5667375" imgH="4086225" progId="PBrush">
                    <p:embed/>
                  </p:oleObj>
                </mc:Choice>
                <mc:Fallback>
                  <p:oleObj r:id="rId3" imgW="5667375" imgH="4086225" progId="PBrush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4678" y="4000504"/>
                          <a:ext cx="2743200" cy="1978025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组合 7"/>
            <p:cNvGrpSpPr/>
            <p:nvPr/>
          </p:nvGrpSpPr>
          <p:grpSpPr>
            <a:xfrm>
              <a:off x="3863966" y="3784604"/>
              <a:ext cx="714375" cy="579438"/>
              <a:chOff x="3863966" y="3784604"/>
              <a:chExt cx="714375" cy="579438"/>
            </a:xfrm>
          </p:grpSpPr>
          <p:sp>
            <p:nvSpPr>
              <p:cNvPr id="37891" name="Text Box 19"/>
              <p:cNvSpPr txBox="1">
                <a:spLocks noChangeArrowheads="1"/>
              </p:cNvSpPr>
              <p:nvPr/>
            </p:nvSpPr>
            <p:spPr bwMode="auto">
              <a:xfrm>
                <a:off x="3863966" y="3784604"/>
                <a:ext cx="319087" cy="579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-</a:t>
                </a:r>
              </a:p>
            </p:txBody>
          </p:sp>
          <p:sp>
            <p:nvSpPr>
              <p:cNvPr id="37892" name="Text Box 20"/>
              <p:cNvSpPr txBox="1">
                <a:spLocks noChangeArrowheads="1"/>
              </p:cNvSpPr>
              <p:nvPr/>
            </p:nvSpPr>
            <p:spPr bwMode="auto">
              <a:xfrm>
                <a:off x="4222741" y="3856042"/>
                <a:ext cx="355600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+</a:t>
                </a:r>
              </a:p>
            </p:txBody>
          </p:sp>
        </p:grpSp>
      </p:grpSp>
      <p:sp>
        <p:nvSpPr>
          <p:cNvPr id="37893" name="Text Box 23"/>
          <p:cNvSpPr txBox="1">
            <a:spLocks noChangeArrowheads="1"/>
          </p:cNvSpPr>
          <p:nvPr/>
        </p:nvSpPr>
        <p:spPr bwMode="auto">
          <a:xfrm>
            <a:off x="928662" y="714356"/>
            <a:ext cx="6943748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333399"/>
                </a:solidFill>
                <a:latin typeface="Times New Roman" pitchFamily="18" charset="0"/>
              </a:rPr>
              <a:t>3</a:t>
            </a:r>
            <a:r>
              <a:rPr lang="en-US" altLang="zh-CN" sz="3600" b="1" dirty="0" smtClean="0">
                <a:solidFill>
                  <a:srgbClr val="333399"/>
                </a:solidFill>
                <a:latin typeface="Times New Roman" pitchFamily="18" charset="0"/>
              </a:rPr>
              <a:t>.</a:t>
            </a:r>
            <a:r>
              <a:rPr lang="zh-CN" altLang="en-US" sz="3600" b="1" dirty="0">
                <a:solidFill>
                  <a:srgbClr val="333399"/>
                </a:solidFill>
                <a:latin typeface="Times New Roman" pitchFamily="18" charset="0"/>
              </a:rPr>
              <a:t>实验步骤：</a:t>
            </a:r>
            <a:r>
              <a:rPr lang="zh-CN" altLang="en-US" sz="2400" dirty="0">
                <a:latin typeface="Times New Roman" pitchFamily="18" charset="0"/>
              </a:rPr>
              <a:t>你能自己设计实验步骤吗</a:t>
            </a:r>
          </a:p>
        </p:txBody>
      </p:sp>
      <p:sp>
        <p:nvSpPr>
          <p:cNvPr id="3078" name="Text Box 24"/>
          <p:cNvSpPr txBox="1">
            <a:spLocks noChangeArrowheads="1"/>
          </p:cNvSpPr>
          <p:nvPr/>
        </p:nvSpPr>
        <p:spPr bwMode="auto">
          <a:xfrm>
            <a:off x="785786" y="2071678"/>
            <a:ext cx="7127875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Times New Roman" pitchFamily="18" charset="0"/>
              </a:rPr>
              <a:t>(1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b="1" dirty="0" smtClean="0">
                <a:latin typeface="Times New Roman" pitchFamily="18" charset="0"/>
              </a:rPr>
              <a:t>如</a:t>
            </a:r>
            <a:r>
              <a:rPr lang="zh-CN" altLang="en-US" sz="3200" b="1" dirty="0">
                <a:latin typeface="Times New Roman" pitchFamily="18" charset="0"/>
              </a:rPr>
              <a:t>图连接</a:t>
            </a:r>
            <a:r>
              <a:rPr lang="zh-CN" altLang="en-US" sz="3200" dirty="0">
                <a:latin typeface="Times New Roman" pitchFamily="18" charset="0"/>
              </a:rPr>
              <a:t>电路，把电流表分别串联接入</a:t>
            </a:r>
            <a:r>
              <a:rPr lang="en-US" altLang="zh-CN" sz="3200" dirty="0">
                <a:latin typeface="Times New Roman" pitchFamily="18" charset="0"/>
              </a:rPr>
              <a:t>A/B/C</a:t>
            </a:r>
            <a:r>
              <a:rPr lang="zh-CN" altLang="en-US" sz="3200" dirty="0">
                <a:latin typeface="Times New Roman" pitchFamily="18" charset="0"/>
              </a:rPr>
              <a:t>三点，闭合开关并记下电流表的示数。</a:t>
            </a:r>
          </a:p>
        </p:txBody>
      </p: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714348" y="6000768"/>
            <a:ext cx="7129463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dirty="0" smtClean="0">
                <a:latin typeface="Times New Roman" pitchFamily="18" charset="0"/>
              </a:rPr>
              <a:t>(2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dirty="0" smtClean="0">
                <a:solidFill>
                  <a:srgbClr val="CC0000"/>
                </a:solidFill>
                <a:latin typeface="Times New Roman" pitchFamily="18" charset="0"/>
              </a:rPr>
              <a:t>换</a:t>
            </a:r>
            <a:r>
              <a:rPr lang="zh-CN" altLang="en-US" sz="3200" dirty="0">
                <a:solidFill>
                  <a:srgbClr val="CC0000"/>
                </a:solidFill>
                <a:latin typeface="Times New Roman" pitchFamily="18" charset="0"/>
              </a:rPr>
              <a:t>两个小灯泡，重复步骤</a:t>
            </a:r>
            <a:r>
              <a:rPr lang="en-US" altLang="zh-CN" sz="3200" dirty="0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altLang="zh-CN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utoUpdateAnimBg="0"/>
      <p:bldP spid="3078" grpId="0" autoUpdateAnimBg="0"/>
      <p:bldP spid="307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99592" y="908720"/>
            <a:ext cx="230425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 dirty="0">
                <a:solidFill>
                  <a:srgbClr val="0000FF"/>
                </a:solidFill>
              </a:rPr>
              <a:t>进行实验</a:t>
            </a:r>
          </a:p>
        </p:txBody>
      </p:sp>
      <p:grpSp>
        <p:nvGrpSpPr>
          <p:cNvPr id="2" name="Group 5"/>
          <p:cNvGrpSpPr/>
          <p:nvPr/>
        </p:nvGrpSpPr>
        <p:grpSpPr bwMode="auto">
          <a:xfrm>
            <a:off x="900113" y="3644900"/>
            <a:ext cx="3600450" cy="2808288"/>
            <a:chOff x="0" y="0"/>
            <a:chExt cx="2268" cy="1905"/>
          </a:xfrm>
        </p:grpSpPr>
        <p:sp>
          <p:nvSpPr>
            <p:cNvPr id="16388" name="Rectangle 6"/>
            <p:cNvSpPr>
              <a:spLocks noChangeArrowheads="1"/>
            </p:cNvSpPr>
            <p:nvPr/>
          </p:nvSpPr>
          <p:spPr bwMode="auto">
            <a:xfrm>
              <a:off x="363" y="453"/>
              <a:ext cx="260" cy="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389" name="Rectangle 7"/>
            <p:cNvSpPr>
              <a:spLocks noChangeArrowheads="1"/>
            </p:cNvSpPr>
            <p:nvPr/>
          </p:nvSpPr>
          <p:spPr bwMode="auto">
            <a:xfrm>
              <a:off x="953" y="136"/>
              <a:ext cx="260" cy="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390" name="Rectangle 8"/>
            <p:cNvSpPr>
              <a:spLocks noChangeArrowheads="1"/>
            </p:cNvSpPr>
            <p:nvPr/>
          </p:nvSpPr>
          <p:spPr bwMode="auto">
            <a:xfrm>
              <a:off x="953" y="725"/>
              <a:ext cx="260" cy="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391" name="Text Box 9"/>
            <p:cNvSpPr txBox="1">
              <a:spLocks noChangeArrowheads="1"/>
            </p:cNvSpPr>
            <p:nvPr/>
          </p:nvSpPr>
          <p:spPr bwMode="auto">
            <a:xfrm>
              <a:off x="953" y="317"/>
              <a:ext cx="212" cy="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6392" name="Text Box 10"/>
            <p:cNvSpPr txBox="1">
              <a:spLocks noChangeArrowheads="1"/>
            </p:cNvSpPr>
            <p:nvPr/>
          </p:nvSpPr>
          <p:spPr bwMode="auto">
            <a:xfrm>
              <a:off x="953" y="907"/>
              <a:ext cx="212" cy="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6393" name="Text Box 11"/>
            <p:cNvSpPr txBox="1">
              <a:spLocks noChangeArrowheads="1"/>
            </p:cNvSpPr>
            <p:nvPr/>
          </p:nvSpPr>
          <p:spPr bwMode="auto">
            <a:xfrm>
              <a:off x="363" y="589"/>
              <a:ext cx="220" cy="2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grpSp>
          <p:nvGrpSpPr>
            <p:cNvPr id="3" name="Group 12"/>
            <p:cNvGrpSpPr/>
            <p:nvPr/>
          </p:nvGrpSpPr>
          <p:grpSpPr bwMode="auto">
            <a:xfrm>
              <a:off x="0" y="0"/>
              <a:ext cx="2268" cy="1905"/>
              <a:chOff x="0" y="0"/>
              <a:chExt cx="2088" cy="1987"/>
            </a:xfrm>
          </p:grpSpPr>
          <p:sp>
            <p:nvSpPr>
              <p:cNvPr id="16395" name="Line 13"/>
              <p:cNvSpPr>
                <a:spLocks noChangeShapeType="1"/>
              </p:cNvSpPr>
              <p:nvPr/>
            </p:nvSpPr>
            <p:spPr bwMode="auto">
              <a:xfrm>
                <a:off x="1814" y="589"/>
                <a:ext cx="0" cy="318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14"/>
              <p:cNvGrpSpPr/>
              <p:nvPr/>
            </p:nvGrpSpPr>
            <p:grpSpPr bwMode="auto">
              <a:xfrm>
                <a:off x="0" y="0"/>
                <a:ext cx="2088" cy="1987"/>
                <a:chOff x="0" y="0"/>
                <a:chExt cx="2088" cy="1987"/>
              </a:xfrm>
            </p:grpSpPr>
            <p:sp>
              <p:nvSpPr>
                <p:cNvPr id="16397" name="Oval 15"/>
                <p:cNvSpPr>
                  <a:spLocks noChangeArrowheads="1"/>
                </p:cNvSpPr>
                <p:nvPr/>
              </p:nvSpPr>
              <p:spPr bwMode="auto">
                <a:xfrm>
                  <a:off x="1134" y="1814"/>
                  <a:ext cx="46" cy="46"/>
                </a:xfrm>
                <a:prstGeom prst="ellipse">
                  <a:avLst/>
                </a:pr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>
                    <a:buFont typeface="Wingdings" pitchFamily="2" charset="2"/>
                    <a:buNone/>
                  </a:pPr>
                  <a:endParaRPr lang="zh-CN" altLang="zh-CN"/>
                </a:p>
              </p:txBody>
            </p:sp>
            <p:sp>
              <p:nvSpPr>
                <p:cNvPr id="16398" name="Line 16"/>
                <p:cNvSpPr>
                  <a:spLocks noChangeShapeType="1"/>
                </p:cNvSpPr>
                <p:nvPr/>
              </p:nvSpPr>
              <p:spPr bwMode="auto">
                <a:xfrm>
                  <a:off x="0" y="589"/>
                  <a:ext cx="8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9" name="Line 17"/>
                <p:cNvSpPr>
                  <a:spLocks noChangeShapeType="1"/>
                </p:cNvSpPr>
                <p:nvPr/>
              </p:nvSpPr>
              <p:spPr bwMode="auto">
                <a:xfrm>
                  <a:off x="1497" y="272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00" name="Line 18"/>
                <p:cNvSpPr>
                  <a:spLocks noChangeShapeType="1"/>
                </p:cNvSpPr>
                <p:nvPr/>
              </p:nvSpPr>
              <p:spPr bwMode="auto">
                <a:xfrm>
                  <a:off x="1497" y="907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5" name="Group 19"/>
                <p:cNvGrpSpPr/>
                <p:nvPr/>
              </p:nvGrpSpPr>
              <p:grpSpPr bwMode="auto">
                <a:xfrm>
                  <a:off x="0" y="0"/>
                  <a:ext cx="2088" cy="1987"/>
                  <a:chOff x="0" y="0"/>
                  <a:chExt cx="2088" cy="1987"/>
                </a:xfrm>
              </p:grpSpPr>
              <p:sp>
                <p:nvSpPr>
                  <p:cNvPr id="16402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0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3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0" y="1850"/>
                    <a:ext cx="409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09" y="1805"/>
                    <a:ext cx="0" cy="91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5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714"/>
                    <a:ext cx="0" cy="273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6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7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80" y="1760"/>
                    <a:ext cx="272" cy="45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452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09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580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10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087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11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1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580"/>
                    <a:ext cx="27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13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262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6" name="Group 32"/>
                  <p:cNvGrpSpPr/>
                  <p:nvPr/>
                </p:nvGrpSpPr>
                <p:grpSpPr bwMode="auto">
                  <a:xfrm>
                    <a:off x="1179" y="12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415" name="Oval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416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417" name="Line 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7" name="Group 36"/>
                  <p:cNvGrpSpPr/>
                  <p:nvPr/>
                </p:nvGrpSpPr>
                <p:grpSpPr bwMode="auto">
                  <a:xfrm>
                    <a:off x="1179" y="71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419" name="Oval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420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421" name="Line 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642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2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898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24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0"/>
                    <a:ext cx="254" cy="2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L1</a:t>
                    </a:r>
                  </a:p>
                </p:txBody>
              </p:sp>
              <p:sp>
                <p:nvSpPr>
                  <p:cNvPr id="16425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671"/>
                    <a:ext cx="254" cy="2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L2</a:t>
                    </a:r>
                  </a:p>
                </p:txBody>
              </p:sp>
              <p:sp>
                <p:nvSpPr>
                  <p:cNvPr id="1642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815" y="535"/>
                    <a:ext cx="45" cy="46"/>
                  </a:xfrm>
                  <a:prstGeom prst="ellipse">
                    <a:avLst/>
                  </a:prstGeom>
                  <a:solidFill>
                    <a:schemeClr val="tx1"/>
                  </a:solidFill>
                  <a:ln w="0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  <p:sp>
                <p:nvSpPr>
                  <p:cNvPr id="1642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771" y="535"/>
                    <a:ext cx="46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</p:grpSp>
          </p:grpSp>
        </p:grpSp>
      </p:grpSp>
      <p:sp>
        <p:nvSpPr>
          <p:cNvPr id="16428" name="Oval 46"/>
          <p:cNvSpPr>
            <a:spLocks noChangeArrowheads="1"/>
          </p:cNvSpPr>
          <p:nvPr/>
        </p:nvSpPr>
        <p:spPr bwMode="auto">
          <a:xfrm>
            <a:off x="2411413" y="4652963"/>
            <a:ext cx="431800" cy="433387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grpSp>
        <p:nvGrpSpPr>
          <p:cNvPr id="8" name="Group 47"/>
          <p:cNvGrpSpPr/>
          <p:nvPr/>
        </p:nvGrpSpPr>
        <p:grpSpPr bwMode="auto">
          <a:xfrm>
            <a:off x="5003800" y="3644900"/>
            <a:ext cx="3600450" cy="2879725"/>
            <a:chOff x="0" y="0"/>
            <a:chExt cx="2268" cy="1905"/>
          </a:xfrm>
        </p:grpSpPr>
        <p:sp>
          <p:nvSpPr>
            <p:cNvPr id="16430" name="Rectangle 48"/>
            <p:cNvSpPr>
              <a:spLocks noChangeArrowheads="1"/>
            </p:cNvSpPr>
            <p:nvPr/>
          </p:nvSpPr>
          <p:spPr bwMode="auto">
            <a:xfrm>
              <a:off x="363" y="453"/>
              <a:ext cx="260" cy="2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31" name="Rectangle 49"/>
            <p:cNvSpPr>
              <a:spLocks noChangeArrowheads="1"/>
            </p:cNvSpPr>
            <p:nvPr/>
          </p:nvSpPr>
          <p:spPr bwMode="auto">
            <a:xfrm>
              <a:off x="953" y="137"/>
              <a:ext cx="260" cy="2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32" name="Rectangle 50"/>
            <p:cNvSpPr>
              <a:spLocks noChangeArrowheads="1"/>
            </p:cNvSpPr>
            <p:nvPr/>
          </p:nvSpPr>
          <p:spPr bwMode="auto">
            <a:xfrm>
              <a:off x="953" y="725"/>
              <a:ext cx="260" cy="2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33" name="Text Box 51"/>
            <p:cNvSpPr txBox="1">
              <a:spLocks noChangeArrowheads="1"/>
            </p:cNvSpPr>
            <p:nvPr/>
          </p:nvSpPr>
          <p:spPr bwMode="auto">
            <a:xfrm>
              <a:off x="953" y="317"/>
              <a:ext cx="212" cy="2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6434" name="Text Box 52"/>
            <p:cNvSpPr txBox="1">
              <a:spLocks noChangeArrowheads="1"/>
            </p:cNvSpPr>
            <p:nvPr/>
          </p:nvSpPr>
          <p:spPr bwMode="auto">
            <a:xfrm>
              <a:off x="953" y="907"/>
              <a:ext cx="212" cy="2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6435" name="Text Box 53"/>
            <p:cNvSpPr txBox="1">
              <a:spLocks noChangeArrowheads="1"/>
            </p:cNvSpPr>
            <p:nvPr/>
          </p:nvSpPr>
          <p:spPr bwMode="auto">
            <a:xfrm>
              <a:off x="363" y="589"/>
              <a:ext cx="220" cy="2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grpSp>
          <p:nvGrpSpPr>
            <p:cNvPr id="9" name="Group 54"/>
            <p:cNvGrpSpPr/>
            <p:nvPr/>
          </p:nvGrpSpPr>
          <p:grpSpPr bwMode="auto">
            <a:xfrm>
              <a:off x="0" y="0"/>
              <a:ext cx="2268" cy="1905"/>
              <a:chOff x="0" y="0"/>
              <a:chExt cx="2088" cy="1987"/>
            </a:xfrm>
          </p:grpSpPr>
          <p:sp>
            <p:nvSpPr>
              <p:cNvPr id="16437" name="Line 55"/>
              <p:cNvSpPr>
                <a:spLocks noChangeShapeType="1"/>
              </p:cNvSpPr>
              <p:nvPr/>
            </p:nvSpPr>
            <p:spPr bwMode="auto">
              <a:xfrm>
                <a:off x="1814" y="589"/>
                <a:ext cx="0" cy="318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0" name="Group 56"/>
              <p:cNvGrpSpPr/>
              <p:nvPr/>
            </p:nvGrpSpPr>
            <p:grpSpPr bwMode="auto">
              <a:xfrm>
                <a:off x="0" y="0"/>
                <a:ext cx="2088" cy="1987"/>
                <a:chOff x="0" y="0"/>
                <a:chExt cx="2088" cy="1987"/>
              </a:xfrm>
            </p:grpSpPr>
            <p:sp>
              <p:nvSpPr>
                <p:cNvPr id="16439" name="Oval 57"/>
                <p:cNvSpPr>
                  <a:spLocks noChangeArrowheads="1"/>
                </p:cNvSpPr>
                <p:nvPr/>
              </p:nvSpPr>
              <p:spPr bwMode="auto">
                <a:xfrm>
                  <a:off x="1134" y="1814"/>
                  <a:ext cx="46" cy="46"/>
                </a:xfrm>
                <a:prstGeom prst="ellipse">
                  <a:avLst/>
                </a:pr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>
                    <a:buFont typeface="Wingdings" pitchFamily="2" charset="2"/>
                    <a:buNone/>
                  </a:pPr>
                  <a:endParaRPr lang="zh-CN" altLang="zh-CN"/>
                </a:p>
              </p:txBody>
            </p:sp>
            <p:sp>
              <p:nvSpPr>
                <p:cNvPr id="16440" name="Line 58"/>
                <p:cNvSpPr>
                  <a:spLocks noChangeShapeType="1"/>
                </p:cNvSpPr>
                <p:nvPr/>
              </p:nvSpPr>
              <p:spPr bwMode="auto">
                <a:xfrm>
                  <a:off x="0" y="589"/>
                  <a:ext cx="8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41" name="Line 59"/>
                <p:cNvSpPr>
                  <a:spLocks noChangeShapeType="1"/>
                </p:cNvSpPr>
                <p:nvPr/>
              </p:nvSpPr>
              <p:spPr bwMode="auto">
                <a:xfrm>
                  <a:off x="1497" y="272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42" name="Line 60"/>
                <p:cNvSpPr>
                  <a:spLocks noChangeShapeType="1"/>
                </p:cNvSpPr>
                <p:nvPr/>
              </p:nvSpPr>
              <p:spPr bwMode="auto">
                <a:xfrm>
                  <a:off x="1497" y="907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61"/>
                <p:cNvGrpSpPr/>
                <p:nvPr/>
              </p:nvGrpSpPr>
              <p:grpSpPr bwMode="auto">
                <a:xfrm>
                  <a:off x="0" y="0"/>
                  <a:ext cx="2088" cy="1987"/>
                  <a:chOff x="0" y="0"/>
                  <a:chExt cx="2088" cy="1987"/>
                </a:xfrm>
              </p:grpSpPr>
              <p:sp>
                <p:nvSpPr>
                  <p:cNvPr id="16444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0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45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0" y="1850"/>
                    <a:ext cx="409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46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409" y="1805"/>
                    <a:ext cx="0" cy="91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47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714"/>
                    <a:ext cx="0" cy="273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48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49" name="Line 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80" y="1760"/>
                    <a:ext cx="272" cy="45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0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452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1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580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2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087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3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4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580"/>
                    <a:ext cx="27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55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262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2" name="Group 74"/>
                  <p:cNvGrpSpPr/>
                  <p:nvPr/>
                </p:nvGrpSpPr>
                <p:grpSpPr bwMode="auto">
                  <a:xfrm>
                    <a:off x="1179" y="12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457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458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459" name="Line 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" name="Group 78"/>
                  <p:cNvGrpSpPr/>
                  <p:nvPr/>
                </p:nvGrpSpPr>
                <p:grpSpPr bwMode="auto">
                  <a:xfrm>
                    <a:off x="1179" y="71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461" name="Oval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462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463" name="Line 8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6464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65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898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66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0"/>
                    <a:ext cx="254" cy="2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L1</a:t>
                    </a:r>
                  </a:p>
                </p:txBody>
              </p:sp>
              <p:sp>
                <p:nvSpPr>
                  <p:cNvPr id="16467" name="Text Box 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671"/>
                    <a:ext cx="254" cy="2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L2</a:t>
                    </a:r>
                  </a:p>
                </p:txBody>
              </p:sp>
              <p:sp>
                <p:nvSpPr>
                  <p:cNvPr id="1646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815" y="535"/>
                    <a:ext cx="45" cy="46"/>
                  </a:xfrm>
                  <a:prstGeom prst="ellipse">
                    <a:avLst/>
                  </a:prstGeom>
                  <a:solidFill>
                    <a:schemeClr val="tx1"/>
                  </a:solidFill>
                  <a:ln w="0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  <p:sp>
                <p:nvSpPr>
                  <p:cNvPr id="1646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771" y="535"/>
                    <a:ext cx="46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</p:grpSp>
          </p:grpSp>
        </p:grpSp>
      </p:grpSp>
      <p:grpSp>
        <p:nvGrpSpPr>
          <p:cNvPr id="14" name="Group 88"/>
          <p:cNvGrpSpPr/>
          <p:nvPr/>
        </p:nvGrpSpPr>
        <p:grpSpPr bwMode="auto">
          <a:xfrm>
            <a:off x="4932363" y="1052513"/>
            <a:ext cx="3600450" cy="2736850"/>
            <a:chOff x="0" y="0"/>
            <a:chExt cx="2268" cy="1905"/>
          </a:xfrm>
        </p:grpSpPr>
        <p:sp>
          <p:nvSpPr>
            <p:cNvPr id="16471" name="Rectangle 89"/>
            <p:cNvSpPr>
              <a:spLocks noChangeArrowheads="1"/>
            </p:cNvSpPr>
            <p:nvPr/>
          </p:nvSpPr>
          <p:spPr bwMode="auto">
            <a:xfrm>
              <a:off x="363" y="453"/>
              <a:ext cx="260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72" name="Rectangle 90"/>
            <p:cNvSpPr>
              <a:spLocks noChangeArrowheads="1"/>
            </p:cNvSpPr>
            <p:nvPr/>
          </p:nvSpPr>
          <p:spPr bwMode="auto">
            <a:xfrm>
              <a:off x="953" y="136"/>
              <a:ext cx="260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73" name="Rectangle 91"/>
            <p:cNvSpPr>
              <a:spLocks noChangeArrowheads="1"/>
            </p:cNvSpPr>
            <p:nvPr/>
          </p:nvSpPr>
          <p:spPr bwMode="auto">
            <a:xfrm>
              <a:off x="953" y="725"/>
              <a:ext cx="260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6474" name="Text Box 92"/>
            <p:cNvSpPr txBox="1">
              <a:spLocks noChangeArrowheads="1"/>
            </p:cNvSpPr>
            <p:nvPr/>
          </p:nvSpPr>
          <p:spPr bwMode="auto">
            <a:xfrm>
              <a:off x="953" y="317"/>
              <a:ext cx="212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6475" name="Text Box 93"/>
            <p:cNvSpPr txBox="1">
              <a:spLocks noChangeArrowheads="1"/>
            </p:cNvSpPr>
            <p:nvPr/>
          </p:nvSpPr>
          <p:spPr bwMode="auto">
            <a:xfrm>
              <a:off x="953" y="907"/>
              <a:ext cx="212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6476" name="Text Box 94"/>
            <p:cNvSpPr txBox="1">
              <a:spLocks noChangeArrowheads="1"/>
            </p:cNvSpPr>
            <p:nvPr/>
          </p:nvSpPr>
          <p:spPr bwMode="auto">
            <a:xfrm>
              <a:off x="363" y="589"/>
              <a:ext cx="220" cy="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grpSp>
          <p:nvGrpSpPr>
            <p:cNvPr id="15" name="Group 95"/>
            <p:cNvGrpSpPr/>
            <p:nvPr/>
          </p:nvGrpSpPr>
          <p:grpSpPr bwMode="auto">
            <a:xfrm>
              <a:off x="0" y="0"/>
              <a:ext cx="2268" cy="1905"/>
              <a:chOff x="0" y="0"/>
              <a:chExt cx="2088" cy="1987"/>
            </a:xfrm>
          </p:grpSpPr>
          <p:sp>
            <p:nvSpPr>
              <p:cNvPr id="16478" name="Line 96"/>
              <p:cNvSpPr>
                <a:spLocks noChangeShapeType="1"/>
              </p:cNvSpPr>
              <p:nvPr/>
            </p:nvSpPr>
            <p:spPr bwMode="auto">
              <a:xfrm>
                <a:off x="1814" y="589"/>
                <a:ext cx="0" cy="318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6" name="Group 97"/>
              <p:cNvGrpSpPr/>
              <p:nvPr/>
            </p:nvGrpSpPr>
            <p:grpSpPr bwMode="auto">
              <a:xfrm>
                <a:off x="0" y="0"/>
                <a:ext cx="2088" cy="1987"/>
                <a:chOff x="0" y="0"/>
                <a:chExt cx="2088" cy="1987"/>
              </a:xfrm>
            </p:grpSpPr>
            <p:sp>
              <p:nvSpPr>
                <p:cNvPr id="16480" name="Oval 98"/>
                <p:cNvSpPr>
                  <a:spLocks noChangeArrowheads="1"/>
                </p:cNvSpPr>
                <p:nvPr/>
              </p:nvSpPr>
              <p:spPr bwMode="auto">
                <a:xfrm>
                  <a:off x="1134" y="1814"/>
                  <a:ext cx="46" cy="46"/>
                </a:xfrm>
                <a:prstGeom prst="ellipse">
                  <a:avLst/>
                </a:pr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>
                    <a:buFont typeface="Wingdings" pitchFamily="2" charset="2"/>
                    <a:buNone/>
                  </a:pPr>
                  <a:endParaRPr lang="zh-CN" altLang="zh-CN"/>
                </a:p>
              </p:txBody>
            </p:sp>
            <p:sp>
              <p:nvSpPr>
                <p:cNvPr id="16481" name="Line 99"/>
                <p:cNvSpPr>
                  <a:spLocks noChangeShapeType="1"/>
                </p:cNvSpPr>
                <p:nvPr/>
              </p:nvSpPr>
              <p:spPr bwMode="auto">
                <a:xfrm>
                  <a:off x="0" y="589"/>
                  <a:ext cx="8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82" name="Line 100"/>
                <p:cNvSpPr>
                  <a:spLocks noChangeShapeType="1"/>
                </p:cNvSpPr>
                <p:nvPr/>
              </p:nvSpPr>
              <p:spPr bwMode="auto">
                <a:xfrm>
                  <a:off x="1497" y="272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83" name="Line 101"/>
                <p:cNvSpPr>
                  <a:spLocks noChangeShapeType="1"/>
                </p:cNvSpPr>
                <p:nvPr/>
              </p:nvSpPr>
              <p:spPr bwMode="auto">
                <a:xfrm>
                  <a:off x="1497" y="907"/>
                  <a:ext cx="317" cy="0"/>
                </a:xfrm>
                <a:prstGeom prst="line">
                  <a:avLst/>
                </a:prstGeom>
                <a:noFill/>
                <a:ln w="9525" cmpd="sng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7" name="Group 102"/>
                <p:cNvGrpSpPr/>
                <p:nvPr/>
              </p:nvGrpSpPr>
              <p:grpSpPr bwMode="auto">
                <a:xfrm>
                  <a:off x="0" y="0"/>
                  <a:ext cx="2088" cy="1987"/>
                  <a:chOff x="0" y="0"/>
                  <a:chExt cx="2088" cy="1987"/>
                </a:xfrm>
              </p:grpSpPr>
              <p:sp>
                <p:nvSpPr>
                  <p:cNvPr id="16485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0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86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0" y="1850"/>
                    <a:ext cx="409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8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409" y="1805"/>
                    <a:ext cx="0" cy="91"/>
                  </a:xfrm>
                  <a:prstGeom prst="line">
                    <a:avLst/>
                  </a:prstGeom>
                  <a:noFill/>
                  <a:ln w="38100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88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714"/>
                    <a:ext cx="0" cy="273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89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0" name="Line 10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80" y="1760"/>
                    <a:ext cx="272" cy="45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1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1452" y="1850"/>
                    <a:ext cx="635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2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580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3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2087" y="580"/>
                    <a:ext cx="0" cy="127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4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5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580"/>
                    <a:ext cx="27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496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1815" y="262"/>
                    <a:ext cx="0" cy="318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8" name="Group 115"/>
                  <p:cNvGrpSpPr/>
                  <p:nvPr/>
                </p:nvGrpSpPr>
                <p:grpSpPr bwMode="auto">
                  <a:xfrm>
                    <a:off x="1179" y="12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498" name="Oval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499" name="Line 1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500" name="Line 1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9" name="Group 119"/>
                  <p:cNvGrpSpPr/>
                  <p:nvPr/>
                </p:nvGrpSpPr>
                <p:grpSpPr bwMode="auto">
                  <a:xfrm>
                    <a:off x="1179" y="716"/>
                    <a:ext cx="318" cy="318"/>
                    <a:chOff x="0" y="0"/>
                    <a:chExt cx="318" cy="318"/>
                  </a:xfrm>
                </p:grpSpPr>
                <p:sp>
                  <p:nvSpPr>
                    <p:cNvPr id="16502" name="Oval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18" cy="318"/>
                    </a:xfrm>
                    <a:prstGeom prst="ellips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 wrap="none" anchor="ctr"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CN" altLang="zh-CN"/>
                    </a:p>
                  </p:txBody>
                </p:sp>
                <p:sp>
                  <p:nvSpPr>
                    <p:cNvPr id="16503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" y="45"/>
                      <a:ext cx="226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6504" name="Line 1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6" y="45"/>
                      <a:ext cx="227" cy="227"/>
                    </a:xfrm>
                    <a:prstGeom prst="line">
                      <a:avLst/>
                    </a:prstGeom>
                    <a:noFill/>
                    <a:ln w="9525" cmpd="sng">
                      <a:solidFill>
                        <a:schemeClr val="tx1"/>
                      </a:solidFill>
                      <a:rou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6505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263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506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817" y="898"/>
                    <a:ext cx="363" cy="0"/>
                  </a:xfrm>
                  <a:prstGeom prst="line">
                    <a:avLst/>
                  </a:prstGeom>
                  <a:noFill/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507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0"/>
                    <a:ext cx="254" cy="2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L1</a:t>
                    </a:r>
                  </a:p>
                </p:txBody>
              </p:sp>
              <p:sp>
                <p:nvSpPr>
                  <p:cNvPr id="16508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7" y="671"/>
                    <a:ext cx="254" cy="2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buFont typeface="Wingdings" pitchFamily="2" charset="2"/>
                      <a:buNone/>
                    </a:pPr>
                    <a:r>
                      <a:rPr lang="en-US" sz="1800" b="0"/>
                      <a:t>L2</a:t>
                    </a:r>
                  </a:p>
                </p:txBody>
              </p:sp>
              <p:sp>
                <p:nvSpPr>
                  <p:cNvPr id="16509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815" y="535"/>
                    <a:ext cx="45" cy="46"/>
                  </a:xfrm>
                  <a:prstGeom prst="ellipse">
                    <a:avLst/>
                  </a:prstGeom>
                  <a:solidFill>
                    <a:schemeClr val="tx1"/>
                  </a:solidFill>
                  <a:ln w="0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  <p:sp>
                <p:nvSpPr>
                  <p:cNvPr id="16510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771" y="535"/>
                    <a:ext cx="46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mpd="sng">
                    <a:solidFill>
                      <a:schemeClr val="tx1"/>
                    </a:solidFill>
                    <a:round/>
                  </a:ln>
                </p:spPr>
                <p:txBody>
                  <a:bodyPr wrap="none" anchor="ctr"/>
                  <a:lstStyle/>
                  <a:p>
                    <a:pPr>
                      <a:buFont typeface="Wingdings" pitchFamily="2" charset="2"/>
                      <a:buNone/>
                    </a:pPr>
                    <a:endParaRPr lang="zh-CN" altLang="zh-CN"/>
                  </a:p>
                </p:txBody>
              </p:sp>
            </p:grpSp>
          </p:grpSp>
        </p:grpSp>
      </p:grpSp>
      <p:sp>
        <p:nvSpPr>
          <p:cNvPr id="16511" name="Oval 129"/>
          <p:cNvSpPr>
            <a:spLocks noChangeArrowheads="1"/>
          </p:cNvSpPr>
          <p:nvPr/>
        </p:nvSpPr>
        <p:spPr bwMode="auto">
          <a:xfrm>
            <a:off x="6443663" y="1268413"/>
            <a:ext cx="431800" cy="433387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sp>
        <p:nvSpPr>
          <p:cNvPr id="16512" name="Oval 130"/>
          <p:cNvSpPr>
            <a:spLocks noChangeArrowheads="1"/>
          </p:cNvSpPr>
          <p:nvPr/>
        </p:nvSpPr>
        <p:spPr bwMode="auto">
          <a:xfrm>
            <a:off x="5580063" y="4292600"/>
            <a:ext cx="431800" cy="433388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sp>
        <p:nvSpPr>
          <p:cNvPr id="16513" name="Text Box 131"/>
          <p:cNvSpPr txBox="1">
            <a:spLocks noChangeArrowheads="1"/>
          </p:cNvSpPr>
          <p:nvPr/>
        </p:nvSpPr>
        <p:spPr bwMode="auto">
          <a:xfrm>
            <a:off x="6083300" y="2562225"/>
            <a:ext cx="1439863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A</a:t>
            </a:r>
            <a:r>
              <a:rPr lang="zh-CN" altLang="en-US" sz="3200"/>
              <a:t>处</a:t>
            </a:r>
          </a:p>
        </p:txBody>
      </p:sp>
      <p:sp>
        <p:nvSpPr>
          <p:cNvPr id="16514" name="Text Box 132"/>
          <p:cNvSpPr txBox="1">
            <a:spLocks noChangeArrowheads="1"/>
          </p:cNvSpPr>
          <p:nvPr/>
        </p:nvSpPr>
        <p:spPr bwMode="auto">
          <a:xfrm>
            <a:off x="2051050" y="5226050"/>
            <a:ext cx="1439863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B</a:t>
            </a:r>
            <a:r>
              <a:rPr lang="zh-CN" altLang="en-US" sz="3200"/>
              <a:t>处</a:t>
            </a:r>
          </a:p>
        </p:txBody>
      </p:sp>
      <p:sp>
        <p:nvSpPr>
          <p:cNvPr id="16515" name="Text Box 133"/>
          <p:cNvSpPr txBox="1">
            <a:spLocks noChangeArrowheads="1"/>
          </p:cNvSpPr>
          <p:nvPr/>
        </p:nvSpPr>
        <p:spPr bwMode="auto">
          <a:xfrm>
            <a:off x="5651500" y="5297488"/>
            <a:ext cx="143986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C</a:t>
            </a:r>
            <a:r>
              <a:rPr lang="zh-CN" altLang="en-US" sz="3200"/>
              <a:t>处</a:t>
            </a:r>
          </a:p>
        </p:txBody>
      </p:sp>
      <p:sp>
        <p:nvSpPr>
          <p:cNvPr id="16516" name="WordArt 11"/>
          <p:cNvSpPr>
            <a:spLocks noChangeArrowheads="1" noTextEdit="1"/>
          </p:cNvSpPr>
          <p:nvPr/>
        </p:nvSpPr>
        <p:spPr bwMode="auto">
          <a:xfrm>
            <a:off x="542925" y="479425"/>
            <a:ext cx="5969000" cy="504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并联电路实物图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833688"/>
            <a:ext cx="58674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Rectangle 4"/>
          <p:cNvPicPr>
            <a:picLocks noGrp="1" noChangeArrowheads="1"/>
          </p:cNvPicPr>
          <p:nvPr>
            <p:ph type="title"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2913" y="5857875"/>
            <a:ext cx="2878137" cy="884238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grpSp>
        <p:nvGrpSpPr>
          <p:cNvPr id="27652" name="Group 74"/>
          <p:cNvGrpSpPr/>
          <p:nvPr/>
        </p:nvGrpSpPr>
        <p:grpSpPr bwMode="auto">
          <a:xfrm>
            <a:off x="4114800" y="228600"/>
            <a:ext cx="3736975" cy="2667000"/>
            <a:chOff x="0" y="0"/>
            <a:chExt cx="2354" cy="1680"/>
          </a:xfrm>
        </p:grpSpPr>
        <p:grpSp>
          <p:nvGrpSpPr>
            <p:cNvPr id="27654" name="Group 39"/>
            <p:cNvGrpSpPr/>
            <p:nvPr/>
          </p:nvGrpSpPr>
          <p:grpSpPr bwMode="auto">
            <a:xfrm>
              <a:off x="0" y="0"/>
              <a:ext cx="2354" cy="1680"/>
              <a:chOff x="0" y="0"/>
              <a:chExt cx="2354" cy="1680"/>
            </a:xfrm>
          </p:grpSpPr>
          <p:sp>
            <p:nvSpPr>
              <p:cNvPr id="27656" name="Line 40"/>
              <p:cNvSpPr>
                <a:spLocks noChangeShapeType="1"/>
              </p:cNvSpPr>
              <p:nvPr/>
            </p:nvSpPr>
            <p:spPr bwMode="auto">
              <a:xfrm>
                <a:off x="1154" y="0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57" name="Line 41"/>
              <p:cNvSpPr>
                <a:spLocks noChangeShapeType="1"/>
              </p:cNvSpPr>
              <p:nvPr/>
            </p:nvSpPr>
            <p:spPr bwMode="auto">
              <a:xfrm>
                <a:off x="1093" y="141"/>
                <a:ext cx="0" cy="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58" name="Line 42"/>
              <p:cNvSpPr>
                <a:spLocks noChangeShapeType="1"/>
              </p:cNvSpPr>
              <p:nvPr/>
            </p:nvSpPr>
            <p:spPr bwMode="auto">
              <a:xfrm>
                <a:off x="2" y="172"/>
                <a:ext cx="0" cy="1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59" name="Line 43"/>
              <p:cNvSpPr>
                <a:spLocks noChangeShapeType="1"/>
              </p:cNvSpPr>
              <p:nvPr/>
            </p:nvSpPr>
            <p:spPr bwMode="auto">
              <a:xfrm>
                <a:off x="2" y="1316"/>
                <a:ext cx="40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grpSp>
            <p:nvGrpSpPr>
              <p:cNvPr id="27660" name="Group 44"/>
              <p:cNvGrpSpPr/>
              <p:nvPr/>
            </p:nvGrpSpPr>
            <p:grpSpPr bwMode="auto">
              <a:xfrm rot="464445">
                <a:off x="960" y="1433"/>
                <a:ext cx="273" cy="247"/>
                <a:chOff x="0" y="0"/>
                <a:chExt cx="384" cy="384"/>
              </a:xfrm>
            </p:grpSpPr>
            <p:sp>
              <p:nvSpPr>
                <p:cNvPr id="27686" name="Oval 4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7687" name="Line 46"/>
                <p:cNvSpPr>
                  <a:spLocks noChangeShapeType="1"/>
                </p:cNvSpPr>
                <p:nvPr/>
              </p:nvSpPr>
              <p:spPr bwMode="auto">
                <a:xfrm>
                  <a:off x="48" y="96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27688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96" y="48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7661" name="Group 48"/>
              <p:cNvGrpSpPr/>
              <p:nvPr/>
            </p:nvGrpSpPr>
            <p:grpSpPr bwMode="auto">
              <a:xfrm rot="464445">
                <a:off x="768" y="857"/>
                <a:ext cx="273" cy="247"/>
                <a:chOff x="0" y="0"/>
                <a:chExt cx="384" cy="384"/>
              </a:xfrm>
            </p:grpSpPr>
            <p:sp>
              <p:nvSpPr>
                <p:cNvPr id="27683" name="Oval 4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27684" name="Line 50"/>
                <p:cNvSpPr>
                  <a:spLocks noChangeShapeType="1"/>
                </p:cNvSpPr>
                <p:nvPr/>
              </p:nvSpPr>
              <p:spPr bwMode="auto">
                <a:xfrm>
                  <a:off x="48" y="96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27685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96" y="48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sp>
            <p:nvSpPr>
              <p:cNvPr id="27662" name="Line 52"/>
              <p:cNvSpPr>
                <a:spLocks noChangeShapeType="1"/>
              </p:cNvSpPr>
              <p:nvPr/>
            </p:nvSpPr>
            <p:spPr bwMode="auto">
              <a:xfrm>
                <a:off x="1809" y="1316"/>
                <a:ext cx="54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63" name="Line 53"/>
              <p:cNvSpPr>
                <a:spLocks noChangeShapeType="1"/>
              </p:cNvSpPr>
              <p:nvPr/>
            </p:nvSpPr>
            <p:spPr bwMode="auto">
              <a:xfrm flipH="1">
                <a:off x="2352" y="172"/>
                <a:ext cx="2" cy="87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64" name="Oval 54"/>
              <p:cNvSpPr>
                <a:spLocks noChangeArrowheads="1"/>
              </p:cNvSpPr>
              <p:nvPr/>
            </p:nvSpPr>
            <p:spPr bwMode="auto">
              <a:xfrm>
                <a:off x="1614" y="141"/>
                <a:ext cx="68" cy="6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665" name="Line 55"/>
              <p:cNvSpPr>
                <a:spLocks noChangeShapeType="1"/>
              </p:cNvSpPr>
              <p:nvPr/>
            </p:nvSpPr>
            <p:spPr bwMode="auto">
              <a:xfrm flipV="1">
                <a:off x="1682" y="48"/>
                <a:ext cx="170" cy="1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grpSp>
            <p:nvGrpSpPr>
              <p:cNvPr id="27666" name="Group 56"/>
              <p:cNvGrpSpPr/>
              <p:nvPr/>
            </p:nvGrpSpPr>
            <p:grpSpPr bwMode="auto">
              <a:xfrm>
                <a:off x="1152" y="713"/>
                <a:ext cx="336" cy="480"/>
                <a:chOff x="0" y="0"/>
                <a:chExt cx="336" cy="480"/>
              </a:xfrm>
            </p:grpSpPr>
            <p:sp>
              <p:nvSpPr>
                <p:cNvPr id="27681" name="Oval 57"/>
                <p:cNvSpPr>
                  <a:spLocks noChangeArrowheads="1"/>
                </p:cNvSpPr>
                <p:nvPr/>
              </p:nvSpPr>
              <p:spPr bwMode="auto">
                <a:xfrm>
                  <a:off x="0" y="96"/>
                  <a:ext cx="336" cy="336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7682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4400">
                      <a:solidFill>
                        <a:srgbClr val="FF3300"/>
                      </a:solidFill>
                      <a:latin typeface="Times New Roman" pitchFamily="18" charset="0"/>
                    </a:rPr>
                    <a:t>A</a:t>
                  </a:r>
                </a:p>
              </p:txBody>
            </p:sp>
          </p:grpSp>
          <p:sp>
            <p:nvSpPr>
              <p:cNvPr id="27667" name="Line 59"/>
              <p:cNvSpPr>
                <a:spLocks noChangeShapeType="1"/>
              </p:cNvSpPr>
              <p:nvPr/>
            </p:nvSpPr>
            <p:spPr bwMode="auto">
              <a:xfrm>
                <a:off x="1154" y="192"/>
                <a:ext cx="4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68" name="Line 60"/>
              <p:cNvSpPr>
                <a:spLocks noChangeShapeType="1"/>
              </p:cNvSpPr>
              <p:nvPr/>
            </p:nvSpPr>
            <p:spPr bwMode="auto">
              <a:xfrm>
                <a:off x="1826" y="192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69" name="Line 61"/>
              <p:cNvSpPr>
                <a:spLocks noChangeShapeType="1"/>
              </p:cNvSpPr>
              <p:nvPr/>
            </p:nvSpPr>
            <p:spPr bwMode="auto">
              <a:xfrm>
                <a:off x="1010" y="0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0" name="Line 62"/>
              <p:cNvSpPr>
                <a:spLocks noChangeShapeType="1"/>
              </p:cNvSpPr>
              <p:nvPr/>
            </p:nvSpPr>
            <p:spPr bwMode="auto">
              <a:xfrm>
                <a:off x="949" y="141"/>
                <a:ext cx="0" cy="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1" name="Line 63"/>
              <p:cNvSpPr>
                <a:spLocks noChangeShapeType="1"/>
              </p:cNvSpPr>
              <p:nvPr/>
            </p:nvSpPr>
            <p:spPr bwMode="auto">
              <a:xfrm flipV="1">
                <a:off x="2352" y="1001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2" name="Line 64"/>
              <p:cNvSpPr>
                <a:spLocks noChangeShapeType="1"/>
              </p:cNvSpPr>
              <p:nvPr/>
            </p:nvSpPr>
            <p:spPr bwMode="auto">
              <a:xfrm>
                <a:off x="1488" y="953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3" name="Line 65"/>
              <p:cNvSpPr>
                <a:spLocks noChangeShapeType="1"/>
              </p:cNvSpPr>
              <p:nvPr/>
            </p:nvSpPr>
            <p:spPr bwMode="auto">
              <a:xfrm>
                <a:off x="1200" y="1577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4" name="Line 66"/>
              <p:cNvSpPr>
                <a:spLocks noChangeShapeType="1"/>
              </p:cNvSpPr>
              <p:nvPr/>
            </p:nvSpPr>
            <p:spPr bwMode="auto">
              <a:xfrm>
                <a:off x="1776" y="953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5" name="Line 67"/>
              <p:cNvSpPr>
                <a:spLocks noChangeShapeType="1"/>
              </p:cNvSpPr>
              <p:nvPr/>
            </p:nvSpPr>
            <p:spPr bwMode="auto">
              <a:xfrm>
                <a:off x="432" y="953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6" name="Line 68"/>
              <p:cNvSpPr>
                <a:spLocks noChangeShapeType="1"/>
              </p:cNvSpPr>
              <p:nvPr/>
            </p:nvSpPr>
            <p:spPr bwMode="auto">
              <a:xfrm>
                <a:off x="432" y="1577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7" name="Line 69"/>
              <p:cNvSpPr>
                <a:spLocks noChangeShapeType="1"/>
              </p:cNvSpPr>
              <p:nvPr/>
            </p:nvSpPr>
            <p:spPr bwMode="auto">
              <a:xfrm>
                <a:off x="432" y="953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8" name="Line 70"/>
              <p:cNvSpPr>
                <a:spLocks noChangeShapeType="1"/>
              </p:cNvSpPr>
              <p:nvPr/>
            </p:nvSpPr>
            <p:spPr bwMode="auto">
              <a:xfrm>
                <a:off x="0" y="185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7679" name="Line 71"/>
              <p:cNvSpPr>
                <a:spLocks noChangeShapeType="1"/>
              </p:cNvSpPr>
              <p:nvPr/>
            </p:nvSpPr>
            <p:spPr bwMode="auto">
              <a:xfrm flipH="1" flipV="1">
                <a:off x="1584" y="905"/>
                <a:ext cx="0" cy="96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680" name="Line 72"/>
              <p:cNvSpPr>
                <a:spLocks noChangeShapeType="1"/>
              </p:cNvSpPr>
              <p:nvPr/>
            </p:nvSpPr>
            <p:spPr bwMode="auto">
              <a:xfrm>
                <a:off x="1056" y="953"/>
                <a:ext cx="9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27655" name="Rectangle 73"/>
            <p:cNvSpPr>
              <a:spLocks noChangeArrowheads="1"/>
            </p:cNvSpPr>
            <p:nvPr/>
          </p:nvSpPr>
          <p:spPr bwMode="auto">
            <a:xfrm>
              <a:off x="1488" y="57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>
                  <a:solidFill>
                    <a:srgbClr val="FF33CC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sp>
        <p:nvSpPr>
          <p:cNvPr id="27653" name="Text Box 75"/>
          <p:cNvSpPr txBox="1">
            <a:spLocks noChangeArrowheads="1"/>
          </p:cNvSpPr>
          <p:nvPr/>
        </p:nvSpPr>
        <p:spPr bwMode="auto">
          <a:xfrm>
            <a:off x="1219200" y="963613"/>
            <a:ext cx="3124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3600">
                <a:solidFill>
                  <a:srgbClr val="CC00FF"/>
                </a:solidFill>
                <a:latin typeface="Times New Roman" pitchFamily="18" charset="0"/>
              </a:rPr>
              <a:t>进行实验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并联电路实物图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2708275"/>
            <a:ext cx="5111750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Rectangle 4"/>
          <p:cNvPicPr>
            <a:picLocks noGrp="1" noChangeArrowheads="1"/>
          </p:cNvPicPr>
          <p:nvPr>
            <p:ph type="title"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5013325"/>
            <a:ext cx="3030537" cy="884238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grpSp>
        <p:nvGrpSpPr>
          <p:cNvPr id="28676" name="Group 43"/>
          <p:cNvGrpSpPr/>
          <p:nvPr/>
        </p:nvGrpSpPr>
        <p:grpSpPr bwMode="auto">
          <a:xfrm>
            <a:off x="4284663" y="476250"/>
            <a:ext cx="3567112" cy="2638425"/>
            <a:chOff x="0" y="0"/>
            <a:chExt cx="2354" cy="1822"/>
          </a:xfrm>
        </p:grpSpPr>
        <p:sp>
          <p:nvSpPr>
            <p:cNvPr id="28677" name="Line 8"/>
            <p:cNvSpPr>
              <a:spLocks noChangeShapeType="1"/>
            </p:cNvSpPr>
            <p:nvPr/>
          </p:nvSpPr>
          <p:spPr bwMode="auto">
            <a:xfrm>
              <a:off x="1154" y="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78" name="Line 9"/>
            <p:cNvSpPr>
              <a:spLocks noChangeShapeType="1"/>
            </p:cNvSpPr>
            <p:nvPr/>
          </p:nvSpPr>
          <p:spPr bwMode="auto">
            <a:xfrm>
              <a:off x="1093" y="141"/>
              <a:ext cx="0" cy="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79" name="Line 10"/>
            <p:cNvSpPr>
              <a:spLocks noChangeShapeType="1"/>
            </p:cNvSpPr>
            <p:nvPr/>
          </p:nvSpPr>
          <p:spPr bwMode="auto">
            <a:xfrm>
              <a:off x="2" y="172"/>
              <a:ext cx="0" cy="1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80" name="Line 11"/>
            <p:cNvSpPr>
              <a:spLocks noChangeShapeType="1"/>
            </p:cNvSpPr>
            <p:nvPr/>
          </p:nvSpPr>
          <p:spPr bwMode="auto">
            <a:xfrm>
              <a:off x="2" y="1316"/>
              <a:ext cx="4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grpSp>
          <p:nvGrpSpPr>
            <p:cNvPr id="28681" name="Group 12"/>
            <p:cNvGrpSpPr/>
            <p:nvPr/>
          </p:nvGrpSpPr>
          <p:grpSpPr bwMode="auto">
            <a:xfrm rot="464445">
              <a:off x="672" y="1440"/>
              <a:ext cx="273" cy="247"/>
              <a:chOff x="0" y="0"/>
              <a:chExt cx="384" cy="384"/>
            </a:xfrm>
          </p:grpSpPr>
          <p:sp>
            <p:nvSpPr>
              <p:cNvPr id="28708" name="Oval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709" name="Line 14"/>
              <p:cNvSpPr>
                <a:spLocks noChangeShapeType="1"/>
              </p:cNvSpPr>
              <p:nvPr/>
            </p:nvSpPr>
            <p:spPr bwMode="auto">
              <a:xfrm>
                <a:off x="48" y="96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8710" name="Line 15"/>
              <p:cNvSpPr>
                <a:spLocks noChangeShapeType="1"/>
              </p:cNvSpPr>
              <p:nvPr/>
            </p:nvSpPr>
            <p:spPr bwMode="auto">
              <a:xfrm flipV="1">
                <a:off x="96" y="4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grpSp>
          <p:nvGrpSpPr>
            <p:cNvPr id="28682" name="Group 16"/>
            <p:cNvGrpSpPr/>
            <p:nvPr/>
          </p:nvGrpSpPr>
          <p:grpSpPr bwMode="auto">
            <a:xfrm rot="464445">
              <a:off x="768" y="857"/>
              <a:ext cx="273" cy="247"/>
              <a:chOff x="0" y="0"/>
              <a:chExt cx="384" cy="384"/>
            </a:xfrm>
          </p:grpSpPr>
          <p:sp>
            <p:nvSpPr>
              <p:cNvPr id="28705" name="Oval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8706" name="Line 18"/>
              <p:cNvSpPr>
                <a:spLocks noChangeShapeType="1"/>
              </p:cNvSpPr>
              <p:nvPr/>
            </p:nvSpPr>
            <p:spPr bwMode="auto">
              <a:xfrm>
                <a:off x="48" y="96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8707" name="Line 19"/>
              <p:cNvSpPr>
                <a:spLocks noChangeShapeType="1"/>
              </p:cNvSpPr>
              <p:nvPr/>
            </p:nvSpPr>
            <p:spPr bwMode="auto">
              <a:xfrm flipV="1">
                <a:off x="96" y="4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28683" name="Line 20"/>
            <p:cNvSpPr>
              <a:spLocks noChangeShapeType="1"/>
            </p:cNvSpPr>
            <p:nvPr/>
          </p:nvSpPr>
          <p:spPr bwMode="auto">
            <a:xfrm>
              <a:off x="1809" y="1316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84" name="Line 21"/>
            <p:cNvSpPr>
              <a:spLocks noChangeShapeType="1"/>
            </p:cNvSpPr>
            <p:nvPr/>
          </p:nvSpPr>
          <p:spPr bwMode="auto">
            <a:xfrm flipH="1">
              <a:off x="2352" y="172"/>
              <a:ext cx="2" cy="8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85" name="Oval 22"/>
            <p:cNvSpPr>
              <a:spLocks noChangeArrowheads="1"/>
            </p:cNvSpPr>
            <p:nvPr/>
          </p:nvSpPr>
          <p:spPr bwMode="auto">
            <a:xfrm>
              <a:off x="1614" y="141"/>
              <a:ext cx="68" cy="6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6" name="Line 23"/>
            <p:cNvSpPr>
              <a:spLocks noChangeShapeType="1"/>
            </p:cNvSpPr>
            <p:nvPr/>
          </p:nvSpPr>
          <p:spPr bwMode="auto">
            <a:xfrm flipV="1">
              <a:off x="1682" y="48"/>
              <a:ext cx="170" cy="1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grpSp>
          <p:nvGrpSpPr>
            <p:cNvPr id="28687" name="Group 24"/>
            <p:cNvGrpSpPr/>
            <p:nvPr/>
          </p:nvGrpSpPr>
          <p:grpSpPr bwMode="auto">
            <a:xfrm>
              <a:off x="1104" y="1296"/>
              <a:ext cx="336" cy="526"/>
              <a:chOff x="0" y="0"/>
              <a:chExt cx="336" cy="526"/>
            </a:xfrm>
          </p:grpSpPr>
          <p:sp>
            <p:nvSpPr>
              <p:cNvPr id="28703" name="Oval 25"/>
              <p:cNvSpPr>
                <a:spLocks noChangeArrowheads="1"/>
              </p:cNvSpPr>
              <p:nvPr/>
            </p:nvSpPr>
            <p:spPr bwMode="auto">
              <a:xfrm>
                <a:off x="0" y="96"/>
                <a:ext cx="336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704" name="Text Box 2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240" cy="52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400">
                    <a:solidFill>
                      <a:srgbClr val="FF33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</p:grpSp>
        <p:sp>
          <p:nvSpPr>
            <p:cNvPr id="28688" name="Line 27"/>
            <p:cNvSpPr>
              <a:spLocks noChangeShapeType="1"/>
            </p:cNvSpPr>
            <p:nvPr/>
          </p:nvSpPr>
          <p:spPr bwMode="auto">
            <a:xfrm>
              <a:off x="1154" y="192"/>
              <a:ext cx="4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89" name="Line 28"/>
            <p:cNvSpPr>
              <a:spLocks noChangeShapeType="1"/>
            </p:cNvSpPr>
            <p:nvPr/>
          </p:nvSpPr>
          <p:spPr bwMode="auto">
            <a:xfrm>
              <a:off x="1826" y="192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0" name="Line 29"/>
            <p:cNvSpPr>
              <a:spLocks noChangeShapeType="1"/>
            </p:cNvSpPr>
            <p:nvPr/>
          </p:nvSpPr>
          <p:spPr bwMode="auto">
            <a:xfrm>
              <a:off x="1010" y="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1" name="Line 30"/>
            <p:cNvSpPr>
              <a:spLocks noChangeShapeType="1"/>
            </p:cNvSpPr>
            <p:nvPr/>
          </p:nvSpPr>
          <p:spPr bwMode="auto">
            <a:xfrm>
              <a:off x="949" y="141"/>
              <a:ext cx="0" cy="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2" name="Line 31"/>
            <p:cNvSpPr>
              <a:spLocks noChangeShapeType="1"/>
            </p:cNvSpPr>
            <p:nvPr/>
          </p:nvSpPr>
          <p:spPr bwMode="auto">
            <a:xfrm flipV="1">
              <a:off x="2352" y="1001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3" name="Line 32"/>
            <p:cNvSpPr>
              <a:spLocks noChangeShapeType="1"/>
            </p:cNvSpPr>
            <p:nvPr/>
          </p:nvSpPr>
          <p:spPr bwMode="auto">
            <a:xfrm flipV="1">
              <a:off x="1056" y="953"/>
              <a:ext cx="720" cy="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4" name="Line 33"/>
            <p:cNvSpPr>
              <a:spLocks noChangeShapeType="1"/>
            </p:cNvSpPr>
            <p:nvPr/>
          </p:nvSpPr>
          <p:spPr bwMode="auto">
            <a:xfrm flipV="1">
              <a:off x="1440" y="1577"/>
              <a:ext cx="336" cy="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5" name="Line 34"/>
            <p:cNvSpPr>
              <a:spLocks noChangeShapeType="1"/>
            </p:cNvSpPr>
            <p:nvPr/>
          </p:nvSpPr>
          <p:spPr bwMode="auto">
            <a:xfrm>
              <a:off x="1776" y="953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6" name="Line 35"/>
            <p:cNvSpPr>
              <a:spLocks noChangeShapeType="1"/>
            </p:cNvSpPr>
            <p:nvPr/>
          </p:nvSpPr>
          <p:spPr bwMode="auto">
            <a:xfrm>
              <a:off x="432" y="953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7" name="Line 36"/>
            <p:cNvSpPr>
              <a:spLocks noChangeShapeType="1"/>
            </p:cNvSpPr>
            <p:nvPr/>
          </p:nvSpPr>
          <p:spPr bwMode="auto">
            <a:xfrm>
              <a:off x="432" y="1577"/>
              <a:ext cx="240" cy="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8" name="Line 37"/>
            <p:cNvSpPr>
              <a:spLocks noChangeShapeType="1"/>
            </p:cNvSpPr>
            <p:nvPr/>
          </p:nvSpPr>
          <p:spPr bwMode="auto">
            <a:xfrm>
              <a:off x="432" y="953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699" name="Line 38"/>
            <p:cNvSpPr>
              <a:spLocks noChangeShapeType="1"/>
            </p:cNvSpPr>
            <p:nvPr/>
          </p:nvSpPr>
          <p:spPr bwMode="auto">
            <a:xfrm>
              <a:off x="0" y="185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8700" name="Line 39"/>
            <p:cNvSpPr>
              <a:spLocks noChangeShapeType="1"/>
            </p:cNvSpPr>
            <p:nvPr/>
          </p:nvSpPr>
          <p:spPr bwMode="auto">
            <a:xfrm flipH="1" flipV="1">
              <a:off x="1536" y="1536"/>
              <a:ext cx="0" cy="9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1" name="Rectangle 41"/>
            <p:cNvSpPr>
              <a:spLocks noChangeArrowheads="1"/>
            </p:cNvSpPr>
            <p:nvPr/>
          </p:nvSpPr>
          <p:spPr bwMode="auto">
            <a:xfrm>
              <a:off x="1392" y="1248"/>
              <a:ext cx="336" cy="35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>
                  <a:solidFill>
                    <a:srgbClr val="FF33CC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8702" name="Line 42"/>
            <p:cNvSpPr>
              <a:spLocks noChangeShapeType="1"/>
            </p:cNvSpPr>
            <p:nvPr/>
          </p:nvSpPr>
          <p:spPr bwMode="auto">
            <a:xfrm>
              <a:off x="960" y="158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并联电路实物图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571744"/>
            <a:ext cx="5638800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Rectangle 3"/>
          <p:cNvPicPr>
            <a:picLocks noGrp="1" noChangeArrowheads="1"/>
          </p:cNvPicPr>
          <p:nvPr>
            <p:ph type="title"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5643578"/>
            <a:ext cx="3028950" cy="884238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grpSp>
        <p:nvGrpSpPr>
          <p:cNvPr id="29700" name="Group 4"/>
          <p:cNvGrpSpPr/>
          <p:nvPr/>
        </p:nvGrpSpPr>
        <p:grpSpPr bwMode="auto">
          <a:xfrm>
            <a:off x="3733800" y="152400"/>
            <a:ext cx="4175125" cy="2667000"/>
            <a:chOff x="0" y="0"/>
            <a:chExt cx="2630" cy="1680"/>
          </a:xfrm>
        </p:grpSpPr>
        <p:grpSp>
          <p:nvGrpSpPr>
            <p:cNvPr id="29701" name="Group 5"/>
            <p:cNvGrpSpPr/>
            <p:nvPr/>
          </p:nvGrpSpPr>
          <p:grpSpPr bwMode="auto">
            <a:xfrm>
              <a:off x="0" y="0"/>
              <a:ext cx="2496" cy="1680"/>
              <a:chOff x="0" y="0"/>
              <a:chExt cx="2496" cy="1680"/>
            </a:xfrm>
          </p:grpSpPr>
          <p:sp>
            <p:nvSpPr>
              <p:cNvPr id="29703" name="Line 6"/>
              <p:cNvSpPr>
                <a:spLocks noChangeShapeType="1"/>
              </p:cNvSpPr>
              <p:nvPr/>
            </p:nvSpPr>
            <p:spPr bwMode="auto">
              <a:xfrm>
                <a:off x="1154" y="0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04" name="Line 7"/>
              <p:cNvSpPr>
                <a:spLocks noChangeShapeType="1"/>
              </p:cNvSpPr>
              <p:nvPr/>
            </p:nvSpPr>
            <p:spPr bwMode="auto">
              <a:xfrm>
                <a:off x="1093" y="141"/>
                <a:ext cx="0" cy="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05" name="Line 8"/>
              <p:cNvSpPr>
                <a:spLocks noChangeShapeType="1"/>
              </p:cNvSpPr>
              <p:nvPr/>
            </p:nvSpPr>
            <p:spPr bwMode="auto">
              <a:xfrm>
                <a:off x="2" y="172"/>
                <a:ext cx="0" cy="1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06" name="Line 9"/>
              <p:cNvSpPr>
                <a:spLocks noChangeShapeType="1"/>
              </p:cNvSpPr>
              <p:nvPr/>
            </p:nvSpPr>
            <p:spPr bwMode="auto">
              <a:xfrm>
                <a:off x="2" y="1316"/>
                <a:ext cx="40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grpSp>
            <p:nvGrpSpPr>
              <p:cNvPr id="29707" name="Group 10"/>
              <p:cNvGrpSpPr/>
              <p:nvPr/>
            </p:nvGrpSpPr>
            <p:grpSpPr bwMode="auto">
              <a:xfrm rot="464445">
                <a:off x="960" y="1433"/>
                <a:ext cx="273" cy="247"/>
                <a:chOff x="0" y="0"/>
                <a:chExt cx="384" cy="384"/>
              </a:xfrm>
            </p:grpSpPr>
            <p:sp>
              <p:nvSpPr>
                <p:cNvPr id="29732" name="Oval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733" name="Line 12"/>
                <p:cNvSpPr>
                  <a:spLocks noChangeShapeType="1"/>
                </p:cNvSpPr>
                <p:nvPr/>
              </p:nvSpPr>
              <p:spPr bwMode="auto">
                <a:xfrm>
                  <a:off x="48" y="96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2973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96" y="48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9708" name="Group 14"/>
              <p:cNvGrpSpPr/>
              <p:nvPr/>
            </p:nvGrpSpPr>
            <p:grpSpPr bwMode="auto">
              <a:xfrm rot="464445">
                <a:off x="960" y="857"/>
                <a:ext cx="273" cy="247"/>
                <a:chOff x="0" y="0"/>
                <a:chExt cx="384" cy="384"/>
              </a:xfrm>
            </p:grpSpPr>
            <p:sp>
              <p:nvSpPr>
                <p:cNvPr id="29729" name="Oval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730" name="Line 16"/>
                <p:cNvSpPr>
                  <a:spLocks noChangeShapeType="1"/>
                </p:cNvSpPr>
                <p:nvPr/>
              </p:nvSpPr>
              <p:spPr bwMode="auto">
                <a:xfrm>
                  <a:off x="48" y="96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  <p:sp>
              <p:nvSpPr>
                <p:cNvPr id="2973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96" y="48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/>
                <a:lstStyle/>
                <a:p>
                  <a:endParaRPr lang="zh-CN" altLang="en-US"/>
                </a:p>
              </p:txBody>
            </p:sp>
          </p:grpSp>
          <p:sp>
            <p:nvSpPr>
              <p:cNvPr id="29709" name="Line 18"/>
              <p:cNvSpPr>
                <a:spLocks noChangeShapeType="1"/>
              </p:cNvSpPr>
              <p:nvPr/>
            </p:nvSpPr>
            <p:spPr bwMode="auto">
              <a:xfrm>
                <a:off x="1809" y="1316"/>
                <a:ext cx="54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0" name="Line 19"/>
              <p:cNvSpPr>
                <a:spLocks noChangeShapeType="1"/>
              </p:cNvSpPr>
              <p:nvPr/>
            </p:nvSpPr>
            <p:spPr bwMode="auto">
              <a:xfrm flipH="1">
                <a:off x="2352" y="172"/>
                <a:ext cx="2" cy="4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1" name="Oval 20"/>
              <p:cNvSpPr>
                <a:spLocks noChangeArrowheads="1"/>
              </p:cNvSpPr>
              <p:nvPr/>
            </p:nvSpPr>
            <p:spPr bwMode="auto">
              <a:xfrm>
                <a:off x="1614" y="141"/>
                <a:ext cx="68" cy="6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12" name="Line 21"/>
              <p:cNvSpPr>
                <a:spLocks noChangeShapeType="1"/>
              </p:cNvSpPr>
              <p:nvPr/>
            </p:nvSpPr>
            <p:spPr bwMode="auto">
              <a:xfrm flipV="1">
                <a:off x="1682" y="48"/>
                <a:ext cx="170" cy="1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grpSp>
            <p:nvGrpSpPr>
              <p:cNvPr id="29713" name="Group 22"/>
              <p:cNvGrpSpPr/>
              <p:nvPr/>
            </p:nvGrpSpPr>
            <p:grpSpPr bwMode="auto">
              <a:xfrm>
                <a:off x="2160" y="569"/>
                <a:ext cx="336" cy="480"/>
                <a:chOff x="0" y="0"/>
                <a:chExt cx="336" cy="480"/>
              </a:xfrm>
            </p:grpSpPr>
            <p:sp>
              <p:nvSpPr>
                <p:cNvPr id="29727" name="Oval 23"/>
                <p:cNvSpPr>
                  <a:spLocks noChangeArrowheads="1"/>
                </p:cNvSpPr>
                <p:nvPr/>
              </p:nvSpPr>
              <p:spPr bwMode="auto">
                <a:xfrm>
                  <a:off x="0" y="96"/>
                  <a:ext cx="336" cy="336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7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4400">
                      <a:solidFill>
                        <a:srgbClr val="FF3300"/>
                      </a:solidFill>
                      <a:latin typeface="Times New Roman" pitchFamily="18" charset="0"/>
                    </a:rPr>
                    <a:t>A</a:t>
                  </a:r>
                </a:p>
              </p:txBody>
            </p:sp>
          </p:grpSp>
          <p:sp>
            <p:nvSpPr>
              <p:cNvPr id="29714" name="Line 25"/>
              <p:cNvSpPr>
                <a:spLocks noChangeShapeType="1"/>
              </p:cNvSpPr>
              <p:nvPr/>
            </p:nvSpPr>
            <p:spPr bwMode="auto">
              <a:xfrm>
                <a:off x="1154" y="192"/>
                <a:ext cx="4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5" name="Line 26"/>
              <p:cNvSpPr>
                <a:spLocks noChangeShapeType="1"/>
              </p:cNvSpPr>
              <p:nvPr/>
            </p:nvSpPr>
            <p:spPr bwMode="auto">
              <a:xfrm>
                <a:off x="1826" y="192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6" name="Line 27"/>
              <p:cNvSpPr>
                <a:spLocks noChangeShapeType="1"/>
              </p:cNvSpPr>
              <p:nvPr/>
            </p:nvSpPr>
            <p:spPr bwMode="auto">
              <a:xfrm>
                <a:off x="1010" y="0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7" name="Line 28"/>
              <p:cNvSpPr>
                <a:spLocks noChangeShapeType="1"/>
              </p:cNvSpPr>
              <p:nvPr/>
            </p:nvSpPr>
            <p:spPr bwMode="auto">
              <a:xfrm>
                <a:off x="949" y="141"/>
                <a:ext cx="0" cy="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8" name="Line 29"/>
              <p:cNvSpPr>
                <a:spLocks noChangeShapeType="1"/>
              </p:cNvSpPr>
              <p:nvPr/>
            </p:nvSpPr>
            <p:spPr bwMode="auto">
              <a:xfrm flipV="1">
                <a:off x="2352" y="1001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19" name="Line 30"/>
              <p:cNvSpPr>
                <a:spLocks noChangeShapeType="1"/>
              </p:cNvSpPr>
              <p:nvPr/>
            </p:nvSpPr>
            <p:spPr bwMode="auto">
              <a:xfrm>
                <a:off x="1248" y="953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0" name="Line 31"/>
              <p:cNvSpPr>
                <a:spLocks noChangeShapeType="1"/>
              </p:cNvSpPr>
              <p:nvPr/>
            </p:nvSpPr>
            <p:spPr bwMode="auto">
              <a:xfrm>
                <a:off x="1200" y="1577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1" name="Line 32"/>
              <p:cNvSpPr>
                <a:spLocks noChangeShapeType="1"/>
              </p:cNvSpPr>
              <p:nvPr/>
            </p:nvSpPr>
            <p:spPr bwMode="auto">
              <a:xfrm>
                <a:off x="1776" y="953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2" name="Line 33"/>
              <p:cNvSpPr>
                <a:spLocks noChangeShapeType="1"/>
              </p:cNvSpPr>
              <p:nvPr/>
            </p:nvSpPr>
            <p:spPr bwMode="auto">
              <a:xfrm>
                <a:off x="432" y="953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3" name="Line 34"/>
              <p:cNvSpPr>
                <a:spLocks noChangeShapeType="1"/>
              </p:cNvSpPr>
              <p:nvPr/>
            </p:nvSpPr>
            <p:spPr bwMode="auto">
              <a:xfrm>
                <a:off x="432" y="1577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4" name="Line 35"/>
              <p:cNvSpPr>
                <a:spLocks noChangeShapeType="1"/>
              </p:cNvSpPr>
              <p:nvPr/>
            </p:nvSpPr>
            <p:spPr bwMode="auto">
              <a:xfrm>
                <a:off x="432" y="953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5" name="Line 36"/>
              <p:cNvSpPr>
                <a:spLocks noChangeShapeType="1"/>
              </p:cNvSpPr>
              <p:nvPr/>
            </p:nvSpPr>
            <p:spPr bwMode="auto">
              <a:xfrm>
                <a:off x="0" y="185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9726" name="Line 37"/>
              <p:cNvSpPr>
                <a:spLocks noChangeShapeType="1"/>
              </p:cNvSpPr>
              <p:nvPr/>
            </p:nvSpPr>
            <p:spPr bwMode="auto">
              <a:xfrm>
                <a:off x="2304" y="569"/>
                <a:ext cx="96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9702" name="Text Box 38"/>
            <p:cNvSpPr txBox="1">
              <a:spLocks noChangeArrowheads="1"/>
            </p:cNvSpPr>
            <p:nvPr/>
          </p:nvSpPr>
          <p:spPr bwMode="auto">
            <a:xfrm>
              <a:off x="2352" y="384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2800">
                  <a:solidFill>
                    <a:srgbClr val="FF33CC"/>
                  </a:solidFill>
                  <a:latin typeface="Times New Roman" pitchFamily="18" charset="0"/>
                </a:rPr>
                <a:t>C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图片 21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95736" y="3501008"/>
            <a:ext cx="3446471" cy="258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611560" y="2060848"/>
            <a:ext cx="80645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indent="228600" eaLnBrk="0" hangingPunct="0"/>
            <a:r>
              <a:rPr lang="zh-CN" altLang="en-US" sz="3200" dirty="0">
                <a:solidFill>
                  <a:srgbClr val="000000"/>
                </a:solidFill>
                <a:latin typeface="NEU-BZ-S92"/>
                <a:cs typeface="Times New Roman" pitchFamily="18" charset="0"/>
              </a:rPr>
              <a:t>这是两个小灯泡组成的串联电路</a:t>
            </a:r>
            <a:r>
              <a:rPr lang="en-US" altLang="zh-CN" sz="3200" dirty="0">
                <a:solidFill>
                  <a:srgbClr val="000000"/>
                </a:solidFill>
                <a:cs typeface="Times New Roman" pitchFamily="18" charset="0"/>
              </a:rPr>
              <a:t>,</a:t>
            </a:r>
            <a:r>
              <a:rPr lang="zh-CN" altLang="en-US" sz="3200" dirty="0">
                <a:solidFill>
                  <a:srgbClr val="000000"/>
                </a:solidFill>
                <a:latin typeface="NEU-BZ-S92"/>
                <a:cs typeface="Times New Roman" pitchFamily="18" charset="0"/>
              </a:rPr>
              <a:t>电路中各点的电流之间有什么关系</a:t>
            </a:r>
            <a:r>
              <a:rPr lang="en-US" altLang="zh-CN" sz="3200" dirty="0">
                <a:solidFill>
                  <a:srgbClr val="000000"/>
                </a:solidFill>
                <a:cs typeface="Times New Roman" pitchFamily="18" charset="0"/>
              </a:rPr>
              <a:t>?</a:t>
            </a:r>
            <a:endParaRPr lang="en-US" altLang="zh-CN" sz="3200" dirty="0"/>
          </a:p>
        </p:txBody>
      </p:sp>
      <p:grpSp>
        <p:nvGrpSpPr>
          <p:cNvPr id="8199" name="Group 4"/>
          <p:cNvGrpSpPr/>
          <p:nvPr/>
        </p:nvGrpSpPr>
        <p:grpSpPr bwMode="auto">
          <a:xfrm>
            <a:off x="6551613" y="0"/>
            <a:ext cx="2592387" cy="1008063"/>
            <a:chOff x="0" y="0"/>
            <a:chExt cx="1633" cy="635"/>
          </a:xfrm>
        </p:grpSpPr>
        <p:pic>
          <p:nvPicPr>
            <p:cNvPr id="8200" name="Picture 5" descr="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1" name="Rectangle 2"/>
            <p:cNvSpPr txBox="1">
              <a:spLocks noChangeArrowheads="1"/>
            </p:cNvSpPr>
            <p:nvPr/>
          </p:nvSpPr>
          <p:spPr bwMode="auto">
            <a:xfrm>
              <a:off x="45" y="0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charset="0"/>
                <a:buNone/>
              </a:pPr>
              <a:r>
                <a:rPr lang="zh-CN" altLang="en-US" sz="3200" b="1">
                  <a:solidFill>
                    <a:srgbClr val="CC0000"/>
                  </a:solidFill>
                  <a:ea typeface="黑体" pitchFamily="2" charset="-122"/>
                </a:rPr>
                <a:t>学 习 新 知</a:t>
              </a:r>
            </a:p>
          </p:txBody>
        </p:sp>
      </p:grp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899592" y="1340768"/>
            <a:ext cx="18161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3200" b="1" dirty="0">
                <a:ea typeface="黑体" pitchFamily="2" charset="-122"/>
              </a:rPr>
              <a:t>【</a:t>
            </a:r>
            <a:r>
              <a:rPr lang="zh-CN" altLang="en-US" sz="3200" b="1" dirty="0">
                <a:ea typeface="黑体" pitchFamily="2" charset="-122"/>
              </a:rPr>
              <a:t>问题</a:t>
            </a:r>
            <a:r>
              <a:rPr lang="zh-CN" altLang="zh-CN" sz="3200" b="1" dirty="0">
                <a:ea typeface="黑体" pitchFamily="2" charset="-122"/>
              </a:rPr>
              <a:t>】</a:t>
            </a:r>
            <a:endParaRPr lang="zh-CN" altLang="en-US" sz="3200" b="1" dirty="0">
              <a:ea typeface="黑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33265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一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串联电路的电流规律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Rectangle 2"/>
          <p:cNvPicPr>
            <a:picLocks noGrp="1" noChangeArrowheads="1"/>
          </p:cNvPicPr>
          <p:nvPr>
            <p:ph type="title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4300" y="817563"/>
            <a:ext cx="4565650" cy="1035050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1219200" y="1600200"/>
            <a:ext cx="7239000" cy="609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zh-CN" altLang="en-US" b="1" smtClean="0">
                <a:solidFill>
                  <a:srgbClr val="FF3300"/>
                </a:solidFill>
                <a:latin typeface="Times New Roman" pitchFamily="18" charset="0"/>
                <a:ea typeface="华文中宋" pitchFamily="2" charset="-122"/>
              </a:rPr>
              <a:t>测量结果说明什么？得出什么结论？</a:t>
            </a:r>
          </a:p>
        </p:txBody>
      </p:sp>
      <p:graphicFrame>
        <p:nvGraphicFramePr>
          <p:cNvPr id="43012" name="Group 4"/>
          <p:cNvGraphicFramePr>
            <a:graphicFrameLocks noGrp="1"/>
          </p:cNvGraphicFramePr>
          <p:nvPr/>
        </p:nvGraphicFramePr>
        <p:xfrm>
          <a:off x="762000" y="2209800"/>
          <a:ext cx="8229600" cy="3860800"/>
        </p:xfrm>
        <a:graphic>
          <a:graphicData uri="http://schemas.openxmlformats.org/drawingml/2006/table">
            <a:tbl>
              <a:tblPr/>
              <a:tblGrid>
                <a:gridCol w="1447800"/>
                <a:gridCol w="2362200"/>
                <a:gridCol w="2209800"/>
                <a:gridCol w="22098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</a:t>
                      </a:r>
                      <a:endParaRPr kumimoji="0" lang="en-US" altLang="zh-CN" sz="3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B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B</a:t>
                      </a:r>
                      <a:endParaRPr kumimoji="0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C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C</a:t>
                      </a:r>
                      <a:endParaRPr kumimoji="0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第一次测量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第二次测量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第三次测量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2819400" y="3048000"/>
            <a:ext cx="803275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5257800" y="3048000"/>
            <a:ext cx="10668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1.3</a:t>
            </a: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7467600" y="3048000"/>
            <a:ext cx="10668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2.5</a:t>
            </a:r>
          </a:p>
        </p:txBody>
      </p:sp>
      <p:sp>
        <p:nvSpPr>
          <p:cNvPr id="43042" name="Rectangle 34"/>
          <p:cNvSpPr>
            <a:spLocks noChangeArrowheads="1"/>
          </p:cNvSpPr>
          <p:nvPr/>
        </p:nvSpPr>
        <p:spPr bwMode="auto">
          <a:xfrm>
            <a:off x="28956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1.3</a:t>
            </a:r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>
            <a:off x="52578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1.1</a:t>
            </a:r>
          </a:p>
        </p:txBody>
      </p:sp>
      <p:sp>
        <p:nvSpPr>
          <p:cNvPr id="43044" name="Rectangle 36"/>
          <p:cNvSpPr>
            <a:spLocks noChangeArrowheads="1"/>
          </p:cNvSpPr>
          <p:nvPr/>
        </p:nvSpPr>
        <p:spPr bwMode="auto">
          <a:xfrm>
            <a:off x="75438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2.4</a:t>
            </a:r>
          </a:p>
        </p:txBody>
      </p:sp>
      <p:sp>
        <p:nvSpPr>
          <p:cNvPr id="43045" name="Rectangle 37"/>
          <p:cNvSpPr>
            <a:spLocks noChangeArrowheads="1"/>
          </p:cNvSpPr>
          <p:nvPr/>
        </p:nvSpPr>
        <p:spPr bwMode="auto">
          <a:xfrm>
            <a:off x="2895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5181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7467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2.4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9" grpId="0" autoUpdateAnimBg="0"/>
      <p:bldP spid="43040" grpId="0" autoUpdateAnimBg="0"/>
      <p:bldP spid="43041" grpId="0" autoUpdateAnimBg="0"/>
      <p:bldP spid="43042" grpId="0" autoUpdateAnimBg="0"/>
      <p:bldP spid="43043" grpId="0" autoUpdateAnimBg="0"/>
      <p:bldP spid="43044" grpId="0" autoUpdateAnimBg="0"/>
      <p:bldP spid="43045" grpId="0" autoUpdateAnimBg="0"/>
      <p:bldP spid="43046" grpId="0" autoUpdateAnimBg="0"/>
      <p:bldP spid="4304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419475"/>
            <a:ext cx="5256213" cy="3268663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4036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01625" y="1268413"/>
            <a:ext cx="8540750" cy="2041525"/>
          </a:xfrm>
          <a:prstGeom prst="rect">
            <a:avLst/>
          </a:prstGeom>
          <a:noFill/>
          <a:ln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b="1" dirty="0" smtClean="0">
                <a:ea typeface="黑体" pitchFamily="2" charset="-122"/>
              </a:rPr>
              <a:t>并联电路的特点：电流有两条以上路径，电流出现分与合；各支路用电器独立工作、互不影响；干路开关控制整个电路，支路开关控制所在的支路。</a:t>
            </a:r>
          </a:p>
        </p:txBody>
      </p:sp>
      <p:sp>
        <p:nvSpPr>
          <p:cNvPr id="44037" name="Line 4"/>
          <p:cNvSpPr>
            <a:spLocks noChangeShapeType="1"/>
          </p:cNvSpPr>
          <p:nvPr/>
        </p:nvSpPr>
        <p:spPr bwMode="auto">
          <a:xfrm flipH="1">
            <a:off x="682625" y="6092825"/>
            <a:ext cx="5762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38" name="Line 5"/>
          <p:cNvSpPr>
            <a:spLocks noChangeShapeType="1"/>
          </p:cNvSpPr>
          <p:nvPr/>
        </p:nvSpPr>
        <p:spPr bwMode="auto">
          <a:xfrm flipV="1">
            <a:off x="611188" y="4797425"/>
            <a:ext cx="0" cy="936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39" name="Line 6"/>
          <p:cNvSpPr>
            <a:spLocks noChangeShapeType="1"/>
          </p:cNvSpPr>
          <p:nvPr/>
        </p:nvSpPr>
        <p:spPr bwMode="auto">
          <a:xfrm>
            <a:off x="755650" y="4337050"/>
            <a:ext cx="720725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0" name="Line 7"/>
          <p:cNvSpPr>
            <a:spLocks noChangeShapeType="1"/>
          </p:cNvSpPr>
          <p:nvPr/>
        </p:nvSpPr>
        <p:spPr bwMode="auto">
          <a:xfrm>
            <a:off x="4384675" y="4335463"/>
            <a:ext cx="935038" cy="15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1" name="Line 8"/>
          <p:cNvSpPr>
            <a:spLocks noChangeShapeType="1"/>
          </p:cNvSpPr>
          <p:nvPr/>
        </p:nvSpPr>
        <p:spPr bwMode="auto">
          <a:xfrm flipV="1">
            <a:off x="5335588" y="4791075"/>
            <a:ext cx="0" cy="936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>
            <a:off x="3157538" y="6092825"/>
            <a:ext cx="10080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3" name="Freeform 10"/>
          <p:cNvSpPr/>
          <p:nvPr/>
        </p:nvSpPr>
        <p:spPr bwMode="auto">
          <a:xfrm>
            <a:off x="1657350" y="3716338"/>
            <a:ext cx="654050" cy="360362"/>
          </a:xfrm>
          <a:custGeom>
            <a:avLst/>
            <a:gdLst>
              <a:gd name="T0" fmla="*/ 10080625 w 412"/>
              <a:gd name="T1" fmla="*/ 317508013 h 409"/>
              <a:gd name="T2" fmla="*/ 10080625 w 412"/>
              <a:gd name="T3" fmla="*/ 0 h 409"/>
              <a:gd name="T4" fmla="*/ 1038304464 w 412"/>
              <a:gd name="T5" fmla="*/ 0 h 409"/>
              <a:gd name="T6" fmla="*/ 0 60000 65536"/>
              <a:gd name="T7" fmla="*/ 0 60000 65536"/>
              <a:gd name="T8" fmla="*/ 0 60000 65536"/>
              <a:gd name="T9" fmla="*/ 0 w 412"/>
              <a:gd name="T10" fmla="*/ 0 h 409"/>
              <a:gd name="T11" fmla="*/ 412 w 412"/>
              <a:gd name="T12" fmla="*/ 409 h 4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" h="409">
                <a:moveTo>
                  <a:pt x="4" y="409"/>
                </a:moveTo>
                <a:cubicBezTo>
                  <a:pt x="0" y="187"/>
                  <a:pt x="0" y="164"/>
                  <a:pt x="4" y="0"/>
                </a:cubicBezTo>
                <a:cubicBezTo>
                  <a:pt x="139" y="3"/>
                  <a:pt x="336" y="0"/>
                  <a:pt x="412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miter lim="800000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4" name="Freeform 11"/>
          <p:cNvSpPr/>
          <p:nvPr/>
        </p:nvSpPr>
        <p:spPr bwMode="auto">
          <a:xfrm>
            <a:off x="1658938" y="4465638"/>
            <a:ext cx="666750" cy="460375"/>
          </a:xfrm>
          <a:custGeom>
            <a:avLst/>
            <a:gdLst>
              <a:gd name="T0" fmla="*/ 0 w 420"/>
              <a:gd name="T1" fmla="*/ 0 h 335"/>
              <a:gd name="T2" fmla="*/ 15120939 w 420"/>
              <a:gd name="T3" fmla="*/ 632672003 h 335"/>
              <a:gd name="T4" fmla="*/ 1058465714 w 420"/>
              <a:gd name="T5" fmla="*/ 610009193 h 335"/>
              <a:gd name="T6" fmla="*/ 0 60000 65536"/>
              <a:gd name="T7" fmla="*/ 0 60000 65536"/>
              <a:gd name="T8" fmla="*/ 0 60000 65536"/>
              <a:gd name="T9" fmla="*/ 0 w 420"/>
              <a:gd name="T10" fmla="*/ 0 h 335"/>
              <a:gd name="T11" fmla="*/ 420 w 420"/>
              <a:gd name="T12" fmla="*/ 335 h 3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" h="335">
                <a:moveTo>
                  <a:pt x="0" y="0"/>
                </a:moveTo>
                <a:cubicBezTo>
                  <a:pt x="1" y="56"/>
                  <a:pt x="6" y="173"/>
                  <a:pt x="6" y="335"/>
                </a:cubicBezTo>
                <a:cubicBezTo>
                  <a:pt x="225" y="311"/>
                  <a:pt x="334" y="325"/>
                  <a:pt x="420" y="32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miter lim="800000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5" name="Freeform 12"/>
          <p:cNvSpPr/>
          <p:nvPr/>
        </p:nvSpPr>
        <p:spPr bwMode="auto">
          <a:xfrm rot="10800000">
            <a:off x="3521075" y="3689350"/>
            <a:ext cx="666750" cy="460375"/>
          </a:xfrm>
          <a:custGeom>
            <a:avLst/>
            <a:gdLst>
              <a:gd name="T0" fmla="*/ 0 w 420"/>
              <a:gd name="T1" fmla="*/ 0 h 335"/>
              <a:gd name="T2" fmla="*/ 15120939 w 420"/>
              <a:gd name="T3" fmla="*/ 632672003 h 335"/>
              <a:gd name="T4" fmla="*/ 1058465714 w 420"/>
              <a:gd name="T5" fmla="*/ 610009193 h 335"/>
              <a:gd name="T6" fmla="*/ 0 60000 65536"/>
              <a:gd name="T7" fmla="*/ 0 60000 65536"/>
              <a:gd name="T8" fmla="*/ 0 60000 65536"/>
              <a:gd name="T9" fmla="*/ 0 w 420"/>
              <a:gd name="T10" fmla="*/ 0 h 335"/>
              <a:gd name="T11" fmla="*/ 420 w 420"/>
              <a:gd name="T12" fmla="*/ 335 h 3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" h="335">
                <a:moveTo>
                  <a:pt x="0" y="0"/>
                </a:moveTo>
                <a:cubicBezTo>
                  <a:pt x="1" y="56"/>
                  <a:pt x="6" y="173"/>
                  <a:pt x="6" y="335"/>
                </a:cubicBezTo>
                <a:cubicBezTo>
                  <a:pt x="225" y="311"/>
                  <a:pt x="334" y="325"/>
                  <a:pt x="420" y="32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miter lim="800000"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6" name="Freeform 13"/>
          <p:cNvSpPr/>
          <p:nvPr/>
        </p:nvSpPr>
        <p:spPr bwMode="auto">
          <a:xfrm rot="10800000">
            <a:off x="3506788" y="4556125"/>
            <a:ext cx="654050" cy="360363"/>
          </a:xfrm>
          <a:custGeom>
            <a:avLst/>
            <a:gdLst>
              <a:gd name="T0" fmla="*/ 10080625 w 412"/>
              <a:gd name="T1" fmla="*/ 317509775 h 409"/>
              <a:gd name="T2" fmla="*/ 10080625 w 412"/>
              <a:gd name="T3" fmla="*/ 0 h 409"/>
              <a:gd name="T4" fmla="*/ 1038304464 w 412"/>
              <a:gd name="T5" fmla="*/ 0 h 409"/>
              <a:gd name="T6" fmla="*/ 0 60000 65536"/>
              <a:gd name="T7" fmla="*/ 0 60000 65536"/>
              <a:gd name="T8" fmla="*/ 0 60000 65536"/>
              <a:gd name="T9" fmla="*/ 0 w 412"/>
              <a:gd name="T10" fmla="*/ 0 h 409"/>
              <a:gd name="T11" fmla="*/ 412 w 412"/>
              <a:gd name="T12" fmla="*/ 409 h 4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" h="409">
                <a:moveTo>
                  <a:pt x="4" y="409"/>
                </a:moveTo>
                <a:cubicBezTo>
                  <a:pt x="0" y="187"/>
                  <a:pt x="0" y="164"/>
                  <a:pt x="4" y="0"/>
                </a:cubicBezTo>
                <a:cubicBezTo>
                  <a:pt x="139" y="3"/>
                  <a:pt x="336" y="0"/>
                  <a:pt x="412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miter lim="800000"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7" name="Line 14"/>
          <p:cNvSpPr>
            <a:spLocks noChangeShapeType="1"/>
          </p:cNvSpPr>
          <p:nvPr/>
        </p:nvSpPr>
        <p:spPr bwMode="auto">
          <a:xfrm>
            <a:off x="2411413" y="4941888"/>
            <a:ext cx="720725" cy="15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2411413" y="3714750"/>
            <a:ext cx="720725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468313" y="50847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A</a:t>
            </a:r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3563938" y="35734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B</a:t>
            </a:r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3563938" y="47974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C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611188" y="4814888"/>
            <a:ext cx="43815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endParaRPr lang="en-US" altLang="zh-CN" sz="4000" baseline="-25000">
              <a:solidFill>
                <a:srgbClr val="0000FF"/>
              </a:solidFill>
              <a:latin typeface="宋体" pitchFamily="2" charset="-122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3563938" y="3663950"/>
            <a:ext cx="6096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r>
              <a:rPr lang="en-US" altLang="zh-CN" sz="4000" baseline="-25000">
                <a:solidFill>
                  <a:srgbClr val="0000FF"/>
                </a:solidFill>
                <a:latin typeface="宋体" pitchFamily="2" charset="-122"/>
              </a:rPr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3492500" y="5013325"/>
            <a:ext cx="6096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r>
              <a:rPr lang="en-US" altLang="zh-CN" sz="4000" baseline="-25000">
                <a:solidFill>
                  <a:srgbClr val="0000FF"/>
                </a:solidFill>
                <a:latin typeface="宋体" pitchFamily="2" charset="-122"/>
              </a:rPr>
              <a:t>2</a:t>
            </a:r>
          </a:p>
        </p:txBody>
      </p:sp>
      <p:pic>
        <p:nvPicPr>
          <p:cNvPr id="44056" name="Rectangle 46"/>
          <p:cNvPicPr>
            <a:picLocks noGrp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819400"/>
            <a:ext cx="4870450" cy="104298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6084168" y="3501008"/>
            <a:ext cx="2808312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并联电路中干路的电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流等于各</a:t>
            </a:r>
            <a:r>
              <a:rPr lang="zh-CN" altLang="en-US" sz="2800" b="1" dirty="0">
                <a:solidFill>
                  <a:srgbClr val="FF0000"/>
                </a:solidFill>
              </a:rPr>
              <a:t>支路的电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流之和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043608" y="476672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、并联电路的电流特点</a:t>
            </a:r>
            <a:endParaRPr lang="zh-CN" altLang="en-US" sz="3200" dirty="0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5580112" y="4869160"/>
            <a:ext cx="3240360" cy="1200329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0000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0066"/>
                </a:solidFill>
              </a:rPr>
              <a:t>表</a:t>
            </a:r>
            <a:r>
              <a:rPr lang="zh-CN" altLang="en-US" sz="3600" b="1" dirty="0">
                <a:solidFill>
                  <a:srgbClr val="FF0066"/>
                </a:solidFill>
              </a:rPr>
              <a:t>达式： </a:t>
            </a:r>
            <a:endParaRPr lang="en-US" altLang="zh-CN" sz="3600" b="1" dirty="0" smtClean="0">
              <a:solidFill>
                <a:srgbClr val="FF0066"/>
              </a:solidFill>
            </a:endParaRPr>
          </a:p>
          <a:p>
            <a:r>
              <a:rPr lang="en-US" altLang="zh-CN" sz="3600" b="1" dirty="0" smtClean="0">
                <a:solidFill>
                  <a:srgbClr val="000000"/>
                </a:solidFill>
              </a:rPr>
              <a:t>I</a:t>
            </a:r>
            <a:r>
              <a:rPr lang="zh-CN" altLang="en-US" sz="3600" b="1" baseline="-25000" dirty="0" smtClean="0">
                <a:solidFill>
                  <a:srgbClr val="000000"/>
                </a:solidFill>
              </a:rPr>
              <a:t> </a:t>
            </a:r>
            <a:r>
              <a:rPr lang="zh-CN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</a:rPr>
              <a:t>= I</a:t>
            </a:r>
            <a:r>
              <a:rPr lang="en-US" altLang="zh-CN" sz="3600" b="1" baseline="-25000" dirty="0" smtClean="0">
                <a:solidFill>
                  <a:srgbClr val="000000"/>
                </a:solidFill>
              </a:rPr>
              <a:t>1</a:t>
            </a:r>
            <a:r>
              <a:rPr lang="en-US" altLang="zh-CN" sz="3600" b="1" dirty="0" smtClean="0">
                <a:solidFill>
                  <a:srgbClr val="000000"/>
                </a:solidFill>
              </a:rPr>
              <a:t>+ I</a:t>
            </a:r>
            <a:r>
              <a:rPr lang="en-US" altLang="zh-CN" sz="3600" b="1" baseline="-25000" dirty="0" smtClean="0">
                <a:solidFill>
                  <a:srgbClr val="000000"/>
                </a:solidFill>
              </a:rPr>
              <a:t>2 </a:t>
            </a:r>
            <a:r>
              <a:rPr lang="zh-CN" altLang="en-US" sz="3600" b="1" baseline="14000" dirty="0" smtClean="0">
                <a:solidFill>
                  <a:srgbClr val="000000"/>
                </a:solidFill>
              </a:rPr>
              <a:t>＋ </a:t>
            </a:r>
            <a:r>
              <a:rPr lang="en-US" altLang="zh-CN" sz="3600" b="1" baseline="22000" dirty="0" smtClean="0">
                <a:solidFill>
                  <a:srgbClr val="000000"/>
                </a:solidFill>
              </a:rPr>
              <a:t>… …</a:t>
            </a:r>
            <a:r>
              <a:rPr lang="zh-CN" altLang="en-US" sz="3600" b="1" baseline="22000" dirty="0" smtClean="0">
                <a:solidFill>
                  <a:srgbClr val="000000"/>
                </a:solidFill>
              </a:rPr>
              <a:t>         </a:t>
            </a:r>
            <a:endParaRPr lang="en-US" altLang="zh-CN" sz="3600" b="1" baseline="2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  <p:bldP spid="44046" grpId="0" animBg="1"/>
      <p:bldP spid="44047" grpId="0" animBg="1"/>
      <p:bldP spid="44048" grpId="0" animBg="1"/>
      <p:bldP spid="32794" grpId="0"/>
      <p:bldP spid="25" grpId="0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10"/>
          <p:cNvGrpSpPr/>
          <p:nvPr/>
        </p:nvGrpSpPr>
        <p:grpSpPr bwMode="auto">
          <a:xfrm>
            <a:off x="152400" y="533400"/>
            <a:ext cx="7050088" cy="4173539"/>
            <a:chOff x="0" y="0"/>
            <a:chExt cx="4441" cy="2629"/>
          </a:xfrm>
        </p:grpSpPr>
        <p:sp>
          <p:nvSpPr>
            <p:cNvPr id="33795" name="Text Box 5"/>
            <p:cNvSpPr txBox="1">
              <a:spLocks noChangeArrowheads="1"/>
            </p:cNvSpPr>
            <p:nvPr/>
          </p:nvSpPr>
          <p:spPr bwMode="auto">
            <a:xfrm>
              <a:off x="849" y="834"/>
              <a:ext cx="3592" cy="17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altLang="zh-CN" sz="3200" dirty="0">
                  <a:latin typeface="Times New Roman" pitchFamily="18" charset="0"/>
                </a:rPr>
                <a:t>1. </a:t>
              </a:r>
              <a:r>
                <a:rPr lang="zh-CN" altLang="en-US" sz="3200" dirty="0">
                  <a:latin typeface="Times New Roman" pitchFamily="18" charset="0"/>
                </a:rPr>
                <a:t>实验设计有无不合理的地方</a:t>
              </a:r>
              <a:r>
                <a:rPr lang="en-US" altLang="zh-CN" sz="3200" dirty="0">
                  <a:latin typeface="Times New Roman" pitchFamily="18" charset="0"/>
                </a:rPr>
                <a:t>?</a:t>
              </a:r>
            </a:p>
            <a:p>
              <a:pPr>
                <a:lnSpc>
                  <a:spcPct val="140000"/>
                </a:lnSpc>
              </a:pPr>
              <a:r>
                <a:rPr lang="en-US" altLang="zh-CN" sz="3200" dirty="0">
                  <a:latin typeface="Times New Roman" pitchFamily="18" charset="0"/>
                </a:rPr>
                <a:t>2. </a:t>
              </a:r>
              <a:r>
                <a:rPr lang="zh-CN" altLang="en-US" sz="3200" dirty="0">
                  <a:latin typeface="Times New Roman" pitchFamily="18" charset="0"/>
                </a:rPr>
                <a:t>操作中有没有什么失误</a:t>
              </a:r>
              <a:r>
                <a:rPr lang="en-US" altLang="zh-CN" sz="3200" dirty="0">
                  <a:latin typeface="Times New Roman" pitchFamily="18" charset="0"/>
                </a:rPr>
                <a:t>?</a:t>
              </a:r>
            </a:p>
            <a:p>
              <a:pPr>
                <a:lnSpc>
                  <a:spcPct val="140000"/>
                </a:lnSpc>
              </a:pPr>
              <a:r>
                <a:rPr lang="en-US" altLang="zh-CN" sz="3200" dirty="0">
                  <a:latin typeface="Times New Roman" pitchFamily="18" charset="0"/>
                </a:rPr>
                <a:t>3. </a:t>
              </a:r>
              <a:r>
                <a:rPr lang="zh-CN" altLang="en-US" sz="3200" dirty="0">
                  <a:latin typeface="Times New Roman" pitchFamily="18" charset="0"/>
                </a:rPr>
                <a:t>测量结果是不是可靠</a:t>
              </a:r>
              <a:r>
                <a:rPr lang="en-US" altLang="zh-CN" sz="3200" dirty="0" smtClean="0">
                  <a:latin typeface="Times New Roman" pitchFamily="18" charset="0"/>
                </a:rPr>
                <a:t>?</a:t>
              </a:r>
            </a:p>
            <a:p>
              <a:pPr>
                <a:lnSpc>
                  <a:spcPct val="140000"/>
                </a:lnSpc>
              </a:pPr>
              <a:r>
                <a:rPr lang="en-US" altLang="zh-CN" sz="3200" dirty="0" smtClean="0">
                  <a:latin typeface="Times New Roman" pitchFamily="18" charset="0"/>
                </a:rPr>
                <a:t>4.</a:t>
              </a:r>
              <a:r>
                <a:rPr lang="zh-CN" altLang="en-US" sz="3200" dirty="0" smtClean="0">
                  <a:latin typeface="Times New Roman" pitchFamily="18" charset="0"/>
                </a:rPr>
                <a:t>是否需要对实验进行改进？</a:t>
              </a:r>
              <a:endParaRPr lang="en-US" altLang="zh-CN" sz="3200" dirty="0">
                <a:latin typeface="Times New Roman" pitchFamily="18" charset="0"/>
              </a:endParaRPr>
            </a:p>
          </p:txBody>
        </p:sp>
        <p:grpSp>
          <p:nvGrpSpPr>
            <p:cNvPr id="33796" name="Group 6"/>
            <p:cNvGrpSpPr/>
            <p:nvPr/>
          </p:nvGrpSpPr>
          <p:grpSpPr bwMode="auto">
            <a:xfrm>
              <a:off x="0" y="0"/>
              <a:ext cx="1384" cy="922"/>
              <a:chOff x="0" y="0"/>
              <a:chExt cx="1384" cy="922"/>
            </a:xfrm>
          </p:grpSpPr>
          <p:sp>
            <p:nvSpPr>
              <p:cNvPr id="33798" name="Text Box 7"/>
              <p:cNvSpPr txBox="1">
                <a:spLocks noChangeArrowheads="1"/>
              </p:cNvSpPr>
              <p:nvPr/>
            </p:nvSpPr>
            <p:spPr bwMode="auto">
              <a:xfrm>
                <a:off x="368" y="262"/>
                <a:ext cx="1016" cy="394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zh-CN" altLang="en-US" sz="3500">
                    <a:latin typeface="Times New Roman" pitchFamily="18" charset="0"/>
                    <a:ea typeface="华文彩云" pitchFamily="2" charset="-122"/>
                  </a:rPr>
                  <a:t>评     估</a:t>
                </a:r>
              </a:p>
            </p:txBody>
          </p:sp>
          <p:sp>
            <p:nvSpPr>
              <p:cNvPr id="33799" name="Text Box 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68" cy="9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9000">
                    <a:solidFill>
                      <a:srgbClr val="FF0000"/>
                    </a:solidFill>
                    <a:latin typeface="Times New Roman" pitchFamily="18" charset="0"/>
                    <a:ea typeface="Arial Unicode MS" pitchFamily="34" charset="-122"/>
                    <a:cs typeface="Arial Unicode MS" pitchFamily="34" charset="-122"/>
                  </a:rPr>
                  <a:t>•</a:t>
                </a:r>
              </a:p>
            </p:txBody>
          </p:sp>
        </p:grpSp>
        <p:sp>
          <p:nvSpPr>
            <p:cNvPr id="33797" name="Text Box 9"/>
            <p:cNvSpPr txBox="1">
              <a:spLocks noChangeArrowheads="1"/>
            </p:cNvSpPr>
            <p:nvPr/>
          </p:nvSpPr>
          <p:spPr bwMode="auto">
            <a:xfrm>
              <a:off x="1423" y="282"/>
              <a:ext cx="1462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3600" b="1" dirty="0">
                  <a:solidFill>
                    <a:srgbClr val="FF3300"/>
                  </a:solidFill>
                  <a:latin typeface="Times New Roman" pitchFamily="18" charset="0"/>
                </a:rPr>
                <a:t>交</a:t>
              </a:r>
              <a:r>
                <a:rPr lang="zh-CN" altLang="en-US" sz="3600" b="1" dirty="0" smtClean="0">
                  <a:solidFill>
                    <a:srgbClr val="FF3300"/>
                  </a:solidFill>
                  <a:latin typeface="Times New Roman" pitchFamily="18" charset="0"/>
                </a:rPr>
                <a:t>流</a:t>
              </a:r>
              <a:endParaRPr lang="en-US" altLang="zh-CN" sz="3600" dirty="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010400" y="714375"/>
            <a:ext cx="5286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43000" y="3152775"/>
            <a:ext cx="5286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248400" y="1947863"/>
            <a:ext cx="528638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5057775"/>
            <a:ext cx="5286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810000" y="4953000"/>
            <a:ext cx="5683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429000" y="3124200"/>
            <a:ext cx="5683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8382000" y="685800"/>
            <a:ext cx="762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</a:rPr>
              <a:t>1.2A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162800" y="2057400"/>
            <a:ext cx="7620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</a:rPr>
              <a:t>0.5A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7620000" y="2628900"/>
            <a:ext cx="152400" cy="0"/>
          </a:xfrm>
          <a:prstGeom prst="line">
            <a:avLst/>
          </a:prstGeom>
          <a:noFill/>
          <a:ln w="57150">
            <a:solidFill>
              <a:srgbClr val="080808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08" name="Freeform 12"/>
          <p:cNvSpPr/>
          <p:nvPr/>
        </p:nvSpPr>
        <p:spPr bwMode="auto">
          <a:xfrm>
            <a:off x="2398713" y="1219200"/>
            <a:ext cx="862012" cy="862013"/>
          </a:xfrm>
          <a:custGeom>
            <a:avLst/>
            <a:gdLst>
              <a:gd name="T0" fmla="*/ 0 w 543"/>
              <a:gd name="T1" fmla="*/ 0 h 543"/>
              <a:gd name="T2" fmla="*/ 238125 w 543"/>
              <a:gd name="T3" fmla="*/ 66675 h 543"/>
              <a:gd name="T4" fmla="*/ 292100 w 543"/>
              <a:gd name="T5" fmla="*/ 146050 h 543"/>
              <a:gd name="T6" fmla="*/ 317500 w 543"/>
              <a:gd name="T7" fmla="*/ 185738 h 543"/>
              <a:gd name="T8" fmla="*/ 344487 w 543"/>
              <a:gd name="T9" fmla="*/ 225425 h 543"/>
              <a:gd name="T10" fmla="*/ 396875 w 543"/>
              <a:gd name="T11" fmla="*/ 304800 h 543"/>
              <a:gd name="T12" fmla="*/ 450850 w 543"/>
              <a:gd name="T13" fmla="*/ 384175 h 543"/>
              <a:gd name="T14" fmla="*/ 503237 w 543"/>
              <a:gd name="T15" fmla="*/ 463550 h 543"/>
              <a:gd name="T16" fmla="*/ 517525 w 543"/>
              <a:gd name="T17" fmla="*/ 503238 h 543"/>
              <a:gd name="T18" fmla="*/ 557212 w 543"/>
              <a:gd name="T19" fmla="*/ 517525 h 543"/>
              <a:gd name="T20" fmla="*/ 676275 w 543"/>
              <a:gd name="T21" fmla="*/ 661988 h 543"/>
              <a:gd name="T22" fmla="*/ 768350 w 543"/>
              <a:gd name="T23" fmla="*/ 768350 h 543"/>
              <a:gd name="T24" fmla="*/ 781050 w 543"/>
              <a:gd name="T25" fmla="*/ 808038 h 543"/>
              <a:gd name="T26" fmla="*/ 862012 w 543"/>
              <a:gd name="T27" fmla="*/ 862013 h 54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43" h="543">
                <a:moveTo>
                  <a:pt x="0" y="0"/>
                </a:moveTo>
                <a:cubicBezTo>
                  <a:pt x="52" y="8"/>
                  <a:pt x="100" y="24"/>
                  <a:pt x="150" y="42"/>
                </a:cubicBezTo>
                <a:cubicBezTo>
                  <a:pt x="161" y="59"/>
                  <a:pt x="173" y="75"/>
                  <a:pt x="184" y="92"/>
                </a:cubicBezTo>
                <a:cubicBezTo>
                  <a:pt x="189" y="100"/>
                  <a:pt x="195" y="109"/>
                  <a:pt x="200" y="117"/>
                </a:cubicBezTo>
                <a:cubicBezTo>
                  <a:pt x="206" y="125"/>
                  <a:pt x="217" y="142"/>
                  <a:pt x="217" y="142"/>
                </a:cubicBezTo>
                <a:cubicBezTo>
                  <a:pt x="235" y="199"/>
                  <a:pt x="210" y="133"/>
                  <a:pt x="250" y="192"/>
                </a:cubicBezTo>
                <a:cubicBezTo>
                  <a:pt x="299" y="264"/>
                  <a:pt x="205" y="163"/>
                  <a:pt x="284" y="242"/>
                </a:cubicBezTo>
                <a:cubicBezTo>
                  <a:pt x="302" y="299"/>
                  <a:pt x="277" y="233"/>
                  <a:pt x="317" y="292"/>
                </a:cubicBezTo>
                <a:cubicBezTo>
                  <a:pt x="322" y="299"/>
                  <a:pt x="320" y="311"/>
                  <a:pt x="326" y="317"/>
                </a:cubicBezTo>
                <a:cubicBezTo>
                  <a:pt x="332" y="323"/>
                  <a:pt x="343" y="323"/>
                  <a:pt x="351" y="326"/>
                </a:cubicBezTo>
                <a:cubicBezTo>
                  <a:pt x="363" y="363"/>
                  <a:pt x="393" y="396"/>
                  <a:pt x="426" y="417"/>
                </a:cubicBezTo>
                <a:cubicBezTo>
                  <a:pt x="465" y="475"/>
                  <a:pt x="442" y="456"/>
                  <a:pt x="484" y="484"/>
                </a:cubicBezTo>
                <a:cubicBezTo>
                  <a:pt x="487" y="492"/>
                  <a:pt x="486" y="503"/>
                  <a:pt x="492" y="509"/>
                </a:cubicBezTo>
                <a:cubicBezTo>
                  <a:pt x="506" y="523"/>
                  <a:pt x="543" y="543"/>
                  <a:pt x="543" y="54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09" name="Freeform 13"/>
          <p:cNvSpPr/>
          <p:nvPr/>
        </p:nvSpPr>
        <p:spPr bwMode="auto">
          <a:xfrm>
            <a:off x="3870325" y="2106613"/>
            <a:ext cx="847725" cy="1816100"/>
          </a:xfrm>
          <a:custGeom>
            <a:avLst/>
            <a:gdLst>
              <a:gd name="T0" fmla="*/ 0 w 534"/>
              <a:gd name="T1" fmla="*/ 0 h 1144"/>
              <a:gd name="T2" fmla="*/ 384175 w 534"/>
              <a:gd name="T3" fmla="*/ 66675 h 1144"/>
              <a:gd name="T4" fmla="*/ 609600 w 534"/>
              <a:gd name="T5" fmla="*/ 279400 h 1144"/>
              <a:gd name="T6" fmla="*/ 661988 w 534"/>
              <a:gd name="T7" fmla="*/ 358775 h 1144"/>
              <a:gd name="T8" fmla="*/ 688975 w 534"/>
              <a:gd name="T9" fmla="*/ 398463 h 1144"/>
              <a:gd name="T10" fmla="*/ 741363 w 534"/>
              <a:gd name="T11" fmla="*/ 477838 h 1144"/>
              <a:gd name="T12" fmla="*/ 808038 w 534"/>
              <a:gd name="T13" fmla="*/ 649288 h 1144"/>
              <a:gd name="T14" fmla="*/ 847725 w 534"/>
              <a:gd name="T15" fmla="*/ 941388 h 1144"/>
              <a:gd name="T16" fmla="*/ 635000 w 534"/>
              <a:gd name="T17" fmla="*/ 1471613 h 1144"/>
              <a:gd name="T18" fmla="*/ 528638 w 534"/>
              <a:gd name="T19" fmla="*/ 1577975 h 1144"/>
              <a:gd name="T20" fmla="*/ 344488 w 534"/>
              <a:gd name="T21" fmla="*/ 1736725 h 1144"/>
              <a:gd name="T22" fmla="*/ 265113 w 534"/>
              <a:gd name="T23" fmla="*/ 1763713 h 1144"/>
              <a:gd name="T24" fmla="*/ 119063 w 534"/>
              <a:gd name="T25" fmla="*/ 1816100 h 1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34" h="1144">
                <a:moveTo>
                  <a:pt x="0" y="0"/>
                </a:moveTo>
                <a:cubicBezTo>
                  <a:pt x="82" y="7"/>
                  <a:pt x="163" y="17"/>
                  <a:pt x="242" y="42"/>
                </a:cubicBezTo>
                <a:cubicBezTo>
                  <a:pt x="298" y="79"/>
                  <a:pt x="343" y="123"/>
                  <a:pt x="384" y="176"/>
                </a:cubicBezTo>
                <a:cubicBezTo>
                  <a:pt x="396" y="192"/>
                  <a:pt x="406" y="209"/>
                  <a:pt x="417" y="226"/>
                </a:cubicBezTo>
                <a:cubicBezTo>
                  <a:pt x="423" y="234"/>
                  <a:pt x="434" y="251"/>
                  <a:pt x="434" y="251"/>
                </a:cubicBezTo>
                <a:cubicBezTo>
                  <a:pt x="458" y="327"/>
                  <a:pt x="419" y="216"/>
                  <a:pt x="467" y="301"/>
                </a:cubicBezTo>
                <a:cubicBezTo>
                  <a:pt x="486" y="334"/>
                  <a:pt x="483" y="371"/>
                  <a:pt x="509" y="409"/>
                </a:cubicBezTo>
                <a:cubicBezTo>
                  <a:pt x="521" y="471"/>
                  <a:pt x="528" y="530"/>
                  <a:pt x="534" y="593"/>
                </a:cubicBezTo>
                <a:cubicBezTo>
                  <a:pt x="519" y="745"/>
                  <a:pt x="495" y="811"/>
                  <a:pt x="400" y="927"/>
                </a:cubicBezTo>
                <a:cubicBezTo>
                  <a:pt x="378" y="954"/>
                  <a:pt x="363" y="974"/>
                  <a:pt x="333" y="994"/>
                </a:cubicBezTo>
                <a:cubicBezTo>
                  <a:pt x="312" y="1027"/>
                  <a:pt x="254" y="1082"/>
                  <a:pt x="217" y="1094"/>
                </a:cubicBezTo>
                <a:cubicBezTo>
                  <a:pt x="209" y="1097"/>
                  <a:pt x="175" y="1107"/>
                  <a:pt x="167" y="1111"/>
                </a:cubicBezTo>
                <a:cubicBezTo>
                  <a:pt x="136" y="1126"/>
                  <a:pt x="111" y="1144"/>
                  <a:pt x="75" y="1144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0" name="Freeform 14"/>
          <p:cNvSpPr/>
          <p:nvPr/>
        </p:nvSpPr>
        <p:spPr bwMode="auto">
          <a:xfrm>
            <a:off x="1709738" y="3922713"/>
            <a:ext cx="1603375" cy="161925"/>
          </a:xfrm>
          <a:custGeom>
            <a:avLst/>
            <a:gdLst>
              <a:gd name="T0" fmla="*/ 1603375 w 1010"/>
              <a:gd name="T1" fmla="*/ 0 h 102"/>
              <a:gd name="T2" fmla="*/ 1179513 w 1010"/>
              <a:gd name="T3" fmla="*/ 79375 h 102"/>
              <a:gd name="T4" fmla="*/ 0 w 1010"/>
              <a:gd name="T5" fmla="*/ 106363 h 1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10" h="102">
                <a:moveTo>
                  <a:pt x="1010" y="0"/>
                </a:moveTo>
                <a:cubicBezTo>
                  <a:pt x="954" y="38"/>
                  <a:pt x="813" y="42"/>
                  <a:pt x="743" y="50"/>
                </a:cubicBezTo>
                <a:cubicBezTo>
                  <a:pt x="522" y="102"/>
                  <a:pt x="131" y="67"/>
                  <a:pt x="0" y="67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1" name="Freeform 15"/>
          <p:cNvSpPr/>
          <p:nvPr/>
        </p:nvSpPr>
        <p:spPr bwMode="auto">
          <a:xfrm>
            <a:off x="3340100" y="3935413"/>
            <a:ext cx="1628775" cy="2341562"/>
          </a:xfrm>
          <a:custGeom>
            <a:avLst/>
            <a:gdLst>
              <a:gd name="T0" fmla="*/ 0 w 1026"/>
              <a:gd name="T1" fmla="*/ 0 h 1475"/>
              <a:gd name="T2" fmla="*/ 171450 w 1026"/>
              <a:gd name="T3" fmla="*/ 265112 h 1475"/>
              <a:gd name="T4" fmla="*/ 384175 w 1026"/>
              <a:gd name="T5" fmla="*/ 384175 h 1475"/>
              <a:gd name="T6" fmla="*/ 808038 w 1026"/>
              <a:gd name="T7" fmla="*/ 530225 h 1475"/>
              <a:gd name="T8" fmla="*/ 1271588 w 1026"/>
              <a:gd name="T9" fmla="*/ 676275 h 1475"/>
              <a:gd name="T10" fmla="*/ 1350963 w 1026"/>
              <a:gd name="T11" fmla="*/ 728662 h 1475"/>
              <a:gd name="T12" fmla="*/ 1417638 w 1026"/>
              <a:gd name="T13" fmla="*/ 795337 h 1475"/>
              <a:gd name="T14" fmla="*/ 1536700 w 1026"/>
              <a:gd name="T15" fmla="*/ 1073150 h 1475"/>
              <a:gd name="T16" fmla="*/ 1603375 w 1026"/>
              <a:gd name="T17" fmla="*/ 1431925 h 1475"/>
              <a:gd name="T18" fmla="*/ 1417638 w 1026"/>
              <a:gd name="T19" fmla="*/ 2187575 h 1475"/>
              <a:gd name="T20" fmla="*/ 1350963 w 1026"/>
              <a:gd name="T21" fmla="*/ 2239962 h 1475"/>
              <a:gd name="T22" fmla="*/ 1192213 w 1026"/>
              <a:gd name="T23" fmla="*/ 2319337 h 1475"/>
              <a:gd name="T24" fmla="*/ 954088 w 1026"/>
              <a:gd name="T25" fmla="*/ 2279650 h 1475"/>
              <a:gd name="T26" fmla="*/ 860425 w 1026"/>
              <a:gd name="T27" fmla="*/ 2120900 h 1475"/>
              <a:gd name="T28" fmla="*/ 808038 w 1026"/>
              <a:gd name="T29" fmla="*/ 2041525 h 1475"/>
              <a:gd name="T30" fmla="*/ 754063 w 1026"/>
              <a:gd name="T31" fmla="*/ 1922462 h 1475"/>
              <a:gd name="T32" fmla="*/ 728663 w 1026"/>
              <a:gd name="T33" fmla="*/ 1843087 h 14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26" h="1475">
                <a:moveTo>
                  <a:pt x="0" y="0"/>
                </a:moveTo>
                <a:cubicBezTo>
                  <a:pt x="15" y="62"/>
                  <a:pt x="43" y="146"/>
                  <a:pt x="108" y="167"/>
                </a:cubicBezTo>
                <a:cubicBezTo>
                  <a:pt x="141" y="200"/>
                  <a:pt x="197" y="227"/>
                  <a:pt x="242" y="242"/>
                </a:cubicBezTo>
                <a:cubicBezTo>
                  <a:pt x="320" y="295"/>
                  <a:pt x="419" y="310"/>
                  <a:pt x="509" y="334"/>
                </a:cubicBezTo>
                <a:cubicBezTo>
                  <a:pt x="608" y="361"/>
                  <a:pt x="703" y="395"/>
                  <a:pt x="801" y="426"/>
                </a:cubicBezTo>
                <a:cubicBezTo>
                  <a:pt x="818" y="437"/>
                  <a:pt x="840" y="442"/>
                  <a:pt x="851" y="459"/>
                </a:cubicBezTo>
                <a:cubicBezTo>
                  <a:pt x="874" y="492"/>
                  <a:pt x="860" y="478"/>
                  <a:pt x="893" y="501"/>
                </a:cubicBezTo>
                <a:cubicBezTo>
                  <a:pt x="930" y="557"/>
                  <a:pt x="948" y="613"/>
                  <a:pt x="968" y="676"/>
                </a:cubicBezTo>
                <a:cubicBezTo>
                  <a:pt x="978" y="749"/>
                  <a:pt x="985" y="833"/>
                  <a:pt x="1010" y="902"/>
                </a:cubicBezTo>
                <a:cubicBezTo>
                  <a:pt x="1005" y="1030"/>
                  <a:pt x="1026" y="1288"/>
                  <a:pt x="893" y="1378"/>
                </a:cubicBezTo>
                <a:cubicBezTo>
                  <a:pt x="861" y="1425"/>
                  <a:pt x="894" y="1387"/>
                  <a:pt x="851" y="1411"/>
                </a:cubicBezTo>
                <a:cubicBezTo>
                  <a:pt x="808" y="1435"/>
                  <a:pt x="796" y="1447"/>
                  <a:pt x="751" y="1461"/>
                </a:cubicBezTo>
                <a:cubicBezTo>
                  <a:pt x="721" y="1459"/>
                  <a:pt x="635" y="1475"/>
                  <a:pt x="601" y="1436"/>
                </a:cubicBezTo>
                <a:cubicBezTo>
                  <a:pt x="572" y="1403"/>
                  <a:pt x="562" y="1371"/>
                  <a:pt x="542" y="1336"/>
                </a:cubicBezTo>
                <a:cubicBezTo>
                  <a:pt x="532" y="1319"/>
                  <a:pt x="509" y="1286"/>
                  <a:pt x="509" y="1286"/>
                </a:cubicBezTo>
                <a:cubicBezTo>
                  <a:pt x="500" y="1258"/>
                  <a:pt x="484" y="1238"/>
                  <a:pt x="475" y="1211"/>
                </a:cubicBezTo>
                <a:cubicBezTo>
                  <a:pt x="469" y="1194"/>
                  <a:pt x="459" y="1161"/>
                  <a:pt x="459" y="1161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2" name="Freeform 16"/>
          <p:cNvSpPr/>
          <p:nvPr/>
        </p:nvSpPr>
        <p:spPr bwMode="auto">
          <a:xfrm>
            <a:off x="2928938" y="5778500"/>
            <a:ext cx="755650" cy="107950"/>
          </a:xfrm>
          <a:custGeom>
            <a:avLst/>
            <a:gdLst>
              <a:gd name="T0" fmla="*/ 755650 w 476"/>
              <a:gd name="T1" fmla="*/ 0 h 68"/>
              <a:gd name="T2" fmla="*/ 463550 w 476"/>
              <a:gd name="T3" fmla="*/ 39688 h 68"/>
              <a:gd name="T4" fmla="*/ 211138 w 476"/>
              <a:gd name="T5" fmla="*/ 104775 h 68"/>
              <a:gd name="T6" fmla="*/ 0 w 476"/>
              <a:gd name="T7" fmla="*/ 104775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6" h="68">
                <a:moveTo>
                  <a:pt x="476" y="0"/>
                </a:moveTo>
                <a:cubicBezTo>
                  <a:pt x="414" y="5"/>
                  <a:pt x="353" y="10"/>
                  <a:pt x="292" y="25"/>
                </a:cubicBezTo>
                <a:cubicBezTo>
                  <a:pt x="243" y="37"/>
                  <a:pt x="185" y="64"/>
                  <a:pt x="133" y="66"/>
                </a:cubicBezTo>
                <a:cubicBezTo>
                  <a:pt x="89" y="68"/>
                  <a:pt x="44" y="66"/>
                  <a:pt x="0" y="66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3" name="Freeform 17"/>
          <p:cNvSpPr/>
          <p:nvPr/>
        </p:nvSpPr>
        <p:spPr bwMode="auto">
          <a:xfrm>
            <a:off x="579438" y="4014788"/>
            <a:ext cx="1487487" cy="1843087"/>
          </a:xfrm>
          <a:custGeom>
            <a:avLst/>
            <a:gdLst>
              <a:gd name="T0" fmla="*/ 1487487 w 937"/>
              <a:gd name="T1" fmla="*/ 1843087 h 1161"/>
              <a:gd name="T2" fmla="*/ 1182687 w 937"/>
              <a:gd name="T3" fmla="*/ 1776412 h 1161"/>
              <a:gd name="T4" fmla="*/ 1076325 w 937"/>
              <a:gd name="T5" fmla="*/ 1749425 h 1161"/>
              <a:gd name="T6" fmla="*/ 996950 w 937"/>
              <a:gd name="T7" fmla="*/ 1724025 h 1161"/>
              <a:gd name="T8" fmla="*/ 917575 w 937"/>
              <a:gd name="T9" fmla="*/ 1684337 h 1161"/>
              <a:gd name="T10" fmla="*/ 785812 w 937"/>
              <a:gd name="T11" fmla="*/ 1590675 h 1161"/>
              <a:gd name="T12" fmla="*/ 612775 w 937"/>
              <a:gd name="T13" fmla="*/ 1511300 h 1161"/>
              <a:gd name="T14" fmla="*/ 481012 w 937"/>
              <a:gd name="T15" fmla="*/ 1431925 h 1161"/>
              <a:gd name="T16" fmla="*/ 242887 w 937"/>
              <a:gd name="T17" fmla="*/ 1258887 h 1161"/>
              <a:gd name="T18" fmla="*/ 149225 w 937"/>
              <a:gd name="T19" fmla="*/ 1139825 h 1161"/>
              <a:gd name="T20" fmla="*/ 96837 w 937"/>
              <a:gd name="T21" fmla="*/ 1020762 h 1161"/>
              <a:gd name="T22" fmla="*/ 17462 w 937"/>
              <a:gd name="T23" fmla="*/ 676275 h 1161"/>
              <a:gd name="T24" fmla="*/ 96837 w 937"/>
              <a:gd name="T25" fmla="*/ 200025 h 1161"/>
              <a:gd name="T26" fmla="*/ 307975 w 937"/>
              <a:gd name="T27" fmla="*/ 0 h 116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37" h="1161">
                <a:moveTo>
                  <a:pt x="937" y="1161"/>
                </a:moveTo>
                <a:cubicBezTo>
                  <a:pt x="870" y="1153"/>
                  <a:pt x="810" y="1137"/>
                  <a:pt x="745" y="1119"/>
                </a:cubicBezTo>
                <a:cubicBezTo>
                  <a:pt x="723" y="1113"/>
                  <a:pt x="700" y="1109"/>
                  <a:pt x="678" y="1102"/>
                </a:cubicBezTo>
                <a:cubicBezTo>
                  <a:pt x="661" y="1097"/>
                  <a:pt x="628" y="1086"/>
                  <a:pt x="628" y="1086"/>
                </a:cubicBezTo>
                <a:cubicBezTo>
                  <a:pt x="556" y="1037"/>
                  <a:pt x="647" y="1096"/>
                  <a:pt x="578" y="1061"/>
                </a:cubicBezTo>
                <a:cubicBezTo>
                  <a:pt x="548" y="1046"/>
                  <a:pt x="525" y="1017"/>
                  <a:pt x="495" y="1002"/>
                </a:cubicBezTo>
                <a:cubicBezTo>
                  <a:pt x="460" y="984"/>
                  <a:pt x="422" y="968"/>
                  <a:pt x="386" y="952"/>
                </a:cubicBezTo>
                <a:cubicBezTo>
                  <a:pt x="353" y="938"/>
                  <a:pt x="337" y="913"/>
                  <a:pt x="303" y="902"/>
                </a:cubicBezTo>
                <a:cubicBezTo>
                  <a:pt x="251" y="867"/>
                  <a:pt x="204" y="828"/>
                  <a:pt x="153" y="793"/>
                </a:cubicBezTo>
                <a:cubicBezTo>
                  <a:pt x="112" y="733"/>
                  <a:pt x="133" y="757"/>
                  <a:pt x="94" y="718"/>
                </a:cubicBezTo>
                <a:cubicBezTo>
                  <a:pt x="85" y="690"/>
                  <a:pt x="69" y="671"/>
                  <a:pt x="61" y="643"/>
                </a:cubicBezTo>
                <a:cubicBezTo>
                  <a:pt x="40" y="571"/>
                  <a:pt x="28" y="499"/>
                  <a:pt x="11" y="426"/>
                </a:cubicBezTo>
                <a:cubicBezTo>
                  <a:pt x="15" y="321"/>
                  <a:pt x="0" y="215"/>
                  <a:pt x="61" y="126"/>
                </a:cubicBezTo>
                <a:cubicBezTo>
                  <a:pt x="87" y="46"/>
                  <a:pt x="128" y="37"/>
                  <a:pt x="194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4" name="Freeform 18"/>
          <p:cNvSpPr/>
          <p:nvPr/>
        </p:nvSpPr>
        <p:spPr bwMode="auto">
          <a:xfrm>
            <a:off x="325438" y="1258888"/>
            <a:ext cx="576262" cy="2730500"/>
          </a:xfrm>
          <a:custGeom>
            <a:avLst/>
            <a:gdLst>
              <a:gd name="T0" fmla="*/ 549275 w 363"/>
              <a:gd name="T1" fmla="*/ 2730500 h 1720"/>
              <a:gd name="T2" fmla="*/ 469900 w 363"/>
              <a:gd name="T3" fmla="*/ 2611438 h 1720"/>
              <a:gd name="T4" fmla="*/ 403225 w 363"/>
              <a:gd name="T5" fmla="*/ 2490788 h 1720"/>
              <a:gd name="T6" fmla="*/ 350837 w 363"/>
              <a:gd name="T7" fmla="*/ 2411413 h 1720"/>
              <a:gd name="T8" fmla="*/ 336550 w 363"/>
              <a:gd name="T9" fmla="*/ 2371725 h 1720"/>
              <a:gd name="T10" fmla="*/ 284162 w 363"/>
              <a:gd name="T11" fmla="*/ 2292350 h 1720"/>
              <a:gd name="T12" fmla="*/ 257175 w 363"/>
              <a:gd name="T13" fmla="*/ 2252663 h 1720"/>
              <a:gd name="T14" fmla="*/ 111125 w 363"/>
              <a:gd name="T15" fmla="*/ 1643063 h 1720"/>
              <a:gd name="T16" fmla="*/ 58737 w 363"/>
              <a:gd name="T17" fmla="*/ 1139825 h 1720"/>
              <a:gd name="T18" fmla="*/ 152400 w 363"/>
              <a:gd name="T19" fmla="*/ 331788 h 1720"/>
              <a:gd name="T20" fmla="*/ 296862 w 363"/>
              <a:gd name="T21" fmla="*/ 158750 h 1720"/>
              <a:gd name="T22" fmla="*/ 376237 w 363"/>
              <a:gd name="T23" fmla="*/ 106363 h 1720"/>
              <a:gd name="T24" fmla="*/ 496887 w 363"/>
              <a:gd name="T25" fmla="*/ 26988 h 1720"/>
              <a:gd name="T26" fmla="*/ 536575 w 363"/>
              <a:gd name="T27" fmla="*/ 12700 h 1720"/>
              <a:gd name="T28" fmla="*/ 576262 w 363"/>
              <a:gd name="T29" fmla="*/ 0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63" h="1720">
                <a:moveTo>
                  <a:pt x="346" y="1720"/>
                </a:moveTo>
                <a:cubicBezTo>
                  <a:pt x="336" y="1688"/>
                  <a:pt x="314" y="1672"/>
                  <a:pt x="296" y="1645"/>
                </a:cubicBezTo>
                <a:cubicBezTo>
                  <a:pt x="287" y="1617"/>
                  <a:pt x="254" y="1569"/>
                  <a:pt x="254" y="1569"/>
                </a:cubicBezTo>
                <a:cubicBezTo>
                  <a:pt x="236" y="1512"/>
                  <a:pt x="261" y="1578"/>
                  <a:pt x="221" y="1519"/>
                </a:cubicBezTo>
                <a:cubicBezTo>
                  <a:pt x="216" y="1512"/>
                  <a:pt x="216" y="1502"/>
                  <a:pt x="212" y="1494"/>
                </a:cubicBezTo>
                <a:cubicBezTo>
                  <a:pt x="202" y="1477"/>
                  <a:pt x="190" y="1461"/>
                  <a:pt x="179" y="1444"/>
                </a:cubicBezTo>
                <a:cubicBezTo>
                  <a:pt x="173" y="1436"/>
                  <a:pt x="162" y="1419"/>
                  <a:pt x="162" y="1419"/>
                </a:cubicBezTo>
                <a:cubicBezTo>
                  <a:pt x="122" y="1295"/>
                  <a:pt x="85" y="1165"/>
                  <a:pt x="70" y="1035"/>
                </a:cubicBezTo>
                <a:cubicBezTo>
                  <a:pt x="58" y="931"/>
                  <a:pt x="62" y="820"/>
                  <a:pt x="37" y="718"/>
                </a:cubicBezTo>
                <a:cubicBezTo>
                  <a:pt x="29" y="561"/>
                  <a:pt x="0" y="350"/>
                  <a:pt x="96" y="209"/>
                </a:cubicBezTo>
                <a:cubicBezTo>
                  <a:pt x="115" y="150"/>
                  <a:pt x="139" y="133"/>
                  <a:pt x="187" y="100"/>
                </a:cubicBezTo>
                <a:cubicBezTo>
                  <a:pt x="246" y="60"/>
                  <a:pt x="180" y="85"/>
                  <a:pt x="237" y="67"/>
                </a:cubicBezTo>
                <a:cubicBezTo>
                  <a:pt x="262" y="50"/>
                  <a:pt x="284" y="27"/>
                  <a:pt x="313" y="17"/>
                </a:cubicBezTo>
                <a:cubicBezTo>
                  <a:pt x="321" y="14"/>
                  <a:pt x="330" y="11"/>
                  <a:pt x="338" y="8"/>
                </a:cubicBezTo>
                <a:cubicBezTo>
                  <a:pt x="346" y="5"/>
                  <a:pt x="363" y="0"/>
                  <a:pt x="363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562600" y="4572000"/>
            <a:ext cx="3352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</a:rPr>
              <a:t>L1</a:t>
            </a:r>
            <a:r>
              <a:rPr lang="zh-CN" altLang="en-US" sz="2400" b="1">
                <a:solidFill>
                  <a:srgbClr val="0000FF"/>
                </a:solidFill>
              </a:rPr>
              <a:t>中的电流是多少？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6781800" y="5181600"/>
            <a:ext cx="914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FF"/>
                </a:solidFill>
              </a:rPr>
              <a:t>0.7A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 animBg="1"/>
      <p:bldP spid="55309" grpId="0" animBg="1"/>
      <p:bldP spid="55310" grpId="0" animBg="1"/>
      <p:bldP spid="55311" grpId="0" animBg="1"/>
      <p:bldP spid="55312" grpId="0" animBg="1"/>
      <p:bldP spid="55313" grpId="0" animBg="1"/>
      <p:bldP spid="55314" grpId="0" animBg="1"/>
      <p:bldP spid="55315" grpId="0"/>
      <p:bldP spid="55316" grpId="0"/>
      <p:bldP spid="5531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"/>
          <p:cNvGrpSpPr/>
          <p:nvPr/>
        </p:nvGrpSpPr>
        <p:grpSpPr bwMode="auto">
          <a:xfrm flipH="1">
            <a:off x="2190750" y="5815013"/>
            <a:ext cx="1811338" cy="890587"/>
            <a:chOff x="0" y="0"/>
            <a:chExt cx="1050" cy="468"/>
          </a:xfrm>
        </p:grpSpPr>
        <p:sp>
          <p:nvSpPr>
            <p:cNvPr id="34857" name="Line 4"/>
            <p:cNvSpPr>
              <a:spLocks noChangeShapeType="1"/>
            </p:cNvSpPr>
            <p:nvPr/>
          </p:nvSpPr>
          <p:spPr bwMode="auto">
            <a:xfrm>
              <a:off x="705" y="0"/>
              <a:ext cx="0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8" name="Line 5"/>
            <p:cNvSpPr>
              <a:spLocks noChangeShapeType="1"/>
            </p:cNvSpPr>
            <p:nvPr/>
          </p:nvSpPr>
          <p:spPr bwMode="auto">
            <a:xfrm>
              <a:off x="0" y="222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9" name="Line 6"/>
            <p:cNvSpPr>
              <a:spLocks noChangeShapeType="1"/>
            </p:cNvSpPr>
            <p:nvPr/>
          </p:nvSpPr>
          <p:spPr bwMode="auto">
            <a:xfrm>
              <a:off x="810" y="60"/>
              <a:ext cx="0" cy="3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0" name="Line 7"/>
            <p:cNvSpPr>
              <a:spLocks noChangeShapeType="1"/>
            </p:cNvSpPr>
            <p:nvPr/>
          </p:nvSpPr>
          <p:spPr bwMode="auto">
            <a:xfrm>
              <a:off x="300" y="0"/>
              <a:ext cx="0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1" name="Line 8"/>
            <p:cNvSpPr>
              <a:spLocks noChangeShapeType="1"/>
            </p:cNvSpPr>
            <p:nvPr/>
          </p:nvSpPr>
          <p:spPr bwMode="auto">
            <a:xfrm>
              <a:off x="405" y="60"/>
              <a:ext cx="0" cy="3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2" name="Line 9"/>
            <p:cNvSpPr>
              <a:spLocks noChangeShapeType="1"/>
            </p:cNvSpPr>
            <p:nvPr/>
          </p:nvSpPr>
          <p:spPr bwMode="auto">
            <a:xfrm>
              <a:off x="420" y="231"/>
              <a:ext cx="3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3" name="Line 10"/>
            <p:cNvSpPr>
              <a:spLocks noChangeShapeType="1"/>
            </p:cNvSpPr>
            <p:nvPr/>
          </p:nvSpPr>
          <p:spPr bwMode="auto">
            <a:xfrm>
              <a:off x="840" y="231"/>
              <a:ext cx="21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19" name="xjhzja28"/>
          <p:cNvSpPr/>
          <p:nvPr/>
        </p:nvSpPr>
        <p:spPr bwMode="auto">
          <a:xfrm flipH="1">
            <a:off x="4002088" y="5111750"/>
            <a:ext cx="3986212" cy="1141413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147483647 h 600"/>
              <a:gd name="T4" fmla="*/ 2147483647 w 2420"/>
              <a:gd name="T5" fmla="*/ 2147483647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4820" name="Group 12"/>
          <p:cNvGrpSpPr/>
          <p:nvPr/>
        </p:nvGrpSpPr>
        <p:grpSpPr bwMode="auto">
          <a:xfrm>
            <a:off x="2162175" y="1143000"/>
            <a:ext cx="931863" cy="1027113"/>
            <a:chOff x="0" y="0"/>
            <a:chExt cx="540" cy="540"/>
          </a:xfrm>
        </p:grpSpPr>
        <p:sp>
          <p:nvSpPr>
            <p:cNvPr id="34854" name="Oval 13"/>
            <p:cNvSpPr>
              <a:spLocks noChangeArrowheads="1"/>
            </p:cNvSpPr>
            <p:nvPr/>
          </p:nvSpPr>
          <p:spPr bwMode="auto">
            <a:xfrm>
              <a:off x="0" y="0"/>
              <a:ext cx="540" cy="5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5" name="Line 14"/>
            <p:cNvSpPr>
              <a:spLocks noChangeShapeType="1"/>
            </p:cNvSpPr>
            <p:nvPr/>
          </p:nvSpPr>
          <p:spPr bwMode="auto">
            <a:xfrm rot="976662">
              <a:off x="8" y="196"/>
              <a:ext cx="515" cy="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6" name="Line 15"/>
            <p:cNvSpPr>
              <a:spLocks noChangeShapeType="1"/>
            </p:cNvSpPr>
            <p:nvPr/>
          </p:nvSpPr>
          <p:spPr bwMode="auto">
            <a:xfrm rot="1185712" flipH="1">
              <a:off x="174" y="56"/>
              <a:ext cx="180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21" name="xjhzja25"/>
          <p:cNvSpPr/>
          <p:nvPr/>
        </p:nvSpPr>
        <p:spPr bwMode="auto">
          <a:xfrm rot="5400000" flipH="1">
            <a:off x="-783430" y="3310731"/>
            <a:ext cx="4602162" cy="1241425"/>
          </a:xfrm>
          <a:custGeom>
            <a:avLst/>
            <a:gdLst>
              <a:gd name="T0" fmla="*/ 0 w 2420"/>
              <a:gd name="T1" fmla="*/ 0 h 840"/>
              <a:gd name="T2" fmla="*/ 0 w 2420"/>
              <a:gd name="T3" fmla="*/ 1834685956 h 840"/>
              <a:gd name="T4" fmla="*/ 2147483647 w 2420"/>
              <a:gd name="T5" fmla="*/ 1834685956 h 840"/>
              <a:gd name="T6" fmla="*/ 2147483647 w 2420"/>
              <a:gd name="T7" fmla="*/ 0 h 840"/>
              <a:gd name="T8" fmla="*/ 0 60000 65536"/>
              <a:gd name="T9" fmla="*/ 0 60000 65536"/>
              <a:gd name="T10" fmla="*/ 0 60000 65536"/>
              <a:gd name="T11" fmla="*/ 0 60000 65536"/>
              <a:gd name="T12" fmla="*/ 0 w 2420"/>
              <a:gd name="T13" fmla="*/ 0 h 840"/>
              <a:gd name="T14" fmla="*/ 2420 w 2420"/>
              <a:gd name="T15" fmla="*/ 840 h 8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20" h="840">
                <a:moveTo>
                  <a:pt x="0" y="0"/>
                </a:moveTo>
                <a:lnTo>
                  <a:pt x="0" y="840"/>
                </a:lnTo>
                <a:lnTo>
                  <a:pt x="2420" y="840"/>
                </a:lnTo>
                <a:lnTo>
                  <a:pt x="242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4822" name="Group 17"/>
          <p:cNvGrpSpPr/>
          <p:nvPr/>
        </p:nvGrpSpPr>
        <p:grpSpPr bwMode="auto">
          <a:xfrm>
            <a:off x="5649913" y="1143000"/>
            <a:ext cx="931862" cy="1027113"/>
            <a:chOff x="0" y="0"/>
            <a:chExt cx="540" cy="540"/>
          </a:xfrm>
        </p:grpSpPr>
        <p:sp>
          <p:nvSpPr>
            <p:cNvPr id="34851" name="Oval 18"/>
            <p:cNvSpPr>
              <a:spLocks noChangeArrowheads="1"/>
            </p:cNvSpPr>
            <p:nvPr/>
          </p:nvSpPr>
          <p:spPr bwMode="auto">
            <a:xfrm>
              <a:off x="0" y="0"/>
              <a:ext cx="540" cy="5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2" name="Line 19"/>
            <p:cNvSpPr>
              <a:spLocks noChangeShapeType="1"/>
            </p:cNvSpPr>
            <p:nvPr/>
          </p:nvSpPr>
          <p:spPr bwMode="auto">
            <a:xfrm rot="976662">
              <a:off x="8" y="196"/>
              <a:ext cx="515" cy="1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3" name="Line 20"/>
            <p:cNvSpPr>
              <a:spLocks noChangeShapeType="1"/>
            </p:cNvSpPr>
            <p:nvPr/>
          </p:nvSpPr>
          <p:spPr bwMode="auto">
            <a:xfrm rot="1185712" flipH="1">
              <a:off x="174" y="56"/>
              <a:ext cx="180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23" name="Line 21"/>
          <p:cNvSpPr>
            <a:spLocks noChangeShapeType="1"/>
          </p:cNvSpPr>
          <p:nvPr/>
        </p:nvSpPr>
        <p:spPr bwMode="auto">
          <a:xfrm>
            <a:off x="3167063" y="1630363"/>
            <a:ext cx="2482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4" name="xjhzja28"/>
          <p:cNvSpPr/>
          <p:nvPr/>
        </p:nvSpPr>
        <p:spPr bwMode="auto">
          <a:xfrm rot="16200000" flipH="1">
            <a:off x="6224588" y="1987550"/>
            <a:ext cx="2076450" cy="1362075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147483647 h 600"/>
              <a:gd name="T4" fmla="*/ 1781671033 w 2420"/>
              <a:gd name="T5" fmla="*/ 2147483647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5" name="Text Box 25"/>
          <p:cNvSpPr txBox="1">
            <a:spLocks noChangeArrowheads="1"/>
          </p:cNvSpPr>
          <p:nvPr/>
        </p:nvSpPr>
        <p:spPr bwMode="auto">
          <a:xfrm>
            <a:off x="8364538" y="3733800"/>
            <a:ext cx="931862" cy="148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3200">
                <a:latin typeface="Times New Roman" pitchFamily="18" charset="0"/>
              </a:rPr>
              <a:t>S</a:t>
            </a:r>
          </a:p>
        </p:txBody>
      </p:sp>
      <p:sp>
        <p:nvSpPr>
          <p:cNvPr id="34826" name="Text Box 26"/>
          <p:cNvSpPr txBox="1">
            <a:spLocks noChangeArrowheads="1"/>
          </p:cNvSpPr>
          <p:nvPr/>
        </p:nvSpPr>
        <p:spPr bwMode="auto">
          <a:xfrm>
            <a:off x="3470275" y="5680075"/>
            <a:ext cx="931863" cy="148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3200">
                <a:latin typeface="Times New Roman" pitchFamily="18" charset="0"/>
              </a:rPr>
              <a:t>+</a:t>
            </a:r>
          </a:p>
        </p:txBody>
      </p:sp>
      <p:sp>
        <p:nvSpPr>
          <p:cNvPr id="34827" name="Text Box 27"/>
          <p:cNvSpPr txBox="1">
            <a:spLocks noChangeArrowheads="1"/>
          </p:cNvSpPr>
          <p:nvPr/>
        </p:nvSpPr>
        <p:spPr bwMode="auto">
          <a:xfrm>
            <a:off x="2192338" y="5689600"/>
            <a:ext cx="931862" cy="148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3200">
                <a:latin typeface="Times New Roman" pitchFamily="18" charset="0"/>
              </a:rPr>
              <a:t>-</a:t>
            </a:r>
          </a:p>
        </p:txBody>
      </p:sp>
      <p:sp>
        <p:nvSpPr>
          <p:cNvPr id="34828" name="AutoShape 28"/>
          <p:cNvSpPr>
            <a:spLocks noChangeArrowheads="1"/>
          </p:cNvSpPr>
          <p:nvPr/>
        </p:nvSpPr>
        <p:spPr bwMode="auto">
          <a:xfrm flipV="1">
            <a:off x="838200" y="35814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38100" cap="sq">
            <a:solidFill>
              <a:schemeClr val="tx1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4829" name="AutoShape 29"/>
          <p:cNvSpPr>
            <a:spLocks noChangeArrowheads="1"/>
          </p:cNvSpPr>
          <p:nvPr/>
        </p:nvSpPr>
        <p:spPr bwMode="auto">
          <a:xfrm flipV="1">
            <a:off x="4343400" y="158115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38100" cap="sq">
            <a:solidFill>
              <a:schemeClr val="tx1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4830" name="AutoShape 30"/>
          <p:cNvSpPr>
            <a:spLocks noChangeArrowheads="1"/>
          </p:cNvSpPr>
          <p:nvPr/>
        </p:nvSpPr>
        <p:spPr bwMode="auto">
          <a:xfrm flipV="1">
            <a:off x="7848600" y="32004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38100" cap="sq">
            <a:solidFill>
              <a:srgbClr val="08F229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4831" name="Text Box 31"/>
          <p:cNvSpPr txBox="1">
            <a:spLocks noChangeArrowheads="1"/>
          </p:cNvSpPr>
          <p:nvPr/>
        </p:nvSpPr>
        <p:spPr bwMode="auto">
          <a:xfrm>
            <a:off x="7467600" y="3048000"/>
            <a:ext cx="228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4832" name="Text Box 32"/>
          <p:cNvSpPr txBox="1">
            <a:spLocks noChangeArrowheads="1"/>
          </p:cNvSpPr>
          <p:nvPr/>
        </p:nvSpPr>
        <p:spPr bwMode="auto">
          <a:xfrm>
            <a:off x="4038600" y="1600200"/>
            <a:ext cx="228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4833" name="Text Box 33"/>
          <p:cNvSpPr txBox="1">
            <a:spLocks noChangeArrowheads="1"/>
          </p:cNvSpPr>
          <p:nvPr/>
        </p:nvSpPr>
        <p:spPr bwMode="auto">
          <a:xfrm>
            <a:off x="990600" y="3535363"/>
            <a:ext cx="2286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FF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5" name="Group 34"/>
          <p:cNvGrpSpPr/>
          <p:nvPr/>
        </p:nvGrpSpPr>
        <p:grpSpPr bwMode="auto">
          <a:xfrm rot="5400000">
            <a:off x="7210425" y="4219575"/>
            <a:ext cx="1504950" cy="533400"/>
            <a:chOff x="0" y="0"/>
            <a:chExt cx="1050" cy="312"/>
          </a:xfrm>
        </p:grpSpPr>
        <p:sp>
          <p:nvSpPr>
            <p:cNvPr id="34846" name="Line 35"/>
            <p:cNvSpPr>
              <a:spLocks noChangeShapeType="1"/>
            </p:cNvSpPr>
            <p:nvPr/>
          </p:nvSpPr>
          <p:spPr bwMode="auto">
            <a:xfrm>
              <a:off x="0" y="162"/>
              <a:ext cx="31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47" name="Line 36"/>
            <p:cNvSpPr>
              <a:spLocks noChangeShapeType="1"/>
            </p:cNvSpPr>
            <p:nvPr/>
          </p:nvSpPr>
          <p:spPr bwMode="auto">
            <a:xfrm>
              <a:off x="735" y="162"/>
              <a:ext cx="31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48" name="Oval 37"/>
            <p:cNvSpPr>
              <a:spLocks noChangeAspect="1" noChangeArrowheads="1"/>
            </p:cNvSpPr>
            <p:nvPr/>
          </p:nvSpPr>
          <p:spPr bwMode="auto">
            <a:xfrm>
              <a:off x="315" y="111"/>
              <a:ext cx="113" cy="113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49" name="Oval 38"/>
            <p:cNvSpPr>
              <a:spLocks noChangeAspect="1" noChangeArrowheads="1"/>
            </p:cNvSpPr>
            <p:nvPr/>
          </p:nvSpPr>
          <p:spPr bwMode="auto">
            <a:xfrm>
              <a:off x="645" y="102"/>
              <a:ext cx="113" cy="113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0" name="Line 39"/>
            <p:cNvSpPr>
              <a:spLocks noChangeShapeType="1"/>
            </p:cNvSpPr>
            <p:nvPr/>
          </p:nvSpPr>
          <p:spPr bwMode="auto">
            <a:xfrm rot="731964" flipV="1">
              <a:off x="345" y="0"/>
              <a:ext cx="420" cy="31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3525" name="AutoShape 48"/>
          <p:cNvSpPr>
            <a:spLocks noChangeArrowheads="1"/>
          </p:cNvSpPr>
          <p:nvPr/>
        </p:nvSpPr>
        <p:spPr bwMode="auto">
          <a:xfrm>
            <a:off x="3962400" y="6172200"/>
            <a:ext cx="3886200" cy="152400"/>
          </a:xfrm>
          <a:prstGeom prst="rightArrow">
            <a:avLst>
              <a:gd name="adj1" fmla="val 50000"/>
              <a:gd name="adj2" fmla="val 637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36" name="AutoShape 49"/>
          <p:cNvSpPr>
            <a:spLocks noChangeArrowheads="1"/>
          </p:cNvSpPr>
          <p:nvPr/>
        </p:nvSpPr>
        <p:spPr bwMode="auto">
          <a:xfrm rot="-5400000">
            <a:off x="5492750" y="3805238"/>
            <a:ext cx="4648200" cy="152400"/>
          </a:xfrm>
          <a:prstGeom prst="rightArrow">
            <a:avLst>
              <a:gd name="adj1" fmla="val 50000"/>
              <a:gd name="adj2" fmla="val 762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63527" name="AutoShape 50"/>
          <p:cNvSpPr>
            <a:spLocks noChangeArrowheads="1"/>
          </p:cNvSpPr>
          <p:nvPr/>
        </p:nvSpPr>
        <p:spPr bwMode="auto">
          <a:xfrm flipH="1">
            <a:off x="762000" y="1600200"/>
            <a:ext cx="7239000" cy="152400"/>
          </a:xfrm>
          <a:prstGeom prst="rightArrow">
            <a:avLst>
              <a:gd name="adj1" fmla="val 50000"/>
              <a:gd name="adj2" fmla="val 1187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528" name="AutoShape 51"/>
          <p:cNvSpPr>
            <a:spLocks noChangeArrowheads="1"/>
          </p:cNvSpPr>
          <p:nvPr/>
        </p:nvSpPr>
        <p:spPr bwMode="auto">
          <a:xfrm rot="5400000">
            <a:off x="-1295400" y="3810000"/>
            <a:ext cx="4419600" cy="152400"/>
          </a:xfrm>
          <a:prstGeom prst="rightArrow">
            <a:avLst>
              <a:gd name="adj1" fmla="val 50000"/>
              <a:gd name="adj2" fmla="val 7250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529" name="AutoShape 52"/>
          <p:cNvSpPr>
            <a:spLocks noChangeArrowheads="1"/>
          </p:cNvSpPr>
          <p:nvPr/>
        </p:nvSpPr>
        <p:spPr bwMode="auto">
          <a:xfrm>
            <a:off x="914400" y="6172200"/>
            <a:ext cx="1219200" cy="152400"/>
          </a:xfrm>
          <a:prstGeom prst="rightArrow">
            <a:avLst>
              <a:gd name="adj1" fmla="val 50000"/>
              <a:gd name="adj2" fmla="val 200000"/>
            </a:avLst>
          </a:prstGeom>
          <a:solidFill>
            <a:srgbClr val="F41706"/>
          </a:solidFill>
          <a:ln w="381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40" name="Text Box 53"/>
          <p:cNvSpPr txBox="1">
            <a:spLocks noChangeArrowheads="1"/>
          </p:cNvSpPr>
          <p:nvPr/>
        </p:nvSpPr>
        <p:spPr bwMode="auto">
          <a:xfrm>
            <a:off x="5410200" y="5638800"/>
            <a:ext cx="685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34841" name="Text Box 54"/>
          <p:cNvSpPr txBox="1">
            <a:spLocks noChangeArrowheads="1"/>
          </p:cNvSpPr>
          <p:nvPr/>
        </p:nvSpPr>
        <p:spPr bwMode="auto">
          <a:xfrm>
            <a:off x="8001000" y="2819400"/>
            <a:ext cx="68580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a</a:t>
            </a:r>
            <a:r>
              <a:rPr lang="en-US" altLang="zh-CN" sz="4800" i="1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4842" name="Text Box 55"/>
          <p:cNvSpPr txBox="1">
            <a:spLocks noChangeArrowheads="1"/>
          </p:cNvSpPr>
          <p:nvPr/>
        </p:nvSpPr>
        <p:spPr bwMode="auto">
          <a:xfrm>
            <a:off x="3352800" y="990600"/>
            <a:ext cx="685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b</a:t>
            </a:r>
            <a:r>
              <a:rPr lang="en-US" altLang="zh-CN" sz="3200" i="1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4843" name="Text Box 56"/>
          <p:cNvSpPr txBox="1">
            <a:spLocks noChangeArrowheads="1"/>
          </p:cNvSpPr>
          <p:nvPr/>
        </p:nvSpPr>
        <p:spPr bwMode="auto">
          <a:xfrm>
            <a:off x="1066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c</a:t>
            </a:r>
            <a:r>
              <a:rPr lang="en-US" altLang="zh-CN" sz="4800" i="1">
                <a:solidFill>
                  <a:srgbClr val="CC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3534" name="Text Box 57"/>
          <p:cNvSpPr txBox="1">
            <a:spLocks noChangeArrowheads="1"/>
          </p:cNvSpPr>
          <p:nvPr/>
        </p:nvSpPr>
        <p:spPr bwMode="auto">
          <a:xfrm>
            <a:off x="2133600" y="3048000"/>
            <a:ext cx="5257800" cy="1706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sz="3600">
                <a:solidFill>
                  <a:srgbClr val="CC0066"/>
                </a:solidFill>
                <a:latin typeface="Times New Roman" pitchFamily="18" charset="0"/>
              </a:rPr>
              <a:t>     </a:t>
            </a:r>
            <a:r>
              <a:rPr lang="en-US" altLang="zh-CN" sz="3600" i="1">
                <a:solidFill>
                  <a:srgbClr val="CC0066"/>
                </a:solidFill>
                <a:latin typeface="Times New Roman" pitchFamily="18" charset="0"/>
              </a:rPr>
              <a:t>I= I</a:t>
            </a:r>
            <a:r>
              <a:rPr lang="en-US" altLang="zh-CN" sz="3600" i="1" baseline="-30000">
                <a:solidFill>
                  <a:srgbClr val="CC0066"/>
                </a:solidFill>
                <a:latin typeface="Times New Roman" pitchFamily="18" charset="0"/>
              </a:rPr>
              <a:t>a </a:t>
            </a:r>
            <a:r>
              <a:rPr lang="en-US" altLang="zh-CN" sz="3600" i="1">
                <a:solidFill>
                  <a:srgbClr val="CC0066"/>
                </a:solidFill>
                <a:latin typeface="Times New Roman" pitchFamily="18" charset="0"/>
              </a:rPr>
              <a:t>=</a:t>
            </a:r>
            <a:r>
              <a:rPr lang="en-US" altLang="zh-CN" sz="3600" i="1" baseline="-30000">
                <a:solidFill>
                  <a:srgbClr val="CC0066"/>
                </a:solidFill>
                <a:latin typeface="Times New Roman" pitchFamily="18" charset="0"/>
              </a:rPr>
              <a:t> </a:t>
            </a:r>
            <a:r>
              <a:rPr lang="en-US" altLang="zh-CN" sz="36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3600" i="1" baseline="-30000">
                <a:solidFill>
                  <a:srgbClr val="CC0066"/>
                </a:solidFill>
                <a:latin typeface="Times New Roman" pitchFamily="18" charset="0"/>
              </a:rPr>
              <a:t>b </a:t>
            </a:r>
            <a:r>
              <a:rPr lang="en-US" altLang="zh-CN" sz="3600" i="1">
                <a:solidFill>
                  <a:srgbClr val="CC0066"/>
                </a:solidFill>
                <a:latin typeface="Times New Roman" pitchFamily="18" charset="0"/>
              </a:rPr>
              <a:t>=</a:t>
            </a:r>
            <a:r>
              <a:rPr lang="en-US" altLang="zh-CN" sz="3600" i="1" baseline="-30000">
                <a:solidFill>
                  <a:srgbClr val="CC0066"/>
                </a:solidFill>
                <a:latin typeface="Times New Roman" pitchFamily="18" charset="0"/>
              </a:rPr>
              <a:t> </a:t>
            </a:r>
            <a:r>
              <a:rPr lang="en-US" altLang="zh-CN" sz="36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3600" i="1" baseline="-30000">
                <a:solidFill>
                  <a:srgbClr val="CC0066"/>
                </a:solidFill>
                <a:latin typeface="Times New Roman" pitchFamily="18" charset="0"/>
              </a:rPr>
              <a:t>c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4400">
                <a:solidFill>
                  <a:srgbClr val="FF33CC"/>
                </a:solidFill>
                <a:latin typeface="Times New Roman" pitchFamily="18" charset="0"/>
                <a:ea typeface="隶书" pitchFamily="49" charset="-122"/>
              </a:rPr>
              <a:t>串联电路中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4400">
                <a:solidFill>
                  <a:srgbClr val="FF33CC"/>
                </a:solidFill>
                <a:latin typeface="Times New Roman" pitchFamily="18" charset="0"/>
                <a:ea typeface="隶书" pitchFamily="49" charset="-122"/>
              </a:rPr>
              <a:t>电流处处相等</a:t>
            </a:r>
          </a:p>
        </p:txBody>
      </p:sp>
      <p:pic>
        <p:nvPicPr>
          <p:cNvPr id="34845" name="Picture 12" descr="本课小结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0"/>
            <a:ext cx="403225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5" name="AutoShape 4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019925" y="6381750"/>
            <a:ext cx="576263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5" grpId="0" animBg="1" autoUpdateAnimBg="0"/>
      <p:bldP spid="34836" grpId="0" animBg="1" autoUpdateAnimBg="0"/>
      <p:bldP spid="63527" grpId="0" animBg="1" autoUpdateAnimBg="0"/>
      <p:bldP spid="63528" grpId="0" animBg="1" autoUpdateAnimBg="0"/>
      <p:bldP spid="63529" grpId="0" animBg="1" autoUpdateAnimBg="0"/>
      <p:bldP spid="6353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4"/>
          <p:cNvGrpSpPr/>
          <p:nvPr/>
        </p:nvGrpSpPr>
        <p:grpSpPr bwMode="auto">
          <a:xfrm flipH="1">
            <a:off x="1230313" y="5170488"/>
            <a:ext cx="2533650" cy="830262"/>
            <a:chOff x="0" y="0"/>
            <a:chExt cx="1050" cy="468"/>
          </a:xfrm>
        </p:grpSpPr>
        <p:sp>
          <p:nvSpPr>
            <p:cNvPr id="35888" name="Line 5"/>
            <p:cNvSpPr>
              <a:spLocks noChangeShapeType="1"/>
            </p:cNvSpPr>
            <p:nvPr/>
          </p:nvSpPr>
          <p:spPr bwMode="auto">
            <a:xfrm>
              <a:off x="705" y="0"/>
              <a:ext cx="0" cy="46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9" name="Line 6"/>
            <p:cNvSpPr>
              <a:spLocks noChangeShapeType="1"/>
            </p:cNvSpPr>
            <p:nvPr/>
          </p:nvSpPr>
          <p:spPr bwMode="auto">
            <a:xfrm>
              <a:off x="0" y="222"/>
              <a:ext cx="300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0" name="Line 7"/>
            <p:cNvSpPr>
              <a:spLocks noChangeShapeType="1"/>
            </p:cNvSpPr>
            <p:nvPr/>
          </p:nvSpPr>
          <p:spPr bwMode="auto">
            <a:xfrm>
              <a:off x="810" y="60"/>
              <a:ext cx="0" cy="312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1" name="Line 8"/>
            <p:cNvSpPr>
              <a:spLocks noChangeShapeType="1"/>
            </p:cNvSpPr>
            <p:nvPr/>
          </p:nvSpPr>
          <p:spPr bwMode="auto">
            <a:xfrm>
              <a:off x="300" y="0"/>
              <a:ext cx="0" cy="46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2" name="Line 9"/>
            <p:cNvSpPr>
              <a:spLocks noChangeShapeType="1"/>
            </p:cNvSpPr>
            <p:nvPr/>
          </p:nvSpPr>
          <p:spPr bwMode="auto">
            <a:xfrm>
              <a:off x="405" y="60"/>
              <a:ext cx="0" cy="312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3" name="Line 10"/>
            <p:cNvSpPr>
              <a:spLocks noChangeShapeType="1"/>
            </p:cNvSpPr>
            <p:nvPr/>
          </p:nvSpPr>
          <p:spPr bwMode="auto">
            <a:xfrm>
              <a:off x="420" y="231"/>
              <a:ext cx="315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prstDash val="dash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94" name="Line 11"/>
            <p:cNvSpPr>
              <a:spLocks noChangeShapeType="1"/>
            </p:cNvSpPr>
            <p:nvPr/>
          </p:nvSpPr>
          <p:spPr bwMode="auto">
            <a:xfrm>
              <a:off x="840" y="231"/>
              <a:ext cx="210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43" name="xjhzja28"/>
          <p:cNvSpPr/>
          <p:nvPr/>
        </p:nvSpPr>
        <p:spPr bwMode="auto">
          <a:xfrm flipH="1">
            <a:off x="7162800" y="4495800"/>
            <a:ext cx="1349375" cy="1106488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040526249 h 600"/>
              <a:gd name="T4" fmla="*/ 752401996 w 2420"/>
              <a:gd name="T5" fmla="*/ 2040526249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5844" name="Group 13"/>
          <p:cNvGrpSpPr/>
          <p:nvPr/>
        </p:nvGrpSpPr>
        <p:grpSpPr bwMode="auto">
          <a:xfrm>
            <a:off x="2471738" y="836613"/>
            <a:ext cx="754062" cy="957262"/>
            <a:chOff x="0" y="0"/>
            <a:chExt cx="540" cy="540"/>
          </a:xfrm>
        </p:grpSpPr>
        <p:sp>
          <p:nvSpPr>
            <p:cNvPr id="35885" name="Oval 14"/>
            <p:cNvSpPr>
              <a:spLocks noChangeArrowheads="1"/>
            </p:cNvSpPr>
            <p:nvPr/>
          </p:nvSpPr>
          <p:spPr bwMode="auto">
            <a:xfrm>
              <a:off x="0" y="0"/>
              <a:ext cx="540" cy="540"/>
            </a:xfrm>
            <a:prstGeom prst="ellips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6" name="Line 15"/>
            <p:cNvSpPr>
              <a:spLocks noChangeShapeType="1"/>
            </p:cNvSpPr>
            <p:nvPr/>
          </p:nvSpPr>
          <p:spPr bwMode="auto">
            <a:xfrm rot="976662">
              <a:off x="8" y="196"/>
              <a:ext cx="515" cy="179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7" name="Line 16"/>
            <p:cNvSpPr>
              <a:spLocks noChangeShapeType="1"/>
            </p:cNvSpPr>
            <p:nvPr/>
          </p:nvSpPr>
          <p:spPr bwMode="auto">
            <a:xfrm rot="1185712" flipH="1">
              <a:off x="174" y="56"/>
              <a:ext cx="180" cy="46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45" name="xjhzja25"/>
          <p:cNvSpPr/>
          <p:nvPr/>
        </p:nvSpPr>
        <p:spPr bwMode="auto">
          <a:xfrm rot="5400000" flipH="1">
            <a:off x="-744537" y="3592512"/>
            <a:ext cx="3087688" cy="836613"/>
          </a:xfrm>
          <a:custGeom>
            <a:avLst/>
            <a:gdLst>
              <a:gd name="T0" fmla="*/ 0 w 2420"/>
              <a:gd name="T1" fmla="*/ 0 h 840"/>
              <a:gd name="T2" fmla="*/ 0 w 2420"/>
              <a:gd name="T3" fmla="*/ 833239664 h 840"/>
              <a:gd name="T4" fmla="*/ 2147483647 w 2420"/>
              <a:gd name="T5" fmla="*/ 833239664 h 840"/>
              <a:gd name="T6" fmla="*/ 2147483647 w 2420"/>
              <a:gd name="T7" fmla="*/ 0 h 840"/>
              <a:gd name="T8" fmla="*/ 0 60000 65536"/>
              <a:gd name="T9" fmla="*/ 0 60000 65536"/>
              <a:gd name="T10" fmla="*/ 0 60000 65536"/>
              <a:gd name="T11" fmla="*/ 0 60000 65536"/>
              <a:gd name="T12" fmla="*/ 0 w 2420"/>
              <a:gd name="T13" fmla="*/ 0 h 840"/>
              <a:gd name="T14" fmla="*/ 2420 w 2420"/>
              <a:gd name="T15" fmla="*/ 840 h 8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20" h="840">
                <a:moveTo>
                  <a:pt x="0" y="0"/>
                </a:moveTo>
                <a:lnTo>
                  <a:pt x="0" y="840"/>
                </a:lnTo>
                <a:lnTo>
                  <a:pt x="2420" y="840"/>
                </a:lnTo>
                <a:lnTo>
                  <a:pt x="2420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6" name="Line 18"/>
          <p:cNvSpPr>
            <a:spLocks noChangeShapeType="1"/>
          </p:cNvSpPr>
          <p:nvPr/>
        </p:nvSpPr>
        <p:spPr bwMode="auto">
          <a:xfrm>
            <a:off x="3284538" y="1284288"/>
            <a:ext cx="2506662" cy="11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7" name="xjhzja28"/>
          <p:cNvSpPr/>
          <p:nvPr/>
        </p:nvSpPr>
        <p:spPr bwMode="auto">
          <a:xfrm rot="16200000" flipH="1">
            <a:off x="7000875" y="2809876"/>
            <a:ext cx="1925637" cy="1141412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147483647 h 600"/>
              <a:gd name="T4" fmla="*/ 1532263356 w 2420"/>
              <a:gd name="T5" fmla="*/ 2147483647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8" name="xjhzja28"/>
          <p:cNvSpPr/>
          <p:nvPr/>
        </p:nvSpPr>
        <p:spPr bwMode="auto">
          <a:xfrm>
            <a:off x="1209675" y="2446338"/>
            <a:ext cx="1255713" cy="1106487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040522560 h 600"/>
              <a:gd name="T4" fmla="*/ 651576500 w 2420"/>
              <a:gd name="T5" fmla="*/ 2040522560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49" name="xjhzja28"/>
          <p:cNvSpPr/>
          <p:nvPr/>
        </p:nvSpPr>
        <p:spPr bwMode="auto">
          <a:xfrm flipV="1">
            <a:off x="1206500" y="1309688"/>
            <a:ext cx="1257300" cy="1108075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046383767 h 600"/>
              <a:gd name="T4" fmla="*/ 653224496 w 2420"/>
              <a:gd name="T5" fmla="*/ 2046383767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5850" name="Group 22"/>
          <p:cNvGrpSpPr/>
          <p:nvPr/>
        </p:nvGrpSpPr>
        <p:grpSpPr bwMode="auto">
          <a:xfrm>
            <a:off x="2493963" y="3089275"/>
            <a:ext cx="754062" cy="958850"/>
            <a:chOff x="0" y="0"/>
            <a:chExt cx="540" cy="540"/>
          </a:xfrm>
        </p:grpSpPr>
        <p:sp>
          <p:nvSpPr>
            <p:cNvPr id="35882" name="Oval 23"/>
            <p:cNvSpPr>
              <a:spLocks noChangeArrowheads="1"/>
            </p:cNvSpPr>
            <p:nvPr/>
          </p:nvSpPr>
          <p:spPr bwMode="auto">
            <a:xfrm>
              <a:off x="0" y="0"/>
              <a:ext cx="540" cy="540"/>
            </a:xfrm>
            <a:prstGeom prst="ellips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3" name="Line 24"/>
            <p:cNvSpPr>
              <a:spLocks noChangeShapeType="1"/>
            </p:cNvSpPr>
            <p:nvPr/>
          </p:nvSpPr>
          <p:spPr bwMode="auto">
            <a:xfrm rot="976662">
              <a:off x="8" y="196"/>
              <a:ext cx="515" cy="179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4" name="Line 25"/>
            <p:cNvSpPr>
              <a:spLocks noChangeShapeType="1"/>
            </p:cNvSpPr>
            <p:nvPr/>
          </p:nvSpPr>
          <p:spPr bwMode="auto">
            <a:xfrm rot="1185712" flipH="1">
              <a:off x="174" y="56"/>
              <a:ext cx="180" cy="46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51" name="Line 26"/>
          <p:cNvSpPr>
            <a:spLocks noChangeShapeType="1"/>
          </p:cNvSpPr>
          <p:nvPr/>
        </p:nvSpPr>
        <p:spPr bwMode="auto">
          <a:xfrm>
            <a:off x="3705225" y="5562600"/>
            <a:ext cx="20097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2" name="xjhzja28"/>
          <p:cNvSpPr/>
          <p:nvPr/>
        </p:nvSpPr>
        <p:spPr bwMode="auto">
          <a:xfrm flipH="1" flipV="1">
            <a:off x="6075363" y="1284288"/>
            <a:ext cx="1255712" cy="1108075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2046383767 h 600"/>
              <a:gd name="T4" fmla="*/ 651575462 w 2420"/>
              <a:gd name="T5" fmla="*/ 2046383767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3" name="xjhzja28"/>
          <p:cNvSpPr/>
          <p:nvPr/>
        </p:nvSpPr>
        <p:spPr bwMode="auto">
          <a:xfrm flipH="1">
            <a:off x="6096000" y="2514600"/>
            <a:ext cx="1255713" cy="1084263"/>
          </a:xfrm>
          <a:custGeom>
            <a:avLst/>
            <a:gdLst>
              <a:gd name="T0" fmla="*/ 0 w 2420"/>
              <a:gd name="T1" fmla="*/ 0 h 600"/>
              <a:gd name="T2" fmla="*/ 0 w 2420"/>
              <a:gd name="T3" fmla="*/ 1959377195 h 600"/>
              <a:gd name="T4" fmla="*/ 651576500 w 2420"/>
              <a:gd name="T5" fmla="*/ 1959377195 h 600"/>
              <a:gd name="T6" fmla="*/ 0 60000 65536"/>
              <a:gd name="T7" fmla="*/ 0 60000 65536"/>
              <a:gd name="T8" fmla="*/ 0 60000 65536"/>
              <a:gd name="T9" fmla="*/ 0 w 2420"/>
              <a:gd name="T10" fmla="*/ 0 h 600"/>
              <a:gd name="T11" fmla="*/ 2420 w 2420"/>
              <a:gd name="T12" fmla="*/ 600 h 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0" h="600">
                <a:moveTo>
                  <a:pt x="0" y="0"/>
                </a:moveTo>
                <a:lnTo>
                  <a:pt x="0" y="600"/>
                </a:lnTo>
                <a:lnTo>
                  <a:pt x="2420" y="60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854" name="Text Box 33"/>
          <p:cNvSpPr txBox="1">
            <a:spLocks noChangeArrowheads="1"/>
          </p:cNvSpPr>
          <p:nvPr/>
        </p:nvSpPr>
        <p:spPr bwMode="auto">
          <a:xfrm>
            <a:off x="3124200" y="5070475"/>
            <a:ext cx="931863" cy="148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3200">
                <a:latin typeface="Times New Roman" pitchFamily="18" charset="0"/>
              </a:rPr>
              <a:t>+</a:t>
            </a:r>
          </a:p>
        </p:txBody>
      </p:sp>
      <p:sp>
        <p:nvSpPr>
          <p:cNvPr id="35855" name="Text Box 34"/>
          <p:cNvSpPr txBox="1">
            <a:spLocks noChangeArrowheads="1"/>
          </p:cNvSpPr>
          <p:nvPr/>
        </p:nvSpPr>
        <p:spPr bwMode="auto">
          <a:xfrm>
            <a:off x="1219200" y="5080000"/>
            <a:ext cx="931863" cy="148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3200">
                <a:latin typeface="Times New Roman" pitchFamily="18" charset="0"/>
              </a:rPr>
              <a:t>-</a:t>
            </a:r>
          </a:p>
        </p:txBody>
      </p:sp>
      <p:sp>
        <p:nvSpPr>
          <p:cNvPr id="35856" name="AutoShape 41"/>
          <p:cNvSpPr>
            <a:spLocks noChangeArrowheads="1"/>
          </p:cNvSpPr>
          <p:nvPr/>
        </p:nvSpPr>
        <p:spPr bwMode="auto">
          <a:xfrm flipV="1">
            <a:off x="5867400" y="35052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12700" cap="sq">
            <a:solidFill>
              <a:schemeClr val="tx1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5857" name="AutoShape 42"/>
          <p:cNvSpPr>
            <a:spLocks noChangeArrowheads="1"/>
          </p:cNvSpPr>
          <p:nvPr/>
        </p:nvSpPr>
        <p:spPr bwMode="auto">
          <a:xfrm flipV="1">
            <a:off x="5867400" y="12192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12700" cap="sq">
            <a:solidFill>
              <a:schemeClr val="tx1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5858" name="AutoShape 43"/>
          <p:cNvSpPr>
            <a:spLocks noChangeArrowheads="1"/>
          </p:cNvSpPr>
          <p:nvPr/>
        </p:nvSpPr>
        <p:spPr bwMode="auto">
          <a:xfrm flipV="1">
            <a:off x="8458200" y="43434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08F229"/>
          </a:solidFill>
          <a:ln w="12700" cap="sq">
            <a:solidFill>
              <a:schemeClr val="tx1"/>
            </a:solidFill>
            <a:miter lim="800000"/>
          </a:ln>
        </p:spPr>
        <p:txBody>
          <a:bodyPr rot="10800000"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35859" name="Line 50"/>
          <p:cNvSpPr>
            <a:spLocks noChangeShapeType="1"/>
          </p:cNvSpPr>
          <p:nvPr/>
        </p:nvSpPr>
        <p:spPr bwMode="auto">
          <a:xfrm>
            <a:off x="3276600" y="3581400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" name="Group 65"/>
          <p:cNvGrpSpPr/>
          <p:nvPr/>
        </p:nvGrpSpPr>
        <p:grpSpPr bwMode="auto">
          <a:xfrm>
            <a:off x="5734050" y="5334000"/>
            <a:ext cx="1504950" cy="533400"/>
            <a:chOff x="0" y="0"/>
            <a:chExt cx="1050" cy="312"/>
          </a:xfrm>
        </p:grpSpPr>
        <p:sp>
          <p:nvSpPr>
            <p:cNvPr id="35877" name="Line 66"/>
            <p:cNvSpPr>
              <a:spLocks noChangeShapeType="1"/>
            </p:cNvSpPr>
            <p:nvPr/>
          </p:nvSpPr>
          <p:spPr bwMode="auto">
            <a:xfrm>
              <a:off x="0" y="162"/>
              <a:ext cx="315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8" name="Line 67"/>
            <p:cNvSpPr>
              <a:spLocks noChangeShapeType="1"/>
            </p:cNvSpPr>
            <p:nvPr/>
          </p:nvSpPr>
          <p:spPr bwMode="auto">
            <a:xfrm>
              <a:off x="735" y="162"/>
              <a:ext cx="315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9" name="Oval 68"/>
            <p:cNvSpPr>
              <a:spLocks noChangeAspect="1" noChangeArrowheads="1"/>
            </p:cNvSpPr>
            <p:nvPr/>
          </p:nvSpPr>
          <p:spPr bwMode="auto">
            <a:xfrm>
              <a:off x="315" y="111"/>
              <a:ext cx="113" cy="113"/>
            </a:xfrm>
            <a:prstGeom prst="ellipse">
              <a:avLst/>
            </a:prstGeom>
            <a:noFill/>
            <a:ln w="5715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0" name="Oval 69"/>
            <p:cNvSpPr>
              <a:spLocks noChangeAspect="1" noChangeArrowheads="1"/>
            </p:cNvSpPr>
            <p:nvPr/>
          </p:nvSpPr>
          <p:spPr bwMode="auto">
            <a:xfrm>
              <a:off x="645" y="102"/>
              <a:ext cx="113" cy="113"/>
            </a:xfrm>
            <a:prstGeom prst="ellipse">
              <a:avLst/>
            </a:prstGeom>
            <a:noFill/>
            <a:ln w="5715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1" name="Line 70"/>
            <p:cNvSpPr>
              <a:spLocks noChangeShapeType="1"/>
            </p:cNvSpPr>
            <p:nvPr/>
          </p:nvSpPr>
          <p:spPr bwMode="auto">
            <a:xfrm rot="731964" flipV="1">
              <a:off x="345" y="0"/>
              <a:ext cx="420" cy="312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4551" name="AutoShape 71"/>
          <p:cNvSpPr>
            <a:spLocks noChangeArrowheads="1"/>
          </p:cNvSpPr>
          <p:nvPr/>
        </p:nvSpPr>
        <p:spPr bwMode="auto">
          <a:xfrm>
            <a:off x="3962400" y="5486400"/>
            <a:ext cx="4648200" cy="152400"/>
          </a:xfrm>
          <a:prstGeom prst="rightArrow">
            <a:avLst>
              <a:gd name="adj1" fmla="val 50000"/>
              <a:gd name="adj2" fmla="val 762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2" name="AutoShape 72"/>
          <p:cNvSpPr>
            <a:spLocks noChangeArrowheads="1"/>
          </p:cNvSpPr>
          <p:nvPr/>
        </p:nvSpPr>
        <p:spPr bwMode="auto">
          <a:xfrm rot="-5400000">
            <a:off x="6934200" y="3962400"/>
            <a:ext cx="3124200" cy="228600"/>
          </a:xfrm>
          <a:prstGeom prst="rightArrow">
            <a:avLst>
              <a:gd name="adj1" fmla="val 50000"/>
              <a:gd name="adj2" fmla="val 341667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3" name="AutoShape 73"/>
          <p:cNvSpPr>
            <a:spLocks noChangeArrowheads="1"/>
          </p:cNvSpPr>
          <p:nvPr/>
        </p:nvSpPr>
        <p:spPr bwMode="auto">
          <a:xfrm flipH="1">
            <a:off x="7315200" y="2362200"/>
            <a:ext cx="1295400" cy="152400"/>
          </a:xfrm>
          <a:prstGeom prst="rightArrow">
            <a:avLst>
              <a:gd name="adj1" fmla="val 50000"/>
              <a:gd name="adj2" fmla="val 212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4" name="AutoShape 74"/>
          <p:cNvSpPr>
            <a:spLocks noChangeArrowheads="1"/>
          </p:cNvSpPr>
          <p:nvPr/>
        </p:nvSpPr>
        <p:spPr bwMode="auto">
          <a:xfrm rot="5400000" flipH="1">
            <a:off x="6705600" y="1790700"/>
            <a:ext cx="1295400" cy="152400"/>
          </a:xfrm>
          <a:prstGeom prst="rightArrow">
            <a:avLst>
              <a:gd name="adj1" fmla="val 50000"/>
              <a:gd name="adj2" fmla="val 212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5" name="AutoShape 75"/>
          <p:cNvSpPr>
            <a:spLocks noChangeArrowheads="1"/>
          </p:cNvSpPr>
          <p:nvPr/>
        </p:nvSpPr>
        <p:spPr bwMode="auto">
          <a:xfrm flipH="1">
            <a:off x="1295400" y="1219200"/>
            <a:ext cx="6096000" cy="152400"/>
          </a:xfrm>
          <a:prstGeom prst="rightArrow">
            <a:avLst>
              <a:gd name="adj1" fmla="val 50000"/>
              <a:gd name="adj2" fmla="val 10000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64556" name="AutoShape 76"/>
          <p:cNvSpPr>
            <a:spLocks noChangeArrowheads="1"/>
          </p:cNvSpPr>
          <p:nvPr/>
        </p:nvSpPr>
        <p:spPr bwMode="auto">
          <a:xfrm rot="5400000" flipH="1">
            <a:off x="610394" y="3010694"/>
            <a:ext cx="1219200" cy="74612"/>
          </a:xfrm>
          <a:prstGeom prst="rightArrow">
            <a:avLst>
              <a:gd name="adj1" fmla="val 50000"/>
              <a:gd name="adj2" fmla="val 408513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7" name="AutoShape 77"/>
          <p:cNvSpPr>
            <a:spLocks noChangeArrowheads="1"/>
          </p:cNvSpPr>
          <p:nvPr/>
        </p:nvSpPr>
        <p:spPr bwMode="auto">
          <a:xfrm rot="-5400000" flipH="1" flipV="1">
            <a:off x="647700" y="1885950"/>
            <a:ext cx="1143000" cy="114300"/>
          </a:xfrm>
          <a:prstGeom prst="rightArrow">
            <a:avLst>
              <a:gd name="adj1" fmla="val 50000"/>
              <a:gd name="adj2" fmla="val 2500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8" name="AutoShape 78"/>
          <p:cNvSpPr>
            <a:spLocks noChangeArrowheads="1"/>
          </p:cNvSpPr>
          <p:nvPr/>
        </p:nvSpPr>
        <p:spPr bwMode="auto">
          <a:xfrm rot="-5400000" flipH="1" flipV="1">
            <a:off x="6762750" y="2952750"/>
            <a:ext cx="1143000" cy="114300"/>
          </a:xfrm>
          <a:prstGeom prst="rightArrow">
            <a:avLst>
              <a:gd name="adj1" fmla="val 50000"/>
              <a:gd name="adj2" fmla="val 2500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9" name="AutoShape 79"/>
          <p:cNvSpPr>
            <a:spLocks noChangeArrowheads="1"/>
          </p:cNvSpPr>
          <p:nvPr/>
        </p:nvSpPr>
        <p:spPr bwMode="auto">
          <a:xfrm flipH="1">
            <a:off x="1143000" y="3505200"/>
            <a:ext cx="6096000" cy="152400"/>
          </a:xfrm>
          <a:prstGeom prst="rightArrow">
            <a:avLst>
              <a:gd name="adj1" fmla="val 50000"/>
              <a:gd name="adj2" fmla="val 10000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64560" name="AutoShape 80"/>
          <p:cNvSpPr>
            <a:spLocks noChangeArrowheads="1"/>
          </p:cNvSpPr>
          <p:nvPr/>
        </p:nvSpPr>
        <p:spPr bwMode="auto">
          <a:xfrm flipH="1">
            <a:off x="304800" y="23622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64561" name="AutoShape 81"/>
          <p:cNvSpPr>
            <a:spLocks noChangeArrowheads="1"/>
          </p:cNvSpPr>
          <p:nvPr/>
        </p:nvSpPr>
        <p:spPr bwMode="auto">
          <a:xfrm rot="5400000" flipV="1">
            <a:off x="-1143000" y="3962400"/>
            <a:ext cx="3124200" cy="228600"/>
          </a:xfrm>
          <a:prstGeom prst="rightArrow">
            <a:avLst>
              <a:gd name="adj1" fmla="val 50000"/>
              <a:gd name="adj2" fmla="val 341667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2" name="AutoShape 82"/>
          <p:cNvSpPr>
            <a:spLocks noChangeArrowheads="1"/>
          </p:cNvSpPr>
          <p:nvPr/>
        </p:nvSpPr>
        <p:spPr bwMode="auto">
          <a:xfrm>
            <a:off x="381000" y="54864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F41706"/>
          </a:solidFill>
          <a:ln w="12700" cap="sq">
            <a:solidFill>
              <a:srgbClr val="F70303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3" name="Text Box 83"/>
          <p:cNvSpPr txBox="1">
            <a:spLocks noChangeArrowheads="1"/>
          </p:cNvSpPr>
          <p:nvPr/>
        </p:nvSpPr>
        <p:spPr bwMode="auto">
          <a:xfrm>
            <a:off x="3048000" y="3886200"/>
            <a:ext cx="6096000" cy="1344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zh-CN" sz="3600">
                <a:latin typeface="Times New Roman" pitchFamily="18" charset="0"/>
              </a:rPr>
              <a:t>    </a:t>
            </a:r>
            <a:r>
              <a:rPr lang="en-US" altLang="zh-CN" sz="3200" i="1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altLang="zh-CN" sz="3200" i="1" baseline="-30000">
                <a:solidFill>
                  <a:srgbClr val="CC0000"/>
                </a:solidFill>
                <a:latin typeface="Times New Roman" pitchFamily="18" charset="0"/>
              </a:rPr>
              <a:t>a </a:t>
            </a:r>
            <a:r>
              <a:rPr lang="en-US" altLang="zh-CN" sz="3200" i="1">
                <a:solidFill>
                  <a:srgbClr val="CC0000"/>
                </a:solidFill>
                <a:latin typeface="Times New Roman" pitchFamily="18" charset="0"/>
              </a:rPr>
              <a:t>+ I</a:t>
            </a:r>
            <a:r>
              <a:rPr lang="en-US" altLang="zh-CN" sz="3200" i="1" baseline="-30000">
                <a:solidFill>
                  <a:srgbClr val="CC0000"/>
                </a:solidFill>
                <a:latin typeface="Times New Roman" pitchFamily="18" charset="0"/>
              </a:rPr>
              <a:t>b </a:t>
            </a:r>
            <a:r>
              <a:rPr lang="en-US" altLang="zh-CN" sz="3200" i="1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altLang="zh-CN" sz="3200" i="1" baseline="-3000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altLang="zh-CN" sz="3200" i="1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altLang="zh-CN" sz="3200" i="1" baseline="-30000">
                <a:solidFill>
                  <a:srgbClr val="CC0000"/>
                </a:solidFill>
                <a:latin typeface="Times New Roman" pitchFamily="18" charset="0"/>
              </a:rPr>
              <a:t>c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3200">
                <a:solidFill>
                  <a:srgbClr val="FF33CC"/>
                </a:solidFill>
                <a:latin typeface="Times New Roman" pitchFamily="18" charset="0"/>
                <a:ea typeface="隶书" pitchFamily="49" charset="-122"/>
              </a:rPr>
              <a:t>并联电路干路中的电流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US" sz="3200">
                <a:solidFill>
                  <a:srgbClr val="FF33CC"/>
                </a:solidFill>
                <a:latin typeface="Times New Roman" pitchFamily="18" charset="0"/>
                <a:ea typeface="隶书" pitchFamily="49" charset="-122"/>
              </a:rPr>
              <a:t>   等于各支路电流之和</a:t>
            </a:r>
          </a:p>
        </p:txBody>
      </p:sp>
      <p:sp>
        <p:nvSpPr>
          <p:cNvPr id="35874" name="Text Box 84"/>
          <p:cNvSpPr txBox="1">
            <a:spLocks noChangeArrowheads="1"/>
          </p:cNvSpPr>
          <p:nvPr/>
        </p:nvSpPr>
        <p:spPr bwMode="auto">
          <a:xfrm>
            <a:off x="4495800" y="457200"/>
            <a:ext cx="68580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a</a:t>
            </a:r>
            <a:r>
              <a:rPr lang="en-US" altLang="zh-CN" sz="4800" i="1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5875" name="Text Box 85"/>
          <p:cNvSpPr txBox="1">
            <a:spLocks noChangeArrowheads="1"/>
          </p:cNvSpPr>
          <p:nvPr/>
        </p:nvSpPr>
        <p:spPr bwMode="auto">
          <a:xfrm>
            <a:off x="4572000" y="2971800"/>
            <a:ext cx="685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b</a:t>
            </a:r>
            <a:r>
              <a:rPr lang="en-US" altLang="zh-CN" sz="3200" i="1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5876" name="Text Box 86"/>
          <p:cNvSpPr txBox="1">
            <a:spLocks noChangeArrowheads="1"/>
          </p:cNvSpPr>
          <p:nvPr/>
        </p:nvSpPr>
        <p:spPr bwMode="auto">
          <a:xfrm>
            <a:off x="7848600" y="4038600"/>
            <a:ext cx="68580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rgbClr val="CC0066"/>
                </a:solidFill>
                <a:latin typeface="Times New Roman" pitchFamily="18" charset="0"/>
              </a:rPr>
              <a:t>I</a:t>
            </a:r>
            <a:r>
              <a:rPr lang="en-US" altLang="zh-CN" sz="4800" i="1" baseline="-30000">
                <a:solidFill>
                  <a:srgbClr val="CC0066"/>
                </a:solidFill>
                <a:latin typeface="Times New Roman" pitchFamily="18" charset="0"/>
              </a:rPr>
              <a:t>c</a:t>
            </a:r>
            <a:r>
              <a:rPr lang="en-US" altLang="zh-CN" sz="4800" i="1">
                <a:solidFill>
                  <a:srgbClr val="CC0066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5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4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4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4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4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4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4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4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4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4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4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4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1" grpId="0" animBg="1" autoUpdateAnimBg="0"/>
      <p:bldP spid="64552" grpId="0" animBg="1" autoUpdateAnimBg="0"/>
      <p:bldP spid="64553" grpId="0" animBg="1" autoUpdateAnimBg="0"/>
      <p:bldP spid="64554" grpId="0" animBg="1" autoUpdateAnimBg="0"/>
      <p:bldP spid="64555" grpId="0" animBg="1" autoUpdateAnimBg="0"/>
      <p:bldP spid="64556" grpId="0" animBg="1" autoUpdateAnimBg="0"/>
      <p:bldP spid="64557" grpId="0" animBg="1" autoUpdateAnimBg="0"/>
      <p:bldP spid="64558" grpId="0" animBg="1" autoUpdateAnimBg="0"/>
      <p:bldP spid="64559" grpId="0" animBg="1" autoUpdateAnimBg="0"/>
      <p:bldP spid="64560" grpId="0" animBg="1" autoUpdateAnimBg="0"/>
      <p:bldP spid="64561" grpId="0" animBg="1" autoUpdateAnimBg="0"/>
      <p:bldP spid="64562" grpId="0" animBg="1" autoUpdateAnimBg="0"/>
      <p:bldP spid="6456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8424863" cy="3508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latin typeface="宋体" pitchFamily="2" charset="-122"/>
              </a:rPr>
              <a:t>    1</a:t>
            </a:r>
            <a:r>
              <a:rPr lang="en-US" altLang="zh-CN" sz="2800" b="1" i="1" dirty="0">
                <a:latin typeface="宋体" pitchFamily="2" charset="-122"/>
              </a:rPr>
              <a:t>.</a:t>
            </a:r>
            <a:r>
              <a:rPr lang="zh-CN" altLang="zh-CN" sz="2800" b="1" dirty="0">
                <a:latin typeface="宋体" pitchFamily="2" charset="-122"/>
              </a:rPr>
              <a:t>如图所示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在探究串联电路中的电流规律时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小华同学用电流表测出</a:t>
            </a:r>
            <a:r>
              <a:rPr lang="en-US" altLang="zh-CN" sz="2800" b="1" i="1" dirty="0" err="1">
                <a:latin typeface="宋体" pitchFamily="2" charset="-122"/>
              </a:rPr>
              <a:t>a</a:t>
            </a:r>
            <a:r>
              <a:rPr lang="en-US" altLang="zh-CN" sz="2800" b="1" dirty="0" err="1">
                <a:latin typeface="宋体" pitchFamily="2" charset="-122"/>
              </a:rPr>
              <a:t>,</a:t>
            </a:r>
            <a:r>
              <a:rPr lang="en-US" altLang="zh-CN" sz="2800" b="1" i="1" dirty="0" err="1">
                <a:latin typeface="宋体" pitchFamily="2" charset="-122"/>
              </a:rPr>
              <a:t>b</a:t>
            </a:r>
            <a:r>
              <a:rPr lang="en-US" altLang="zh-CN" sz="2800" b="1" dirty="0" err="1">
                <a:latin typeface="宋体" pitchFamily="2" charset="-122"/>
              </a:rPr>
              <a:t>,</a:t>
            </a:r>
            <a:r>
              <a:rPr lang="en-US" altLang="zh-CN" sz="2800" b="1" i="1" dirty="0" err="1">
                <a:latin typeface="宋体" pitchFamily="2" charset="-122"/>
              </a:rPr>
              <a:t>c</a:t>
            </a:r>
            <a:r>
              <a:rPr lang="zh-CN" altLang="zh-CN" sz="2800" b="1" dirty="0">
                <a:latin typeface="宋体" pitchFamily="2" charset="-122"/>
              </a:rPr>
              <a:t>三处的电流分别为</a:t>
            </a:r>
            <a:r>
              <a:rPr lang="en-US" altLang="zh-CN" sz="2800" b="1" i="1" dirty="0" err="1">
                <a:latin typeface="宋体" pitchFamily="2" charset="-122"/>
              </a:rPr>
              <a:t>I</a:t>
            </a:r>
            <a:r>
              <a:rPr lang="en-US" altLang="zh-CN" sz="2800" b="1" i="1" baseline="-25000" dirty="0" err="1">
                <a:latin typeface="宋体" pitchFamily="2" charset="-122"/>
              </a:rPr>
              <a:t>a</a:t>
            </a:r>
            <a:r>
              <a:rPr lang="en-US" altLang="zh-CN" sz="2800" b="1" i="1" dirty="0">
                <a:latin typeface="宋体" pitchFamily="2" charset="-122"/>
              </a:rPr>
              <a:t>=</a:t>
            </a:r>
            <a:r>
              <a:rPr lang="en-US" altLang="zh-CN" sz="2800" b="1" dirty="0">
                <a:latin typeface="宋体" pitchFamily="2" charset="-122"/>
              </a:rPr>
              <a:t>0</a:t>
            </a:r>
            <a:r>
              <a:rPr lang="en-US" altLang="zh-CN" sz="2800" b="1" i="1" dirty="0">
                <a:latin typeface="宋体" pitchFamily="2" charset="-122"/>
              </a:rPr>
              <a:t>.</a:t>
            </a:r>
            <a:r>
              <a:rPr lang="en-US" altLang="zh-CN" sz="2800" b="1" dirty="0">
                <a:latin typeface="宋体" pitchFamily="2" charset="-122"/>
              </a:rPr>
              <a:t>2 </a:t>
            </a:r>
            <a:r>
              <a:rPr lang="en-US" altLang="zh-CN" sz="2800" b="1" dirty="0" err="1">
                <a:latin typeface="宋体" pitchFamily="2" charset="-122"/>
              </a:rPr>
              <a:t>A,</a:t>
            </a:r>
            <a:r>
              <a:rPr lang="en-US" altLang="zh-CN" sz="2800" b="1" i="1" dirty="0" err="1">
                <a:latin typeface="宋体" pitchFamily="2" charset="-122"/>
              </a:rPr>
              <a:t>I</a:t>
            </a:r>
            <a:r>
              <a:rPr lang="en-US" altLang="zh-CN" sz="2800" b="1" i="1" baseline="-25000" dirty="0" err="1">
                <a:latin typeface="宋体" pitchFamily="2" charset="-122"/>
              </a:rPr>
              <a:t>b</a:t>
            </a:r>
            <a:r>
              <a:rPr lang="en-US" altLang="zh-CN" sz="2800" b="1" i="1" dirty="0">
                <a:latin typeface="宋体" pitchFamily="2" charset="-122"/>
              </a:rPr>
              <a:t>=</a:t>
            </a:r>
            <a:r>
              <a:rPr lang="en-US" altLang="zh-CN" sz="2800" b="1" dirty="0">
                <a:latin typeface="宋体" pitchFamily="2" charset="-122"/>
              </a:rPr>
              <a:t>0</a:t>
            </a:r>
            <a:r>
              <a:rPr lang="en-US" altLang="zh-CN" sz="2800" b="1" i="1" dirty="0">
                <a:latin typeface="宋体" pitchFamily="2" charset="-122"/>
              </a:rPr>
              <a:t>.</a:t>
            </a:r>
            <a:r>
              <a:rPr lang="en-US" altLang="zh-CN" sz="2800" b="1" dirty="0">
                <a:latin typeface="宋体" pitchFamily="2" charset="-122"/>
              </a:rPr>
              <a:t>2 </a:t>
            </a:r>
            <a:r>
              <a:rPr lang="en-US" altLang="zh-CN" sz="2800" b="1" dirty="0" err="1">
                <a:latin typeface="宋体" pitchFamily="2" charset="-122"/>
              </a:rPr>
              <a:t>A,</a:t>
            </a:r>
            <a:r>
              <a:rPr lang="en-US" altLang="zh-CN" sz="2800" b="1" i="1" dirty="0" err="1">
                <a:latin typeface="宋体" pitchFamily="2" charset="-122"/>
              </a:rPr>
              <a:t>I</a:t>
            </a:r>
            <a:r>
              <a:rPr lang="en-US" altLang="zh-CN" sz="2800" b="1" i="1" baseline="-25000" dirty="0" err="1">
                <a:latin typeface="宋体" pitchFamily="2" charset="-122"/>
              </a:rPr>
              <a:t>c</a:t>
            </a:r>
            <a:r>
              <a:rPr lang="en-US" altLang="zh-CN" sz="2800" b="1" i="1" dirty="0">
                <a:latin typeface="宋体" pitchFamily="2" charset="-122"/>
              </a:rPr>
              <a:t>=</a:t>
            </a:r>
            <a:r>
              <a:rPr lang="en-US" altLang="zh-CN" sz="2800" b="1" dirty="0">
                <a:latin typeface="宋体" pitchFamily="2" charset="-122"/>
              </a:rPr>
              <a:t>0</a:t>
            </a:r>
            <a:r>
              <a:rPr lang="en-US" altLang="zh-CN" sz="2800" b="1" i="1" dirty="0">
                <a:latin typeface="宋体" pitchFamily="2" charset="-122"/>
              </a:rPr>
              <a:t>.</a:t>
            </a:r>
            <a:r>
              <a:rPr lang="en-US" altLang="zh-CN" sz="2800" b="1" dirty="0">
                <a:latin typeface="宋体" pitchFamily="2" charset="-122"/>
              </a:rPr>
              <a:t>2 A,</a:t>
            </a:r>
            <a:r>
              <a:rPr lang="zh-CN" altLang="zh-CN" sz="2800" b="1" dirty="0">
                <a:latin typeface="宋体" pitchFamily="2" charset="-122"/>
              </a:rPr>
              <a:t>在表格中记录数据后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下一步应该做的是</a:t>
            </a:r>
            <a:r>
              <a:rPr lang="en-US" altLang="zh-CN" sz="2800" b="1" dirty="0">
                <a:latin typeface="宋体" pitchFamily="2" charset="-122"/>
              </a:rPr>
              <a:t> (</a:t>
            </a:r>
            <a:r>
              <a:rPr lang="zh-CN" altLang="zh-CN" sz="2800" b="1" i="1" dirty="0">
                <a:latin typeface="宋体" pitchFamily="2" charset="-122"/>
              </a:rPr>
              <a:t>　　</a:t>
            </a:r>
            <a:r>
              <a:rPr lang="en-US" altLang="zh-CN" sz="2800" b="1" dirty="0">
                <a:latin typeface="宋体" pitchFamily="2" charset="-122"/>
              </a:rPr>
              <a:t>)</a:t>
            </a:r>
            <a:endParaRPr lang="zh-CN" altLang="zh-CN" sz="2800" b="1" dirty="0">
              <a:latin typeface="宋体" pitchFamily="2" charset="-122"/>
            </a:endParaRPr>
          </a:p>
          <a:p>
            <a:r>
              <a:rPr lang="en-US" altLang="zh-CN" sz="2800" b="1" dirty="0">
                <a:latin typeface="宋体" pitchFamily="2" charset="-122"/>
              </a:rPr>
              <a:t>    A.</a:t>
            </a:r>
            <a:r>
              <a:rPr lang="zh-CN" altLang="zh-CN" sz="2800" b="1" dirty="0">
                <a:latin typeface="宋体" pitchFamily="2" charset="-122"/>
              </a:rPr>
              <a:t>整理器材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结束实验</a:t>
            </a:r>
          </a:p>
          <a:p>
            <a:r>
              <a:rPr lang="en-US" altLang="zh-CN" sz="2800" b="1" dirty="0">
                <a:latin typeface="宋体" pitchFamily="2" charset="-122"/>
              </a:rPr>
              <a:t>    B.</a:t>
            </a:r>
            <a:r>
              <a:rPr lang="zh-CN" altLang="zh-CN" sz="2800" b="1" dirty="0">
                <a:latin typeface="宋体" pitchFamily="2" charset="-122"/>
              </a:rPr>
              <a:t>分析数据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得出结论</a:t>
            </a:r>
          </a:p>
          <a:p>
            <a:r>
              <a:rPr lang="en-US" altLang="zh-CN" sz="2800" b="1" dirty="0">
                <a:latin typeface="宋体" pitchFamily="2" charset="-122"/>
              </a:rPr>
              <a:t>    C.</a:t>
            </a:r>
            <a:r>
              <a:rPr lang="zh-CN" altLang="zh-CN" sz="2800" b="1" dirty="0">
                <a:latin typeface="宋体" pitchFamily="2" charset="-122"/>
              </a:rPr>
              <a:t>换用不同规格的小灯泡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再测出几组电流值</a:t>
            </a:r>
          </a:p>
          <a:p>
            <a:r>
              <a:rPr lang="en-US" altLang="zh-CN" sz="2800" b="1" dirty="0">
                <a:latin typeface="宋体" pitchFamily="2" charset="-122"/>
              </a:rPr>
              <a:t>    D.</a:t>
            </a:r>
            <a:r>
              <a:rPr lang="zh-CN" altLang="zh-CN" sz="2800" b="1" dirty="0">
                <a:latin typeface="宋体" pitchFamily="2" charset="-122"/>
              </a:rPr>
              <a:t>换用电流表的另一量程</a:t>
            </a:r>
            <a:r>
              <a:rPr lang="en-US" altLang="zh-CN" sz="2800" b="1" dirty="0">
                <a:latin typeface="宋体" pitchFamily="2" charset="-122"/>
              </a:rPr>
              <a:t>,</a:t>
            </a:r>
            <a:r>
              <a:rPr lang="zh-CN" altLang="zh-CN" sz="2800" b="1" dirty="0">
                <a:latin typeface="宋体" pitchFamily="2" charset="-122"/>
              </a:rPr>
              <a:t>再测出一</a:t>
            </a:r>
            <a:r>
              <a:rPr lang="zh-CN" altLang="zh-CN" sz="2800" b="1" dirty="0"/>
              <a:t>组电流值</a:t>
            </a:r>
          </a:p>
        </p:txBody>
      </p:sp>
      <p:pic>
        <p:nvPicPr>
          <p:cNvPr id="9" name="图片 8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71670" y="4500570"/>
            <a:ext cx="360045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874" name="Group 9"/>
          <p:cNvGrpSpPr/>
          <p:nvPr/>
        </p:nvGrpSpPr>
        <p:grpSpPr bwMode="auto">
          <a:xfrm>
            <a:off x="6443663" y="188913"/>
            <a:ext cx="2484437" cy="1008062"/>
            <a:chOff x="-1951" y="453"/>
            <a:chExt cx="1682" cy="635"/>
          </a:xfrm>
        </p:grpSpPr>
        <p:pic>
          <p:nvPicPr>
            <p:cNvPr id="36875" name="Picture 10" descr="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02" y="453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76" name="Rectangle 2"/>
            <p:cNvSpPr txBox="1">
              <a:spLocks noChangeArrowheads="1"/>
            </p:cNvSpPr>
            <p:nvPr/>
          </p:nvSpPr>
          <p:spPr bwMode="auto">
            <a:xfrm>
              <a:off x="-1951" y="453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charset="0"/>
                <a:buNone/>
              </a:pPr>
              <a:r>
                <a:rPr lang="zh-CN" altLang="en-US" sz="3200" b="1">
                  <a:solidFill>
                    <a:srgbClr val="CC0000"/>
                  </a:solidFill>
                  <a:ea typeface="黑体" pitchFamily="2" charset="-122"/>
                </a:rPr>
                <a:t>检测反馈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ln>
            <a:miter lim="800000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F45DFE-F553-4BDD-A120-0E61FC5233A8}" type="slidenum">
              <a:rPr lang="en-US" altLang="zh-CN" smtClean="0"/>
              <a:t>27</a:t>
            </a:fld>
            <a:endParaRPr lang="en-US" altLang="zh-CN" smtClean="0"/>
          </a:p>
        </p:txBody>
      </p:sp>
      <p:sp>
        <p:nvSpPr>
          <p:cNvPr id="3" name="矩形 2"/>
          <p:cNvSpPr/>
          <p:nvPr/>
        </p:nvSpPr>
        <p:spPr>
          <a:xfrm>
            <a:off x="900113" y="908050"/>
            <a:ext cx="7704137" cy="42216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600"/>
              </a:lnSpc>
              <a:defRPr/>
            </a:pPr>
            <a:r>
              <a:rPr lang="en-US" altLang="zh-CN" sz="3200" dirty="0">
                <a:latin typeface="Arial" pitchFamily="34" charset="0"/>
              </a:rPr>
              <a:t>    2</a:t>
            </a:r>
            <a:r>
              <a:rPr lang="en-US" altLang="zh-CN" sz="3200" i="1" dirty="0">
                <a:latin typeface="Arial" pitchFamily="34" charset="0"/>
              </a:rPr>
              <a:t>.</a:t>
            </a:r>
            <a:r>
              <a:rPr lang="zh-CN" altLang="zh-CN" sz="3200" dirty="0">
                <a:latin typeface="Arial" pitchFamily="34" charset="0"/>
              </a:rPr>
              <a:t>如图所示电路</a:t>
            </a:r>
            <a:r>
              <a:rPr lang="en-US" altLang="zh-CN" sz="3200" dirty="0">
                <a:latin typeface="Arial" pitchFamily="34" charset="0"/>
              </a:rPr>
              <a:t>,</a:t>
            </a:r>
            <a:r>
              <a:rPr lang="zh-CN" altLang="zh-CN" sz="3200" dirty="0">
                <a:latin typeface="Arial" pitchFamily="34" charset="0"/>
              </a:rPr>
              <a:t>闭合开关后</a:t>
            </a:r>
            <a:r>
              <a:rPr lang="en-US" altLang="zh-CN" sz="3200" dirty="0">
                <a:latin typeface="Arial" pitchFamily="34" charset="0"/>
              </a:rPr>
              <a:t>,</a:t>
            </a:r>
            <a:r>
              <a:rPr lang="zh-CN" altLang="zh-CN" sz="3200" dirty="0" smtClean="0">
                <a:latin typeface="Arial" pitchFamily="34" charset="0"/>
              </a:rPr>
              <a:t>比</a:t>
            </a:r>
            <a:r>
              <a:rPr lang="zh-CN" altLang="en-US" sz="3200" dirty="0" smtClean="0">
                <a:latin typeface="Arial" pitchFamily="34" charset="0"/>
              </a:rPr>
              <a:t>较</a:t>
            </a:r>
            <a:r>
              <a:rPr lang="en-US" altLang="zh-CN" sz="3200" i="1" dirty="0" err="1" smtClean="0">
                <a:latin typeface="+mn-ea"/>
                <a:ea typeface="+mn-ea"/>
              </a:rPr>
              <a:t>a</a:t>
            </a:r>
            <a:r>
              <a:rPr lang="en-US" altLang="zh-CN" sz="3200" dirty="0" err="1" smtClean="0">
                <a:latin typeface="+mn-ea"/>
                <a:ea typeface="+mn-ea"/>
              </a:rPr>
              <a:t>,</a:t>
            </a:r>
            <a:r>
              <a:rPr lang="en-US" altLang="zh-CN" sz="3200" i="1" dirty="0" err="1" smtClean="0">
                <a:latin typeface="+mn-ea"/>
                <a:ea typeface="+mn-ea"/>
              </a:rPr>
              <a:t>b</a:t>
            </a:r>
            <a:r>
              <a:rPr lang="en-US" altLang="zh-CN" sz="3200" dirty="0" err="1" smtClean="0">
                <a:latin typeface="+mn-ea"/>
                <a:ea typeface="+mn-ea"/>
              </a:rPr>
              <a:t>,</a:t>
            </a:r>
            <a:r>
              <a:rPr lang="en-US" altLang="zh-CN" sz="3200" i="1" dirty="0" err="1" smtClean="0">
                <a:latin typeface="+mn-ea"/>
                <a:ea typeface="+mn-ea"/>
              </a:rPr>
              <a:t>c</a:t>
            </a:r>
            <a:r>
              <a:rPr lang="en-US" altLang="zh-CN" sz="3200" dirty="0" err="1" smtClean="0">
                <a:latin typeface="+mn-ea"/>
                <a:ea typeface="+mn-ea"/>
              </a:rPr>
              <a:t>,</a:t>
            </a:r>
            <a:r>
              <a:rPr lang="en-US" altLang="zh-CN" sz="3200" i="1" dirty="0" err="1" smtClean="0">
                <a:latin typeface="+mn-ea"/>
                <a:ea typeface="+mn-ea"/>
              </a:rPr>
              <a:t>d</a:t>
            </a:r>
            <a:r>
              <a:rPr lang="zh-CN" altLang="zh-CN" sz="3200" dirty="0">
                <a:latin typeface="Arial" pitchFamily="34" charset="0"/>
              </a:rPr>
              <a:t>四处电流的大小</a:t>
            </a:r>
            <a:r>
              <a:rPr lang="en-US" altLang="zh-CN" sz="3200" dirty="0">
                <a:latin typeface="Arial" pitchFamily="34" charset="0"/>
              </a:rPr>
              <a:t>,</a:t>
            </a:r>
            <a:r>
              <a:rPr lang="zh-CN" altLang="zh-CN" sz="3200" dirty="0">
                <a:latin typeface="Arial" pitchFamily="34" charset="0"/>
              </a:rPr>
              <a:t>其中不正确的是</a:t>
            </a:r>
            <a:r>
              <a:rPr lang="en-US" altLang="zh-CN" sz="3200" dirty="0">
                <a:latin typeface="Arial" pitchFamily="34" charset="0"/>
              </a:rPr>
              <a:t>(</a:t>
            </a:r>
            <a:r>
              <a:rPr lang="zh-CN" altLang="zh-CN" sz="3200" i="1" dirty="0">
                <a:latin typeface="Arial" pitchFamily="34" charset="0"/>
              </a:rPr>
              <a:t>　</a:t>
            </a:r>
            <a:r>
              <a:rPr lang="en-US" altLang="zh-CN" sz="3200" i="1" dirty="0">
                <a:latin typeface="Arial" pitchFamily="34" charset="0"/>
              </a:rPr>
              <a:t>     </a:t>
            </a:r>
            <a:r>
              <a:rPr lang="en-US" altLang="zh-CN" sz="3200" dirty="0">
                <a:latin typeface="Arial" pitchFamily="34" charset="0"/>
              </a:rPr>
              <a:t>)</a:t>
            </a:r>
            <a:endParaRPr lang="zh-CN" altLang="zh-CN" sz="3200" dirty="0">
              <a:latin typeface="Arial" pitchFamily="34" charset="0"/>
            </a:endParaRPr>
          </a:p>
          <a:p>
            <a:pPr>
              <a:lnSpc>
                <a:spcPts val="4600"/>
              </a:lnSpc>
              <a:defRPr/>
            </a:pPr>
            <a:r>
              <a:rPr lang="en-US" altLang="zh-CN" sz="3200" b="1" dirty="0" err="1">
                <a:latin typeface="+mn-ea"/>
                <a:ea typeface="+mn-ea"/>
              </a:rPr>
              <a:t>A.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a</a:t>
            </a:r>
            <a:r>
              <a:rPr lang="en-US" altLang="zh-CN" sz="3200" b="1" i="1" dirty="0">
                <a:latin typeface="+mn-ea"/>
                <a:ea typeface="+mn-ea"/>
              </a:rPr>
              <a:t>=I</a:t>
            </a:r>
            <a:r>
              <a:rPr lang="en-US" altLang="zh-CN" sz="3200" b="1" i="1" baseline="-25000" dirty="0">
                <a:latin typeface="+mn-ea"/>
                <a:ea typeface="+mn-ea"/>
              </a:rPr>
              <a:t>d</a:t>
            </a:r>
            <a:endParaRPr lang="zh-CN" altLang="zh-CN" sz="3200" b="1" dirty="0">
              <a:latin typeface="+mn-ea"/>
              <a:ea typeface="+mn-ea"/>
            </a:endParaRPr>
          </a:p>
          <a:p>
            <a:pPr>
              <a:lnSpc>
                <a:spcPts val="4600"/>
              </a:lnSpc>
              <a:defRPr/>
            </a:pPr>
            <a:r>
              <a:rPr lang="en-US" altLang="zh-CN" sz="3200" b="1" dirty="0" err="1">
                <a:latin typeface="+mn-ea"/>
                <a:ea typeface="+mn-ea"/>
              </a:rPr>
              <a:t>B.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a</a:t>
            </a:r>
            <a:r>
              <a:rPr lang="en-US" altLang="zh-CN" sz="3200" b="1" i="1" dirty="0">
                <a:latin typeface="+mn-ea"/>
                <a:ea typeface="+mn-ea"/>
              </a:rPr>
              <a:t>&gt;I</a:t>
            </a:r>
            <a:r>
              <a:rPr lang="en-US" altLang="zh-CN" sz="3200" b="1" i="1" baseline="-25000" dirty="0">
                <a:latin typeface="+mn-ea"/>
                <a:ea typeface="+mn-ea"/>
              </a:rPr>
              <a:t>d</a:t>
            </a:r>
            <a:endParaRPr lang="zh-CN" altLang="zh-CN" sz="3200" b="1" dirty="0">
              <a:latin typeface="+mn-ea"/>
              <a:ea typeface="+mn-ea"/>
            </a:endParaRPr>
          </a:p>
          <a:p>
            <a:pPr>
              <a:lnSpc>
                <a:spcPts val="4600"/>
              </a:lnSpc>
              <a:defRPr/>
            </a:pPr>
            <a:r>
              <a:rPr lang="en-US" altLang="zh-CN" sz="3200" b="1" dirty="0" err="1">
                <a:latin typeface="+mn-ea"/>
                <a:ea typeface="+mn-ea"/>
              </a:rPr>
              <a:t>C.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a</a:t>
            </a:r>
            <a:r>
              <a:rPr lang="en-US" altLang="zh-CN" sz="3200" b="1" i="1" dirty="0">
                <a:latin typeface="+mn-ea"/>
                <a:ea typeface="+mn-ea"/>
              </a:rPr>
              <a:t>&gt;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b</a:t>
            </a:r>
            <a:endParaRPr lang="zh-CN" altLang="zh-CN" sz="3200" b="1" dirty="0">
              <a:latin typeface="+mn-ea"/>
              <a:ea typeface="+mn-ea"/>
            </a:endParaRPr>
          </a:p>
          <a:p>
            <a:pPr>
              <a:lnSpc>
                <a:spcPts val="4600"/>
              </a:lnSpc>
              <a:defRPr/>
            </a:pPr>
            <a:r>
              <a:rPr lang="en-US" altLang="zh-CN" sz="3200" b="1" dirty="0" err="1">
                <a:latin typeface="+mn-ea"/>
                <a:ea typeface="+mn-ea"/>
              </a:rPr>
              <a:t>D.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d</a:t>
            </a:r>
            <a:r>
              <a:rPr lang="en-US" altLang="zh-CN" sz="3200" b="1" i="1" dirty="0">
                <a:latin typeface="+mn-ea"/>
                <a:ea typeface="+mn-ea"/>
              </a:rPr>
              <a:t>&gt;</a:t>
            </a:r>
            <a:r>
              <a:rPr lang="en-US" altLang="zh-CN" sz="3200" b="1" i="1" dirty="0" err="1">
                <a:latin typeface="+mn-ea"/>
                <a:ea typeface="+mn-ea"/>
              </a:rPr>
              <a:t>I</a:t>
            </a:r>
            <a:r>
              <a:rPr lang="en-US" altLang="zh-CN" sz="3200" b="1" i="1" baseline="-25000" dirty="0" err="1">
                <a:latin typeface="+mn-ea"/>
                <a:ea typeface="+mn-ea"/>
              </a:rPr>
              <a:t>c</a:t>
            </a:r>
            <a:endParaRPr lang="zh-CN" altLang="zh-CN" sz="3200" b="1" dirty="0">
              <a:latin typeface="+mn-ea"/>
              <a:ea typeface="+mn-ea"/>
            </a:endParaRPr>
          </a:p>
        </p:txBody>
      </p:sp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857752" y="2357430"/>
            <a:ext cx="2714644" cy="22163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85852" y="2143116"/>
            <a:ext cx="554038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3300"/>
                </a:solidFill>
                <a:latin typeface="宋体" pitchFamily="2" charset="-122"/>
              </a:rPr>
              <a:t>B</a:t>
            </a:r>
          </a:p>
        </p:txBody>
      </p:sp>
      <p:sp>
        <p:nvSpPr>
          <p:cNvPr id="6" name="矩形 5"/>
          <p:cNvSpPr/>
          <p:nvPr/>
        </p:nvSpPr>
        <p:spPr>
          <a:xfrm>
            <a:off x="571472" y="5000636"/>
            <a:ext cx="6643734" cy="13849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 smtClean="0"/>
              <a:t>解析</a:t>
            </a:r>
            <a:r>
              <a:rPr lang="en-US" sz="2800" b="1" dirty="0" smtClean="0"/>
              <a:t>:</a:t>
            </a:r>
            <a:r>
              <a:rPr lang="zh-CN" altLang="en-US" sz="2800" b="1" dirty="0" smtClean="0"/>
              <a:t>由并联电路中电流特点可知</a:t>
            </a:r>
            <a:r>
              <a:rPr lang="en-US" sz="2800" b="1" dirty="0" smtClean="0"/>
              <a:t>,</a:t>
            </a:r>
            <a:r>
              <a:rPr lang="zh-CN" altLang="en-US" sz="2800" b="1" dirty="0" smtClean="0"/>
              <a:t>干路中的电流等于各支路电流之和</a:t>
            </a:r>
            <a:r>
              <a:rPr lang="en-US" sz="2800" b="1" dirty="0" smtClean="0"/>
              <a:t>,</a:t>
            </a:r>
            <a:r>
              <a:rPr lang="zh-CN" altLang="en-US" sz="2800" b="1" dirty="0" smtClean="0"/>
              <a:t>故</a:t>
            </a:r>
            <a:r>
              <a:rPr lang="en-US" sz="2800" b="1" dirty="0" smtClean="0"/>
              <a:t>A,C,D</a:t>
            </a:r>
            <a:r>
              <a:rPr lang="zh-CN" altLang="en-US" sz="2800" b="1" dirty="0" smtClean="0"/>
              <a:t>正确</a:t>
            </a:r>
            <a:r>
              <a:rPr lang="en-US" sz="2800" b="1" dirty="0" smtClean="0"/>
              <a:t>,B</a:t>
            </a:r>
            <a:r>
              <a:rPr lang="zh-CN" altLang="en-US" sz="2800" b="1" dirty="0" smtClean="0"/>
              <a:t>错误</a:t>
            </a:r>
            <a:r>
              <a:rPr lang="en-US" sz="2800" b="1" dirty="0" smtClean="0"/>
              <a:t>.</a:t>
            </a:r>
            <a:r>
              <a:rPr lang="zh-CN" altLang="en-US" sz="2800" b="1" dirty="0" smtClean="0"/>
              <a:t>故选</a:t>
            </a:r>
            <a:r>
              <a:rPr lang="en-US" sz="2800" b="1" dirty="0" smtClean="0"/>
              <a:t>B.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3" grpId="0"/>
      <p:bldP spid="5" grpId="0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16013" y="3284538"/>
            <a:ext cx="410527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1116013" y="765175"/>
            <a:ext cx="7559675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500"/>
              </a:lnSpc>
              <a:defRPr/>
            </a:pPr>
            <a:r>
              <a:rPr lang="en-US" altLang="zh-CN" sz="3200" b="1" dirty="0">
                <a:latin typeface="+mn-ea"/>
                <a:ea typeface="+mn-ea"/>
              </a:rPr>
              <a:t>3</a:t>
            </a:r>
            <a:r>
              <a:rPr lang="en-US" altLang="zh-CN" sz="3200" b="1" i="1" dirty="0">
                <a:latin typeface="+mn-ea"/>
                <a:ea typeface="+mn-ea"/>
              </a:rPr>
              <a:t>.</a:t>
            </a:r>
            <a:r>
              <a:rPr lang="zh-CN" altLang="zh-CN" sz="3200" b="1" dirty="0">
                <a:latin typeface="+mn-ea"/>
                <a:ea typeface="+mn-ea"/>
              </a:rPr>
              <a:t>如图是长度相同</a:t>
            </a:r>
            <a:r>
              <a:rPr lang="en-US" altLang="zh-CN" sz="3200" b="1" dirty="0">
                <a:latin typeface="+mn-ea"/>
                <a:ea typeface="+mn-ea"/>
              </a:rPr>
              <a:t>,</a:t>
            </a:r>
            <a:r>
              <a:rPr lang="zh-CN" altLang="zh-CN" sz="3200" b="1" dirty="0">
                <a:latin typeface="+mn-ea"/>
                <a:ea typeface="+mn-ea"/>
              </a:rPr>
              <a:t>横截面积为</a:t>
            </a:r>
            <a:r>
              <a:rPr lang="en-US" altLang="zh-CN" sz="3200" b="1" dirty="0">
                <a:latin typeface="+mn-ea"/>
                <a:ea typeface="+mn-ea"/>
              </a:rPr>
              <a:t>2</a:t>
            </a:r>
            <a:r>
              <a:rPr lang="zh-CN" altLang="zh-CN" sz="3200" b="1" dirty="0">
                <a:latin typeface="+mn-ea"/>
                <a:ea typeface="+mn-ea"/>
              </a:rPr>
              <a:t>倍关系的同种导线连在一起</a:t>
            </a:r>
            <a:r>
              <a:rPr lang="en-US" altLang="zh-CN" sz="3200" b="1" dirty="0">
                <a:latin typeface="+mn-ea"/>
                <a:ea typeface="+mn-ea"/>
              </a:rPr>
              <a:t>,</a:t>
            </a:r>
            <a:r>
              <a:rPr lang="zh-CN" altLang="zh-CN" sz="3200" b="1" dirty="0">
                <a:latin typeface="+mn-ea"/>
                <a:ea typeface="+mn-ea"/>
              </a:rPr>
              <a:t>流过</a:t>
            </a:r>
            <a:r>
              <a:rPr lang="en-US" altLang="zh-CN" sz="3200" b="1" i="1" dirty="0">
                <a:latin typeface="+mn-ea"/>
                <a:ea typeface="+mn-ea"/>
              </a:rPr>
              <a:t>AB</a:t>
            </a:r>
            <a:r>
              <a:rPr lang="zh-CN" altLang="zh-CN" sz="3200" b="1" dirty="0">
                <a:latin typeface="+mn-ea"/>
                <a:ea typeface="+mn-ea"/>
              </a:rPr>
              <a:t>的电流为</a:t>
            </a:r>
            <a:r>
              <a:rPr lang="en-US" altLang="zh-CN" sz="3200" b="1" i="1" dirty="0" smtClean="0">
                <a:latin typeface="+mn-ea"/>
                <a:ea typeface="+mn-ea"/>
              </a:rPr>
              <a:t>I</a:t>
            </a:r>
            <a:r>
              <a:rPr lang="en-US" altLang="zh-CN" sz="3200" b="1" i="1" baseline="-25000" dirty="0" smtClean="0">
                <a:latin typeface="+mn-ea"/>
                <a:ea typeface="+mn-ea"/>
              </a:rPr>
              <a:t>AB</a:t>
            </a:r>
            <a:r>
              <a:rPr lang="zh-CN" altLang="en-US" sz="3200" b="1" i="1" baseline="-25000" dirty="0" smtClean="0">
                <a:latin typeface="+mn-ea"/>
                <a:ea typeface="+mn-ea"/>
              </a:rPr>
              <a:t>，</a:t>
            </a:r>
            <a:r>
              <a:rPr lang="zh-CN" altLang="zh-CN" sz="3200" b="1" dirty="0" smtClean="0">
                <a:latin typeface="+mn-ea"/>
                <a:ea typeface="+mn-ea"/>
              </a:rPr>
              <a:t>流过</a:t>
            </a:r>
            <a:r>
              <a:rPr lang="en-US" altLang="zh-CN" sz="3200" b="1" i="1" dirty="0">
                <a:latin typeface="+mn-ea"/>
                <a:ea typeface="+mn-ea"/>
              </a:rPr>
              <a:t>BC</a:t>
            </a:r>
            <a:r>
              <a:rPr lang="zh-CN" altLang="zh-CN" sz="3200" b="1" dirty="0">
                <a:latin typeface="+mn-ea"/>
                <a:ea typeface="+mn-ea"/>
              </a:rPr>
              <a:t>的电流为</a:t>
            </a:r>
            <a:r>
              <a:rPr lang="en-US" altLang="zh-CN" sz="3200" b="1" i="1" dirty="0">
                <a:latin typeface="+mn-ea"/>
                <a:ea typeface="+mn-ea"/>
              </a:rPr>
              <a:t>I</a:t>
            </a:r>
            <a:r>
              <a:rPr lang="en-US" altLang="zh-CN" sz="3200" b="1" i="1" baseline="-25000" dirty="0">
                <a:latin typeface="+mn-ea"/>
                <a:ea typeface="+mn-ea"/>
              </a:rPr>
              <a:t>BC</a:t>
            </a:r>
            <a:r>
              <a:rPr lang="en-US" altLang="zh-CN" sz="3200" b="1" dirty="0">
                <a:latin typeface="+mn-ea"/>
                <a:ea typeface="+mn-ea"/>
              </a:rPr>
              <a:t> ,</a:t>
            </a:r>
            <a:r>
              <a:rPr lang="zh-CN" altLang="zh-CN" sz="3200" b="1" dirty="0">
                <a:latin typeface="+mn-ea"/>
                <a:ea typeface="+mn-ea"/>
              </a:rPr>
              <a:t>则</a:t>
            </a:r>
            <a:r>
              <a:rPr lang="en-US" altLang="zh-CN" sz="3200" b="1" i="1" dirty="0">
                <a:latin typeface="+mn-ea"/>
                <a:ea typeface="+mn-ea"/>
              </a:rPr>
              <a:t>I</a:t>
            </a:r>
            <a:r>
              <a:rPr lang="en-US" altLang="zh-CN" sz="3200" b="1" i="1" baseline="-25000" dirty="0">
                <a:latin typeface="+mn-ea"/>
                <a:ea typeface="+mn-ea"/>
              </a:rPr>
              <a:t>AB</a:t>
            </a:r>
            <a:r>
              <a:rPr lang="zh-CN" altLang="zh-CN" sz="3200" b="1" dirty="0">
                <a:latin typeface="+mn-ea"/>
                <a:ea typeface="+mn-ea"/>
              </a:rPr>
              <a:t>与</a:t>
            </a:r>
            <a:r>
              <a:rPr lang="en-US" altLang="zh-CN" sz="3200" b="1" i="1" dirty="0">
                <a:latin typeface="+mn-ea"/>
                <a:ea typeface="+mn-ea"/>
              </a:rPr>
              <a:t>I</a:t>
            </a:r>
            <a:r>
              <a:rPr lang="en-US" altLang="zh-CN" sz="3200" b="1" i="1" baseline="-25000" dirty="0">
                <a:latin typeface="+mn-ea"/>
                <a:ea typeface="+mn-ea"/>
              </a:rPr>
              <a:t>BC</a:t>
            </a:r>
            <a:r>
              <a:rPr lang="zh-CN" altLang="zh-CN" sz="3200" b="1" dirty="0">
                <a:latin typeface="+mn-ea"/>
                <a:ea typeface="+mn-ea"/>
              </a:rPr>
              <a:t>的关系为</a:t>
            </a:r>
            <a:endParaRPr lang="en-US" altLang="zh-CN" sz="32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CN" sz="3200" b="1" i="1" dirty="0">
                <a:latin typeface="+mn-ea"/>
                <a:ea typeface="+mn-ea"/>
              </a:rPr>
              <a:t>I</a:t>
            </a:r>
            <a:r>
              <a:rPr lang="en-US" altLang="zh-CN" sz="3200" b="1" i="1" baseline="-25000" dirty="0">
                <a:latin typeface="+mn-ea"/>
                <a:ea typeface="+mn-ea"/>
              </a:rPr>
              <a:t>AB</a:t>
            </a:r>
            <a:r>
              <a:rPr lang="zh-CN" altLang="zh-CN" sz="3200" b="1" i="1" u="sng" dirty="0">
                <a:latin typeface="+mn-ea"/>
                <a:ea typeface="+mn-ea"/>
              </a:rPr>
              <a:t>　　　　</a:t>
            </a:r>
            <a:r>
              <a:rPr lang="en-US" altLang="zh-CN" sz="3200" b="1" i="1" dirty="0">
                <a:latin typeface="+mn-ea"/>
                <a:ea typeface="+mn-ea"/>
              </a:rPr>
              <a:t>I</a:t>
            </a:r>
            <a:r>
              <a:rPr lang="en-US" altLang="zh-CN" sz="3200" b="1" i="1" baseline="-25000" dirty="0">
                <a:latin typeface="+mn-ea"/>
                <a:ea typeface="+mn-ea"/>
              </a:rPr>
              <a:t>BC</a:t>
            </a:r>
            <a:r>
              <a:rPr lang="en-US" altLang="zh-CN" sz="3200" b="1" i="1" dirty="0">
                <a:latin typeface="+mn-ea"/>
                <a:ea typeface="+mn-ea"/>
              </a:rPr>
              <a:t>. </a:t>
            </a:r>
            <a:endParaRPr lang="zh-CN" altLang="zh-CN" sz="3200" b="1" dirty="0">
              <a:latin typeface="+mn-ea"/>
              <a:ea typeface="+mn-ea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268538" y="2492375"/>
            <a:ext cx="554037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3300"/>
                </a:solidFill>
                <a:latin typeface="宋体" pitchFamily="2" charset="-122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2988" y="981075"/>
            <a:ext cx="7129462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b="1" dirty="0">
                <a:latin typeface="+mn-ea"/>
                <a:ea typeface="+mn-ea"/>
              </a:rPr>
              <a:t>4</a:t>
            </a:r>
            <a:r>
              <a:rPr lang="en-US" altLang="zh-CN" sz="3200" b="1" i="1" dirty="0">
                <a:latin typeface="+mn-ea"/>
                <a:ea typeface="+mn-ea"/>
              </a:rPr>
              <a:t>.</a:t>
            </a:r>
            <a:r>
              <a:rPr lang="zh-CN" altLang="zh-CN" sz="3200" b="1" dirty="0">
                <a:latin typeface="+mn-ea"/>
                <a:ea typeface="+mn-ea"/>
              </a:rPr>
              <a:t>如图所示</a:t>
            </a:r>
            <a:r>
              <a:rPr lang="en-US" altLang="zh-CN" sz="3200" b="1" dirty="0">
                <a:latin typeface="+mn-ea"/>
                <a:ea typeface="+mn-ea"/>
              </a:rPr>
              <a:t>,</a:t>
            </a:r>
            <a:r>
              <a:rPr lang="zh-CN" altLang="zh-CN" sz="3200" b="1" dirty="0">
                <a:latin typeface="+mn-ea"/>
                <a:ea typeface="+mn-ea"/>
              </a:rPr>
              <a:t>电流表</a:t>
            </a:r>
            <a:r>
              <a:rPr lang="en-US" altLang="zh-CN" sz="3200" b="1" dirty="0">
                <a:latin typeface="+mn-ea"/>
                <a:ea typeface="+mn-ea"/>
              </a:rPr>
              <a:t>A</a:t>
            </a:r>
            <a:r>
              <a:rPr lang="en-US" altLang="zh-CN" sz="3200" b="1" baseline="-25000" dirty="0">
                <a:latin typeface="+mn-ea"/>
                <a:ea typeface="+mn-ea"/>
              </a:rPr>
              <a:t>1</a:t>
            </a:r>
            <a:r>
              <a:rPr lang="zh-CN" altLang="zh-CN" sz="3200" b="1" dirty="0">
                <a:latin typeface="+mn-ea"/>
                <a:ea typeface="+mn-ea"/>
              </a:rPr>
              <a:t>的示数为</a:t>
            </a:r>
            <a:r>
              <a:rPr lang="en-US" altLang="zh-CN" sz="3200" b="1" dirty="0">
                <a:latin typeface="+mn-ea"/>
                <a:ea typeface="+mn-ea"/>
              </a:rPr>
              <a:t>1</a:t>
            </a:r>
            <a:r>
              <a:rPr lang="en-US" altLang="zh-CN" sz="3200" b="1" i="1" dirty="0">
                <a:latin typeface="+mn-ea"/>
                <a:ea typeface="+mn-ea"/>
              </a:rPr>
              <a:t>.</a:t>
            </a:r>
            <a:r>
              <a:rPr lang="en-US" altLang="zh-CN" sz="3200" b="1" dirty="0">
                <a:latin typeface="+mn-ea"/>
                <a:ea typeface="+mn-ea"/>
              </a:rPr>
              <a:t>6 A,</a:t>
            </a:r>
            <a:r>
              <a:rPr lang="zh-CN" altLang="zh-CN" sz="3200" b="1" dirty="0">
                <a:latin typeface="+mn-ea"/>
                <a:ea typeface="+mn-ea"/>
              </a:rPr>
              <a:t>电流表</a:t>
            </a:r>
            <a:r>
              <a:rPr lang="en-US" altLang="zh-CN" sz="3200" b="1" dirty="0">
                <a:latin typeface="+mn-ea"/>
                <a:ea typeface="+mn-ea"/>
              </a:rPr>
              <a:t>A</a:t>
            </a:r>
            <a:r>
              <a:rPr lang="en-US" altLang="zh-CN" sz="3200" b="1" baseline="-25000" dirty="0">
                <a:latin typeface="+mn-ea"/>
                <a:ea typeface="+mn-ea"/>
              </a:rPr>
              <a:t>2</a:t>
            </a:r>
            <a:r>
              <a:rPr lang="zh-CN" altLang="zh-CN" sz="3200" b="1" dirty="0">
                <a:latin typeface="+mn-ea"/>
                <a:ea typeface="+mn-ea"/>
              </a:rPr>
              <a:t>的示数为</a:t>
            </a:r>
            <a:r>
              <a:rPr lang="en-US" altLang="zh-CN" sz="3200" b="1" dirty="0">
                <a:latin typeface="+mn-ea"/>
                <a:ea typeface="+mn-ea"/>
              </a:rPr>
              <a:t>0</a:t>
            </a:r>
            <a:r>
              <a:rPr lang="en-US" altLang="zh-CN" sz="3200" b="1" i="1" dirty="0">
                <a:latin typeface="+mn-ea"/>
                <a:ea typeface="+mn-ea"/>
              </a:rPr>
              <a:t>.</a:t>
            </a:r>
            <a:r>
              <a:rPr lang="en-US" altLang="zh-CN" sz="3200" b="1" dirty="0">
                <a:latin typeface="+mn-ea"/>
                <a:ea typeface="+mn-ea"/>
              </a:rPr>
              <a:t>9 A,</a:t>
            </a:r>
            <a:r>
              <a:rPr lang="zh-CN" altLang="zh-CN" sz="3200" b="1" dirty="0">
                <a:latin typeface="+mn-ea"/>
                <a:ea typeface="+mn-ea"/>
              </a:rPr>
              <a:t>则</a:t>
            </a:r>
            <a:r>
              <a:rPr lang="en-US" altLang="zh-CN" sz="3200" b="1" dirty="0">
                <a:latin typeface="+mn-ea"/>
                <a:ea typeface="+mn-ea"/>
              </a:rPr>
              <a:t>L</a:t>
            </a:r>
            <a:r>
              <a:rPr lang="en-US" altLang="zh-CN" sz="3200" b="1" baseline="-25000" dirty="0">
                <a:latin typeface="+mn-ea"/>
                <a:ea typeface="+mn-ea"/>
              </a:rPr>
              <a:t>1</a:t>
            </a:r>
            <a:r>
              <a:rPr lang="zh-CN" altLang="zh-CN" sz="3200" b="1" dirty="0">
                <a:latin typeface="+mn-ea"/>
                <a:ea typeface="+mn-ea"/>
              </a:rPr>
              <a:t>中的电流是</a:t>
            </a:r>
            <a:r>
              <a:rPr lang="zh-CN" altLang="zh-CN" sz="3200" b="1" i="1" u="sng" dirty="0">
                <a:latin typeface="+mn-ea"/>
                <a:ea typeface="+mn-ea"/>
              </a:rPr>
              <a:t>　　　</a:t>
            </a:r>
            <a:r>
              <a:rPr lang="en-US" altLang="zh-CN" sz="3200" b="1" dirty="0">
                <a:latin typeface="+mn-ea"/>
                <a:ea typeface="+mn-ea"/>
              </a:rPr>
              <a:t>A,L</a:t>
            </a:r>
            <a:r>
              <a:rPr lang="en-US" altLang="zh-CN" sz="3200" b="1" baseline="-25000" dirty="0">
                <a:latin typeface="+mn-ea"/>
                <a:ea typeface="+mn-ea"/>
              </a:rPr>
              <a:t>2</a:t>
            </a:r>
            <a:r>
              <a:rPr lang="zh-CN" altLang="zh-CN" sz="3200" b="1" dirty="0">
                <a:latin typeface="+mn-ea"/>
                <a:ea typeface="+mn-ea"/>
              </a:rPr>
              <a:t>中的电流是</a:t>
            </a:r>
            <a:r>
              <a:rPr lang="zh-CN" altLang="zh-CN" sz="3200" b="1" i="1" u="sng" dirty="0">
                <a:latin typeface="+mn-ea"/>
                <a:ea typeface="+mn-ea"/>
              </a:rPr>
              <a:t>　　　</a:t>
            </a:r>
            <a:r>
              <a:rPr lang="en-US" altLang="zh-CN" sz="3200" b="1" dirty="0">
                <a:latin typeface="+mn-ea"/>
                <a:ea typeface="+mn-ea"/>
              </a:rPr>
              <a:t>A</a:t>
            </a:r>
            <a:r>
              <a:rPr lang="en-US" altLang="zh-CN" sz="3200" b="1" i="1" dirty="0">
                <a:latin typeface="+mn-ea"/>
                <a:ea typeface="+mn-ea"/>
              </a:rPr>
              <a:t>. </a:t>
            </a:r>
            <a:endParaRPr lang="zh-CN" altLang="zh-CN" sz="3200" b="1" dirty="0"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429256" y="3357562"/>
            <a:ext cx="3184978" cy="19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763713" y="1919288"/>
            <a:ext cx="100806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3300"/>
                </a:solidFill>
                <a:latin typeface="宋体" pitchFamily="2" charset="-122"/>
              </a:rPr>
              <a:t>0.7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795963" y="1916113"/>
            <a:ext cx="1296987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3300"/>
                </a:solidFill>
                <a:latin typeface="宋体" pitchFamily="2" charset="-122"/>
              </a:rPr>
              <a:t>0.9</a:t>
            </a:r>
          </a:p>
        </p:txBody>
      </p:sp>
      <p:sp>
        <p:nvSpPr>
          <p:cNvPr id="7" name="矩形 6"/>
          <p:cNvSpPr/>
          <p:nvPr/>
        </p:nvSpPr>
        <p:spPr>
          <a:xfrm>
            <a:off x="285720" y="2857496"/>
            <a:ext cx="5000660" cy="31085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解析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800" dirty="0" smtClean="0"/>
              <a:t>由图可得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两灯并联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电流表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zh-CN" altLang="en-US" sz="2800" dirty="0" smtClean="0"/>
              <a:t>测干路电流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电流表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测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的电流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由于电流表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zh-CN" altLang="en-US" sz="2800" dirty="0" smtClean="0"/>
              <a:t>的示数为</a:t>
            </a:r>
            <a:r>
              <a:rPr lang="en-US" sz="2800" dirty="0" smtClean="0"/>
              <a:t>1</a:t>
            </a:r>
            <a:r>
              <a:rPr lang="en-US" sz="2800" i="1" dirty="0" smtClean="0"/>
              <a:t>.</a:t>
            </a:r>
            <a:r>
              <a:rPr lang="en-US" sz="2800" dirty="0" smtClean="0"/>
              <a:t>6 A,</a:t>
            </a:r>
            <a:r>
              <a:rPr lang="zh-CN" altLang="en-US" sz="2800" dirty="0" smtClean="0"/>
              <a:t>电流表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的示数为</a:t>
            </a:r>
            <a:r>
              <a:rPr lang="en-US" sz="2800" dirty="0" smtClean="0"/>
              <a:t>0</a:t>
            </a:r>
            <a:r>
              <a:rPr lang="en-US" sz="2800" i="1" dirty="0" smtClean="0"/>
              <a:t>.</a:t>
            </a:r>
            <a:r>
              <a:rPr lang="en-US" sz="2800" dirty="0" smtClean="0"/>
              <a:t>9 A,</a:t>
            </a:r>
            <a:r>
              <a:rPr lang="zh-CN" altLang="en-US" sz="2800" dirty="0" smtClean="0"/>
              <a:t>故通过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1</a:t>
            </a:r>
            <a:r>
              <a:rPr lang="zh-CN" altLang="en-US" sz="2800" dirty="0" smtClean="0"/>
              <a:t>的电流是</a:t>
            </a:r>
            <a:r>
              <a:rPr lang="en-US" sz="2800" dirty="0" smtClean="0"/>
              <a:t>:1</a:t>
            </a:r>
            <a:r>
              <a:rPr lang="en-US" sz="2800" i="1" dirty="0" smtClean="0"/>
              <a:t>.</a:t>
            </a:r>
            <a:r>
              <a:rPr lang="en-US" sz="2800" dirty="0" smtClean="0"/>
              <a:t>6 A</a:t>
            </a:r>
            <a:r>
              <a:rPr lang="en-US" sz="2800" i="1" dirty="0" smtClean="0"/>
              <a:t>-</a:t>
            </a:r>
            <a:r>
              <a:rPr lang="en-US" sz="2800" dirty="0" smtClean="0"/>
              <a:t>0</a:t>
            </a:r>
            <a:r>
              <a:rPr lang="en-US" sz="2800" i="1" dirty="0" smtClean="0"/>
              <a:t>.</a:t>
            </a:r>
            <a:r>
              <a:rPr lang="en-US" sz="2800" dirty="0" smtClean="0"/>
              <a:t>9 A</a:t>
            </a:r>
            <a:r>
              <a:rPr lang="en-US" sz="2800" i="1" dirty="0" smtClean="0"/>
              <a:t>=</a:t>
            </a:r>
            <a:r>
              <a:rPr lang="en-US" sz="2800" dirty="0" smtClean="0"/>
              <a:t>0</a:t>
            </a:r>
            <a:r>
              <a:rPr lang="en-US" sz="2800" i="1" dirty="0" smtClean="0"/>
              <a:t>.</a:t>
            </a:r>
            <a:r>
              <a:rPr lang="en-US" sz="2800" dirty="0" smtClean="0"/>
              <a:t>7 A,</a:t>
            </a:r>
            <a:r>
              <a:rPr lang="zh-CN" altLang="en-US" sz="2800" dirty="0" smtClean="0"/>
              <a:t>电流表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测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的电流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因此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2</a:t>
            </a:r>
            <a:r>
              <a:rPr lang="zh-CN" altLang="en-US" sz="2800" dirty="0" smtClean="0"/>
              <a:t>中的电流是</a:t>
            </a:r>
            <a:r>
              <a:rPr lang="en-US" sz="2800" dirty="0" smtClean="0"/>
              <a:t>0</a:t>
            </a:r>
            <a:r>
              <a:rPr lang="en-US" sz="2800" i="1" dirty="0" smtClean="0"/>
              <a:t>.</a:t>
            </a:r>
            <a:r>
              <a:rPr lang="en-US" sz="2800" dirty="0" smtClean="0"/>
              <a:t>9 A</a:t>
            </a:r>
            <a:r>
              <a:rPr lang="en-US" sz="2800" i="1" dirty="0" smtClean="0"/>
              <a:t>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04"/>
            <a:ext cx="1833554" cy="9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684213" y="1484313"/>
            <a:ext cx="7727950" cy="1150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zh-CN" altLang="en-US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（一）</a:t>
            </a:r>
            <a:r>
              <a:rPr lang="en-US" altLang="zh-CN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.</a:t>
            </a:r>
            <a:r>
              <a:rPr lang="zh-CN" altLang="en-US" sz="3400" dirty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串联电路中</a:t>
            </a:r>
            <a:r>
              <a:rPr lang="zh-CN" altLang="en-US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各处的</a:t>
            </a:r>
            <a:r>
              <a:rPr lang="zh-CN" altLang="en-US" sz="3400" dirty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电</a:t>
            </a:r>
            <a:r>
              <a:rPr lang="zh-CN" altLang="en-US" sz="3400" dirty="0" smtClean="0">
                <a:solidFill>
                  <a:srgbClr val="0000FF"/>
                </a:solidFill>
                <a:latin typeface="Times New Roman" pitchFamily="18" charset="0"/>
                <a:ea typeface="方正姚体" pitchFamily="2" charset="-122"/>
              </a:rPr>
              <a:t>流的关系？</a:t>
            </a:r>
            <a:endParaRPr lang="zh-CN" altLang="en-US" sz="3400" dirty="0">
              <a:solidFill>
                <a:srgbClr val="0000FF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685800" y="2590800"/>
            <a:ext cx="374967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</a:pPr>
            <a:r>
              <a:rPr lang="en-US" altLang="zh-CN" sz="3600" b="1" dirty="0" smtClean="0">
                <a:solidFill>
                  <a:srgbClr val="CC00FF"/>
                </a:solidFill>
              </a:rPr>
              <a:t>1</a:t>
            </a:r>
            <a:r>
              <a:rPr lang="zh-CN" altLang="en-US" sz="3600" b="1" dirty="0" smtClean="0">
                <a:solidFill>
                  <a:srgbClr val="CC00FF"/>
                </a:solidFill>
              </a:rPr>
              <a:t>、提</a:t>
            </a:r>
            <a:r>
              <a:rPr lang="zh-CN" altLang="en-US" sz="3600" b="1" dirty="0">
                <a:solidFill>
                  <a:srgbClr val="CC00FF"/>
                </a:solidFill>
              </a:rPr>
              <a:t>出问题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914400" y="3276600"/>
            <a:ext cx="676592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/>
              <a:t>串联电路中</a:t>
            </a:r>
            <a:r>
              <a:rPr lang="zh-CN" altLang="en-US" sz="2800">
                <a:solidFill>
                  <a:srgbClr val="CC0000"/>
                </a:solidFill>
              </a:rPr>
              <a:t>各点的电流</a:t>
            </a:r>
            <a:r>
              <a:rPr lang="zh-CN" altLang="en-US" sz="2800"/>
              <a:t>之间有什么关系？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762000" y="3886200"/>
            <a:ext cx="9221788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3600" b="1" dirty="0">
                <a:solidFill>
                  <a:srgbClr val="CC00FF"/>
                </a:solidFill>
              </a:rPr>
              <a:t>猜想或假设</a:t>
            </a:r>
            <a:r>
              <a:rPr lang="zh-CN" altLang="en-US" sz="3600" dirty="0">
                <a:solidFill>
                  <a:srgbClr val="CC00FF"/>
                </a:solidFill>
              </a:rPr>
              <a:t>(</a:t>
            </a:r>
            <a:r>
              <a:rPr lang="zh-CN" altLang="en-US" sz="2800" dirty="0">
                <a:solidFill>
                  <a:srgbClr val="0E2742"/>
                </a:solidFill>
              </a:rPr>
              <a:t>说说你这样猜想的依据是什么？</a:t>
            </a:r>
            <a:r>
              <a:rPr lang="zh-CN" altLang="en-US" sz="3600" dirty="0">
                <a:solidFill>
                  <a:srgbClr val="CC00FF"/>
                </a:solidFill>
              </a:rPr>
              <a:t>)</a:t>
            </a: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55650" y="4724400"/>
            <a:ext cx="575029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猜想</a:t>
            </a:r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：串联电路中电流处处</a:t>
            </a:r>
            <a:r>
              <a:rPr lang="zh-CN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相等。</a:t>
            </a:r>
            <a:endParaRPr lang="zh-CN" altLang="en-US" sz="2800" b="1" baseline="300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7417" name="Rectangle 13"/>
          <p:cNvSpPr>
            <a:spLocks noChangeArrowheads="1"/>
          </p:cNvSpPr>
          <p:nvPr/>
        </p:nvSpPr>
        <p:spPr bwMode="auto">
          <a:xfrm>
            <a:off x="755650" y="5300663"/>
            <a:ext cx="8153400" cy="946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猜想</a:t>
            </a:r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：串联电路中</a:t>
            </a:r>
            <a:r>
              <a:rPr lang="zh-CN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电流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从电源正极流回</a:t>
            </a:r>
            <a:r>
              <a:rPr lang="zh-CN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负极的过程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</a:rPr>
              <a:t>中电流越来越</a:t>
            </a:r>
            <a:r>
              <a:rPr lang="zh-CN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小。</a:t>
            </a:r>
            <a:endParaRPr lang="zh-CN" altLang="en-US" sz="2800" b="1" baseline="30000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  <p:bldP spid="17413" grpId="0" autoUpdateAnimBg="0"/>
      <p:bldP spid="17414" grpId="0" autoUpdateAnimBg="0"/>
      <p:bldP spid="17416" grpId="0" autoUpdateAnimBg="0"/>
      <p:bldP spid="174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gftw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1071546"/>
            <a:ext cx="56102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Rectangle 54"/>
          <p:cNvPicPr>
            <a:picLocks noGrp="1" noChangeArrowheads="1"/>
          </p:cNvPicPr>
          <p:nvPr>
            <p:ph type="title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60648"/>
            <a:ext cx="4183062" cy="1042987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19460" name="Rectangle 57"/>
          <p:cNvSpPr>
            <a:spLocks noChangeArrowheads="1"/>
          </p:cNvSpPr>
          <p:nvPr/>
        </p:nvSpPr>
        <p:spPr bwMode="auto">
          <a:xfrm>
            <a:off x="457200" y="4800600"/>
            <a:ext cx="50292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000" dirty="0" smtClean="0">
                <a:solidFill>
                  <a:srgbClr val="0000CC"/>
                </a:solidFill>
                <a:ea typeface="仿宋_GB2312" pitchFamily="49" charset="-122"/>
              </a:rPr>
              <a:t> 2</a:t>
            </a:r>
            <a:r>
              <a:rPr lang="zh-CN" altLang="en-US" sz="3000" dirty="0" smtClean="0">
                <a:solidFill>
                  <a:srgbClr val="0000CC"/>
                </a:solidFill>
                <a:ea typeface="仿宋_GB2312" pitchFamily="49" charset="-122"/>
              </a:rPr>
              <a:t>、</a:t>
            </a:r>
            <a:r>
              <a:rPr lang="en-US" altLang="zh-CN" sz="3000" dirty="0" smtClean="0">
                <a:solidFill>
                  <a:srgbClr val="0000CC"/>
                </a:solidFill>
                <a:ea typeface="仿宋_GB2312" pitchFamily="49" charset="-122"/>
              </a:rPr>
              <a:t> </a:t>
            </a:r>
            <a:r>
              <a:rPr lang="zh-CN" altLang="en-US" sz="3000" b="1" dirty="0" smtClean="0">
                <a:solidFill>
                  <a:srgbClr val="0000CC"/>
                </a:solidFill>
                <a:ea typeface="仿宋_GB2312" pitchFamily="49" charset="-122"/>
              </a:rPr>
              <a:t>实验</a:t>
            </a:r>
            <a:r>
              <a:rPr lang="zh-CN" altLang="en-US" sz="3000" b="1" dirty="0">
                <a:solidFill>
                  <a:srgbClr val="0000CC"/>
                </a:solidFill>
                <a:ea typeface="仿宋_GB2312" pitchFamily="49" charset="-122"/>
              </a:rPr>
              <a:t>器材：</a:t>
            </a:r>
          </a:p>
        </p:txBody>
      </p:sp>
      <p:sp>
        <p:nvSpPr>
          <p:cNvPr id="19461" name="Rectangle 58"/>
          <p:cNvSpPr>
            <a:spLocks noChangeArrowheads="1"/>
          </p:cNvSpPr>
          <p:nvPr/>
        </p:nvSpPr>
        <p:spPr bwMode="auto">
          <a:xfrm>
            <a:off x="1524000" y="5486400"/>
            <a:ext cx="6400800" cy="121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开关、电池组、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幼圆" pitchFamily="1" charset="-122"/>
              </a:rPr>
              <a:t>不同规格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电灯泡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若干</a:t>
            </a:r>
            <a:r>
              <a:rPr lang="zh-CN" altLang="en-US" sz="2800" b="1" dirty="0" smtClean="0">
                <a:latin typeface="Times New Roman" pitchFamily="18" charset="0"/>
                <a:ea typeface="幼圆" pitchFamily="1" charset="-122"/>
              </a:rPr>
              <a:t>、</a:t>
            </a:r>
            <a:endParaRPr lang="zh-CN" altLang="en-US" sz="2800" b="1" dirty="0">
              <a:latin typeface="Times New Roman" pitchFamily="18" charset="0"/>
              <a:ea typeface="幼圆" pitchFamily="1" charset="-12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电流表</a:t>
            </a:r>
            <a:r>
              <a:rPr lang="en-US" altLang="zh-CN" sz="2800" b="1" dirty="0">
                <a:latin typeface="Times New Roman" pitchFamily="18" charset="0"/>
                <a:ea typeface="幼圆" pitchFamily="1" charset="-122"/>
              </a:rPr>
              <a:t>1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个、导线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幼圆" pitchFamily="1" charset="-122"/>
              </a:rPr>
              <a:t>5</a:t>
            </a:r>
            <a:r>
              <a:rPr lang="zh-CN" altLang="en-US" sz="2800" b="1" dirty="0">
                <a:latin typeface="Times New Roman" pitchFamily="18" charset="0"/>
                <a:ea typeface="幼圆" pitchFamily="1" charset="-122"/>
              </a:rPr>
              <a:t>根</a:t>
            </a:r>
          </a:p>
        </p:txBody>
      </p:sp>
      <p:sp>
        <p:nvSpPr>
          <p:cNvPr id="19462" name="Rectangle 24"/>
          <p:cNvSpPr>
            <a:spLocks noChangeArrowheads="1"/>
          </p:cNvSpPr>
          <p:nvPr/>
        </p:nvSpPr>
        <p:spPr bwMode="auto">
          <a:xfrm>
            <a:off x="6019800" y="609600"/>
            <a:ext cx="2819400" cy="1219200"/>
          </a:xfrm>
          <a:prstGeom prst="rect">
            <a:avLst/>
          </a:prstGeom>
          <a:noFill/>
          <a:ln w="9525">
            <a:noFill/>
            <a:bevel/>
          </a:ln>
        </p:spPr>
        <p:txBody>
          <a:bodyPr anchor="ctr"/>
          <a:lstStyle/>
          <a:p>
            <a:r>
              <a:rPr lang="zh-CN" altLang="en-US" sz="3000" b="1" dirty="0">
                <a:solidFill>
                  <a:srgbClr val="0000CC"/>
                </a:solidFill>
                <a:ea typeface="仿宋_GB2312" pitchFamily="49" charset="-122"/>
              </a:rPr>
              <a:t>实验电路图：</a:t>
            </a:r>
            <a:r>
              <a:rPr lang="zh-CN" altLang="en-US" sz="3000" b="1" dirty="0">
                <a:ea typeface="仿宋_GB2312" pitchFamily="49" charset="-122"/>
              </a:rPr>
              <a:t>请同学们根据器材画出基本电路图</a:t>
            </a:r>
          </a:p>
        </p:txBody>
      </p:sp>
      <p:pic>
        <p:nvPicPr>
          <p:cNvPr id="19463" name="Picture 4" descr="skjdf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500306"/>
            <a:ext cx="2819400" cy="2092325"/>
          </a:xfrm>
          <a:prstGeom prst="rect">
            <a:avLst/>
          </a:prstGeom>
          <a:noFill/>
          <a:ln w="9525">
            <a:noFill/>
            <a:beve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build="p" autoUpdateAnimBg="0"/>
      <p:bldP spid="1946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395288" y="3716338"/>
            <a:ext cx="7772400" cy="2808287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接线时要注意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开关必须处于断开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的状态；不要出现短路现象；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电流表要跟被测电路   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串联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；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电流表的接线要正确：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不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得出现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反接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；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电流表的量程要选准；要进行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试触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；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读数时要</a:t>
            </a:r>
            <a:r>
              <a:rPr lang="zh-CN" altLang="en-US" sz="2800" b="1" dirty="0" smtClean="0">
                <a:solidFill>
                  <a:srgbClr val="6600FF"/>
                </a:solidFill>
                <a:ea typeface="黑体" pitchFamily="2" charset="-122"/>
              </a:rPr>
              <a:t>认清量程和分度值</a:t>
            </a:r>
            <a:r>
              <a:rPr lang="zh-CN" altLang="en-US" sz="2800" b="1" dirty="0" smtClean="0">
                <a:solidFill>
                  <a:srgbClr val="FF0000"/>
                </a:solidFill>
                <a:ea typeface="黑体" pitchFamily="2" charset="-122"/>
              </a:rPr>
              <a:t>；</a:t>
            </a:r>
            <a:endParaRPr lang="zh-CN" altLang="en-US" sz="2800" dirty="0" smtClean="0">
              <a:solidFill>
                <a:srgbClr val="FF0000"/>
              </a:solidFill>
              <a:ea typeface="黑体" pitchFamily="2" charset="-122"/>
            </a:endParaRP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00496" y="714356"/>
            <a:ext cx="4572000" cy="2881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57158" y="3071810"/>
            <a:ext cx="157286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ea typeface="华文彩云" pitchFamily="2" charset="-122"/>
              </a:rPr>
              <a:t>注意</a:t>
            </a:r>
            <a:r>
              <a:rPr lang="zh-CN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ea typeface="华文彩云" pitchFamily="2" charset="-122"/>
              </a:rPr>
              <a:t>：</a:t>
            </a:r>
          </a:p>
        </p:txBody>
      </p:sp>
      <p:grpSp>
        <p:nvGrpSpPr>
          <p:cNvPr id="2" name="Group 6"/>
          <p:cNvGrpSpPr/>
          <p:nvPr/>
        </p:nvGrpSpPr>
        <p:grpSpPr bwMode="auto">
          <a:xfrm>
            <a:off x="4071934" y="1714488"/>
            <a:ext cx="792162" cy="576262"/>
            <a:chOff x="0" y="0"/>
            <a:chExt cx="566" cy="409"/>
          </a:xfrm>
        </p:grpSpPr>
        <p:sp>
          <p:nvSpPr>
            <p:cNvPr id="12303" name="Oval 7"/>
            <p:cNvSpPr>
              <a:spLocks noChangeArrowheads="1"/>
            </p:cNvSpPr>
            <p:nvPr/>
          </p:nvSpPr>
          <p:spPr bwMode="auto">
            <a:xfrm>
              <a:off x="0" y="0"/>
              <a:ext cx="408" cy="40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04" name="Text Box 8"/>
            <p:cNvSpPr txBox="1">
              <a:spLocks noChangeArrowheads="1"/>
            </p:cNvSpPr>
            <p:nvPr/>
          </p:nvSpPr>
          <p:spPr bwMode="auto">
            <a:xfrm>
              <a:off x="45" y="0"/>
              <a:ext cx="521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dirty="0">
                  <a:latin typeface="Times New Roman" pitchFamily="18" charset="0"/>
                </a:rPr>
                <a:t>A</a:t>
              </a:r>
              <a:r>
                <a:rPr lang="en-US" altLang="zh-CN" sz="2800" baseline="-25000" dirty="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" name="Group 9"/>
          <p:cNvGrpSpPr/>
          <p:nvPr/>
        </p:nvGrpSpPr>
        <p:grpSpPr bwMode="auto">
          <a:xfrm>
            <a:off x="5715008" y="785794"/>
            <a:ext cx="792162" cy="577850"/>
            <a:chOff x="0" y="0"/>
            <a:chExt cx="566" cy="409"/>
          </a:xfrm>
        </p:grpSpPr>
        <p:sp>
          <p:nvSpPr>
            <p:cNvPr id="12301" name="Oval 10"/>
            <p:cNvSpPr>
              <a:spLocks noChangeArrowheads="1"/>
            </p:cNvSpPr>
            <p:nvPr/>
          </p:nvSpPr>
          <p:spPr bwMode="auto">
            <a:xfrm>
              <a:off x="0" y="0"/>
              <a:ext cx="408" cy="40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02" name="Text Box 11"/>
            <p:cNvSpPr txBox="1">
              <a:spLocks noChangeArrowheads="1"/>
            </p:cNvSpPr>
            <p:nvPr/>
          </p:nvSpPr>
          <p:spPr bwMode="auto">
            <a:xfrm>
              <a:off x="45" y="0"/>
              <a:ext cx="521" cy="36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>
                  <a:latin typeface="Times New Roman" pitchFamily="18" charset="0"/>
                </a:rPr>
                <a:t>A</a:t>
              </a:r>
              <a:r>
                <a:rPr lang="en-US" altLang="zh-CN" sz="2800" baseline="-25000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4" name="Group 12"/>
          <p:cNvGrpSpPr/>
          <p:nvPr/>
        </p:nvGrpSpPr>
        <p:grpSpPr bwMode="auto">
          <a:xfrm>
            <a:off x="8072462" y="1571612"/>
            <a:ext cx="785818" cy="576263"/>
            <a:chOff x="0" y="0"/>
            <a:chExt cx="566" cy="409"/>
          </a:xfrm>
        </p:grpSpPr>
        <p:sp>
          <p:nvSpPr>
            <p:cNvPr id="12299" name="Oval 13"/>
            <p:cNvSpPr>
              <a:spLocks noChangeArrowheads="1"/>
            </p:cNvSpPr>
            <p:nvPr/>
          </p:nvSpPr>
          <p:spPr bwMode="auto">
            <a:xfrm>
              <a:off x="0" y="0"/>
              <a:ext cx="408" cy="40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00" name="Text Box 14"/>
            <p:cNvSpPr txBox="1">
              <a:spLocks noChangeArrowheads="1"/>
            </p:cNvSpPr>
            <p:nvPr/>
          </p:nvSpPr>
          <p:spPr bwMode="auto">
            <a:xfrm>
              <a:off x="45" y="0"/>
              <a:ext cx="521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dirty="0">
                  <a:latin typeface="Times New Roman" pitchFamily="18" charset="0"/>
                </a:rPr>
                <a:t>A</a:t>
              </a:r>
              <a:r>
                <a:rPr lang="en-US" altLang="zh-CN" sz="2800" baseline="-25000" dirty="0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142844" y="1285860"/>
            <a:ext cx="4572000" cy="1739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dirty="0"/>
              <a:t>       </a:t>
            </a:r>
            <a:r>
              <a:rPr lang="zh-CN" altLang="en-US" sz="3600" b="1" dirty="0">
                <a:latin typeface="黑体" pitchFamily="2" charset="-122"/>
              </a:rPr>
              <a:t>用电流表分别</a:t>
            </a:r>
          </a:p>
          <a:p>
            <a:r>
              <a:rPr lang="zh-CN" altLang="en-US" sz="3600" b="1" dirty="0">
                <a:latin typeface="黑体" pitchFamily="2" charset="-122"/>
              </a:rPr>
              <a:t>测电路各点电流</a:t>
            </a:r>
            <a:r>
              <a:rPr lang="en-US" altLang="zh-CN" sz="3600" b="1" dirty="0">
                <a:latin typeface="黑体" pitchFamily="2" charset="-122"/>
              </a:rPr>
              <a:t>:</a:t>
            </a:r>
          </a:p>
          <a:p>
            <a:r>
              <a:rPr lang="en-US" altLang="zh-CN" sz="3600" b="1" dirty="0">
                <a:latin typeface="华文中宋" pitchFamily="2" charset="-122"/>
                <a:ea typeface="华文中宋" pitchFamily="2" charset="-122"/>
              </a:rPr>
              <a:t>I</a:t>
            </a:r>
            <a:r>
              <a:rPr lang="en-US" altLang="zh-CN" sz="3600" b="1" baseline="-25000" dirty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3600" b="1" dirty="0">
                <a:latin typeface="华文中宋" pitchFamily="2" charset="-122"/>
                <a:ea typeface="华文中宋" pitchFamily="2" charset="-122"/>
              </a:rPr>
              <a:t>I</a:t>
            </a:r>
            <a:r>
              <a:rPr lang="en-US" altLang="zh-CN" sz="3600" b="1" baseline="-25000" dirty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3600" b="1" dirty="0">
                <a:latin typeface="华文中宋" pitchFamily="2" charset="-122"/>
                <a:ea typeface="华文中宋" pitchFamily="2" charset="-122"/>
              </a:rPr>
              <a:t>I</a:t>
            </a:r>
            <a:r>
              <a:rPr lang="en-US" altLang="zh-CN" sz="3600" b="1" baseline="-25000" dirty="0">
                <a:latin typeface="华文中宋" pitchFamily="2" charset="-122"/>
                <a:ea typeface="华文中宋" pitchFamily="2" charset="-122"/>
              </a:rPr>
              <a:t>3</a:t>
            </a:r>
            <a:r>
              <a:rPr lang="en-US" altLang="zh-CN" sz="3600" b="1" dirty="0">
                <a:latin typeface="华文中宋" pitchFamily="2" charset="-122"/>
                <a:ea typeface="华文中宋" pitchFamily="2" charset="-122"/>
              </a:rPr>
              <a:t>……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  <p:bldP spid="2048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11560" y="2780928"/>
            <a:ext cx="208823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 dirty="0">
                <a:solidFill>
                  <a:srgbClr val="0000FF"/>
                </a:solidFill>
              </a:rPr>
              <a:t>进行实验</a:t>
            </a:r>
          </a:p>
        </p:txBody>
      </p:sp>
      <p:grpSp>
        <p:nvGrpSpPr>
          <p:cNvPr id="2" name="Group 5"/>
          <p:cNvGrpSpPr/>
          <p:nvPr/>
        </p:nvGrpSpPr>
        <p:grpSpPr bwMode="auto">
          <a:xfrm>
            <a:off x="900113" y="3860800"/>
            <a:ext cx="3600450" cy="2376488"/>
            <a:chOff x="0" y="0"/>
            <a:chExt cx="2268" cy="1497"/>
          </a:xfrm>
        </p:grpSpPr>
        <p:sp>
          <p:nvSpPr>
            <p:cNvPr id="11268" name="Rectangle 6"/>
            <p:cNvSpPr>
              <a:spLocks noChangeArrowheads="1"/>
            </p:cNvSpPr>
            <p:nvPr/>
          </p:nvSpPr>
          <p:spPr bwMode="auto">
            <a:xfrm>
              <a:off x="363" y="45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269" name="Text Box 7"/>
            <p:cNvSpPr txBox="1">
              <a:spLocks noChangeArrowheads="1"/>
            </p:cNvSpPr>
            <p:nvPr/>
          </p:nvSpPr>
          <p:spPr bwMode="auto">
            <a:xfrm>
              <a:off x="378" y="222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1270" name="Text Box 8"/>
            <p:cNvSpPr txBox="1">
              <a:spLocks noChangeArrowheads="1"/>
            </p:cNvSpPr>
            <p:nvPr/>
          </p:nvSpPr>
          <p:spPr bwMode="auto">
            <a:xfrm>
              <a:off x="1134" y="22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1271" name="Text Box 9"/>
            <p:cNvSpPr txBox="1">
              <a:spLocks noChangeArrowheads="1"/>
            </p:cNvSpPr>
            <p:nvPr/>
          </p:nvSpPr>
          <p:spPr bwMode="auto">
            <a:xfrm>
              <a:off x="1905" y="227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sp>
          <p:nvSpPr>
            <p:cNvPr id="11272" name="Oval 10"/>
            <p:cNvSpPr>
              <a:spLocks noChangeArrowheads="1"/>
            </p:cNvSpPr>
            <p:nvPr/>
          </p:nvSpPr>
          <p:spPr bwMode="auto">
            <a:xfrm>
              <a:off x="1232" y="1331"/>
              <a:ext cx="50" cy="44"/>
            </a:xfrm>
            <a:prstGeom prst="ellipse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zh-CN" altLang="zh-CN"/>
            </a:p>
          </p:txBody>
        </p:sp>
        <p:sp>
          <p:nvSpPr>
            <p:cNvPr id="11273" name="Line 11"/>
            <p:cNvSpPr>
              <a:spLocks noChangeShapeType="1"/>
            </p:cNvSpPr>
            <p:nvPr/>
          </p:nvSpPr>
          <p:spPr bwMode="auto">
            <a:xfrm>
              <a:off x="0" y="157"/>
              <a:ext cx="635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4" name="Line 12"/>
            <p:cNvSpPr>
              <a:spLocks noChangeShapeType="1"/>
            </p:cNvSpPr>
            <p:nvPr/>
          </p:nvSpPr>
          <p:spPr bwMode="auto">
            <a:xfrm>
              <a:off x="0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5" name="Line 13"/>
            <p:cNvSpPr>
              <a:spLocks noChangeShapeType="1"/>
            </p:cNvSpPr>
            <p:nvPr/>
          </p:nvSpPr>
          <p:spPr bwMode="auto">
            <a:xfrm>
              <a:off x="0" y="1366"/>
              <a:ext cx="44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6" name="Line 14"/>
            <p:cNvSpPr>
              <a:spLocks noChangeShapeType="1"/>
            </p:cNvSpPr>
            <p:nvPr/>
          </p:nvSpPr>
          <p:spPr bwMode="auto">
            <a:xfrm>
              <a:off x="444" y="1323"/>
              <a:ext cx="0" cy="87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7" name="Line 15"/>
            <p:cNvSpPr>
              <a:spLocks noChangeShapeType="1"/>
            </p:cNvSpPr>
            <p:nvPr/>
          </p:nvSpPr>
          <p:spPr bwMode="auto">
            <a:xfrm>
              <a:off x="542" y="1235"/>
              <a:ext cx="0" cy="262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8" name="Line 16"/>
            <p:cNvSpPr>
              <a:spLocks noChangeShapeType="1"/>
            </p:cNvSpPr>
            <p:nvPr/>
          </p:nvSpPr>
          <p:spPr bwMode="auto">
            <a:xfrm>
              <a:off x="542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9" name="Line 17"/>
            <p:cNvSpPr>
              <a:spLocks noChangeShapeType="1"/>
            </p:cNvSpPr>
            <p:nvPr/>
          </p:nvSpPr>
          <p:spPr bwMode="auto">
            <a:xfrm flipV="1">
              <a:off x="1282" y="1279"/>
              <a:ext cx="295" cy="4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0" name="Line 18"/>
            <p:cNvSpPr>
              <a:spLocks noChangeShapeType="1"/>
            </p:cNvSpPr>
            <p:nvPr/>
          </p:nvSpPr>
          <p:spPr bwMode="auto">
            <a:xfrm>
              <a:off x="1577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>
              <a:off x="2267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>
              <a:off x="1769" y="148"/>
              <a:ext cx="499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21"/>
            <p:cNvGrpSpPr/>
            <p:nvPr/>
          </p:nvGrpSpPr>
          <p:grpSpPr bwMode="auto">
            <a:xfrm>
              <a:off x="1451" y="0"/>
              <a:ext cx="345" cy="305"/>
              <a:chOff x="0" y="0"/>
              <a:chExt cx="318" cy="318"/>
            </a:xfrm>
          </p:grpSpPr>
          <p:sp>
            <p:nvSpPr>
              <p:cNvPr id="11284" name="Oval 2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285" name="Line 23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86" name="Line 24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25"/>
            <p:cNvGrpSpPr/>
            <p:nvPr/>
          </p:nvGrpSpPr>
          <p:grpSpPr bwMode="auto">
            <a:xfrm>
              <a:off x="635" y="12"/>
              <a:ext cx="345" cy="305"/>
              <a:chOff x="0" y="0"/>
              <a:chExt cx="318" cy="318"/>
            </a:xfrm>
          </p:grpSpPr>
          <p:sp>
            <p:nvSpPr>
              <p:cNvPr id="11288" name="Oval 2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289" name="Line 27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90" name="Line 28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635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L1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1451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L2</a:t>
              </a:r>
            </a:p>
          </p:txBody>
        </p:sp>
        <p:sp>
          <p:nvSpPr>
            <p:cNvPr id="11293" name="Line 31"/>
            <p:cNvSpPr>
              <a:spLocks noChangeShapeType="1"/>
            </p:cNvSpPr>
            <p:nvPr/>
          </p:nvSpPr>
          <p:spPr bwMode="auto">
            <a:xfrm>
              <a:off x="998" y="136"/>
              <a:ext cx="453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4" name="Rectangle 32"/>
            <p:cNvSpPr>
              <a:spLocks noChangeArrowheads="1"/>
            </p:cNvSpPr>
            <p:nvPr/>
          </p:nvSpPr>
          <p:spPr bwMode="auto">
            <a:xfrm>
              <a:off x="1089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295" name="Rectangle 33"/>
            <p:cNvSpPr>
              <a:spLocks noChangeArrowheads="1"/>
            </p:cNvSpPr>
            <p:nvPr/>
          </p:nvSpPr>
          <p:spPr bwMode="auto">
            <a:xfrm>
              <a:off x="1872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</p:grpSp>
      <p:grpSp>
        <p:nvGrpSpPr>
          <p:cNvPr id="5" name="Group 34"/>
          <p:cNvGrpSpPr/>
          <p:nvPr/>
        </p:nvGrpSpPr>
        <p:grpSpPr bwMode="auto">
          <a:xfrm>
            <a:off x="4787900" y="3860800"/>
            <a:ext cx="3600450" cy="2376488"/>
            <a:chOff x="0" y="0"/>
            <a:chExt cx="2268" cy="1497"/>
          </a:xfrm>
        </p:grpSpPr>
        <p:sp>
          <p:nvSpPr>
            <p:cNvPr id="11297" name="Rectangle 35"/>
            <p:cNvSpPr>
              <a:spLocks noChangeArrowheads="1"/>
            </p:cNvSpPr>
            <p:nvPr/>
          </p:nvSpPr>
          <p:spPr bwMode="auto">
            <a:xfrm>
              <a:off x="363" y="45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298" name="Text Box 36"/>
            <p:cNvSpPr txBox="1">
              <a:spLocks noChangeArrowheads="1"/>
            </p:cNvSpPr>
            <p:nvPr/>
          </p:nvSpPr>
          <p:spPr bwMode="auto">
            <a:xfrm>
              <a:off x="378" y="222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1299" name="Text Box 37"/>
            <p:cNvSpPr txBox="1">
              <a:spLocks noChangeArrowheads="1"/>
            </p:cNvSpPr>
            <p:nvPr/>
          </p:nvSpPr>
          <p:spPr bwMode="auto">
            <a:xfrm>
              <a:off x="1134" y="22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1300" name="Text Box 38"/>
            <p:cNvSpPr txBox="1">
              <a:spLocks noChangeArrowheads="1"/>
            </p:cNvSpPr>
            <p:nvPr/>
          </p:nvSpPr>
          <p:spPr bwMode="auto">
            <a:xfrm>
              <a:off x="1905" y="227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sp>
          <p:nvSpPr>
            <p:cNvPr id="11301" name="Oval 39"/>
            <p:cNvSpPr>
              <a:spLocks noChangeArrowheads="1"/>
            </p:cNvSpPr>
            <p:nvPr/>
          </p:nvSpPr>
          <p:spPr bwMode="auto">
            <a:xfrm>
              <a:off x="1232" y="1331"/>
              <a:ext cx="50" cy="44"/>
            </a:xfrm>
            <a:prstGeom prst="ellipse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zh-CN" altLang="zh-CN"/>
            </a:p>
          </p:txBody>
        </p:sp>
        <p:sp>
          <p:nvSpPr>
            <p:cNvPr id="11302" name="Line 40"/>
            <p:cNvSpPr>
              <a:spLocks noChangeShapeType="1"/>
            </p:cNvSpPr>
            <p:nvPr/>
          </p:nvSpPr>
          <p:spPr bwMode="auto">
            <a:xfrm>
              <a:off x="0" y="157"/>
              <a:ext cx="635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3" name="Line 41"/>
            <p:cNvSpPr>
              <a:spLocks noChangeShapeType="1"/>
            </p:cNvSpPr>
            <p:nvPr/>
          </p:nvSpPr>
          <p:spPr bwMode="auto">
            <a:xfrm>
              <a:off x="0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4" name="Line 42"/>
            <p:cNvSpPr>
              <a:spLocks noChangeShapeType="1"/>
            </p:cNvSpPr>
            <p:nvPr/>
          </p:nvSpPr>
          <p:spPr bwMode="auto">
            <a:xfrm>
              <a:off x="0" y="1366"/>
              <a:ext cx="44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5" name="Line 43"/>
            <p:cNvSpPr>
              <a:spLocks noChangeShapeType="1"/>
            </p:cNvSpPr>
            <p:nvPr/>
          </p:nvSpPr>
          <p:spPr bwMode="auto">
            <a:xfrm>
              <a:off x="444" y="1323"/>
              <a:ext cx="0" cy="87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6" name="Line 44"/>
            <p:cNvSpPr>
              <a:spLocks noChangeShapeType="1"/>
            </p:cNvSpPr>
            <p:nvPr/>
          </p:nvSpPr>
          <p:spPr bwMode="auto">
            <a:xfrm>
              <a:off x="542" y="1235"/>
              <a:ext cx="0" cy="262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7" name="Line 45"/>
            <p:cNvSpPr>
              <a:spLocks noChangeShapeType="1"/>
            </p:cNvSpPr>
            <p:nvPr/>
          </p:nvSpPr>
          <p:spPr bwMode="auto">
            <a:xfrm>
              <a:off x="542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8" name="Line 46"/>
            <p:cNvSpPr>
              <a:spLocks noChangeShapeType="1"/>
            </p:cNvSpPr>
            <p:nvPr/>
          </p:nvSpPr>
          <p:spPr bwMode="auto">
            <a:xfrm flipV="1">
              <a:off x="1282" y="1279"/>
              <a:ext cx="295" cy="4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9" name="Line 47"/>
            <p:cNvSpPr>
              <a:spLocks noChangeShapeType="1"/>
            </p:cNvSpPr>
            <p:nvPr/>
          </p:nvSpPr>
          <p:spPr bwMode="auto">
            <a:xfrm>
              <a:off x="1577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0" name="Line 48"/>
            <p:cNvSpPr>
              <a:spLocks noChangeShapeType="1"/>
            </p:cNvSpPr>
            <p:nvPr/>
          </p:nvSpPr>
          <p:spPr bwMode="auto">
            <a:xfrm>
              <a:off x="2267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1" name="Line 49"/>
            <p:cNvSpPr>
              <a:spLocks noChangeShapeType="1"/>
            </p:cNvSpPr>
            <p:nvPr/>
          </p:nvSpPr>
          <p:spPr bwMode="auto">
            <a:xfrm>
              <a:off x="1769" y="148"/>
              <a:ext cx="499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" name="Group 50"/>
            <p:cNvGrpSpPr/>
            <p:nvPr/>
          </p:nvGrpSpPr>
          <p:grpSpPr bwMode="auto">
            <a:xfrm>
              <a:off x="1451" y="0"/>
              <a:ext cx="345" cy="305"/>
              <a:chOff x="0" y="0"/>
              <a:chExt cx="318" cy="318"/>
            </a:xfrm>
          </p:grpSpPr>
          <p:sp>
            <p:nvSpPr>
              <p:cNvPr id="11313" name="Oval 5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314" name="Line 52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15" name="Line 53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54"/>
            <p:cNvGrpSpPr/>
            <p:nvPr/>
          </p:nvGrpSpPr>
          <p:grpSpPr bwMode="auto">
            <a:xfrm>
              <a:off x="635" y="12"/>
              <a:ext cx="345" cy="305"/>
              <a:chOff x="0" y="0"/>
              <a:chExt cx="318" cy="318"/>
            </a:xfrm>
          </p:grpSpPr>
          <p:sp>
            <p:nvSpPr>
              <p:cNvPr id="11317" name="Oval 5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318" name="Line 56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19" name="Line 57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320" name="Text Box 58"/>
            <p:cNvSpPr txBox="1">
              <a:spLocks noChangeArrowheads="1"/>
            </p:cNvSpPr>
            <p:nvPr/>
          </p:nvSpPr>
          <p:spPr bwMode="auto">
            <a:xfrm>
              <a:off x="635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L1</a:t>
              </a:r>
            </a:p>
          </p:txBody>
        </p:sp>
        <p:sp>
          <p:nvSpPr>
            <p:cNvPr id="11321" name="Text Box 59"/>
            <p:cNvSpPr txBox="1">
              <a:spLocks noChangeArrowheads="1"/>
            </p:cNvSpPr>
            <p:nvPr/>
          </p:nvSpPr>
          <p:spPr bwMode="auto">
            <a:xfrm>
              <a:off x="1451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L2</a:t>
              </a:r>
            </a:p>
          </p:txBody>
        </p:sp>
        <p:sp>
          <p:nvSpPr>
            <p:cNvPr id="11322" name="Line 60"/>
            <p:cNvSpPr>
              <a:spLocks noChangeShapeType="1"/>
            </p:cNvSpPr>
            <p:nvPr/>
          </p:nvSpPr>
          <p:spPr bwMode="auto">
            <a:xfrm>
              <a:off x="998" y="136"/>
              <a:ext cx="453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3" name="Rectangle 61"/>
            <p:cNvSpPr>
              <a:spLocks noChangeArrowheads="1"/>
            </p:cNvSpPr>
            <p:nvPr/>
          </p:nvSpPr>
          <p:spPr bwMode="auto">
            <a:xfrm>
              <a:off x="1089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324" name="Rectangle 62"/>
            <p:cNvSpPr>
              <a:spLocks noChangeArrowheads="1"/>
            </p:cNvSpPr>
            <p:nvPr/>
          </p:nvSpPr>
          <p:spPr bwMode="auto">
            <a:xfrm>
              <a:off x="1872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</p:grpSp>
      <p:grpSp>
        <p:nvGrpSpPr>
          <p:cNvPr id="8" name="Group 63"/>
          <p:cNvGrpSpPr/>
          <p:nvPr/>
        </p:nvGrpSpPr>
        <p:grpSpPr bwMode="auto">
          <a:xfrm>
            <a:off x="4859338" y="1341438"/>
            <a:ext cx="3600450" cy="2376487"/>
            <a:chOff x="0" y="0"/>
            <a:chExt cx="2268" cy="1497"/>
          </a:xfrm>
        </p:grpSpPr>
        <p:sp>
          <p:nvSpPr>
            <p:cNvPr id="11326" name="Rectangle 64"/>
            <p:cNvSpPr>
              <a:spLocks noChangeArrowheads="1"/>
            </p:cNvSpPr>
            <p:nvPr/>
          </p:nvSpPr>
          <p:spPr bwMode="auto">
            <a:xfrm>
              <a:off x="363" y="45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327" name="Text Box 65"/>
            <p:cNvSpPr txBox="1">
              <a:spLocks noChangeArrowheads="1"/>
            </p:cNvSpPr>
            <p:nvPr/>
          </p:nvSpPr>
          <p:spPr bwMode="auto">
            <a:xfrm>
              <a:off x="378" y="222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A</a:t>
              </a:r>
            </a:p>
          </p:txBody>
        </p:sp>
        <p:sp>
          <p:nvSpPr>
            <p:cNvPr id="11328" name="Text Box 66"/>
            <p:cNvSpPr txBox="1">
              <a:spLocks noChangeArrowheads="1"/>
            </p:cNvSpPr>
            <p:nvPr/>
          </p:nvSpPr>
          <p:spPr bwMode="auto">
            <a:xfrm>
              <a:off x="1134" y="22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B</a:t>
              </a:r>
            </a:p>
          </p:txBody>
        </p:sp>
        <p:sp>
          <p:nvSpPr>
            <p:cNvPr id="11329" name="Text Box 67"/>
            <p:cNvSpPr txBox="1">
              <a:spLocks noChangeArrowheads="1"/>
            </p:cNvSpPr>
            <p:nvPr/>
          </p:nvSpPr>
          <p:spPr bwMode="auto">
            <a:xfrm>
              <a:off x="1905" y="227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C</a:t>
              </a:r>
            </a:p>
          </p:txBody>
        </p:sp>
        <p:sp>
          <p:nvSpPr>
            <p:cNvPr id="11330" name="Oval 68"/>
            <p:cNvSpPr>
              <a:spLocks noChangeArrowheads="1"/>
            </p:cNvSpPr>
            <p:nvPr/>
          </p:nvSpPr>
          <p:spPr bwMode="auto">
            <a:xfrm>
              <a:off x="1232" y="1331"/>
              <a:ext cx="50" cy="44"/>
            </a:xfrm>
            <a:prstGeom prst="ellipse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Wingdings" pitchFamily="2" charset="2"/>
                <a:buNone/>
              </a:pPr>
              <a:endParaRPr lang="zh-CN" altLang="zh-CN"/>
            </a:p>
          </p:txBody>
        </p:sp>
        <p:sp>
          <p:nvSpPr>
            <p:cNvPr id="11331" name="Line 69"/>
            <p:cNvSpPr>
              <a:spLocks noChangeShapeType="1"/>
            </p:cNvSpPr>
            <p:nvPr/>
          </p:nvSpPr>
          <p:spPr bwMode="auto">
            <a:xfrm>
              <a:off x="0" y="157"/>
              <a:ext cx="635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2" name="Line 70"/>
            <p:cNvSpPr>
              <a:spLocks noChangeShapeType="1"/>
            </p:cNvSpPr>
            <p:nvPr/>
          </p:nvSpPr>
          <p:spPr bwMode="auto">
            <a:xfrm>
              <a:off x="0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3" name="Line 71"/>
            <p:cNvSpPr>
              <a:spLocks noChangeShapeType="1"/>
            </p:cNvSpPr>
            <p:nvPr/>
          </p:nvSpPr>
          <p:spPr bwMode="auto">
            <a:xfrm>
              <a:off x="0" y="1366"/>
              <a:ext cx="44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4" name="Line 72"/>
            <p:cNvSpPr>
              <a:spLocks noChangeShapeType="1"/>
            </p:cNvSpPr>
            <p:nvPr/>
          </p:nvSpPr>
          <p:spPr bwMode="auto">
            <a:xfrm>
              <a:off x="444" y="1323"/>
              <a:ext cx="0" cy="87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5" name="Line 73"/>
            <p:cNvSpPr>
              <a:spLocks noChangeShapeType="1"/>
            </p:cNvSpPr>
            <p:nvPr/>
          </p:nvSpPr>
          <p:spPr bwMode="auto">
            <a:xfrm>
              <a:off x="542" y="1235"/>
              <a:ext cx="0" cy="262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6" name="Line 74"/>
            <p:cNvSpPr>
              <a:spLocks noChangeShapeType="1"/>
            </p:cNvSpPr>
            <p:nvPr/>
          </p:nvSpPr>
          <p:spPr bwMode="auto">
            <a:xfrm>
              <a:off x="542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7" name="Line 75"/>
            <p:cNvSpPr>
              <a:spLocks noChangeShapeType="1"/>
            </p:cNvSpPr>
            <p:nvPr/>
          </p:nvSpPr>
          <p:spPr bwMode="auto">
            <a:xfrm flipV="1">
              <a:off x="1282" y="1279"/>
              <a:ext cx="295" cy="4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8" name="Line 76"/>
            <p:cNvSpPr>
              <a:spLocks noChangeShapeType="1"/>
            </p:cNvSpPr>
            <p:nvPr/>
          </p:nvSpPr>
          <p:spPr bwMode="auto">
            <a:xfrm>
              <a:off x="1577" y="1366"/>
              <a:ext cx="69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9" name="Line 77"/>
            <p:cNvSpPr>
              <a:spLocks noChangeShapeType="1"/>
            </p:cNvSpPr>
            <p:nvPr/>
          </p:nvSpPr>
          <p:spPr bwMode="auto">
            <a:xfrm>
              <a:off x="2267" y="148"/>
              <a:ext cx="0" cy="1218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0" name="Line 78"/>
            <p:cNvSpPr>
              <a:spLocks noChangeShapeType="1"/>
            </p:cNvSpPr>
            <p:nvPr/>
          </p:nvSpPr>
          <p:spPr bwMode="auto">
            <a:xfrm>
              <a:off x="1769" y="148"/>
              <a:ext cx="499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" name="Group 79"/>
            <p:cNvGrpSpPr/>
            <p:nvPr/>
          </p:nvGrpSpPr>
          <p:grpSpPr bwMode="auto">
            <a:xfrm>
              <a:off x="1451" y="0"/>
              <a:ext cx="345" cy="305"/>
              <a:chOff x="0" y="0"/>
              <a:chExt cx="318" cy="318"/>
            </a:xfrm>
          </p:grpSpPr>
          <p:sp>
            <p:nvSpPr>
              <p:cNvPr id="11342" name="Oval 8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343" name="Line 81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4" name="Line 82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" name="Group 83"/>
            <p:cNvGrpSpPr/>
            <p:nvPr/>
          </p:nvGrpSpPr>
          <p:grpSpPr bwMode="auto">
            <a:xfrm>
              <a:off x="635" y="12"/>
              <a:ext cx="345" cy="305"/>
              <a:chOff x="0" y="0"/>
              <a:chExt cx="318" cy="318"/>
            </a:xfrm>
          </p:grpSpPr>
          <p:sp>
            <p:nvSpPr>
              <p:cNvPr id="11346" name="Oval 8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18" cy="31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Wingdings" pitchFamily="2" charset="2"/>
                  <a:buNone/>
                </a:pPr>
                <a:endParaRPr lang="zh-CN" altLang="zh-CN"/>
              </a:p>
            </p:txBody>
          </p:sp>
          <p:sp>
            <p:nvSpPr>
              <p:cNvPr id="11347" name="Line 85"/>
              <p:cNvSpPr>
                <a:spLocks noChangeShapeType="1"/>
              </p:cNvSpPr>
              <p:nvPr/>
            </p:nvSpPr>
            <p:spPr bwMode="auto">
              <a:xfrm>
                <a:off x="46" y="45"/>
                <a:ext cx="226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8" name="Line 86"/>
              <p:cNvSpPr>
                <a:spLocks noChangeShapeType="1"/>
              </p:cNvSpPr>
              <p:nvPr/>
            </p:nvSpPr>
            <p:spPr bwMode="auto">
              <a:xfrm flipH="1">
                <a:off x="46" y="45"/>
                <a:ext cx="227" cy="227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349" name="Text Box 87"/>
            <p:cNvSpPr txBox="1">
              <a:spLocks noChangeArrowheads="1"/>
            </p:cNvSpPr>
            <p:nvPr/>
          </p:nvSpPr>
          <p:spPr bwMode="auto">
            <a:xfrm>
              <a:off x="635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L1</a:t>
              </a:r>
            </a:p>
          </p:txBody>
        </p:sp>
        <p:sp>
          <p:nvSpPr>
            <p:cNvPr id="11350" name="Text Box 88"/>
            <p:cNvSpPr txBox="1">
              <a:spLocks noChangeArrowheads="1"/>
            </p:cNvSpPr>
            <p:nvPr/>
          </p:nvSpPr>
          <p:spPr bwMode="auto">
            <a:xfrm>
              <a:off x="1451" y="31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800" b="0"/>
                <a:t>L2</a:t>
              </a:r>
            </a:p>
          </p:txBody>
        </p:sp>
        <p:sp>
          <p:nvSpPr>
            <p:cNvPr id="11351" name="Line 89"/>
            <p:cNvSpPr>
              <a:spLocks noChangeShapeType="1"/>
            </p:cNvSpPr>
            <p:nvPr/>
          </p:nvSpPr>
          <p:spPr bwMode="auto">
            <a:xfrm>
              <a:off x="998" y="136"/>
              <a:ext cx="453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2" name="Rectangle 90"/>
            <p:cNvSpPr>
              <a:spLocks noChangeArrowheads="1"/>
            </p:cNvSpPr>
            <p:nvPr/>
          </p:nvSpPr>
          <p:spPr bwMode="auto">
            <a:xfrm>
              <a:off x="1089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  <p:sp>
          <p:nvSpPr>
            <p:cNvPr id="11353" name="Rectangle 91"/>
            <p:cNvSpPr>
              <a:spLocks noChangeArrowheads="1"/>
            </p:cNvSpPr>
            <p:nvPr/>
          </p:nvSpPr>
          <p:spPr bwMode="auto">
            <a:xfrm>
              <a:off x="1872" y="41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altLang="zh-CN" sz="1800" b="0">
                  <a:solidFill>
                    <a:srgbClr val="FF0066"/>
                  </a:solidFill>
                </a:rPr>
                <a:t>●</a:t>
              </a:r>
            </a:p>
          </p:txBody>
        </p:sp>
      </p:grpSp>
      <p:sp>
        <p:nvSpPr>
          <p:cNvPr id="11354" name="Oval 92"/>
          <p:cNvSpPr>
            <a:spLocks noChangeArrowheads="1"/>
          </p:cNvSpPr>
          <p:nvPr/>
        </p:nvSpPr>
        <p:spPr bwMode="auto">
          <a:xfrm>
            <a:off x="5364163" y="1412875"/>
            <a:ext cx="431800" cy="433388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sp>
        <p:nvSpPr>
          <p:cNvPr id="11355" name="Oval 93"/>
          <p:cNvSpPr>
            <a:spLocks noChangeArrowheads="1"/>
          </p:cNvSpPr>
          <p:nvPr/>
        </p:nvSpPr>
        <p:spPr bwMode="auto">
          <a:xfrm>
            <a:off x="7740650" y="3932238"/>
            <a:ext cx="431800" cy="433387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sp>
        <p:nvSpPr>
          <p:cNvPr id="11356" name="Oval 94"/>
          <p:cNvSpPr>
            <a:spLocks noChangeArrowheads="1"/>
          </p:cNvSpPr>
          <p:nvPr/>
        </p:nvSpPr>
        <p:spPr bwMode="auto">
          <a:xfrm>
            <a:off x="2555875" y="3933825"/>
            <a:ext cx="431800" cy="433388"/>
          </a:xfrm>
          <a:prstGeom prst="ellipse">
            <a:avLst/>
          </a:prstGeom>
          <a:solidFill>
            <a:schemeClr val="bg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b="0"/>
              <a:t>A</a:t>
            </a:r>
          </a:p>
        </p:txBody>
      </p:sp>
      <p:sp>
        <p:nvSpPr>
          <p:cNvPr id="11357" name="Text Box 95"/>
          <p:cNvSpPr txBox="1">
            <a:spLocks noChangeArrowheads="1"/>
          </p:cNvSpPr>
          <p:nvPr/>
        </p:nvSpPr>
        <p:spPr bwMode="auto">
          <a:xfrm>
            <a:off x="6156325" y="2276475"/>
            <a:ext cx="1439863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A</a:t>
            </a:r>
            <a:r>
              <a:rPr lang="zh-CN" altLang="en-US" sz="3200"/>
              <a:t>处</a:t>
            </a:r>
          </a:p>
        </p:txBody>
      </p:sp>
      <p:sp>
        <p:nvSpPr>
          <p:cNvPr id="11358" name="Text Box 96"/>
          <p:cNvSpPr txBox="1">
            <a:spLocks noChangeArrowheads="1"/>
          </p:cNvSpPr>
          <p:nvPr/>
        </p:nvSpPr>
        <p:spPr bwMode="auto">
          <a:xfrm>
            <a:off x="2124075" y="4868863"/>
            <a:ext cx="143986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B</a:t>
            </a:r>
            <a:r>
              <a:rPr lang="zh-CN" altLang="en-US" sz="3200"/>
              <a:t>处</a:t>
            </a:r>
          </a:p>
        </p:txBody>
      </p:sp>
      <p:sp>
        <p:nvSpPr>
          <p:cNvPr id="11359" name="Text Box 97"/>
          <p:cNvSpPr txBox="1">
            <a:spLocks noChangeArrowheads="1"/>
          </p:cNvSpPr>
          <p:nvPr/>
        </p:nvSpPr>
        <p:spPr bwMode="auto">
          <a:xfrm>
            <a:off x="5795963" y="4868863"/>
            <a:ext cx="1439862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3200"/>
              <a:t>测</a:t>
            </a:r>
            <a:r>
              <a:rPr lang="en-US" sz="3200"/>
              <a:t>C</a:t>
            </a:r>
            <a:r>
              <a:rPr lang="zh-CN" altLang="en-US" sz="3200"/>
              <a:t>处</a:t>
            </a:r>
          </a:p>
        </p:txBody>
      </p:sp>
      <p:sp>
        <p:nvSpPr>
          <p:cNvPr id="99" name="Text Box 42"/>
          <p:cNvSpPr txBox="1">
            <a:spLocks noChangeArrowheads="1"/>
          </p:cNvSpPr>
          <p:nvPr/>
        </p:nvSpPr>
        <p:spPr bwMode="auto">
          <a:xfrm>
            <a:off x="467544" y="908720"/>
            <a:ext cx="432048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（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），如图连接电路，用电流表分别测量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A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B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C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的电流。</a:t>
            </a:r>
          </a:p>
        </p:txBody>
      </p:sp>
      <p:sp>
        <p:nvSpPr>
          <p:cNvPr id="100" name="Rectangle 38"/>
          <p:cNvSpPr>
            <a:spLocks noChangeArrowheads="1"/>
          </p:cNvSpPr>
          <p:nvPr/>
        </p:nvSpPr>
        <p:spPr bwMode="auto">
          <a:xfrm>
            <a:off x="1115616" y="285728"/>
            <a:ext cx="4589836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200" b="1" dirty="0">
                <a:solidFill>
                  <a:srgbClr val="0000CC"/>
                </a:solidFill>
                <a:ea typeface="仿宋_GB2312" pitchFamily="49" charset="-122"/>
              </a:rPr>
              <a:t>3</a:t>
            </a:r>
            <a:r>
              <a:rPr lang="en-US" altLang="zh-CN" sz="3200" b="1" dirty="0" smtClean="0">
                <a:solidFill>
                  <a:srgbClr val="0000CC"/>
                </a:solidFill>
                <a:ea typeface="仿宋_GB2312" pitchFamily="49" charset="-122"/>
              </a:rPr>
              <a:t>.</a:t>
            </a:r>
            <a:r>
              <a:rPr lang="zh-CN" altLang="en-US" sz="3200" b="1" dirty="0">
                <a:solidFill>
                  <a:srgbClr val="0000CC"/>
                </a:solidFill>
                <a:ea typeface="仿宋_GB2312" pitchFamily="49" charset="-122"/>
              </a:rPr>
              <a:t>实验步骤：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utoUpdateAnimBg="0"/>
      <p:bldP spid="1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eaLnBrk="1" hangingPunct="1"/>
            <a:r>
              <a:rPr lang="zh-CN" altLang="en-US" dirty="0" smtClean="0"/>
              <a:t>思考：实验是否就结束了，我们能不能只根据一次实验就得出结论？</a:t>
            </a:r>
          </a:p>
          <a:p>
            <a:pPr eaLnBrk="1" hangingPunct="1"/>
            <a:endParaRPr lang="en-US" altLang="zh-CN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7544" y="3068960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应换用另外两个规格不同的灯泡重复上述实验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Rectangle 2"/>
          <p:cNvPicPr>
            <a:picLocks noGrp="1" noChangeArrowheads="1"/>
          </p:cNvPicPr>
          <p:nvPr>
            <p:ph type="title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4300" y="817563"/>
            <a:ext cx="4565650" cy="1035050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20483" name="Rectangle 44"/>
          <p:cNvSpPr>
            <a:spLocks noGrp="1" noChangeArrowheads="1"/>
          </p:cNvSpPr>
          <p:nvPr>
            <p:ph idx="4294967295"/>
          </p:nvPr>
        </p:nvSpPr>
        <p:spPr bwMode="auto">
          <a:xfrm>
            <a:off x="1219200" y="1600200"/>
            <a:ext cx="7239000" cy="6096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zh-CN" altLang="en-US" b="1" smtClean="0">
                <a:solidFill>
                  <a:srgbClr val="FF3300"/>
                </a:solidFill>
                <a:latin typeface="Times New Roman" pitchFamily="18" charset="0"/>
                <a:ea typeface="华文中宋" pitchFamily="2" charset="-122"/>
              </a:rPr>
              <a:t>测量结果说明什么？得出什么结论？</a:t>
            </a:r>
          </a:p>
        </p:txBody>
      </p:sp>
      <p:graphicFrame>
        <p:nvGraphicFramePr>
          <p:cNvPr id="30724" name="Group 4"/>
          <p:cNvGraphicFramePr>
            <a:graphicFrameLocks noGrp="1"/>
          </p:cNvGraphicFramePr>
          <p:nvPr/>
        </p:nvGraphicFramePr>
        <p:xfrm>
          <a:off x="762000" y="2209800"/>
          <a:ext cx="8229600" cy="3860800"/>
        </p:xfrm>
        <a:graphic>
          <a:graphicData uri="http://schemas.openxmlformats.org/drawingml/2006/table">
            <a:tbl>
              <a:tblPr/>
              <a:tblGrid>
                <a:gridCol w="1447800"/>
                <a:gridCol w="2362200"/>
                <a:gridCol w="2209800"/>
                <a:gridCol w="22098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A</a:t>
                      </a:r>
                      <a:endParaRPr kumimoji="0" lang="en-US" altLang="zh-CN" sz="32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B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B</a:t>
                      </a:r>
                      <a:endParaRPr kumimoji="0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C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点电流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I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C</a:t>
                      </a:r>
                      <a:endParaRPr kumimoji="0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第一次测量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第二次测量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>
                        <a:alpha val="50195"/>
                      </a:srgb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</a:rPr>
                        <a:t>第三次测量</a:t>
                      </a:r>
                      <a:endParaRPr kumimoji="0" lang="zh-C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</a:pPr>
                      <a:endParaRPr kumimoji="0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751" name="Rectangle 73"/>
          <p:cNvSpPr>
            <a:spLocks noChangeArrowheads="1"/>
          </p:cNvSpPr>
          <p:nvPr/>
        </p:nvSpPr>
        <p:spPr bwMode="auto">
          <a:xfrm>
            <a:off x="2819400" y="3048000"/>
            <a:ext cx="803275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30752" name="Rectangle 74"/>
          <p:cNvSpPr>
            <a:spLocks noChangeArrowheads="1"/>
          </p:cNvSpPr>
          <p:nvPr/>
        </p:nvSpPr>
        <p:spPr bwMode="auto">
          <a:xfrm>
            <a:off x="5257800" y="3048000"/>
            <a:ext cx="10668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30753" name="Rectangle 75"/>
          <p:cNvSpPr>
            <a:spLocks noChangeArrowheads="1"/>
          </p:cNvSpPr>
          <p:nvPr/>
        </p:nvSpPr>
        <p:spPr bwMode="auto">
          <a:xfrm>
            <a:off x="7467600" y="3048000"/>
            <a:ext cx="10668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900">
                <a:solidFill>
                  <a:srgbClr val="CC0000"/>
                </a:solidFill>
                <a:latin typeface="Times New Roman" pitchFamily="18" charset="0"/>
              </a:rPr>
              <a:t>1.2</a:t>
            </a:r>
          </a:p>
        </p:txBody>
      </p:sp>
      <p:sp>
        <p:nvSpPr>
          <p:cNvPr id="30754" name="Rectangle 76"/>
          <p:cNvSpPr>
            <a:spLocks noChangeArrowheads="1"/>
          </p:cNvSpPr>
          <p:nvPr/>
        </p:nvSpPr>
        <p:spPr bwMode="auto">
          <a:xfrm>
            <a:off x="28956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1.3</a:t>
            </a:r>
          </a:p>
        </p:txBody>
      </p:sp>
      <p:sp>
        <p:nvSpPr>
          <p:cNvPr id="30755" name="Rectangle 77"/>
          <p:cNvSpPr>
            <a:spLocks noChangeArrowheads="1"/>
          </p:cNvSpPr>
          <p:nvPr/>
        </p:nvSpPr>
        <p:spPr bwMode="auto">
          <a:xfrm>
            <a:off x="52578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1.3</a:t>
            </a:r>
          </a:p>
        </p:txBody>
      </p:sp>
      <p:sp>
        <p:nvSpPr>
          <p:cNvPr id="30756" name="Rectangle 78"/>
          <p:cNvSpPr>
            <a:spLocks noChangeArrowheads="1"/>
          </p:cNvSpPr>
          <p:nvPr/>
        </p:nvSpPr>
        <p:spPr bwMode="auto">
          <a:xfrm>
            <a:off x="75438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33CC"/>
                </a:solidFill>
                <a:latin typeface="Times New Roman" pitchFamily="18" charset="0"/>
              </a:rPr>
              <a:t>1.3</a:t>
            </a:r>
          </a:p>
        </p:txBody>
      </p:sp>
      <p:sp>
        <p:nvSpPr>
          <p:cNvPr id="30757" name="Rectangle 79"/>
          <p:cNvSpPr>
            <a:spLocks noChangeArrowheads="1"/>
          </p:cNvSpPr>
          <p:nvPr/>
        </p:nvSpPr>
        <p:spPr bwMode="auto">
          <a:xfrm>
            <a:off x="2895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1.1</a:t>
            </a:r>
          </a:p>
        </p:txBody>
      </p:sp>
      <p:sp>
        <p:nvSpPr>
          <p:cNvPr id="30758" name="Rectangle 80"/>
          <p:cNvSpPr>
            <a:spLocks noChangeArrowheads="1"/>
          </p:cNvSpPr>
          <p:nvPr/>
        </p:nvSpPr>
        <p:spPr bwMode="auto">
          <a:xfrm>
            <a:off x="5181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1.1</a:t>
            </a:r>
          </a:p>
        </p:txBody>
      </p:sp>
      <p:sp>
        <p:nvSpPr>
          <p:cNvPr id="30759" name="Rectangle 81"/>
          <p:cNvSpPr>
            <a:spLocks noChangeArrowheads="1"/>
          </p:cNvSpPr>
          <p:nvPr/>
        </p:nvSpPr>
        <p:spPr bwMode="auto">
          <a:xfrm>
            <a:off x="7467600" y="5181600"/>
            <a:ext cx="9906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900">
                <a:solidFill>
                  <a:srgbClr val="FF6600"/>
                </a:solidFill>
                <a:latin typeface="Times New Roman" pitchFamily="18" charset="0"/>
              </a:rPr>
              <a:t>1.1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1" grpId="0" autoUpdateAnimBg="0"/>
      <p:bldP spid="30752" grpId="0" autoUpdateAnimBg="0"/>
      <p:bldP spid="30753" grpId="0" autoUpdateAnimBg="0"/>
      <p:bldP spid="30754" grpId="0" autoUpdateAnimBg="0"/>
      <p:bldP spid="30755" grpId="0" autoUpdateAnimBg="0"/>
      <p:bldP spid="30756" grpId="0" autoUpdateAnimBg="0"/>
      <p:bldP spid="30757" grpId="0" autoUpdateAnimBg="0"/>
      <p:bldP spid="30758" grpId="0" autoUpdateAnimBg="0"/>
      <p:bldP spid="307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18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716463" y="1341438"/>
            <a:ext cx="4140200" cy="3095625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黑体" pitchFamily="2" charset="-122"/>
              </a:rPr>
              <a:t>    </a:t>
            </a:r>
            <a:r>
              <a:rPr lang="zh-CN" altLang="en-US" b="1" dirty="0" smtClean="0">
                <a:solidFill>
                  <a:srgbClr val="0000FF"/>
                </a:solidFill>
                <a:ea typeface="黑体" pitchFamily="2" charset="-122"/>
              </a:rPr>
              <a:t>串联电路的特点：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 smtClean="0">
                <a:ea typeface="黑体" pitchFamily="2" charset="-122"/>
              </a:rPr>
              <a:t>    </a:t>
            </a:r>
            <a:r>
              <a:rPr lang="zh-CN" altLang="en-US" b="1" dirty="0" smtClean="0">
                <a:solidFill>
                  <a:srgbClr val="000000"/>
                </a:solidFill>
              </a:rPr>
              <a:t>①</a:t>
            </a:r>
            <a:r>
              <a:rPr lang="zh-CN" altLang="en-US" b="1" dirty="0" smtClean="0">
                <a:solidFill>
                  <a:srgbClr val="9900FF"/>
                </a:solidFill>
                <a:ea typeface="黑体" pitchFamily="2" charset="-122"/>
              </a:rPr>
              <a:t>只有一条电流路径；</a:t>
            </a:r>
            <a:r>
              <a:rPr lang="zh-CN" altLang="en-US" b="1" dirty="0" smtClean="0">
                <a:solidFill>
                  <a:srgbClr val="000000"/>
                </a:solidFill>
              </a:rPr>
              <a:t>②</a:t>
            </a:r>
            <a:r>
              <a:rPr lang="zh-CN" altLang="en-US" b="1" dirty="0" smtClean="0">
                <a:solidFill>
                  <a:srgbClr val="9900FF"/>
                </a:solidFill>
                <a:ea typeface="黑体" pitchFamily="2" charset="-122"/>
              </a:rPr>
              <a:t>开关控制整个电路；</a:t>
            </a:r>
            <a:r>
              <a:rPr lang="zh-CN" altLang="en-US" b="1" dirty="0" smtClean="0">
                <a:solidFill>
                  <a:srgbClr val="000000"/>
                </a:solidFill>
              </a:rPr>
              <a:t>③</a:t>
            </a:r>
            <a:r>
              <a:rPr lang="zh-CN" altLang="en-US" b="1" dirty="0" smtClean="0">
                <a:solidFill>
                  <a:srgbClr val="9900FF"/>
                </a:solidFill>
                <a:ea typeface="黑体" pitchFamily="2" charset="-122"/>
              </a:rPr>
              <a:t>用电器相互干扰。</a:t>
            </a:r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4608512" cy="2860675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971550" y="3571875"/>
            <a:ext cx="576263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684213" y="2274888"/>
            <a:ext cx="1587" cy="936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116013" y="1698625"/>
            <a:ext cx="1008062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771775" y="1698625"/>
            <a:ext cx="1008063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4787900" y="2274888"/>
            <a:ext cx="1588" cy="936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916238" y="3571875"/>
            <a:ext cx="1008062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554038" y="25844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A</a:t>
            </a: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2268538" y="15763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B</a:t>
            </a: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4645025" y="25114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>
                <a:latin typeface="Arial Black" pitchFamily="34" charset="0"/>
              </a:rPr>
              <a:t>C</a:t>
            </a:r>
          </a:p>
        </p:txBody>
      </p:sp>
      <p:sp>
        <p:nvSpPr>
          <p:cNvPr id="21519" name="Text Box 19"/>
          <p:cNvSpPr txBox="1">
            <a:spLocks noChangeArrowheads="1"/>
          </p:cNvSpPr>
          <p:nvPr/>
        </p:nvSpPr>
        <p:spPr bwMode="auto">
          <a:xfrm>
            <a:off x="790575" y="2354263"/>
            <a:ext cx="612775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r>
              <a:rPr lang="en-US" altLang="zh-CN" sz="4000" baseline="-25000">
                <a:solidFill>
                  <a:srgbClr val="0000FF"/>
                </a:solidFill>
                <a:latin typeface="宋体" pitchFamily="2" charset="-122"/>
              </a:rPr>
              <a:t>1</a:t>
            </a:r>
          </a:p>
        </p:txBody>
      </p:sp>
      <p:sp>
        <p:nvSpPr>
          <p:cNvPr id="21520" name="Text Box 20"/>
          <p:cNvSpPr txBox="1">
            <a:spLocks noChangeArrowheads="1"/>
          </p:cNvSpPr>
          <p:nvPr/>
        </p:nvSpPr>
        <p:spPr bwMode="auto">
          <a:xfrm>
            <a:off x="1943100" y="836613"/>
            <a:ext cx="612775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r>
              <a:rPr lang="en-US" altLang="zh-CN" sz="4000" baseline="-25000">
                <a:solidFill>
                  <a:srgbClr val="0000FF"/>
                </a:solidFill>
                <a:latin typeface="宋体" pitchFamily="2" charset="-122"/>
              </a:rPr>
              <a:t>2</a:t>
            </a:r>
          </a:p>
        </p:txBody>
      </p:sp>
      <p:sp>
        <p:nvSpPr>
          <p:cNvPr id="21521" name="Text Box 21"/>
          <p:cNvSpPr txBox="1">
            <a:spLocks noChangeArrowheads="1"/>
          </p:cNvSpPr>
          <p:nvPr/>
        </p:nvSpPr>
        <p:spPr bwMode="auto">
          <a:xfrm>
            <a:off x="4067175" y="2276475"/>
            <a:ext cx="612775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宋体" pitchFamily="2" charset="-122"/>
              </a:rPr>
              <a:t>I</a:t>
            </a:r>
            <a:r>
              <a:rPr lang="en-US" altLang="zh-CN" sz="4000" baseline="-25000">
                <a:solidFill>
                  <a:srgbClr val="0000FF"/>
                </a:solidFill>
                <a:latin typeface="宋体" pitchFamily="2" charset="-122"/>
              </a:rPr>
              <a:t>3</a:t>
            </a:r>
          </a:p>
        </p:txBody>
      </p:sp>
      <p:pic>
        <p:nvPicPr>
          <p:cNvPr id="31762" name="Rectangle 2"/>
          <p:cNvPicPr>
            <a:picLocks noGrp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292600"/>
            <a:ext cx="4870450" cy="104298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611188" y="5084763"/>
            <a:ext cx="7705725" cy="1190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600" b="1" dirty="0"/>
              <a:t>串联电路中各处电流都相等。</a:t>
            </a:r>
          </a:p>
          <a:p>
            <a:r>
              <a:rPr lang="zh-CN" altLang="en-US" sz="3600" b="1" dirty="0"/>
              <a:t>表达式</a:t>
            </a:r>
            <a:r>
              <a:rPr lang="zh-CN" altLang="en-US" sz="3600" b="1" dirty="0" smtClean="0"/>
              <a:t>：                </a:t>
            </a:r>
            <a:r>
              <a:rPr lang="zh-CN" altLang="en-US" sz="3600" b="1" i="1" dirty="0" smtClean="0"/>
              <a:t>＝</a:t>
            </a:r>
            <a:r>
              <a:rPr lang="en-US" altLang="zh-CN" sz="3600" b="1" i="1" dirty="0"/>
              <a:t>……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339752" y="5589240"/>
          <a:ext cx="2532078" cy="82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5" imgW="698500" imgH="228600" progId="">
                  <p:embed/>
                </p:oleObj>
              </mc:Choice>
              <mc:Fallback>
                <p:oleObj name="Equation" r:id="rId5" imgW="69850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589240"/>
                        <a:ext cx="2532078" cy="828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971600" y="260648"/>
            <a:ext cx="4943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、串联电路的电流的特点</a:t>
            </a:r>
            <a:endParaRPr lang="zh-CN" altLang="en-US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21524" grpId="0"/>
      <p:bldP spid="20" grpId="0"/>
    </p:bldLst>
  </p:timing>
</p:sld>
</file>

<file path=ppt/theme/theme1.xml><?xml version="1.0" encoding="utf-8"?>
<a:theme xmlns:a="http://schemas.openxmlformats.org/drawingml/2006/main" name="吉林人民出版社PPT模板（定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吉林人民出版社PPT模板（定）</Template>
  <TotalTime>0</TotalTime>
  <Words>1677</Words>
  <Application>Microsoft Office PowerPoint</Application>
  <PresentationFormat>全屏显示(4:3)</PresentationFormat>
  <Paragraphs>261</Paragraphs>
  <Slides>29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1" baseType="lpstr">
      <vt:lpstr>吉林人民出版社PPT模板（定）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2015-11-21T11:10:00Z</dcterms:created>
  <dcterms:modified xsi:type="dcterms:W3CDTF">2020-08-15T00:23:43Z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2052-10.8.0.5391</vt:lpwstr>
  </property>
</Properties>
</file>