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3" r:id="rId3"/>
  </p:sldMasterIdLst>
  <p:notesMasterIdLst>
    <p:notesMasterId r:id="rId36"/>
  </p:notesMasterIdLst>
  <p:sldIdLst>
    <p:sldId id="336" r:id="rId4"/>
    <p:sldId id="631" r:id="rId5"/>
    <p:sldId id="649" r:id="rId6"/>
    <p:sldId id="672" r:id="rId7"/>
    <p:sldId id="674" r:id="rId8"/>
    <p:sldId id="675" r:id="rId9"/>
    <p:sldId id="650" r:id="rId10"/>
    <p:sldId id="632" r:id="rId11"/>
    <p:sldId id="668" r:id="rId12"/>
    <p:sldId id="651" r:id="rId13"/>
    <p:sldId id="659" r:id="rId14"/>
    <p:sldId id="660" r:id="rId15"/>
    <p:sldId id="661" r:id="rId16"/>
    <p:sldId id="662" r:id="rId17"/>
    <p:sldId id="663" r:id="rId18"/>
    <p:sldId id="636" r:id="rId19"/>
    <p:sldId id="669" r:id="rId20"/>
    <p:sldId id="664" r:id="rId21"/>
    <p:sldId id="670" r:id="rId22"/>
    <p:sldId id="637" r:id="rId23"/>
    <p:sldId id="653" r:id="rId24"/>
    <p:sldId id="671" r:id="rId25"/>
    <p:sldId id="638" r:id="rId26"/>
    <p:sldId id="639" r:id="rId27"/>
    <p:sldId id="640" r:id="rId28"/>
    <p:sldId id="665" r:id="rId29"/>
    <p:sldId id="654" r:id="rId30"/>
    <p:sldId id="655" r:id="rId31"/>
    <p:sldId id="666" r:id="rId32"/>
    <p:sldId id="667" r:id="rId33"/>
    <p:sldId id="642" r:id="rId34"/>
    <p:sldId id="656" r:id="rId35"/>
  </p:sldIdLst>
  <p:sldSz cx="9144000" cy="6858000" type="screen4x3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5B6"/>
    <a:srgbClr val="003366"/>
    <a:srgbClr val="6499C9"/>
    <a:srgbClr val="84B4E0"/>
    <a:srgbClr val="95BADB"/>
    <a:srgbClr val="7FACD4"/>
    <a:srgbClr val="609ED6"/>
    <a:srgbClr val="5C93C6"/>
    <a:srgbClr val="7CADD8"/>
    <a:srgbClr val="85B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1554" y="-108"/>
      </p:cViewPr>
      <p:guideLst>
        <p:guide orient="horz" pos="21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7178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C6C1A-02BF-4B1A-86F8-BA9FBA49F51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8" b="7698"/>
          <a:stretch>
            <a:fillRect/>
          </a:stretch>
        </p:blipFill>
        <p:spPr>
          <a:xfrm>
            <a:off x="0" y="-1"/>
            <a:ext cx="9144002" cy="6858001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07505" y="164638"/>
            <a:ext cx="8928992" cy="6528725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418058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7321E8-B17C-41F8-AC25-2BD77A7EE48D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DA88C6-0BAE-4637-AD23-DDBFB9FAA3D3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418058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7321E8-B17C-41F8-AC25-2BD77A7EE48D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DA88C6-0BAE-4637-AD23-DDBFB9FAA3D3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0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0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4180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4180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20.ti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21.tif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24.tif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file:///C:\Documents%20and%20Settings\Administrator\&#26700;&#38754;\2019&#30334;&#20998;&#183;&#20843;&#19979;&#29289;&#29702;&#65288;&#31908;&#27818;&#65289;\PAI\&#21367;&#12289;&#31572;&#26696;pai\DA11.TIF" TargetMode="External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file:///C:\Documents%20and%20Settings\Administrator\&#26700;&#38754;\2019&#30334;&#20998;&#183;&#20843;&#19979;&#29289;&#29702;&#65288;&#31908;&#27818;&#65289;\PAI\&#21367;&#12289;&#31572;&#26696;pai\DA10.TIF" TargetMode="External"/><Relationship Id="rId5" Type="http://schemas.openxmlformats.org/officeDocument/2006/relationships/image" Target="../media/image38.png"/><Relationship Id="rId10" Type="http://schemas.openxmlformats.org/officeDocument/2006/relationships/image" Target="file:///C:\Documents%20and%20Settings\Administrator\&#26700;&#38754;\2019&#30334;&#20998;&#183;&#20843;&#19979;&#29289;&#29702;&#65288;&#31908;&#27818;&#65289;\PAI\&#21367;&#12289;&#31572;&#26696;pai\DA12.TIF" TargetMode="Externa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25.tif" TargetMode="External"/><Relationship Id="rId9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YHXG03.TI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26.TI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YHXG81.TI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262666" y="3010136"/>
            <a:ext cx="138674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学  视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-12505" y="2608973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rgbClr val="2E75B6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第六章   力和机械</a:t>
            </a:r>
          </a:p>
        </p:txBody>
      </p:sp>
      <p:sp>
        <p:nvSpPr>
          <p:cNvPr id="31" name="矩形 30"/>
          <p:cNvSpPr/>
          <p:nvPr/>
        </p:nvSpPr>
        <p:spPr>
          <a:xfrm>
            <a:off x="-12504" y="3505734"/>
            <a:ext cx="9143998" cy="824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 6.3   </a:t>
            </a:r>
            <a:r>
              <a:rPr lang="zh-CN" altLang="en-US" sz="36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重力</a:t>
            </a:r>
            <a:endParaRPr lang="zh-CN" altLang="en-US" sz="36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12505" y="1212806"/>
            <a:ext cx="9144000" cy="1359936"/>
            <a:chOff x="-12505" y="1212806"/>
            <a:chExt cx="9144000" cy="1359936"/>
          </a:xfrm>
        </p:grpSpPr>
        <p:sp>
          <p:nvSpPr>
            <p:cNvPr id="6" name="矩形 5"/>
            <p:cNvSpPr/>
            <p:nvPr/>
          </p:nvSpPr>
          <p:spPr>
            <a:xfrm>
              <a:off x="-12505" y="2337484"/>
              <a:ext cx="9144000" cy="2352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椭圆 9"/>
            <p:cNvSpPr/>
            <p:nvPr/>
          </p:nvSpPr>
          <p:spPr>
            <a:xfrm>
              <a:off x="1853930" y="1212806"/>
              <a:ext cx="1050639" cy="113605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理</a:t>
              </a:r>
            </a:p>
          </p:txBody>
        </p:sp>
        <p:sp>
          <p:nvSpPr>
            <p:cNvPr id="5" name="椭圆 4"/>
            <p:cNvSpPr/>
            <p:nvPr/>
          </p:nvSpPr>
          <p:spPr>
            <a:xfrm>
              <a:off x="788895" y="1212806"/>
              <a:ext cx="1082585" cy="113605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物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5361" y="1421904"/>
            <a:ext cx="1490925" cy="556945"/>
            <a:chOff x="165361" y="1471332"/>
            <a:chExt cx="1490925" cy="556945"/>
          </a:xfrm>
        </p:grpSpPr>
        <p:sp>
          <p:nvSpPr>
            <p:cNvPr id="15" name="AutoShape 65"/>
            <p:cNvSpPr>
              <a:spLocks noChangeArrowheads="1"/>
            </p:cNvSpPr>
            <p:nvPr/>
          </p:nvSpPr>
          <p:spPr bwMode="auto">
            <a:xfrm>
              <a:off x="165361" y="1507520"/>
              <a:ext cx="1490443" cy="520757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70">
                <a:solidFill>
                  <a:srgbClr val="00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1204" y="1471332"/>
              <a:ext cx="1465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知识点</a:t>
              </a:r>
              <a:r>
                <a:rPr lang="en-US" altLang="zh-CN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2</a:t>
              </a:r>
              <a:endParaRPr lang="zh-CN" altLang="en-US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68161" y="1482807"/>
            <a:ext cx="489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2E75B6"/>
                </a:solidFill>
              </a:rPr>
              <a:t>重力的方向</a:t>
            </a:r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2006027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3.</a:t>
            </a:r>
            <a:r>
              <a:rPr lang="zh-CN" altLang="zh-CN" dirty="0"/>
              <a:t>图</a:t>
            </a:r>
            <a:r>
              <a:rPr lang="en-US" altLang="zh-CN" dirty="0"/>
              <a:t>6.3</a:t>
            </a:r>
            <a:r>
              <a:rPr lang="zh-CN" altLang="zh-CN" dirty="0"/>
              <a:t>－</a:t>
            </a:r>
            <a:r>
              <a:rPr lang="en-US" altLang="zh-CN" dirty="0"/>
              <a:t>1</a:t>
            </a:r>
            <a:r>
              <a:rPr lang="zh-CN" altLang="zh-CN" dirty="0"/>
              <a:t>中的箭头能正确表示小球受到的重力方向的是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dirty="0"/>
          </a:p>
        </p:txBody>
      </p:sp>
      <p:sp>
        <p:nvSpPr>
          <p:cNvPr id="18" name="文本框 17"/>
          <p:cNvSpPr txBox="1"/>
          <p:nvPr/>
        </p:nvSpPr>
        <p:spPr>
          <a:xfrm>
            <a:off x="1445985" y="2386312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C</a:t>
            </a:r>
            <a:endParaRPr lang="en-US" altLang="en-US" sz="2800" dirty="0">
              <a:latin typeface="+mn-lt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09" y="3169094"/>
            <a:ext cx="1609725" cy="23717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343" y="3207194"/>
            <a:ext cx="1733550" cy="23336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38" y="2864294"/>
            <a:ext cx="1343025" cy="26765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469" y="3140519"/>
            <a:ext cx="1162050" cy="2400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495041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4.</a:t>
            </a:r>
            <a:r>
              <a:rPr lang="zh-CN" altLang="zh-CN" dirty="0"/>
              <a:t>如图</a:t>
            </a:r>
            <a:r>
              <a:rPr lang="en-US" altLang="zh-CN" dirty="0"/>
              <a:t>6.3</a:t>
            </a:r>
            <a:r>
              <a:rPr lang="zh-CN" altLang="zh-CN" dirty="0"/>
              <a:t>－</a:t>
            </a:r>
            <a:r>
              <a:rPr lang="en-US" altLang="zh-CN" dirty="0"/>
              <a:t>2</a:t>
            </a:r>
            <a:r>
              <a:rPr lang="zh-CN" altLang="zh-CN" dirty="0"/>
              <a:t>是描述地球上不同位置的人释放手中石块的四个示意图。图中虚线表示石块下落的路径，则对石块下落路径的描述最接近实际的是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dirty="0"/>
          </a:p>
        </p:txBody>
      </p:sp>
      <p:sp>
        <p:nvSpPr>
          <p:cNvPr id="18" name="文本框 17"/>
          <p:cNvSpPr txBox="1"/>
          <p:nvPr/>
        </p:nvSpPr>
        <p:spPr>
          <a:xfrm>
            <a:off x="7202525" y="224471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B</a:t>
            </a:r>
            <a:endParaRPr lang="en-US" altLang="en-US" sz="2800" dirty="0">
              <a:latin typeface="+mn-lt"/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05" y="3133605"/>
            <a:ext cx="2126547" cy="246912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692" y="3008905"/>
            <a:ext cx="2033465" cy="245111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484" y="3008905"/>
            <a:ext cx="2033466" cy="256145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083" y="3029542"/>
            <a:ext cx="1955533" cy="2540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5361" y="1421904"/>
            <a:ext cx="1490925" cy="556945"/>
            <a:chOff x="165361" y="1471332"/>
            <a:chExt cx="1490925" cy="556945"/>
          </a:xfrm>
        </p:grpSpPr>
        <p:sp>
          <p:nvSpPr>
            <p:cNvPr id="15" name="AutoShape 65"/>
            <p:cNvSpPr>
              <a:spLocks noChangeArrowheads="1"/>
            </p:cNvSpPr>
            <p:nvPr/>
          </p:nvSpPr>
          <p:spPr bwMode="auto">
            <a:xfrm>
              <a:off x="165361" y="1507520"/>
              <a:ext cx="1490443" cy="520757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70">
                <a:solidFill>
                  <a:srgbClr val="00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1204" y="1471332"/>
              <a:ext cx="1465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知识点</a:t>
              </a:r>
              <a:r>
                <a:rPr lang="en-US" altLang="zh-CN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3</a:t>
              </a:r>
              <a:endParaRPr lang="zh-CN" altLang="en-US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68161" y="1482807"/>
            <a:ext cx="489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2E75B6"/>
                </a:solidFill>
              </a:rPr>
              <a:t>重力的大小</a:t>
            </a:r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2006027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5.</a:t>
            </a:r>
            <a:r>
              <a:rPr lang="zh-CN" altLang="zh-CN" dirty="0"/>
              <a:t>下列物体重力最接近</a:t>
            </a:r>
            <a:r>
              <a:rPr lang="en-US" altLang="zh-CN" dirty="0"/>
              <a:t>1 N</a:t>
            </a:r>
            <a:r>
              <a:rPr lang="zh-CN" altLang="zh-CN" dirty="0"/>
              <a:t>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A.</a:t>
            </a:r>
            <a:r>
              <a:rPr lang="zh-CN" altLang="zh-CN" dirty="0"/>
              <a:t>一枚大头针</a:t>
            </a:r>
            <a:r>
              <a:rPr lang="en-US" altLang="zh-CN" dirty="0"/>
              <a:t>  B.</a:t>
            </a:r>
            <a:r>
              <a:rPr lang="zh-CN" altLang="zh-CN" dirty="0"/>
              <a:t>一头奶牛</a:t>
            </a:r>
            <a:r>
              <a:rPr lang="en-US" altLang="zh-CN" dirty="0"/>
              <a:t>  C.</a:t>
            </a:r>
            <a:r>
              <a:rPr lang="zh-CN" altLang="zh-CN" dirty="0"/>
              <a:t>两个鸡蛋</a:t>
            </a:r>
            <a:r>
              <a:rPr lang="en-US" altLang="zh-CN" dirty="0"/>
              <a:t>  D.</a:t>
            </a:r>
            <a:r>
              <a:rPr lang="zh-CN" altLang="zh-CN" dirty="0"/>
              <a:t>一张书桌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6</a:t>
            </a:r>
            <a:r>
              <a:rPr lang="en-US" altLang="zh-CN" dirty="0"/>
              <a:t>.</a:t>
            </a:r>
            <a:r>
              <a:rPr lang="zh-CN" altLang="zh-CN" dirty="0"/>
              <a:t>如图</a:t>
            </a:r>
            <a:r>
              <a:rPr lang="en-US" altLang="zh-CN" dirty="0"/>
              <a:t>6.3</a:t>
            </a:r>
            <a:r>
              <a:rPr lang="zh-CN" altLang="zh-CN" dirty="0"/>
              <a:t>－</a:t>
            </a:r>
            <a:r>
              <a:rPr lang="en-US" altLang="zh-CN" dirty="0"/>
              <a:t>3</a:t>
            </a:r>
            <a:r>
              <a:rPr lang="zh-CN" altLang="zh-CN" dirty="0"/>
              <a:t>所示图象中，能正确表示物体所受重力与质量关系的是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dirty="0"/>
          </a:p>
        </p:txBody>
      </p:sp>
      <p:sp>
        <p:nvSpPr>
          <p:cNvPr id="18" name="文本框 17"/>
          <p:cNvSpPr txBox="1"/>
          <p:nvPr/>
        </p:nvSpPr>
        <p:spPr>
          <a:xfrm>
            <a:off x="5515768" y="198679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en-US" sz="2800" dirty="0">
                <a:latin typeface="+mn-lt"/>
                <a:sym typeface="+mn-ea"/>
              </a:rPr>
              <a:t>C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46" y="4496330"/>
            <a:ext cx="2072414" cy="19684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977" y="4434010"/>
            <a:ext cx="1938823" cy="196842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151" y="4339757"/>
            <a:ext cx="2166944" cy="205289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846" y="4451405"/>
            <a:ext cx="2025480" cy="1968424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3249846" y="391079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en-US" sz="2800" dirty="0">
                <a:latin typeface="+mn-lt"/>
                <a:sym typeface="+mn-ea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365251" y="1521935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7.</a:t>
            </a:r>
            <a:r>
              <a:rPr lang="zh-CN" altLang="zh-CN" dirty="0"/>
              <a:t>张师傅开车从外地拉货回来，经过一座桥，刚要上桥，他看了一下立在桥头的如图</a:t>
            </a:r>
            <a:r>
              <a:rPr lang="en-US" altLang="zh-CN" dirty="0"/>
              <a:t>6.3</a:t>
            </a:r>
            <a:r>
              <a:rPr lang="zh-CN" altLang="zh-CN" dirty="0"/>
              <a:t>－</a:t>
            </a:r>
            <a:r>
              <a:rPr lang="en-US" altLang="zh-CN" dirty="0"/>
              <a:t>4</a:t>
            </a:r>
            <a:r>
              <a:rPr lang="zh-CN" altLang="zh-CN" dirty="0"/>
              <a:t>所示的限载标志，便放心地把车开过了桥。已知汽车自身的质量为</a:t>
            </a:r>
            <a:r>
              <a:rPr lang="en-US" altLang="zh-CN" dirty="0"/>
              <a:t>6×10</a:t>
            </a:r>
            <a:r>
              <a:rPr lang="en-US" altLang="zh-CN" baseline="30000" dirty="0"/>
              <a:t>3</a:t>
            </a:r>
            <a:r>
              <a:rPr lang="en-US" altLang="zh-CN" dirty="0"/>
              <a:t> kg</a:t>
            </a:r>
            <a:r>
              <a:rPr lang="zh-CN" altLang="zh-CN" dirty="0"/>
              <a:t>，由此你可以肯定张师傅的汽车所拉的货物重力不会超过多少牛？</a:t>
            </a:r>
            <a:r>
              <a:rPr lang="en-US" altLang="zh-CN" dirty="0"/>
              <a:t>(</a:t>
            </a:r>
            <a:r>
              <a:rPr lang="en-US" altLang="zh-CN" i="1" dirty="0"/>
              <a:t>g</a:t>
            </a:r>
            <a:r>
              <a:rPr lang="zh-CN" altLang="zh-CN" dirty="0"/>
              <a:t>＝</a:t>
            </a:r>
            <a:r>
              <a:rPr lang="en-US" altLang="zh-CN" dirty="0"/>
              <a:t>10 N/kg)</a:t>
            </a:r>
            <a:endParaRPr lang="zh-CN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521" y="3618687"/>
            <a:ext cx="2445000" cy="188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551580" y="3730862"/>
            <a:ext cx="1821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1.4×10</a:t>
            </a:r>
            <a:r>
              <a:rPr lang="en-US" altLang="zh-CN" sz="2800" kern="1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en-US" altLang="zh-CN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N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5361" y="1421904"/>
            <a:ext cx="1490925" cy="556945"/>
            <a:chOff x="165361" y="1471332"/>
            <a:chExt cx="1490925" cy="556945"/>
          </a:xfrm>
        </p:grpSpPr>
        <p:sp>
          <p:nvSpPr>
            <p:cNvPr id="15" name="AutoShape 65"/>
            <p:cNvSpPr>
              <a:spLocks noChangeArrowheads="1"/>
            </p:cNvSpPr>
            <p:nvPr/>
          </p:nvSpPr>
          <p:spPr bwMode="auto">
            <a:xfrm>
              <a:off x="165361" y="1507520"/>
              <a:ext cx="1490443" cy="520757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70">
                <a:solidFill>
                  <a:srgbClr val="00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1204" y="1471332"/>
              <a:ext cx="1465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知识点</a:t>
              </a:r>
              <a:r>
                <a:rPr lang="en-US" altLang="zh-CN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4</a:t>
              </a:r>
              <a:endParaRPr lang="zh-CN" altLang="en-US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68161" y="1482807"/>
            <a:ext cx="489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2E75B6"/>
                </a:solidFill>
              </a:rPr>
              <a:t>重心</a:t>
            </a:r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2006027"/>
            <a:ext cx="8229600" cy="4167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8.</a:t>
            </a:r>
            <a:r>
              <a:rPr lang="zh-CN" altLang="zh-CN" dirty="0"/>
              <a:t>下列关于重心的说法不正确的是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A.</a:t>
            </a:r>
            <a:r>
              <a:rPr lang="zh-CN" altLang="zh-CN" dirty="0"/>
              <a:t>粗细均匀的木棒的重心在它的中点</a:t>
            </a:r>
            <a:r>
              <a:rPr lang="en-US" altLang="zh-CN" dirty="0"/>
              <a:t>  </a:t>
            </a:r>
          </a:p>
          <a:p>
            <a:pPr marL="0" indent="0">
              <a:buNone/>
            </a:pPr>
            <a:r>
              <a:rPr lang="en-US" altLang="zh-CN" dirty="0"/>
              <a:t>B.</a:t>
            </a:r>
            <a:r>
              <a:rPr lang="zh-CN" altLang="zh-CN" dirty="0"/>
              <a:t>铅球的重心在它的球心上</a:t>
            </a:r>
          </a:p>
          <a:p>
            <a:pPr marL="0" indent="0">
              <a:buNone/>
            </a:pPr>
            <a:r>
              <a:rPr lang="en-US" altLang="zh-CN" dirty="0"/>
              <a:t>C.</a:t>
            </a:r>
            <a:r>
              <a:rPr lang="zh-CN" altLang="zh-CN" dirty="0"/>
              <a:t>物体的重心一定在物体上</a:t>
            </a:r>
            <a:r>
              <a:rPr lang="en-US" altLang="zh-CN" dirty="0"/>
              <a:t>  </a:t>
            </a:r>
          </a:p>
          <a:p>
            <a:pPr marL="0" indent="0">
              <a:buNone/>
            </a:pPr>
            <a:r>
              <a:rPr lang="en-US" altLang="zh-CN" dirty="0"/>
              <a:t>D.</a:t>
            </a:r>
            <a:r>
              <a:rPr lang="zh-CN" altLang="zh-CN" dirty="0"/>
              <a:t>物体的重心可能不在物体上</a:t>
            </a:r>
            <a:endParaRPr lang="en-US" altLang="zh-CN" dirty="0"/>
          </a:p>
          <a:p>
            <a:pPr marL="0" indent="0">
              <a:buNone/>
            </a:pPr>
            <a:endParaRPr lang="zh-CN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dirty="0"/>
          </a:p>
        </p:txBody>
      </p:sp>
      <p:sp>
        <p:nvSpPr>
          <p:cNvPr id="8" name="矩形 7"/>
          <p:cNvSpPr/>
          <p:nvPr/>
        </p:nvSpPr>
        <p:spPr>
          <a:xfrm>
            <a:off x="6004859" y="2006379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495041"/>
            <a:ext cx="8229600" cy="4851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9.</a:t>
            </a:r>
            <a:r>
              <a:rPr lang="zh-CN" altLang="zh-CN" dirty="0"/>
              <a:t>如图</a:t>
            </a:r>
            <a:r>
              <a:rPr lang="en-US" altLang="zh-CN" dirty="0"/>
              <a:t>6.3</a:t>
            </a:r>
            <a:r>
              <a:rPr lang="zh-CN" altLang="zh-CN" dirty="0"/>
              <a:t>－</a:t>
            </a:r>
            <a:r>
              <a:rPr lang="en-US" altLang="zh-CN" dirty="0"/>
              <a:t>5</a:t>
            </a:r>
            <a:r>
              <a:rPr lang="zh-CN" altLang="zh-CN" dirty="0"/>
              <a:t>所示，玩具</a:t>
            </a:r>
            <a:r>
              <a:rPr lang="en-US" altLang="zh-CN" dirty="0"/>
              <a:t>“</a:t>
            </a:r>
            <a:r>
              <a:rPr lang="zh-CN" altLang="zh-CN" dirty="0"/>
              <a:t>不倒翁</a:t>
            </a:r>
            <a:r>
              <a:rPr lang="en-US" altLang="zh-CN" dirty="0"/>
              <a:t>”</a:t>
            </a:r>
            <a:r>
              <a:rPr lang="zh-CN" altLang="zh-CN" dirty="0"/>
              <a:t>被扳倒后会自动立起来，其奥妙是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A.</a:t>
            </a:r>
            <a:r>
              <a:rPr lang="zh-CN" altLang="zh-CN" dirty="0"/>
              <a:t>重力太小，可以忽略</a:t>
            </a:r>
            <a:r>
              <a:rPr lang="en-US" altLang="zh-CN" dirty="0"/>
              <a:t>  </a:t>
            </a:r>
          </a:p>
          <a:p>
            <a:pPr marL="0" indent="0">
              <a:buNone/>
            </a:pPr>
            <a:r>
              <a:rPr lang="en-US" altLang="zh-CN" dirty="0"/>
              <a:t>B.</a:t>
            </a:r>
            <a:r>
              <a:rPr lang="zh-CN" altLang="zh-CN" dirty="0"/>
              <a:t>重心较低，不易摔倒</a:t>
            </a:r>
          </a:p>
          <a:p>
            <a:pPr marL="0" indent="0">
              <a:buNone/>
            </a:pPr>
            <a:r>
              <a:rPr lang="en-US" altLang="zh-CN" dirty="0"/>
              <a:t>C.</a:t>
            </a:r>
            <a:r>
              <a:rPr lang="zh-CN" altLang="zh-CN" dirty="0"/>
              <a:t>重力的方向总是竖直向下的</a:t>
            </a:r>
            <a:r>
              <a:rPr lang="en-US" altLang="zh-CN" dirty="0"/>
              <a:t>  </a:t>
            </a:r>
          </a:p>
          <a:p>
            <a:pPr marL="0" indent="0">
              <a:buNone/>
            </a:pPr>
            <a:r>
              <a:rPr lang="en-US" altLang="zh-CN" dirty="0"/>
              <a:t>D.</a:t>
            </a:r>
            <a:r>
              <a:rPr lang="zh-CN" altLang="zh-CN" dirty="0"/>
              <a:t>里面有自动升降的装置</a:t>
            </a:r>
          </a:p>
          <a:p>
            <a:pPr marL="0" indent="0">
              <a:buNone/>
            </a:pPr>
            <a:endParaRPr lang="zh-CN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dirty="0"/>
          </a:p>
        </p:txBody>
      </p:sp>
      <p:sp>
        <p:nvSpPr>
          <p:cNvPr id="8" name="矩形 7"/>
          <p:cNvSpPr/>
          <p:nvPr/>
        </p:nvSpPr>
        <p:spPr>
          <a:xfrm>
            <a:off x="3252779" y="1877133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557" y="2498835"/>
            <a:ext cx="1943918" cy="194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占位符 2"/>
          <p:cNvSpPr txBox="1"/>
          <p:nvPr/>
        </p:nvSpPr>
        <p:spPr>
          <a:xfrm>
            <a:off x="432486" y="1415027"/>
            <a:ext cx="8229600" cy="51845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zh-CN" dirty="0"/>
              <a:t>下列关于重力的说法，不正确的是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A.</a:t>
            </a:r>
            <a:r>
              <a:rPr lang="zh-CN" altLang="zh-CN" dirty="0"/>
              <a:t>重力的大小可以用弹簧测力计直接测量</a:t>
            </a:r>
            <a:r>
              <a:rPr lang="en-US" altLang="zh-CN" dirty="0"/>
              <a:t>  </a:t>
            </a:r>
          </a:p>
          <a:p>
            <a:pPr marL="0" indent="0">
              <a:buNone/>
            </a:pPr>
            <a:r>
              <a:rPr lang="en-US" altLang="zh-CN" dirty="0"/>
              <a:t>B.</a:t>
            </a:r>
            <a:r>
              <a:rPr lang="zh-CN" altLang="zh-CN" dirty="0"/>
              <a:t>重力的方向是竖直向下的</a:t>
            </a:r>
          </a:p>
          <a:p>
            <a:pPr marL="0" indent="0">
              <a:buNone/>
            </a:pPr>
            <a:r>
              <a:rPr lang="en-US" altLang="zh-CN" dirty="0"/>
              <a:t>C.</a:t>
            </a:r>
            <a:r>
              <a:rPr lang="zh-CN" altLang="zh-CN" dirty="0"/>
              <a:t>重力在物体上的作用点叫做重心</a:t>
            </a:r>
            <a:r>
              <a:rPr lang="en-US" altLang="zh-CN" dirty="0"/>
              <a:t>  </a:t>
            </a:r>
          </a:p>
          <a:p>
            <a:pPr marL="0" indent="0">
              <a:buNone/>
            </a:pPr>
            <a:r>
              <a:rPr lang="en-US" altLang="zh-CN" dirty="0"/>
              <a:t>D.</a:t>
            </a:r>
            <a:r>
              <a:rPr lang="zh-CN" altLang="zh-CN" dirty="0"/>
              <a:t>重力的单位是</a:t>
            </a:r>
            <a:r>
              <a:rPr lang="en-US" altLang="zh-CN" dirty="0" smtClean="0"/>
              <a:t>kg</a:t>
            </a:r>
          </a:p>
        </p:txBody>
      </p:sp>
      <p:sp>
        <p:nvSpPr>
          <p:cNvPr id="23" name="矩形 22"/>
          <p:cNvSpPr/>
          <p:nvPr/>
        </p:nvSpPr>
        <p:spPr>
          <a:xfrm>
            <a:off x="6393275" y="1415027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占位符 2"/>
          <p:cNvSpPr txBox="1"/>
          <p:nvPr/>
        </p:nvSpPr>
        <p:spPr>
          <a:xfrm>
            <a:off x="432486" y="1415027"/>
            <a:ext cx="8229600" cy="51845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 smtClean="0"/>
              <a:t>2</a:t>
            </a:r>
            <a:r>
              <a:rPr lang="en-US" altLang="zh-CN" dirty="0"/>
              <a:t>.</a:t>
            </a:r>
            <a:r>
              <a:rPr lang="zh-CN" altLang="zh-CN" dirty="0"/>
              <a:t>关于</a:t>
            </a:r>
            <a:r>
              <a:rPr lang="en-US" altLang="zh-CN" dirty="0"/>
              <a:t>“9.8 N/kg”</a:t>
            </a:r>
            <a:r>
              <a:rPr lang="zh-CN" altLang="zh-CN" dirty="0"/>
              <a:t>所表示的物理意义是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A.1 kg</a:t>
            </a:r>
            <a:r>
              <a:rPr lang="zh-CN" altLang="zh-CN" dirty="0"/>
              <a:t>等于</a:t>
            </a:r>
            <a:r>
              <a:rPr lang="en-US" altLang="zh-CN" dirty="0"/>
              <a:t>9.8 N  </a:t>
            </a:r>
          </a:p>
          <a:p>
            <a:pPr marL="0" indent="0">
              <a:buNone/>
            </a:pPr>
            <a:r>
              <a:rPr lang="en-US" altLang="zh-CN" dirty="0"/>
              <a:t>B.9.8 kg</a:t>
            </a:r>
            <a:r>
              <a:rPr lang="zh-CN" altLang="zh-CN" dirty="0"/>
              <a:t>等于</a:t>
            </a:r>
            <a:r>
              <a:rPr lang="en-US" altLang="zh-CN" dirty="0"/>
              <a:t>1 N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C.</a:t>
            </a:r>
            <a:r>
              <a:rPr lang="zh-CN" altLang="zh-CN" dirty="0"/>
              <a:t>质量为</a:t>
            </a:r>
            <a:r>
              <a:rPr lang="en-US" altLang="zh-CN" dirty="0"/>
              <a:t>9.8 kg</a:t>
            </a:r>
            <a:r>
              <a:rPr lang="zh-CN" altLang="zh-CN" dirty="0"/>
              <a:t>的物体受到的重力是</a:t>
            </a:r>
            <a:r>
              <a:rPr lang="en-US" altLang="zh-CN" dirty="0"/>
              <a:t>1 N  </a:t>
            </a:r>
          </a:p>
          <a:p>
            <a:pPr marL="0" indent="0">
              <a:buNone/>
            </a:pPr>
            <a:r>
              <a:rPr lang="en-US" altLang="zh-CN" dirty="0"/>
              <a:t>D.</a:t>
            </a:r>
            <a:r>
              <a:rPr lang="zh-CN" altLang="zh-CN" dirty="0"/>
              <a:t>质量为</a:t>
            </a:r>
            <a:r>
              <a:rPr lang="en-US" altLang="zh-CN" dirty="0"/>
              <a:t>1 kg</a:t>
            </a:r>
            <a:r>
              <a:rPr lang="zh-CN" altLang="zh-CN" dirty="0"/>
              <a:t>的物体受到的重力是</a:t>
            </a:r>
            <a:r>
              <a:rPr lang="en-US" altLang="zh-CN" dirty="0"/>
              <a:t>9.8 N</a:t>
            </a:r>
            <a:endParaRPr lang="zh-CN" altLang="zh-CN" dirty="0"/>
          </a:p>
        </p:txBody>
      </p:sp>
      <p:sp>
        <p:nvSpPr>
          <p:cNvPr id="13" name="矩形 12"/>
          <p:cNvSpPr/>
          <p:nvPr/>
        </p:nvSpPr>
        <p:spPr>
          <a:xfrm>
            <a:off x="6491163" y="1446842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占位符 2"/>
          <p:cNvSpPr txBox="1"/>
          <p:nvPr/>
        </p:nvSpPr>
        <p:spPr>
          <a:xfrm>
            <a:off x="432486" y="1415027"/>
            <a:ext cx="8229600" cy="51845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3.</a:t>
            </a:r>
            <a:r>
              <a:rPr lang="zh-CN" altLang="zh-CN" dirty="0"/>
              <a:t>下列物体的重力估计错误的是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A.</a:t>
            </a:r>
            <a:r>
              <a:rPr lang="zh-CN" altLang="zh-CN" dirty="0"/>
              <a:t>一本物理书受到的重力大约是</a:t>
            </a:r>
            <a:r>
              <a:rPr lang="en-US" altLang="zh-CN" dirty="0"/>
              <a:t>30 N </a:t>
            </a:r>
          </a:p>
          <a:p>
            <a:pPr marL="0" indent="0">
              <a:buNone/>
            </a:pPr>
            <a:r>
              <a:rPr lang="en-US" altLang="zh-CN" dirty="0"/>
              <a:t>B.</a:t>
            </a:r>
            <a:r>
              <a:rPr lang="zh-CN" altLang="zh-CN" dirty="0"/>
              <a:t>一只鸡的重力大约是</a:t>
            </a:r>
            <a:r>
              <a:rPr lang="en-US" altLang="zh-CN" dirty="0"/>
              <a:t>15 N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C.</a:t>
            </a:r>
            <a:r>
              <a:rPr lang="zh-CN" altLang="zh-CN" dirty="0"/>
              <a:t>一个苹果的重力大约是</a:t>
            </a:r>
            <a:r>
              <a:rPr lang="en-US" altLang="zh-CN" dirty="0"/>
              <a:t>2.5 N  </a:t>
            </a:r>
          </a:p>
          <a:p>
            <a:pPr marL="0" indent="0">
              <a:buNone/>
            </a:pPr>
            <a:r>
              <a:rPr lang="en-US" altLang="zh-CN" dirty="0"/>
              <a:t>D.</a:t>
            </a:r>
            <a:r>
              <a:rPr lang="zh-CN" altLang="zh-CN" dirty="0"/>
              <a:t>一个中学生的重力大约是</a:t>
            </a:r>
            <a:r>
              <a:rPr lang="en-US" altLang="zh-CN" dirty="0"/>
              <a:t>500 N</a:t>
            </a:r>
            <a:endParaRPr lang="zh-CN" altLang="zh-CN" dirty="0"/>
          </a:p>
          <a:p>
            <a:pPr marL="0" indent="0">
              <a:buNone/>
            </a:pPr>
            <a:endParaRPr lang="zh-CN" altLang="zh-CN" dirty="0"/>
          </a:p>
        </p:txBody>
      </p:sp>
      <p:sp>
        <p:nvSpPr>
          <p:cNvPr id="23" name="矩形 22"/>
          <p:cNvSpPr/>
          <p:nvPr/>
        </p:nvSpPr>
        <p:spPr>
          <a:xfrm>
            <a:off x="5691939" y="1434671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占位符 2"/>
          <p:cNvSpPr txBox="1"/>
          <p:nvPr/>
        </p:nvSpPr>
        <p:spPr>
          <a:xfrm>
            <a:off x="432486" y="1415027"/>
            <a:ext cx="8229600" cy="51845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 smtClean="0"/>
              <a:t>4</a:t>
            </a:r>
            <a:r>
              <a:rPr lang="en-US" altLang="zh-CN" dirty="0"/>
              <a:t>.</a:t>
            </a:r>
            <a:r>
              <a:rPr lang="zh-CN" altLang="zh-CN" dirty="0"/>
              <a:t>关于重心，下列说法正确的是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A.</a:t>
            </a:r>
            <a:r>
              <a:rPr lang="zh-CN" altLang="zh-CN" dirty="0"/>
              <a:t>空心的足球没有重心</a:t>
            </a:r>
          </a:p>
          <a:p>
            <a:pPr marL="0" indent="0">
              <a:buNone/>
            </a:pPr>
            <a:r>
              <a:rPr lang="en-US" altLang="zh-CN" dirty="0"/>
              <a:t>B.</a:t>
            </a:r>
            <a:r>
              <a:rPr lang="zh-CN" altLang="zh-CN" dirty="0"/>
              <a:t>物体的重心不一定在物体上</a:t>
            </a:r>
          </a:p>
          <a:p>
            <a:pPr marL="0" indent="0">
              <a:buNone/>
            </a:pPr>
            <a:r>
              <a:rPr lang="en-US" altLang="zh-CN" dirty="0"/>
              <a:t>C.</a:t>
            </a:r>
            <a:r>
              <a:rPr lang="zh-CN" altLang="zh-CN" dirty="0"/>
              <a:t>将质地均匀的木球的中心挖去后，木球的重心就消失了</a:t>
            </a:r>
          </a:p>
          <a:p>
            <a:pPr marL="0" indent="0">
              <a:buNone/>
            </a:pPr>
            <a:r>
              <a:rPr lang="en-US" altLang="zh-CN" dirty="0"/>
              <a:t>D.</a:t>
            </a:r>
            <a:r>
              <a:rPr lang="zh-CN" altLang="zh-CN" dirty="0"/>
              <a:t>物体受到的力全部都作用在重心上</a:t>
            </a:r>
          </a:p>
          <a:p>
            <a:pPr marL="0" indent="0">
              <a:buNone/>
            </a:pPr>
            <a:endParaRPr lang="zh-CN" altLang="zh-CN" dirty="0"/>
          </a:p>
        </p:txBody>
      </p:sp>
      <p:sp>
        <p:nvSpPr>
          <p:cNvPr id="13" name="矩形 12"/>
          <p:cNvSpPr/>
          <p:nvPr/>
        </p:nvSpPr>
        <p:spPr>
          <a:xfrm>
            <a:off x="5674183" y="1446844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课标与考点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89756" y="2024622"/>
            <a:ext cx="69883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+mn-ea"/>
                <a:sym typeface="+mn-ea"/>
              </a:rPr>
              <a:t>课程标准</a:t>
            </a:r>
            <a:endParaRPr lang="en-US" altLang="zh-CN" sz="2800" b="1" dirty="0">
              <a:latin typeface="+mn-ea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9757" y="3493886"/>
            <a:ext cx="17646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+mn-ea"/>
                <a:sym typeface="+mn-ea"/>
              </a:rPr>
              <a:t>核心考点</a:t>
            </a:r>
            <a:endParaRPr lang="en-US" altLang="zh-CN" sz="2800" b="1" dirty="0">
              <a:latin typeface="+mn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92940" y="2564926"/>
            <a:ext cx="69883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了解重力。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19834" y="4098398"/>
            <a:ext cx="69582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重力的产生、方向、大小、重心。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135554" y="4902478"/>
            <a:ext cx="655637" cy="655637"/>
            <a:chOff x="1517331" y="1125257"/>
            <a:chExt cx="2204282" cy="2204282"/>
          </a:xfrm>
        </p:grpSpPr>
        <p:sp>
          <p:nvSpPr>
            <p:cNvPr id="15" name="椭圆 14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16" name="椭圆 15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294262" y="4986793"/>
            <a:ext cx="655637" cy="655637"/>
            <a:chOff x="1517331" y="1125257"/>
            <a:chExt cx="2204282" cy="2204282"/>
          </a:xfrm>
        </p:grpSpPr>
        <p:sp>
          <p:nvSpPr>
            <p:cNvPr id="18" name="椭圆 17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19" name="椭圆 18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477787" y="5551599"/>
            <a:ext cx="935391" cy="935391"/>
            <a:chOff x="1517331" y="1125257"/>
            <a:chExt cx="2204282" cy="2204282"/>
          </a:xfrm>
        </p:grpSpPr>
        <p:sp>
          <p:nvSpPr>
            <p:cNvPr id="21" name="椭圆 20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22" name="椭圆 21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743640" y="6067044"/>
            <a:ext cx="452009" cy="452172"/>
            <a:chOff x="1463339" y="1072758"/>
            <a:chExt cx="1546058" cy="1546058"/>
          </a:xfrm>
          <a:effectLst>
            <a:outerShdw blurRad="330200" dist="215900" dir="6900000" sx="71000" sy="71000" algn="t" rotWithShape="0">
              <a:prstClr val="black">
                <a:alpha val="54000"/>
              </a:prstClr>
            </a:outerShdw>
          </a:effectLst>
        </p:grpSpPr>
        <p:sp>
          <p:nvSpPr>
            <p:cNvPr id="24" name="同心圆 23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484232" y="1093651"/>
              <a:ext cx="1504274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1580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5.</a:t>
            </a:r>
            <a:r>
              <a:rPr lang="zh-CN" altLang="zh-CN" dirty="0"/>
              <a:t>足球运动员把足球踢向空中</a:t>
            </a:r>
            <a:r>
              <a:rPr lang="en-US" altLang="zh-CN" dirty="0"/>
              <a:t>(</a:t>
            </a:r>
            <a:r>
              <a:rPr lang="zh-CN" altLang="zh-CN" dirty="0"/>
              <a:t>如图</a:t>
            </a:r>
            <a:r>
              <a:rPr lang="en-US" altLang="zh-CN" dirty="0"/>
              <a:t>6.3</a:t>
            </a:r>
            <a:r>
              <a:rPr lang="zh-CN" altLang="zh-CN" dirty="0"/>
              <a:t>－</a:t>
            </a:r>
            <a:r>
              <a:rPr lang="en-US" altLang="zh-CN" dirty="0"/>
              <a:t>6</a:t>
            </a:r>
            <a:r>
              <a:rPr lang="zh-CN" altLang="zh-CN" dirty="0"/>
              <a:t>甲所示</a:t>
            </a:r>
            <a:r>
              <a:rPr lang="en-US" altLang="zh-CN" dirty="0"/>
              <a:t>)</a:t>
            </a:r>
            <a:r>
              <a:rPr lang="zh-CN" altLang="zh-CN" dirty="0"/>
              <a:t>，若不计空气阻力，则图</a:t>
            </a:r>
            <a:r>
              <a:rPr lang="en-US" altLang="zh-CN" dirty="0"/>
              <a:t>6.3</a:t>
            </a:r>
            <a:r>
              <a:rPr lang="zh-CN" altLang="zh-CN" dirty="0"/>
              <a:t>－</a:t>
            </a:r>
            <a:r>
              <a:rPr lang="en-US" altLang="zh-CN" dirty="0"/>
              <a:t>6</a:t>
            </a:r>
            <a:r>
              <a:rPr lang="zh-CN" altLang="zh-CN" dirty="0"/>
              <a:t>乙中对表示足球在空中飞行时的受力分析图</a:t>
            </a:r>
            <a:r>
              <a:rPr lang="en-US" altLang="zh-CN" dirty="0"/>
              <a:t>(</a:t>
            </a:r>
            <a:r>
              <a:rPr lang="en-US" altLang="zh-CN" i="1" dirty="0"/>
              <a:t>G</a:t>
            </a:r>
            <a:r>
              <a:rPr lang="zh-CN" altLang="zh-CN" dirty="0"/>
              <a:t>表示重力，</a:t>
            </a:r>
            <a:r>
              <a:rPr lang="en-US" altLang="zh-CN" i="1" dirty="0"/>
              <a:t>F</a:t>
            </a:r>
            <a:r>
              <a:rPr lang="zh-CN" altLang="zh-CN" dirty="0"/>
              <a:t>表示脚对球的作用力</a:t>
            </a:r>
            <a:r>
              <a:rPr lang="en-US" altLang="zh-CN" dirty="0"/>
              <a:t>)</a:t>
            </a:r>
            <a:r>
              <a:rPr lang="zh-CN" altLang="zh-CN" dirty="0"/>
              <a:t>，正确的是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dirty="0"/>
          </a:p>
        </p:txBody>
      </p:sp>
      <p:sp>
        <p:nvSpPr>
          <p:cNvPr id="13" name="矩形 12"/>
          <p:cNvSpPr/>
          <p:nvPr/>
        </p:nvSpPr>
        <p:spPr>
          <a:xfrm>
            <a:off x="4097138" y="2556892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19" y="3242873"/>
            <a:ext cx="1569177" cy="20968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652" y="3304785"/>
            <a:ext cx="1504950" cy="20383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155" y="3274306"/>
            <a:ext cx="1190625" cy="21717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751" y="3210217"/>
            <a:ext cx="1790700" cy="21621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757" y="2634638"/>
            <a:ext cx="1562100" cy="27051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1580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6.(2019·</a:t>
            </a:r>
            <a:r>
              <a:rPr lang="zh-CN" altLang="zh-CN" dirty="0"/>
              <a:t>易杰原创</a:t>
            </a:r>
            <a:r>
              <a:rPr lang="en-US" altLang="zh-CN" dirty="0"/>
              <a:t>)</a:t>
            </a:r>
            <a:r>
              <a:rPr lang="zh-CN" altLang="zh-CN" dirty="0"/>
              <a:t>如图</a:t>
            </a:r>
            <a:r>
              <a:rPr lang="en-US" altLang="zh-CN" dirty="0"/>
              <a:t>6.3</a:t>
            </a:r>
            <a:r>
              <a:rPr lang="zh-CN" altLang="zh-CN" dirty="0"/>
              <a:t>－</a:t>
            </a:r>
            <a:r>
              <a:rPr lang="en-US" altLang="zh-CN" dirty="0"/>
              <a:t>7</a:t>
            </a:r>
            <a:r>
              <a:rPr lang="zh-CN" altLang="zh-CN" dirty="0"/>
              <a:t>所示，弹簧测力计的分度值为</a:t>
            </a:r>
            <a:r>
              <a:rPr lang="zh-CN" altLang="zh-CN" u="sng" dirty="0"/>
              <a:t>　  　</a:t>
            </a:r>
            <a:r>
              <a:rPr lang="en-US" altLang="zh-CN" dirty="0"/>
              <a:t>N</a:t>
            </a:r>
            <a:r>
              <a:rPr lang="zh-CN" altLang="zh-CN" dirty="0"/>
              <a:t>，此时所测物体的重力为</a:t>
            </a:r>
            <a:r>
              <a:rPr lang="zh-CN" altLang="zh-CN" u="sng" dirty="0"/>
              <a:t>　 　 　</a:t>
            </a:r>
            <a:r>
              <a:rPr lang="en-US" altLang="zh-CN" dirty="0"/>
              <a:t>N</a:t>
            </a:r>
            <a:r>
              <a:rPr lang="zh-CN" altLang="zh-CN" dirty="0"/>
              <a:t>。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zh-CN" dirty="0"/>
          </a:p>
        </p:txBody>
      </p:sp>
      <p:sp>
        <p:nvSpPr>
          <p:cNvPr id="13" name="矩形 12"/>
          <p:cNvSpPr/>
          <p:nvPr/>
        </p:nvSpPr>
        <p:spPr>
          <a:xfrm>
            <a:off x="1716734" y="1758474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0.2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6947160" y="1740671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3.6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628" y="2263891"/>
            <a:ext cx="1197372" cy="32577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1580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altLang="zh-CN" dirty="0" smtClean="0"/>
              <a:t>7</a:t>
            </a:r>
            <a:r>
              <a:rPr lang="en-US" altLang="zh-CN" dirty="0"/>
              <a:t>.</a:t>
            </a:r>
            <a:r>
              <a:rPr lang="zh-CN" altLang="zh-CN" dirty="0"/>
              <a:t>熟透了的杏子离开树枝后，总是落向地面，这是由于杏子受</a:t>
            </a:r>
            <a:r>
              <a:rPr lang="zh-CN" altLang="zh-CN" u="sng" dirty="0"/>
              <a:t>　　　</a:t>
            </a:r>
            <a:r>
              <a:rPr lang="en-US" altLang="zh-CN" u="sng" dirty="0"/>
              <a:t>  </a:t>
            </a:r>
            <a:r>
              <a:rPr lang="zh-CN" altLang="zh-CN" u="sng" dirty="0"/>
              <a:t>　</a:t>
            </a:r>
            <a:r>
              <a:rPr lang="zh-CN" altLang="zh-CN" dirty="0"/>
              <a:t>力作用的原因，该力的施力物体是</a:t>
            </a:r>
            <a:r>
              <a:rPr lang="zh-CN" altLang="zh-CN" u="sng" dirty="0"/>
              <a:t>　　　</a:t>
            </a:r>
            <a:r>
              <a:rPr lang="en-US" altLang="zh-CN" u="sng" dirty="0"/>
              <a:t>  </a:t>
            </a:r>
            <a:r>
              <a:rPr lang="zh-CN" altLang="zh-CN" u="sng" dirty="0"/>
              <a:t>　</a:t>
            </a:r>
            <a:r>
              <a:rPr lang="zh-CN" altLang="zh-CN" dirty="0"/>
              <a:t>。泥瓦工人通常用线拴一小石子，来检验砌的墙是否竖直，这是根据重力的方向总是</a:t>
            </a:r>
            <a:endParaRPr lang="en-US" altLang="zh-CN" dirty="0"/>
          </a:p>
          <a:p>
            <a:pPr marL="0" indent="0">
              <a:buNone/>
            </a:pPr>
            <a:r>
              <a:rPr lang="zh-CN" altLang="zh-CN" u="sng" dirty="0"/>
              <a:t>　　　　　　</a:t>
            </a:r>
            <a:r>
              <a:rPr lang="zh-CN" altLang="zh-CN" dirty="0"/>
              <a:t>的原理制成。</a:t>
            </a:r>
          </a:p>
          <a:p>
            <a:pPr marL="0" indent="0">
              <a:buNone/>
            </a:pPr>
            <a:endParaRPr lang="zh-CN" altLang="zh-CN" dirty="0"/>
          </a:p>
        </p:txBody>
      </p:sp>
      <p:sp>
        <p:nvSpPr>
          <p:cNvPr id="18" name="文本框 17"/>
          <p:cNvSpPr txBox="1"/>
          <p:nvPr/>
        </p:nvSpPr>
        <p:spPr>
          <a:xfrm>
            <a:off x="2944485" y="1747929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重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559423" y="2111531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地球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53270" y="2982923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竖直向下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5" y="1401580"/>
            <a:ext cx="8306269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8.</a:t>
            </a:r>
            <a:r>
              <a:rPr lang="zh-CN" altLang="zh-CN" dirty="0"/>
              <a:t>如图</a:t>
            </a:r>
            <a:r>
              <a:rPr lang="en-US" altLang="zh-CN" dirty="0"/>
              <a:t>6.3</a:t>
            </a:r>
            <a:r>
              <a:rPr lang="zh-CN" altLang="zh-CN" dirty="0"/>
              <a:t>－</a:t>
            </a:r>
            <a:r>
              <a:rPr lang="en-US" altLang="zh-CN" dirty="0"/>
              <a:t>8</a:t>
            </a:r>
            <a:r>
              <a:rPr lang="zh-CN" altLang="zh-CN" dirty="0"/>
              <a:t>所示是水平仪放置于某桌面上时的情形，水平仪是利用了</a:t>
            </a:r>
            <a:r>
              <a:rPr lang="zh-CN" altLang="zh-CN" u="sng" dirty="0"/>
              <a:t>　　　　　　　　　　 　　　</a:t>
            </a:r>
            <a:r>
              <a:rPr lang="zh-CN" altLang="zh-CN" dirty="0"/>
              <a:t>的原理；此时说明桌面</a:t>
            </a:r>
            <a:r>
              <a:rPr lang="zh-CN" altLang="zh-CN" u="sng" dirty="0"/>
              <a:t>　　　　</a:t>
            </a:r>
            <a:r>
              <a:rPr lang="en-US" altLang="zh-CN" dirty="0"/>
              <a:t>(</a:t>
            </a:r>
            <a:r>
              <a:rPr lang="zh-CN" altLang="zh-CN" dirty="0"/>
              <a:t>选填</a:t>
            </a:r>
            <a:r>
              <a:rPr lang="en-US" altLang="zh-CN" dirty="0"/>
              <a:t>“</a:t>
            </a:r>
            <a:r>
              <a:rPr lang="zh-CN" altLang="zh-CN" dirty="0"/>
              <a:t>左</a:t>
            </a:r>
            <a:r>
              <a:rPr lang="en-US" altLang="zh-CN" dirty="0"/>
              <a:t>”</a:t>
            </a:r>
            <a:r>
              <a:rPr lang="zh-CN" altLang="zh-CN" dirty="0"/>
              <a:t>或</a:t>
            </a:r>
            <a:r>
              <a:rPr lang="en-US" altLang="zh-CN" dirty="0"/>
              <a:t>“</a:t>
            </a:r>
            <a:r>
              <a:rPr lang="zh-CN" altLang="zh-CN" dirty="0"/>
              <a:t>右</a:t>
            </a:r>
            <a:r>
              <a:rPr lang="en-US" altLang="zh-CN" dirty="0"/>
              <a:t>”)</a:t>
            </a:r>
            <a:r>
              <a:rPr lang="zh-CN" altLang="zh-CN" dirty="0"/>
              <a:t>面较高。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zh-CN" altLang="zh-CN" dirty="0"/>
          </a:p>
        </p:txBody>
      </p:sp>
      <p:sp>
        <p:nvSpPr>
          <p:cNvPr id="15" name="文本框 14"/>
          <p:cNvSpPr txBox="1"/>
          <p:nvPr/>
        </p:nvSpPr>
        <p:spPr>
          <a:xfrm>
            <a:off x="3740559" y="1753048"/>
            <a:ext cx="3430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zh-CN" sz="2800" dirty="0"/>
              <a:t>重力方向是竖直向下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780079" y="2159421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左</a:t>
            </a:r>
            <a:endParaRPr lang="en-US" altLang="en-US" sz="2800" dirty="0">
              <a:latin typeface="+mn-lt"/>
              <a:sym typeface="+mn-e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531" y="3009225"/>
            <a:ext cx="2222436" cy="170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6062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9.(1)</a:t>
            </a:r>
            <a:r>
              <a:rPr lang="zh-CN" altLang="zh-CN" dirty="0"/>
              <a:t>如图</a:t>
            </a:r>
            <a:r>
              <a:rPr lang="en-US" altLang="zh-CN" dirty="0"/>
              <a:t>6.3</a:t>
            </a:r>
            <a:r>
              <a:rPr lang="zh-CN" altLang="zh-CN" dirty="0"/>
              <a:t>－</a:t>
            </a:r>
            <a:r>
              <a:rPr lang="en-US" altLang="zh-CN" dirty="0"/>
              <a:t>9</a:t>
            </a:r>
            <a:r>
              <a:rPr lang="zh-CN" altLang="zh-CN" dirty="0"/>
              <a:t>甲所示，重为</a:t>
            </a:r>
            <a:r>
              <a:rPr lang="en-US" altLang="zh-CN" dirty="0"/>
              <a:t>6 N</a:t>
            </a:r>
            <a:r>
              <a:rPr lang="zh-CN" altLang="zh-CN" dirty="0"/>
              <a:t>的物体静止在水平面上，画出它所受重力</a:t>
            </a:r>
            <a:r>
              <a:rPr lang="en-US" altLang="zh-CN" i="1" dirty="0"/>
              <a:t>G</a:t>
            </a:r>
            <a:r>
              <a:rPr lang="zh-CN" altLang="zh-CN" dirty="0"/>
              <a:t>的示意图。</a:t>
            </a:r>
          </a:p>
          <a:p>
            <a:pPr marL="0" indent="0">
              <a:buNone/>
            </a:pPr>
            <a:r>
              <a:rPr lang="en-US" altLang="zh-CN" dirty="0"/>
              <a:t>(2)</a:t>
            </a:r>
            <a:r>
              <a:rPr lang="zh-CN" altLang="zh-CN" dirty="0"/>
              <a:t>如图</a:t>
            </a:r>
            <a:r>
              <a:rPr lang="en-US" altLang="zh-CN" dirty="0"/>
              <a:t>6.3</a:t>
            </a:r>
            <a:r>
              <a:rPr lang="zh-CN" altLang="zh-CN" dirty="0"/>
              <a:t>－</a:t>
            </a:r>
            <a:r>
              <a:rPr lang="en-US" altLang="zh-CN" dirty="0"/>
              <a:t>9</a:t>
            </a:r>
            <a:r>
              <a:rPr lang="zh-CN" altLang="zh-CN" dirty="0"/>
              <a:t>乙所示，重为</a:t>
            </a:r>
            <a:r>
              <a:rPr lang="en-US" altLang="zh-CN" dirty="0"/>
              <a:t>5 N</a:t>
            </a:r>
            <a:r>
              <a:rPr lang="zh-CN" altLang="zh-CN" dirty="0"/>
              <a:t>的物体</a:t>
            </a:r>
            <a:r>
              <a:rPr lang="en-US" altLang="zh-CN" i="1" dirty="0"/>
              <a:t>A</a:t>
            </a:r>
            <a:r>
              <a:rPr lang="zh-CN" altLang="zh-CN" dirty="0"/>
              <a:t>在光滑斜面上自由滑下，请画出物体</a:t>
            </a:r>
            <a:r>
              <a:rPr lang="en-US" altLang="zh-CN" i="1" dirty="0"/>
              <a:t>A</a:t>
            </a:r>
            <a:r>
              <a:rPr lang="zh-CN" altLang="zh-CN" dirty="0"/>
              <a:t>所受重力的示意图。</a:t>
            </a:r>
          </a:p>
          <a:p>
            <a:pPr marL="0" indent="0">
              <a:buNone/>
            </a:pPr>
            <a:r>
              <a:rPr lang="en-US" altLang="zh-CN" dirty="0"/>
              <a:t>(3)</a:t>
            </a:r>
            <a:r>
              <a:rPr lang="zh-CN" altLang="zh-CN" dirty="0"/>
              <a:t>如图</a:t>
            </a:r>
            <a:r>
              <a:rPr lang="en-US" altLang="zh-CN" dirty="0"/>
              <a:t>6.3</a:t>
            </a:r>
            <a:r>
              <a:rPr lang="zh-CN" altLang="zh-CN" dirty="0"/>
              <a:t>－</a:t>
            </a:r>
            <a:r>
              <a:rPr lang="en-US" altLang="zh-CN" dirty="0"/>
              <a:t>9</a:t>
            </a:r>
            <a:r>
              <a:rPr lang="zh-CN" altLang="zh-CN" dirty="0"/>
              <a:t>丙所示，小球悬挂在细线下端来回摆动，请作出小球在图示位置时，所受力的示意图。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38" y="4372189"/>
            <a:ext cx="7825123" cy="168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13" y="4591389"/>
            <a:ext cx="2559133" cy="19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629" y="4345555"/>
            <a:ext cx="1832053" cy="142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178" y="4410682"/>
            <a:ext cx="1604383" cy="220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05592" y="1408875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10.</a:t>
            </a:r>
            <a:r>
              <a:rPr lang="zh-CN" altLang="zh-CN" dirty="0"/>
              <a:t>质量为</a:t>
            </a:r>
            <a:r>
              <a:rPr lang="en-US" altLang="zh-CN" dirty="0"/>
              <a:t>0.25 kg</a:t>
            </a:r>
            <a:r>
              <a:rPr lang="zh-CN" altLang="zh-CN" dirty="0"/>
              <a:t>的木块，受到的重力为多少牛？一个人的重力为</a:t>
            </a:r>
            <a:r>
              <a:rPr lang="en-US" altLang="zh-CN" dirty="0"/>
              <a:t>450 N</a:t>
            </a:r>
            <a:r>
              <a:rPr lang="zh-CN" altLang="zh-CN" dirty="0"/>
              <a:t>，那么，他的质量是多少千克？</a:t>
            </a:r>
            <a:r>
              <a:rPr lang="en-US" altLang="zh-CN" dirty="0"/>
              <a:t>(</a:t>
            </a:r>
            <a:r>
              <a:rPr lang="en-US" altLang="zh-CN" i="1" dirty="0"/>
              <a:t>g</a:t>
            </a:r>
            <a:r>
              <a:rPr lang="zh-CN" altLang="zh-CN" dirty="0"/>
              <a:t>＝</a:t>
            </a:r>
            <a:r>
              <a:rPr lang="en-US" altLang="zh-CN" dirty="0"/>
              <a:t>10 N/kg)</a:t>
            </a:r>
            <a:endParaRPr lang="zh-CN" altLang="zh-CN" dirty="0"/>
          </a:p>
        </p:txBody>
      </p:sp>
      <p:sp>
        <p:nvSpPr>
          <p:cNvPr id="15" name="矩形 14"/>
          <p:cNvSpPr/>
          <p:nvPr/>
        </p:nvSpPr>
        <p:spPr>
          <a:xfrm>
            <a:off x="262567" y="2757080"/>
            <a:ext cx="2419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 algn="just"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2.5 N</a:t>
            </a: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45 kg</a:t>
            </a:r>
            <a:endParaRPr lang="zh-CN" altLang="zh-CN" sz="2800" b="1" kern="1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05592" y="1408875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11.</a:t>
            </a:r>
            <a:r>
              <a:rPr lang="zh-CN" altLang="zh-CN" dirty="0"/>
              <a:t>形状规则、质量分布均匀的物体，它的</a:t>
            </a:r>
            <a:endParaRPr lang="en-US" altLang="zh-CN" dirty="0"/>
          </a:p>
          <a:p>
            <a:pPr marL="0" indent="0">
              <a:buNone/>
            </a:pPr>
            <a:r>
              <a:rPr lang="zh-CN" altLang="zh-CN" dirty="0"/>
              <a:t>重心在它的几何中心上。图</a:t>
            </a:r>
            <a:r>
              <a:rPr lang="en-US" altLang="zh-CN" dirty="0"/>
              <a:t>6.3</a:t>
            </a:r>
            <a:r>
              <a:rPr lang="zh-CN" altLang="zh-CN" dirty="0"/>
              <a:t>－</a:t>
            </a:r>
            <a:r>
              <a:rPr lang="en-US" altLang="zh-CN" dirty="0"/>
              <a:t>10</a:t>
            </a:r>
            <a:r>
              <a:rPr lang="zh-CN" altLang="zh-CN" dirty="0"/>
              <a:t>所示为</a:t>
            </a:r>
            <a:endParaRPr lang="en-US" altLang="zh-CN" dirty="0"/>
          </a:p>
          <a:p>
            <a:pPr marL="0" indent="0">
              <a:buNone/>
            </a:pPr>
            <a:r>
              <a:rPr lang="zh-CN" altLang="zh-CN" dirty="0"/>
              <a:t>质量分布均匀但形状不规则带有小孔的薄</a:t>
            </a:r>
            <a:endParaRPr lang="en-US" altLang="zh-CN" dirty="0"/>
          </a:p>
          <a:p>
            <a:pPr marL="0" indent="0">
              <a:buNone/>
            </a:pPr>
            <a:r>
              <a:rPr lang="zh-CN" altLang="zh-CN" dirty="0"/>
              <a:t>木板，请用细棉线、刻度尺、笔和铁架台</a:t>
            </a:r>
            <a:endParaRPr lang="en-US" altLang="zh-CN" dirty="0"/>
          </a:p>
          <a:p>
            <a:pPr marL="0" indent="0">
              <a:buNone/>
            </a:pPr>
            <a:r>
              <a:rPr lang="zh-CN" altLang="zh-CN" dirty="0"/>
              <a:t>来确定它的重心。</a:t>
            </a:r>
          </a:p>
          <a:p>
            <a:pPr marL="0" indent="0">
              <a:buNone/>
            </a:pPr>
            <a:r>
              <a:rPr lang="en-US" altLang="zh-CN" dirty="0"/>
              <a:t>(1)</a:t>
            </a:r>
            <a:r>
              <a:rPr lang="zh-CN" altLang="zh-CN" dirty="0"/>
              <a:t>操作方法</a:t>
            </a:r>
            <a:r>
              <a:rPr lang="zh-CN" altLang="en-US" dirty="0"/>
              <a:t>：</a:t>
            </a:r>
            <a:r>
              <a:rPr lang="zh-CN" altLang="en-US" u="sng" dirty="0"/>
              <a:t>                                                               </a:t>
            </a:r>
            <a:r>
              <a:rPr lang="zh-CN" altLang="zh-CN" dirty="0">
                <a:solidFill>
                  <a:schemeClr val="bg1"/>
                </a:solidFill>
              </a:rPr>
              <a:t>。</a:t>
            </a:r>
            <a:endParaRPr lang="en-US" altLang="zh-CN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zh-CN" altLang="en-US" u="sng" dirty="0"/>
              <a:t>                                                                                       </a:t>
            </a:r>
            <a:r>
              <a:rPr lang="zh-CN" altLang="en-US" dirty="0">
                <a:solidFill>
                  <a:schemeClr val="bg1"/>
                </a:solidFill>
              </a:rPr>
              <a:t>。</a:t>
            </a:r>
            <a:endParaRPr lang="en-US" altLang="zh-CN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zh-CN" altLang="en-US" u="sng" dirty="0"/>
              <a:t>                                                                                       </a:t>
            </a:r>
            <a:r>
              <a:rPr lang="zh-CN" altLang="en-US" dirty="0">
                <a:solidFill>
                  <a:schemeClr val="bg1"/>
                </a:solidFill>
              </a:rPr>
              <a:t>。</a:t>
            </a:r>
            <a:endParaRPr lang="en-US" altLang="zh-CN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zh-CN" altLang="en-US" u="sng" dirty="0"/>
              <a:t>                                        </a:t>
            </a:r>
            <a:r>
              <a:rPr lang="zh-CN" altLang="en-US" dirty="0"/>
              <a:t>。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(2)</a:t>
            </a:r>
            <a:r>
              <a:rPr lang="zh-CN" altLang="zh-CN" dirty="0"/>
              <a:t>判断方法：</a:t>
            </a:r>
            <a:r>
              <a:rPr lang="zh-CN" altLang="zh-CN" u="sng" dirty="0"/>
              <a:t>　　　　　　　　　　　　　　　</a:t>
            </a:r>
            <a:r>
              <a:rPr lang="zh-CN" altLang="zh-CN" dirty="0"/>
              <a:t>即为簿木板的重心。</a:t>
            </a:r>
          </a:p>
        </p:txBody>
      </p:sp>
      <p:sp>
        <p:nvSpPr>
          <p:cNvPr id="16" name="矩形 15"/>
          <p:cNvSpPr/>
          <p:nvPr/>
        </p:nvSpPr>
        <p:spPr>
          <a:xfrm>
            <a:off x="405592" y="3921262"/>
            <a:ext cx="8229600" cy="1980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①用细棉线系住小孔将不规则的薄木板悬挂起来，当木板静止时，用笔和刻度尺在木板上画出重力的作用线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AB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；②利用同样的方法再画出另一重力作用线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CD</a:t>
            </a:r>
            <a:endParaRPr lang="zh-CN" altLang="en-US" b="1" i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707" y="1665059"/>
            <a:ext cx="1447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框 16"/>
          <p:cNvSpPr txBox="1"/>
          <p:nvPr/>
        </p:nvSpPr>
        <p:spPr>
          <a:xfrm>
            <a:off x="3666684" y="5948372"/>
            <a:ext cx="2645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i="1" dirty="0">
                <a:latin typeface="+mn-lt"/>
                <a:sym typeface="+mn-ea"/>
              </a:rPr>
              <a:t>AB</a:t>
            </a:r>
            <a:r>
              <a:rPr lang="zh-CN" altLang="en-US" sz="2800" dirty="0">
                <a:latin typeface="+mn-lt"/>
                <a:sym typeface="+mn-ea"/>
              </a:rPr>
              <a:t>、</a:t>
            </a:r>
            <a:r>
              <a:rPr lang="en-US" altLang="zh-CN" sz="2800" i="1" dirty="0">
                <a:latin typeface="+mn-lt"/>
                <a:sym typeface="+mn-ea"/>
              </a:rPr>
              <a:t>CD</a:t>
            </a:r>
            <a:r>
              <a:rPr lang="zh-CN" altLang="en-US" sz="2800" dirty="0">
                <a:latin typeface="+mn-lt"/>
                <a:sym typeface="+mn-ea"/>
              </a:rPr>
              <a:t>的交点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05592" y="1408875"/>
            <a:ext cx="852362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12.</a:t>
            </a:r>
            <a:r>
              <a:rPr lang="zh-CN" altLang="zh-CN" dirty="0"/>
              <a:t>小聪探究</a:t>
            </a:r>
            <a:r>
              <a:rPr lang="en-US" altLang="zh-CN" dirty="0"/>
              <a:t>“</a:t>
            </a:r>
            <a:r>
              <a:rPr lang="zh-CN" altLang="zh-CN" dirty="0"/>
              <a:t>影响重力大小的因素</a:t>
            </a:r>
            <a:r>
              <a:rPr lang="en-US" altLang="zh-CN" dirty="0"/>
              <a:t>”</a:t>
            </a:r>
            <a:r>
              <a:rPr lang="zh-CN" altLang="zh-CN" dirty="0"/>
              <a:t>和</a:t>
            </a:r>
            <a:r>
              <a:rPr lang="en-US" altLang="zh-CN" dirty="0"/>
              <a:t>“</a:t>
            </a:r>
            <a:r>
              <a:rPr lang="zh-CN" altLang="zh-CN" dirty="0"/>
              <a:t>判断重力方向</a:t>
            </a:r>
            <a:r>
              <a:rPr lang="en-US" altLang="zh-CN" dirty="0"/>
              <a:t>”</a:t>
            </a:r>
            <a:r>
              <a:rPr lang="zh-CN" altLang="zh-CN" dirty="0"/>
              <a:t>：</a:t>
            </a:r>
          </a:p>
          <a:p>
            <a:pPr marL="0" indent="0">
              <a:buNone/>
            </a:pPr>
            <a:r>
              <a:rPr lang="en-US" altLang="zh-CN" dirty="0"/>
              <a:t>(1)</a:t>
            </a:r>
            <a:r>
              <a:rPr lang="zh-CN" altLang="zh-CN" dirty="0"/>
              <a:t>在探究物体所受重力大小与物体质量关系时，实验数据记录如下表：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①</a:t>
            </a:r>
            <a:r>
              <a:rPr lang="zh-CN" altLang="zh-CN" dirty="0"/>
              <a:t>在探究过程中，需要的测量工具有</a:t>
            </a:r>
            <a:r>
              <a:rPr lang="zh-CN" altLang="zh-CN" u="sng" dirty="0"/>
              <a:t>　　　　</a:t>
            </a:r>
            <a:r>
              <a:rPr lang="zh-CN" altLang="zh-CN" dirty="0"/>
              <a:t>、</a:t>
            </a:r>
            <a:r>
              <a:rPr lang="zh-CN" altLang="zh-CN" u="sng" dirty="0"/>
              <a:t>　　　　　　　</a:t>
            </a:r>
            <a:r>
              <a:rPr lang="zh-CN" altLang="zh-CN" dirty="0"/>
              <a:t>；</a:t>
            </a:r>
          </a:p>
          <a:p>
            <a:pPr marL="0" indent="0">
              <a:buNone/>
            </a:pPr>
            <a:r>
              <a:rPr lang="en-US" altLang="zh-CN" dirty="0"/>
              <a:t>②</a:t>
            </a:r>
            <a:r>
              <a:rPr lang="zh-CN" altLang="zh-CN" dirty="0"/>
              <a:t>分析表中实验数据，得出的结论是</a:t>
            </a:r>
            <a:r>
              <a:rPr lang="en-US" altLang="zh-CN" u="sng" dirty="0"/>
              <a:t>                             </a:t>
            </a:r>
            <a:r>
              <a:rPr lang="zh-CN" altLang="zh-CN" dirty="0">
                <a:solidFill>
                  <a:schemeClr val="bg1"/>
                </a:solidFill>
              </a:rPr>
              <a:t>。</a:t>
            </a:r>
          </a:p>
          <a:p>
            <a:pPr marL="0" indent="0">
              <a:buNone/>
            </a:pPr>
            <a:r>
              <a:rPr lang="zh-CN" altLang="en-US" u="sng" dirty="0"/>
              <a:t>                                                </a:t>
            </a:r>
            <a:r>
              <a:rPr lang="zh-CN" altLang="en-US" dirty="0"/>
              <a:t>。</a:t>
            </a:r>
            <a:endParaRPr lang="zh-CN" altLang="zh-CN" dirty="0"/>
          </a:p>
        </p:txBody>
      </p:sp>
      <p:sp>
        <p:nvSpPr>
          <p:cNvPr id="17" name="矩形 16"/>
          <p:cNvSpPr/>
          <p:nvPr/>
        </p:nvSpPr>
        <p:spPr>
          <a:xfrm>
            <a:off x="586791" y="5744670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     物体所受的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重力与它的质量成正比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08" y="2796652"/>
            <a:ext cx="8229600" cy="1951349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7850" y="5187515"/>
            <a:ext cx="1988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弹簧测力计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123283" y="5187515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天平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353638" y="1382297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(2)</a:t>
            </a:r>
            <a:r>
              <a:rPr lang="zh-CN" altLang="zh-CN" dirty="0"/>
              <a:t>在通常情况下，我们认为</a:t>
            </a:r>
            <a:r>
              <a:rPr lang="en-US" altLang="zh-CN" i="1" dirty="0"/>
              <a:t>g</a:t>
            </a:r>
            <a:r>
              <a:rPr lang="zh-CN" altLang="zh-CN" dirty="0"/>
              <a:t>＝</a:t>
            </a:r>
            <a:r>
              <a:rPr lang="en-US" altLang="zh-CN" dirty="0"/>
              <a:t>9.8 N/kg</a:t>
            </a:r>
            <a:r>
              <a:rPr lang="zh-CN" altLang="zh-CN" dirty="0"/>
              <a:t>，但经过科学家的精确测量，发现在不同的地点</a:t>
            </a:r>
            <a:r>
              <a:rPr lang="en-US" altLang="zh-CN" i="1" dirty="0"/>
              <a:t>g</a:t>
            </a:r>
            <a:r>
              <a:rPr lang="zh-CN" altLang="zh-CN" dirty="0"/>
              <a:t>值存在微小差异。下表为部分地点的</a:t>
            </a:r>
            <a:r>
              <a:rPr lang="en-US" altLang="zh-CN" i="1" dirty="0"/>
              <a:t>g</a:t>
            </a:r>
            <a:r>
              <a:rPr lang="zh-CN" altLang="zh-CN" dirty="0"/>
              <a:t>值大小：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r>
              <a:rPr lang="zh-CN" altLang="zh-CN" sz="2400" dirty="0"/>
              <a:t>分析表中数据，可以发现：</a:t>
            </a:r>
          </a:p>
          <a:p>
            <a:pPr marL="0" indent="0">
              <a:buNone/>
            </a:pPr>
            <a:r>
              <a:rPr lang="en-US" altLang="zh-CN" sz="2400" dirty="0"/>
              <a:t>①</a:t>
            </a:r>
            <a:r>
              <a:rPr lang="en-US" altLang="zh-CN" sz="2400" i="1" dirty="0"/>
              <a:t>g</a:t>
            </a:r>
            <a:r>
              <a:rPr lang="zh-CN" altLang="zh-CN" sz="2400" dirty="0"/>
              <a:t>值最大的位置在</a:t>
            </a:r>
            <a:r>
              <a:rPr lang="zh-CN" altLang="zh-CN" sz="2400" u="sng" dirty="0"/>
              <a:t>　　　　　　</a:t>
            </a:r>
            <a:r>
              <a:rPr lang="zh-CN" altLang="zh-CN" sz="2400" dirty="0"/>
              <a:t>；</a:t>
            </a:r>
          </a:p>
          <a:p>
            <a:pPr marL="0" indent="0">
              <a:buNone/>
            </a:pPr>
            <a:r>
              <a:rPr lang="en-US" altLang="zh-CN" sz="2400" dirty="0"/>
              <a:t>②</a:t>
            </a:r>
            <a:r>
              <a:rPr lang="zh-CN" altLang="zh-CN" sz="2400" dirty="0"/>
              <a:t>影响</a:t>
            </a:r>
            <a:r>
              <a:rPr lang="en-US" altLang="zh-CN" sz="2400" i="1" dirty="0"/>
              <a:t>g</a:t>
            </a:r>
            <a:r>
              <a:rPr lang="zh-CN" altLang="zh-CN" sz="2400" dirty="0"/>
              <a:t>值大小的原因是</a:t>
            </a:r>
            <a:r>
              <a:rPr lang="zh-CN" altLang="zh-CN" sz="2400" u="sng" dirty="0"/>
              <a:t>　　　　　　</a:t>
            </a:r>
            <a:r>
              <a:rPr lang="zh-CN" altLang="zh-CN" sz="2400" dirty="0"/>
              <a:t>；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③</a:t>
            </a:r>
            <a:r>
              <a:rPr lang="zh-CN" altLang="zh-CN" sz="2400" dirty="0"/>
              <a:t>我国与许多国家之间的贸易往来频繁，在这些往来的货物运输中，发货单上所标示的</a:t>
            </a:r>
            <a:r>
              <a:rPr lang="en-US" altLang="zh-CN" sz="2400" dirty="0"/>
              <a:t>“</a:t>
            </a:r>
            <a:r>
              <a:rPr lang="zh-CN" altLang="zh-CN" sz="2400" dirty="0"/>
              <a:t>货物重量</a:t>
            </a:r>
            <a:r>
              <a:rPr lang="en-US" altLang="zh-CN" sz="2400" dirty="0"/>
              <a:t>”</a:t>
            </a:r>
            <a:r>
              <a:rPr lang="zh-CN" altLang="zh-CN" sz="2400" dirty="0"/>
              <a:t>，实质上应该是货物的</a:t>
            </a:r>
            <a:r>
              <a:rPr lang="zh-CN" altLang="zh-CN" sz="2400" u="sng" dirty="0"/>
              <a:t>　　　　　　</a:t>
            </a:r>
            <a:r>
              <a:rPr lang="zh-CN" altLang="zh-CN" sz="2400" dirty="0"/>
              <a:t>。</a:t>
            </a:r>
          </a:p>
          <a:p>
            <a:pPr marL="0" indent="0">
              <a:buNone/>
            </a:pPr>
            <a:endParaRPr lang="zh-CN" altLang="zh-CN" dirty="0"/>
          </a:p>
          <a:p>
            <a:pPr marL="0" indent="0">
              <a:buNone/>
            </a:pPr>
            <a:endParaRPr lang="zh-CN" altLang="zh-CN" dirty="0"/>
          </a:p>
        </p:txBody>
      </p:sp>
      <p:sp>
        <p:nvSpPr>
          <p:cNvPr id="23" name="矩形 22"/>
          <p:cNvSpPr/>
          <p:nvPr/>
        </p:nvSpPr>
        <p:spPr>
          <a:xfrm>
            <a:off x="3396009" y="4575466"/>
            <a:ext cx="82907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5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北极</a:t>
            </a:r>
            <a:endParaRPr lang="zh-CN" altLang="en-US" sz="25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15" y="2650590"/>
            <a:ext cx="8404397" cy="1364631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3765761" y="5052520"/>
            <a:ext cx="147348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5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地理纬度</a:t>
            </a:r>
            <a:endParaRPr lang="zh-CN" altLang="en-US" sz="25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89199" y="6158048"/>
            <a:ext cx="82907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5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质量</a:t>
            </a:r>
            <a:endParaRPr lang="zh-CN" altLang="en-US" sz="25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0" grpId="0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353637" y="1382297"/>
            <a:ext cx="8625003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(3)</a:t>
            </a:r>
            <a:r>
              <a:rPr lang="zh-CN" altLang="zh-CN" dirty="0"/>
              <a:t>在探究重力方向时，实验装置如图</a:t>
            </a:r>
            <a:r>
              <a:rPr lang="en-US" altLang="zh-CN" dirty="0"/>
              <a:t>6.3</a:t>
            </a:r>
            <a:r>
              <a:rPr lang="zh-CN" altLang="zh-CN" dirty="0"/>
              <a:t>－</a:t>
            </a:r>
            <a:r>
              <a:rPr lang="en-US" altLang="zh-CN" dirty="0"/>
              <a:t>11</a:t>
            </a:r>
            <a:r>
              <a:rPr lang="zh-CN" altLang="zh-CN" dirty="0"/>
              <a:t>所示，操作如下：将该装置放在水平桌面上，逐渐改变木板</a:t>
            </a:r>
            <a:r>
              <a:rPr lang="en-US" altLang="zh-CN" i="1" dirty="0"/>
              <a:t>M</a:t>
            </a:r>
            <a:r>
              <a:rPr lang="zh-CN" altLang="zh-CN" dirty="0"/>
              <a:t>与桌面的夹角</a:t>
            </a:r>
            <a:r>
              <a:rPr lang="en-US" altLang="zh-CN" i="1" dirty="0"/>
              <a:t>α</a:t>
            </a:r>
            <a:r>
              <a:rPr lang="zh-CN" altLang="zh-CN" dirty="0"/>
              <a:t>，会观察到悬线</a:t>
            </a:r>
            <a:r>
              <a:rPr lang="en-US" altLang="zh-CN" i="1" dirty="0"/>
              <a:t>OA</a:t>
            </a:r>
            <a:r>
              <a:rPr lang="zh-CN" altLang="zh-CN" dirty="0"/>
              <a:t>的方向</a:t>
            </a:r>
            <a:r>
              <a:rPr lang="zh-CN" altLang="zh-CN" u="sng" dirty="0"/>
              <a:t>　　　　</a:t>
            </a:r>
            <a:r>
              <a:rPr lang="en-US" altLang="zh-CN" dirty="0"/>
              <a:t>(</a:t>
            </a:r>
            <a:r>
              <a:rPr lang="zh-CN" altLang="zh-CN" dirty="0"/>
              <a:t>选填</a:t>
            </a:r>
            <a:r>
              <a:rPr lang="en-US" altLang="zh-CN" dirty="0"/>
              <a:t>“</a:t>
            </a:r>
            <a:r>
              <a:rPr lang="zh-CN" altLang="zh-CN" dirty="0"/>
              <a:t>变化</a:t>
            </a:r>
            <a:r>
              <a:rPr lang="en-US" altLang="zh-CN" dirty="0"/>
              <a:t>”</a:t>
            </a:r>
            <a:r>
              <a:rPr lang="zh-CN" altLang="zh-CN" dirty="0"/>
              <a:t>或</a:t>
            </a:r>
            <a:r>
              <a:rPr lang="en-US" altLang="zh-CN" dirty="0"/>
              <a:t>“</a:t>
            </a:r>
            <a:r>
              <a:rPr lang="zh-CN" altLang="zh-CN" dirty="0"/>
              <a:t>不变</a:t>
            </a:r>
            <a:r>
              <a:rPr lang="en-US" altLang="zh-CN" dirty="0"/>
              <a:t>”)</a:t>
            </a:r>
            <a:r>
              <a:rPr lang="zh-CN" altLang="zh-CN" dirty="0"/>
              <a:t>；以上实验现象分析得出：重力的方向总是</a:t>
            </a:r>
            <a:r>
              <a:rPr lang="zh-CN" altLang="zh-CN" u="sng" dirty="0"/>
              <a:t>　　　 　</a:t>
            </a:r>
            <a:r>
              <a:rPr lang="zh-CN" altLang="zh-CN" dirty="0"/>
              <a:t>。</a:t>
            </a:r>
          </a:p>
          <a:p>
            <a:pPr marL="0" indent="0">
              <a:buNone/>
            </a:pPr>
            <a:endParaRPr lang="zh-CN" altLang="zh-CN" dirty="0"/>
          </a:p>
          <a:p>
            <a:pPr marL="0" indent="0">
              <a:buNone/>
            </a:pPr>
            <a:endParaRPr lang="zh-CN" altLang="zh-CN" dirty="0"/>
          </a:p>
        </p:txBody>
      </p:sp>
      <p:sp>
        <p:nvSpPr>
          <p:cNvPr id="23" name="矩形 22"/>
          <p:cNvSpPr/>
          <p:nvPr/>
        </p:nvSpPr>
        <p:spPr>
          <a:xfrm>
            <a:off x="1880586" y="2884457"/>
            <a:ext cx="147348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5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竖直向下</a:t>
            </a:r>
            <a:endParaRPr lang="zh-CN" altLang="en-US" sz="25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100315" y="2125012"/>
            <a:ext cx="82907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5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不变</a:t>
            </a:r>
            <a:endParaRPr lang="zh-CN" altLang="en-US" sz="25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928" y="3750531"/>
            <a:ext cx="1916324" cy="2063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流程图: 资料带 3"/>
          <p:cNvSpPr/>
          <p:nvPr/>
        </p:nvSpPr>
        <p:spPr>
          <a:xfrm>
            <a:off x="185244" y="1464674"/>
            <a:ext cx="897205" cy="642373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</a:rPr>
              <a:t>思考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pic>
        <p:nvPicPr>
          <p:cNvPr id="26" name="Picture 2" descr="牛顿的故事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295" y="1463570"/>
            <a:ext cx="3867150" cy="5375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141492" y="3217178"/>
            <a:ext cx="496402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720090">
              <a:spcBef>
                <a:spcPct val="50000"/>
              </a:spcBef>
            </a:pPr>
            <a:r>
              <a:rPr lang="zh-CN" altLang="en-US" sz="28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为什么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熟了的苹果总是向地面下落？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824678" y="1464674"/>
            <a:ext cx="8110025" cy="5342577"/>
            <a:chOff x="824678" y="1464674"/>
            <a:chExt cx="8110025" cy="5342577"/>
          </a:xfrm>
        </p:grpSpPr>
        <p:grpSp>
          <p:nvGrpSpPr>
            <p:cNvPr id="5" name="组合 4"/>
            <p:cNvGrpSpPr/>
            <p:nvPr/>
          </p:nvGrpSpPr>
          <p:grpSpPr>
            <a:xfrm>
              <a:off x="1090116" y="4222545"/>
              <a:ext cx="2819400" cy="2584706"/>
              <a:chOff x="1090116" y="4222545"/>
              <a:chExt cx="2819400" cy="2584706"/>
            </a:xfrm>
          </p:grpSpPr>
          <p:sp>
            <p:nvSpPr>
              <p:cNvPr id="35" name="Rectangle 2"/>
              <p:cNvSpPr>
                <a:spLocks noChangeArrowheads="1"/>
              </p:cNvSpPr>
              <p:nvPr/>
            </p:nvSpPr>
            <p:spPr bwMode="auto">
              <a:xfrm>
                <a:off x="1331011" y="6288139"/>
                <a:ext cx="2519362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2800" dirty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水要往低处流</a:t>
                </a:r>
              </a:p>
            </p:txBody>
          </p:sp>
          <p:pic>
            <p:nvPicPr>
              <p:cNvPr id="37" name="Picture 4" descr="2005072311120395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0116" y="4222545"/>
                <a:ext cx="2819400" cy="211455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组合 5"/>
            <p:cNvGrpSpPr/>
            <p:nvPr/>
          </p:nvGrpSpPr>
          <p:grpSpPr>
            <a:xfrm>
              <a:off x="4896103" y="2774720"/>
              <a:ext cx="4038600" cy="3498576"/>
              <a:chOff x="4896103" y="2774720"/>
              <a:chExt cx="4038600" cy="3498576"/>
            </a:xfrm>
          </p:grpSpPr>
          <p:pic>
            <p:nvPicPr>
              <p:cNvPr id="38" name="Picture 5" descr="13 2 5副本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EFDF9"/>
                  </a:clrFrom>
                  <a:clrTo>
                    <a:srgbClr val="FEFDF9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96103" y="2774720"/>
                <a:ext cx="4038600" cy="2998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Rectangle 8"/>
              <p:cNvSpPr>
                <a:spLocks noChangeArrowheads="1"/>
              </p:cNvSpPr>
              <p:nvPr/>
            </p:nvSpPr>
            <p:spPr bwMode="auto">
              <a:xfrm>
                <a:off x="5019691" y="5750076"/>
                <a:ext cx="379142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2800" dirty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衣服上的水落到地面上</a:t>
                </a: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824678" y="1464674"/>
              <a:ext cx="3922307" cy="2809440"/>
              <a:chOff x="824678" y="1464674"/>
              <a:chExt cx="3922307" cy="2809440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7453" y="1464674"/>
                <a:ext cx="2729753" cy="23003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2" name="Rectangle 2"/>
              <p:cNvSpPr>
                <a:spLocks noChangeArrowheads="1"/>
              </p:cNvSpPr>
              <p:nvPr/>
            </p:nvSpPr>
            <p:spPr bwMode="auto">
              <a:xfrm>
                <a:off x="824678" y="3750894"/>
                <a:ext cx="392230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2800" dirty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抛</a:t>
                </a:r>
                <a:r>
                  <a:rPr lang="zh-CN" altLang="en-US" sz="2800" dirty="0" smtClean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出去的篮球总会落地</a:t>
                </a:r>
                <a:endParaRPr lang="zh-CN" altLang="en-US" sz="2800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培优提升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 txBox="1"/>
          <p:nvPr/>
        </p:nvSpPr>
        <p:spPr>
          <a:xfrm>
            <a:off x="432486" y="1444610"/>
            <a:ext cx="8229600" cy="5464060"/>
          </a:xfrm>
          <a:prstGeom prst="rect">
            <a:avLst/>
          </a:prstGeom>
        </p:spPr>
        <p:txBody>
          <a:bodyPr>
            <a:noAutofit/>
          </a:bodyPr>
          <a:lstStyle>
            <a:lvl1pPr marL="182245" indent="-182245" algn="l" defTabSz="728345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5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4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83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27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66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113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562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800" dirty="0"/>
              <a:t>1.</a:t>
            </a:r>
            <a:r>
              <a:rPr lang="zh-CN" altLang="zh-CN" sz="2800" dirty="0"/>
              <a:t>月球对其表面物体的引力只有地球上的六分之一。设想宇宙飞船到达月球后，下列情况有可能发生的是</a:t>
            </a:r>
            <a:r>
              <a:rPr lang="en-US" altLang="zh-CN" sz="2800" dirty="0"/>
              <a:t>(</a:t>
            </a:r>
            <a:r>
              <a:rPr lang="zh-CN" altLang="zh-CN" sz="2800" dirty="0"/>
              <a:t>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pPr marL="0" indent="0">
              <a:buNone/>
            </a:pPr>
            <a:r>
              <a:rPr lang="en-US" altLang="zh-CN" sz="2800" dirty="0"/>
              <a:t>A.</a:t>
            </a:r>
            <a:r>
              <a:rPr lang="zh-CN" altLang="zh-CN" sz="2800" dirty="0"/>
              <a:t>在地球上质量为</a:t>
            </a:r>
            <a:r>
              <a:rPr lang="en-US" altLang="zh-CN" sz="2800" dirty="0"/>
              <a:t>6 kg</a:t>
            </a:r>
            <a:r>
              <a:rPr lang="zh-CN" altLang="zh-CN" sz="2800" dirty="0"/>
              <a:t>的物体，在月球上只有</a:t>
            </a:r>
            <a:r>
              <a:rPr lang="en-US" altLang="zh-CN" sz="2800" dirty="0"/>
              <a:t>1 kg</a:t>
            </a:r>
            <a:endParaRPr lang="zh-CN" altLang="zh-CN" sz="2800" dirty="0"/>
          </a:p>
          <a:p>
            <a:pPr marL="0" indent="0">
              <a:buNone/>
            </a:pPr>
            <a:r>
              <a:rPr lang="en-US" altLang="zh-CN" sz="2800" dirty="0"/>
              <a:t>B.</a:t>
            </a:r>
            <a:r>
              <a:rPr lang="zh-CN" altLang="zh-CN" sz="2800" dirty="0"/>
              <a:t>在地球上重为</a:t>
            </a:r>
            <a:r>
              <a:rPr lang="en-US" altLang="zh-CN" sz="2800" dirty="0"/>
              <a:t>600 N</a:t>
            </a:r>
            <a:r>
              <a:rPr lang="zh-CN" altLang="zh-CN" sz="2800" dirty="0"/>
              <a:t>的人，在月球上重为</a:t>
            </a:r>
            <a:r>
              <a:rPr lang="en-US" altLang="zh-CN" sz="2800" dirty="0"/>
              <a:t>600 N</a:t>
            </a:r>
            <a:endParaRPr lang="zh-CN" altLang="zh-CN" sz="2800" dirty="0"/>
          </a:p>
          <a:p>
            <a:pPr marL="0" indent="0">
              <a:buNone/>
            </a:pPr>
            <a:r>
              <a:rPr lang="en-US" altLang="zh-CN" sz="2800" dirty="0"/>
              <a:t>C.</a:t>
            </a:r>
            <a:r>
              <a:rPr lang="zh-CN" altLang="zh-CN" sz="2800" dirty="0"/>
              <a:t>在地球上重为</a:t>
            </a:r>
            <a:r>
              <a:rPr lang="en-US" altLang="zh-CN" sz="2800" dirty="0"/>
              <a:t>600 N</a:t>
            </a:r>
            <a:r>
              <a:rPr lang="zh-CN" altLang="zh-CN" sz="2800" dirty="0"/>
              <a:t>的人，在月球上重为</a:t>
            </a:r>
            <a:r>
              <a:rPr lang="en-US" altLang="zh-CN" sz="2800" dirty="0"/>
              <a:t>100 N</a:t>
            </a:r>
            <a:endParaRPr lang="zh-CN" altLang="zh-CN" sz="2800" dirty="0"/>
          </a:p>
          <a:p>
            <a:pPr marL="0" indent="0">
              <a:buNone/>
            </a:pPr>
            <a:r>
              <a:rPr lang="en-US" altLang="zh-CN" sz="2800" dirty="0"/>
              <a:t>D.</a:t>
            </a:r>
            <a:r>
              <a:rPr lang="zh-CN" altLang="zh-CN" sz="2800" dirty="0"/>
              <a:t>在地球表面将一根轻质弹簧拉长</a:t>
            </a:r>
            <a:r>
              <a:rPr lang="en-US" altLang="zh-CN" sz="2800" dirty="0"/>
              <a:t>1 cm</a:t>
            </a:r>
            <a:r>
              <a:rPr lang="zh-CN" altLang="zh-CN" sz="2800" dirty="0"/>
              <a:t>需要</a:t>
            </a:r>
            <a:r>
              <a:rPr lang="en-US" altLang="zh-CN" sz="2800" dirty="0"/>
              <a:t>6 N</a:t>
            </a:r>
            <a:r>
              <a:rPr lang="zh-CN" altLang="zh-CN" sz="2800" dirty="0"/>
              <a:t>的拉力，在月球上将它拉长相同长度只需要</a:t>
            </a:r>
            <a:r>
              <a:rPr lang="en-US" altLang="zh-CN" sz="2800" dirty="0"/>
              <a:t>1 N</a:t>
            </a:r>
            <a:r>
              <a:rPr lang="zh-CN" altLang="zh-CN" sz="2800" dirty="0"/>
              <a:t>的拉力</a:t>
            </a:r>
          </a:p>
          <a:p>
            <a:pPr marL="0" indent="0">
              <a:buNone/>
            </a:pPr>
            <a:endParaRPr lang="zh-CN" altLang="zh-CN" sz="2800" dirty="0"/>
          </a:p>
        </p:txBody>
      </p:sp>
      <p:sp>
        <p:nvSpPr>
          <p:cNvPr id="12" name="矩形 11"/>
          <p:cNvSpPr/>
          <p:nvPr/>
        </p:nvSpPr>
        <p:spPr>
          <a:xfrm>
            <a:off x="933101" y="2230021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C</a:t>
            </a:r>
            <a:endParaRPr lang="zh-CN" altLang="en-US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培优提升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 txBox="1"/>
          <p:nvPr/>
        </p:nvSpPr>
        <p:spPr>
          <a:xfrm>
            <a:off x="432486" y="1444610"/>
            <a:ext cx="8229600" cy="5464060"/>
          </a:xfrm>
          <a:prstGeom prst="rect">
            <a:avLst/>
          </a:prstGeom>
        </p:spPr>
        <p:txBody>
          <a:bodyPr>
            <a:noAutofit/>
          </a:bodyPr>
          <a:lstStyle>
            <a:lvl1pPr marL="182245" indent="-182245" algn="l" defTabSz="728345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5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4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83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27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66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113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562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800" dirty="0"/>
              <a:t>2.</a:t>
            </a:r>
            <a:r>
              <a:rPr lang="zh-CN" altLang="zh-CN" sz="2800" dirty="0"/>
              <a:t>先后在南极和赤道称量同一物体的质量和它所受的重力，读数的情况是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pPr marL="0" indent="0">
              <a:buNone/>
            </a:pPr>
            <a:r>
              <a:rPr lang="en-US" altLang="zh-CN" sz="2800" dirty="0"/>
              <a:t>A.</a:t>
            </a:r>
            <a:r>
              <a:rPr lang="zh-CN" altLang="zh-CN" sz="2800" dirty="0"/>
              <a:t>质量大小不变，重力大小也不变</a:t>
            </a:r>
            <a:r>
              <a:rPr lang="en-US" altLang="zh-CN" sz="2800" dirty="0"/>
              <a:t>  </a:t>
            </a:r>
          </a:p>
          <a:p>
            <a:pPr marL="0" indent="0">
              <a:buNone/>
            </a:pPr>
            <a:r>
              <a:rPr lang="en-US" altLang="zh-CN" sz="2800" dirty="0"/>
              <a:t>B.</a:t>
            </a:r>
            <a:r>
              <a:rPr lang="zh-CN" altLang="zh-CN" sz="2800" dirty="0"/>
              <a:t>质量大小有变化，重力大小也有变化</a:t>
            </a:r>
          </a:p>
          <a:p>
            <a:pPr marL="0" indent="0">
              <a:buNone/>
            </a:pPr>
            <a:r>
              <a:rPr lang="en-US" altLang="zh-CN" sz="2800" dirty="0"/>
              <a:t>C.</a:t>
            </a:r>
            <a:r>
              <a:rPr lang="zh-CN" altLang="zh-CN" sz="2800" dirty="0"/>
              <a:t>质量大小不变，重力大小有变化</a:t>
            </a:r>
            <a:r>
              <a:rPr lang="en-US" altLang="zh-CN" sz="2800" dirty="0"/>
              <a:t>  </a:t>
            </a:r>
          </a:p>
          <a:p>
            <a:pPr marL="0" indent="0">
              <a:buNone/>
            </a:pPr>
            <a:r>
              <a:rPr lang="en-US" altLang="zh-CN" sz="2800" dirty="0"/>
              <a:t>D.</a:t>
            </a:r>
            <a:r>
              <a:rPr lang="zh-CN" altLang="zh-CN" sz="2800" dirty="0"/>
              <a:t>质量大小有变化，重力大小不变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sz="2800" dirty="0"/>
          </a:p>
        </p:txBody>
      </p:sp>
      <p:sp>
        <p:nvSpPr>
          <p:cNvPr id="12" name="矩形 11"/>
          <p:cNvSpPr/>
          <p:nvPr/>
        </p:nvSpPr>
        <p:spPr>
          <a:xfrm>
            <a:off x="4349824" y="1860323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C</a:t>
            </a:r>
            <a:endParaRPr lang="zh-CN" altLang="en-US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培优提升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 txBox="1"/>
          <p:nvPr/>
        </p:nvSpPr>
        <p:spPr>
          <a:xfrm>
            <a:off x="432486" y="1444610"/>
            <a:ext cx="8229600" cy="5464060"/>
          </a:xfrm>
          <a:prstGeom prst="rect">
            <a:avLst/>
          </a:prstGeom>
        </p:spPr>
        <p:txBody>
          <a:bodyPr>
            <a:noAutofit/>
          </a:bodyPr>
          <a:lstStyle>
            <a:lvl1pPr marL="182245" indent="-182245" algn="l" defTabSz="728345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5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4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83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27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66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113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562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3.</a:t>
            </a:r>
            <a:r>
              <a:rPr lang="zh-CN" altLang="en-US" sz="2600" dirty="0"/>
              <a:t>小明对太空中的星球比较感兴趣，她从网上查得：甲、乙两个星球表面上物体的重力</a:t>
            </a:r>
            <a:r>
              <a:rPr lang="en-US" altLang="zh-CN" sz="2600" dirty="0"/>
              <a:t>(</a:t>
            </a:r>
            <a:r>
              <a:rPr lang="en-US" altLang="zh-CN" sz="2600" i="1" dirty="0"/>
              <a:t>G</a:t>
            </a:r>
            <a:r>
              <a:rPr lang="en-US" altLang="zh-CN" sz="2600" dirty="0"/>
              <a:t>)</a:t>
            </a:r>
            <a:r>
              <a:rPr lang="zh-CN" altLang="en-US" sz="2600" dirty="0"/>
              <a:t>与其质量</a:t>
            </a:r>
            <a:r>
              <a:rPr lang="en-US" altLang="zh-CN" sz="2600" dirty="0"/>
              <a:t>(</a:t>
            </a:r>
            <a:r>
              <a:rPr lang="en-US" altLang="zh-CN" sz="2600" i="1" dirty="0"/>
              <a:t>m</a:t>
            </a:r>
            <a:r>
              <a:rPr lang="en-US" altLang="zh-CN" sz="2600" dirty="0"/>
              <a:t>)</a:t>
            </a:r>
            <a:r>
              <a:rPr lang="zh-CN" altLang="en-US" sz="2600" dirty="0"/>
              <a:t>的关系如图</a:t>
            </a:r>
            <a:r>
              <a:rPr lang="en-US" altLang="zh-CN" sz="2600" dirty="0"/>
              <a:t>6.3</a:t>
            </a:r>
            <a:r>
              <a:rPr lang="zh-CN" altLang="en-US" sz="2600" dirty="0"/>
              <a:t>－</a:t>
            </a:r>
            <a:r>
              <a:rPr lang="en-US" altLang="zh-CN" sz="2600" dirty="0"/>
              <a:t>12</a:t>
            </a:r>
            <a:r>
              <a:rPr lang="zh-CN" altLang="en-US" sz="2600" dirty="0"/>
              <a:t>所示，从图中信息可知</a:t>
            </a:r>
            <a:r>
              <a:rPr lang="en-US" altLang="zh-CN" sz="2600" dirty="0"/>
              <a:t>(</a:t>
            </a:r>
            <a:r>
              <a:rPr lang="zh-CN" altLang="en-US" sz="2600" dirty="0"/>
              <a:t>　　</a:t>
            </a:r>
            <a:r>
              <a:rPr lang="en-US" altLang="zh-CN" sz="2600" dirty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A.</a:t>
            </a:r>
            <a:r>
              <a:rPr lang="zh-CN" altLang="en-US" sz="2600" dirty="0"/>
              <a:t>相同质量的物体在甲星球表面上的重力大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B.</a:t>
            </a:r>
            <a:r>
              <a:rPr lang="zh-CN" altLang="en-US" sz="2600" dirty="0"/>
              <a:t>相同质量的物体在乙星球表面上的重力大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C.</a:t>
            </a:r>
            <a:r>
              <a:rPr lang="zh-CN" altLang="en-US" sz="2600" dirty="0"/>
              <a:t>甲星球表面上重力与质量关系式为</a:t>
            </a:r>
            <a:r>
              <a:rPr lang="en-US" altLang="zh-CN" sz="2600" i="1" dirty="0"/>
              <a:t>G</a:t>
            </a:r>
            <a:r>
              <a:rPr lang="zh-CN" altLang="en-US" sz="2600" dirty="0"/>
              <a:t>＝</a:t>
            </a:r>
            <a:r>
              <a:rPr lang="en-US" altLang="zh-CN" sz="2600" dirty="0"/>
              <a:t>15 </a:t>
            </a:r>
            <a:r>
              <a:rPr lang="en-US" altLang="zh-CN" sz="2600" i="1" dirty="0"/>
              <a:t>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D.</a:t>
            </a:r>
            <a:r>
              <a:rPr lang="zh-CN" altLang="en-US" sz="2600" dirty="0"/>
              <a:t>乙星球表面上重力与质量关系式为</a:t>
            </a:r>
            <a:r>
              <a:rPr lang="en-US" altLang="zh-CN" sz="2600" i="1" dirty="0"/>
              <a:t>G</a:t>
            </a:r>
            <a:r>
              <a:rPr lang="zh-CN" altLang="en-US" sz="2600" dirty="0"/>
              <a:t>＝</a:t>
            </a:r>
            <a:r>
              <a:rPr lang="en-US" altLang="zh-CN" sz="2600" dirty="0"/>
              <a:t>5 </a:t>
            </a:r>
            <a:r>
              <a:rPr lang="en-US" altLang="zh-CN" sz="2600" i="1" dirty="0"/>
              <a:t>m</a:t>
            </a:r>
          </a:p>
        </p:txBody>
      </p:sp>
      <p:sp>
        <p:nvSpPr>
          <p:cNvPr id="13" name="矩形 12"/>
          <p:cNvSpPr/>
          <p:nvPr/>
        </p:nvSpPr>
        <p:spPr>
          <a:xfrm>
            <a:off x="5468411" y="2233185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A</a:t>
            </a:r>
            <a:endParaRPr lang="zh-CN" altLang="en-US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870" y="2756405"/>
            <a:ext cx="2575118" cy="223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32486" y="1511459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zh-CN" dirty="0"/>
              <a:t>重力：地面附近物体因</a:t>
            </a:r>
            <a:r>
              <a:rPr lang="zh-CN" altLang="zh-CN" u="sng" dirty="0"/>
              <a:t>　　　　</a:t>
            </a:r>
            <a:r>
              <a:rPr lang="zh-CN" altLang="zh-CN" dirty="0"/>
              <a:t>的吸引而受到的力；重力的符号是</a:t>
            </a:r>
            <a:r>
              <a:rPr lang="zh-CN" altLang="zh-CN" u="sng" dirty="0"/>
              <a:t>　　　　</a:t>
            </a:r>
            <a:r>
              <a:rPr lang="zh-CN" altLang="zh-CN" dirty="0"/>
              <a:t>，地面附近的一切物体，都受到重力的作用</a:t>
            </a:r>
            <a:r>
              <a:rPr lang="zh-CN" altLang="zh-CN" dirty="0" smtClean="0"/>
              <a:t>。</a:t>
            </a:r>
            <a:endParaRPr lang="zh-CN" altLang="zh-CN" dirty="0"/>
          </a:p>
        </p:txBody>
      </p:sp>
      <p:sp>
        <p:nvSpPr>
          <p:cNvPr id="22" name="文本框 21"/>
          <p:cNvSpPr txBox="1"/>
          <p:nvPr/>
        </p:nvSpPr>
        <p:spPr>
          <a:xfrm>
            <a:off x="4572000" y="1463570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地球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854555" y="1838016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i="1" dirty="0">
                <a:latin typeface="+mn-lt"/>
                <a:sym typeface="+mn-ea"/>
              </a:rPr>
              <a:t>G</a:t>
            </a:r>
            <a:endParaRPr lang="en-US" altLang="en-US" sz="2800" i="1" dirty="0">
              <a:latin typeface="+mn-lt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86791" y="2971800"/>
            <a:ext cx="7978985" cy="1008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注意：</a:t>
            </a:r>
            <a:r>
              <a:rPr lang="en-US" altLang="zh-CN" sz="2800" dirty="0" smtClean="0"/>
              <a:t>1.</a:t>
            </a:r>
            <a:r>
              <a:rPr lang="zh-CN" altLang="en-US" sz="2800" dirty="0" smtClean="0"/>
              <a:t>重力的施力物体是地球</a:t>
            </a:r>
            <a:endParaRPr lang="en-US" altLang="zh-CN" sz="2800" dirty="0" smtClean="0"/>
          </a:p>
          <a:p>
            <a:r>
              <a:rPr lang="en-US" altLang="zh-CN" sz="2800" dirty="0" smtClean="0"/>
              <a:t>            2.</a:t>
            </a:r>
            <a:r>
              <a:rPr lang="zh-CN" altLang="en-US" sz="2800" dirty="0" smtClean="0"/>
              <a:t>重力的受力物体是地球上的所有物体</a:t>
            </a:r>
            <a:endParaRPr lang="zh-CN" alt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977" y="4047968"/>
            <a:ext cx="2449576" cy="2769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32486" y="1511459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 smtClean="0"/>
              <a:t>2</a:t>
            </a:r>
            <a:r>
              <a:rPr lang="en-US" altLang="zh-CN" dirty="0"/>
              <a:t>.</a:t>
            </a:r>
            <a:r>
              <a:rPr lang="zh-CN" altLang="zh-CN" dirty="0"/>
              <a:t>重力的方向总是</a:t>
            </a:r>
            <a:r>
              <a:rPr lang="zh-CN" altLang="zh-CN" u="sng" dirty="0"/>
              <a:t>　　　　　　</a:t>
            </a:r>
            <a:r>
              <a:rPr lang="zh-CN" altLang="zh-CN" dirty="0"/>
              <a:t>，利用这一特点制作的铅垂线，常用来检查墙面是否</a:t>
            </a:r>
            <a:r>
              <a:rPr lang="zh-CN" altLang="zh-CN" u="sng" dirty="0"/>
              <a:t>　　　　</a:t>
            </a:r>
            <a:r>
              <a:rPr lang="zh-CN" altLang="zh-CN" dirty="0"/>
              <a:t>，或者水平面是否</a:t>
            </a:r>
            <a:r>
              <a:rPr lang="zh-CN" altLang="zh-CN" u="sng" dirty="0"/>
              <a:t>　　　　</a:t>
            </a:r>
            <a:r>
              <a:rPr lang="zh-CN" altLang="zh-CN" dirty="0" smtClean="0"/>
              <a:t>。</a:t>
            </a:r>
            <a:endParaRPr lang="zh-CN" altLang="zh-CN" dirty="0"/>
          </a:p>
        </p:txBody>
      </p:sp>
      <p:sp>
        <p:nvSpPr>
          <p:cNvPr id="24" name="文本框 23"/>
          <p:cNvSpPr txBox="1"/>
          <p:nvPr/>
        </p:nvSpPr>
        <p:spPr>
          <a:xfrm>
            <a:off x="3444952" y="1438663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竖直向下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035424" y="1874512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竖直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490041" y="2257915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水平</a:t>
            </a:r>
            <a:endParaRPr lang="en-US" altLang="en-US" sz="2800" dirty="0">
              <a:latin typeface="+mn-lt"/>
              <a:sym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63123" y="2976017"/>
            <a:ext cx="7894288" cy="3496001"/>
            <a:chOff x="338428" y="2976017"/>
            <a:chExt cx="7894288" cy="3496001"/>
          </a:xfrm>
        </p:grpSpPr>
        <p:grpSp>
          <p:nvGrpSpPr>
            <p:cNvPr id="9" name="组合 8"/>
            <p:cNvGrpSpPr/>
            <p:nvPr/>
          </p:nvGrpSpPr>
          <p:grpSpPr>
            <a:xfrm>
              <a:off x="338428" y="2976017"/>
              <a:ext cx="3657600" cy="3496001"/>
              <a:chOff x="3892429" y="3395281"/>
              <a:chExt cx="3657600" cy="3496001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258636" y="6183396"/>
                <a:ext cx="274947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dirty="0" smtClean="0"/>
                  <a:t>砌墙时常利用铅垂线来</a:t>
                </a:r>
                <a:endParaRPr lang="en-US" altLang="zh-CN" sz="2000" dirty="0" smtClean="0"/>
              </a:p>
              <a:p>
                <a:r>
                  <a:rPr lang="zh-CN" altLang="en-US" sz="2000" dirty="0" smtClean="0"/>
                  <a:t>检查墙壁是否竖直</a:t>
                </a:r>
                <a:endParaRPr lang="zh-CN" altLang="en-US" sz="2000" dirty="0"/>
              </a:p>
            </p:txBody>
          </p:sp>
          <p:pic>
            <p:nvPicPr>
              <p:cNvPr id="4100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92429" y="3395281"/>
                <a:ext cx="3657600" cy="2657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1" name="组合 10"/>
            <p:cNvGrpSpPr/>
            <p:nvPr/>
          </p:nvGrpSpPr>
          <p:grpSpPr>
            <a:xfrm>
              <a:off x="4744147" y="3265771"/>
              <a:ext cx="3488569" cy="3142860"/>
              <a:chOff x="2725324" y="2490632"/>
              <a:chExt cx="3488569" cy="3142860"/>
            </a:xfrm>
          </p:grpSpPr>
          <p:pic>
            <p:nvPicPr>
              <p:cNvPr id="4103" name="Picture 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25324" y="2490632"/>
                <a:ext cx="3488569" cy="2434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3219746" y="4925606"/>
                <a:ext cx="22365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dirty="0" smtClean="0"/>
                  <a:t>用铅垂线检查墙壁</a:t>
                </a:r>
                <a:endParaRPr lang="en-US" altLang="zh-CN" sz="2000" dirty="0" smtClean="0"/>
              </a:p>
              <a:p>
                <a:r>
                  <a:rPr lang="zh-CN" altLang="en-US" sz="2000" dirty="0" smtClean="0"/>
                  <a:t>上的画是否挂正</a:t>
                </a:r>
                <a:endParaRPr lang="zh-CN" altLang="en-US" sz="2000" dirty="0"/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1576292" y="2976017"/>
            <a:ext cx="5629094" cy="3230068"/>
            <a:chOff x="4794816" y="2485852"/>
            <a:chExt cx="5629094" cy="3230068"/>
          </a:xfrm>
        </p:grpSpPr>
        <p:sp>
          <p:nvSpPr>
            <p:cNvPr id="26" name="TextBox 25"/>
            <p:cNvSpPr txBox="1"/>
            <p:nvPr/>
          </p:nvSpPr>
          <p:spPr>
            <a:xfrm>
              <a:off x="6577090" y="5008034"/>
              <a:ext cx="249299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 smtClean="0"/>
                <a:t>用水平仪可以检测工</a:t>
              </a:r>
              <a:endParaRPr lang="en-US" altLang="zh-CN" sz="2000" dirty="0" smtClean="0"/>
            </a:p>
            <a:p>
              <a:r>
                <a:rPr lang="zh-CN" altLang="en-US" sz="2000" dirty="0" smtClean="0"/>
                <a:t>作台面是否水平</a:t>
              </a:r>
              <a:endParaRPr lang="zh-CN" altLang="en-US" sz="2000" dirty="0"/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4816" y="3449469"/>
              <a:ext cx="3048000" cy="1543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3585" y="2485852"/>
              <a:ext cx="2600325" cy="2505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32486" y="1511459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 smtClean="0"/>
              <a:t>3</a:t>
            </a:r>
            <a:r>
              <a:rPr lang="en-US" altLang="zh-CN" dirty="0"/>
              <a:t>.</a:t>
            </a:r>
            <a:r>
              <a:rPr lang="zh-CN" altLang="zh-CN" dirty="0"/>
              <a:t>重力的大小可以通过公式</a:t>
            </a:r>
            <a:r>
              <a:rPr lang="zh-CN" altLang="zh-CN" u="sng" dirty="0"/>
              <a:t>　　　　</a:t>
            </a:r>
            <a:r>
              <a:rPr lang="zh-CN" altLang="zh-CN" dirty="0"/>
              <a:t>进行计算，</a:t>
            </a:r>
            <a:r>
              <a:rPr lang="en-US" altLang="zh-CN" i="1" dirty="0"/>
              <a:t>g</a:t>
            </a:r>
            <a:r>
              <a:rPr lang="zh-CN" altLang="zh-CN" dirty="0"/>
              <a:t>通常取</a:t>
            </a:r>
            <a:r>
              <a:rPr lang="en-US" altLang="zh-CN" dirty="0"/>
              <a:t>9.8 N/kg</a:t>
            </a:r>
            <a:r>
              <a:rPr lang="zh-CN" altLang="zh-CN" dirty="0"/>
              <a:t>。质量为</a:t>
            </a:r>
            <a:r>
              <a:rPr lang="en-US" altLang="zh-CN" dirty="0"/>
              <a:t>10 kg</a:t>
            </a:r>
            <a:r>
              <a:rPr lang="zh-CN" altLang="zh-CN" dirty="0"/>
              <a:t>的物体，其重力是</a:t>
            </a:r>
            <a:r>
              <a:rPr lang="zh-CN" altLang="zh-CN" u="sng" dirty="0"/>
              <a:t>　　</a:t>
            </a:r>
            <a:r>
              <a:rPr lang="en-US" altLang="zh-CN" dirty="0"/>
              <a:t>N</a:t>
            </a:r>
            <a:r>
              <a:rPr lang="zh-CN" altLang="zh-CN" dirty="0"/>
              <a:t>。</a:t>
            </a:r>
          </a:p>
          <a:p>
            <a:pPr marL="0" indent="0">
              <a:buNone/>
            </a:pPr>
            <a:r>
              <a:rPr lang="en-US" altLang="zh-CN" dirty="0"/>
              <a:t>4.</a:t>
            </a:r>
            <a:r>
              <a:rPr lang="zh-CN" altLang="zh-CN" dirty="0"/>
              <a:t>重力的作用点叫</a:t>
            </a:r>
            <a:r>
              <a:rPr lang="zh-CN" altLang="zh-CN" u="sng" dirty="0"/>
              <a:t>　　　　</a:t>
            </a:r>
            <a:r>
              <a:rPr lang="zh-CN" altLang="zh-CN" dirty="0"/>
              <a:t>，形状规则、质量均匀分布的物体，重心在其</a:t>
            </a:r>
            <a:r>
              <a:rPr lang="zh-CN" altLang="zh-CN" u="sng" dirty="0"/>
              <a:t>　　　　　　</a:t>
            </a:r>
            <a:r>
              <a:rPr lang="zh-CN" altLang="zh-CN" dirty="0"/>
              <a:t>上。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800631" y="1409782"/>
            <a:ext cx="1148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i="1" dirty="0">
                <a:latin typeface="+mn-lt"/>
                <a:sym typeface="+mn-ea"/>
              </a:rPr>
              <a:t>G</a:t>
            </a:r>
            <a:r>
              <a:rPr lang="en-US" altLang="zh-CN" sz="2800" dirty="0">
                <a:latin typeface="+mn-lt"/>
                <a:sym typeface="+mn-ea"/>
              </a:rPr>
              <a:t>=</a:t>
            </a:r>
            <a:r>
              <a:rPr lang="en-US" altLang="zh-CN" sz="2800" i="1" dirty="0">
                <a:latin typeface="+mn-lt"/>
                <a:sym typeface="+mn-ea"/>
              </a:rPr>
              <a:t>mg</a:t>
            </a:r>
            <a:endParaRPr lang="en-US" altLang="en-US" sz="2800" i="1" dirty="0">
              <a:latin typeface="+mn-lt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640280" y="1804681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98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470895" y="2301267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重心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321333" y="2681863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几何中心</a:t>
            </a:r>
            <a:endParaRPr lang="en-US" altLang="en-US" sz="2800" dirty="0">
              <a:latin typeface="+mn-lt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41735" y="3537245"/>
            <a:ext cx="7774840" cy="2257342"/>
            <a:chOff x="641735" y="3537245"/>
            <a:chExt cx="7774840" cy="2257342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3">
              <a:lum bright="-18000" contrast="6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71" y="3816099"/>
              <a:ext cx="3844504" cy="166194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641735" y="3553670"/>
              <a:ext cx="1371600" cy="1371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Times New Roman" panose="02020603050405020304" pitchFamily="18" charset="0"/>
                <a:ea typeface="微软雅黑" panose="020B0503020204020204" charset="-122"/>
              </a:endParaRPr>
            </a:p>
          </p:txBody>
        </p:sp>
        <p:sp>
          <p:nvSpPr>
            <p:cNvPr id="23" name="Line 7"/>
            <p:cNvSpPr>
              <a:spLocks noChangeShapeType="1"/>
            </p:cNvSpPr>
            <p:nvPr/>
          </p:nvSpPr>
          <p:spPr bwMode="auto">
            <a:xfrm flipV="1">
              <a:off x="658046" y="3537245"/>
              <a:ext cx="1371600" cy="1371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Line 8"/>
            <p:cNvSpPr>
              <a:spLocks noChangeShapeType="1"/>
            </p:cNvSpPr>
            <p:nvPr/>
          </p:nvSpPr>
          <p:spPr bwMode="auto">
            <a:xfrm>
              <a:off x="658046" y="3582488"/>
              <a:ext cx="1371600" cy="1371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Oval 9"/>
            <p:cNvSpPr>
              <a:spLocks noChangeArrowheads="1"/>
            </p:cNvSpPr>
            <p:nvPr/>
          </p:nvSpPr>
          <p:spPr bwMode="auto">
            <a:xfrm>
              <a:off x="1244670" y="4143587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Times New Roman" panose="02020603050405020304" pitchFamily="18" charset="0"/>
                <a:ea typeface="微软雅黑" panose="020B0503020204020204" charset="-122"/>
              </a:endParaRPr>
            </a:p>
          </p:txBody>
        </p:sp>
        <p:grpSp>
          <p:nvGrpSpPr>
            <p:cNvPr id="35" name="Group 10"/>
            <p:cNvGrpSpPr/>
            <p:nvPr/>
          </p:nvGrpSpPr>
          <p:grpSpPr bwMode="auto">
            <a:xfrm>
              <a:off x="1313569" y="4255588"/>
              <a:ext cx="533400" cy="1498600"/>
              <a:chOff x="0" y="0"/>
              <a:chExt cx="336" cy="944"/>
            </a:xfrm>
          </p:grpSpPr>
          <p:sp>
            <p:nvSpPr>
              <p:cNvPr id="36" name="Line 11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76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" name="Text Box 12"/>
              <p:cNvSpPr txBox="1">
                <a:spLocks noChangeArrowheads="1"/>
              </p:cNvSpPr>
              <p:nvPr/>
            </p:nvSpPr>
            <p:spPr bwMode="auto">
              <a:xfrm>
                <a:off x="48" y="624"/>
                <a:ext cx="288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2700" b="1" kern="0" dirty="0">
                    <a:latin typeface="楷体" panose="02010609060101010101" pitchFamily="49" charset="-122"/>
                    <a:ea typeface="楷体" panose="02010609060101010101" pitchFamily="49" charset="-122"/>
                    <a:cs typeface="+mj-cs"/>
                  </a:rPr>
                  <a:t>G</a:t>
                </a:r>
              </a:p>
            </p:txBody>
          </p:sp>
        </p:grpSp>
        <p:sp>
          <p:nvSpPr>
            <p:cNvPr id="38" name="Oval 13"/>
            <p:cNvSpPr>
              <a:spLocks noChangeArrowheads="1"/>
            </p:cNvSpPr>
            <p:nvPr/>
          </p:nvSpPr>
          <p:spPr bwMode="auto">
            <a:xfrm>
              <a:off x="2621033" y="3557088"/>
              <a:ext cx="1447800" cy="1447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Times New Roman" panose="02020603050405020304" pitchFamily="18" charset="0"/>
                <a:ea typeface="微软雅黑" panose="020B0503020204020204" charset="-122"/>
              </a:endParaRPr>
            </a:p>
          </p:txBody>
        </p:sp>
        <p:sp>
          <p:nvSpPr>
            <p:cNvPr id="39" name="Oval 14"/>
            <p:cNvSpPr>
              <a:spLocks noChangeArrowheads="1"/>
            </p:cNvSpPr>
            <p:nvPr/>
          </p:nvSpPr>
          <p:spPr bwMode="auto">
            <a:xfrm>
              <a:off x="3268733" y="4204788"/>
              <a:ext cx="152400" cy="152400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Times New Roman" panose="02020603050405020304" pitchFamily="18" charset="0"/>
                <a:ea typeface="微软雅黑" panose="020B0503020204020204" charset="-122"/>
              </a:endParaRPr>
            </a:p>
          </p:txBody>
        </p:sp>
        <p:grpSp>
          <p:nvGrpSpPr>
            <p:cNvPr id="40" name="Group 15"/>
            <p:cNvGrpSpPr/>
            <p:nvPr/>
          </p:nvGrpSpPr>
          <p:grpSpPr bwMode="auto">
            <a:xfrm>
              <a:off x="3356674" y="4295987"/>
              <a:ext cx="647700" cy="1498600"/>
              <a:chOff x="0" y="0"/>
              <a:chExt cx="408" cy="944"/>
            </a:xfrm>
          </p:grpSpPr>
          <p:sp>
            <p:nvSpPr>
              <p:cNvPr id="41" name="Line 16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76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" name="Text Box 17"/>
              <p:cNvSpPr txBox="1">
                <a:spLocks noChangeArrowheads="1"/>
              </p:cNvSpPr>
              <p:nvPr/>
            </p:nvSpPr>
            <p:spPr bwMode="auto">
              <a:xfrm>
                <a:off x="120" y="624"/>
                <a:ext cx="288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2700" b="1" kern="0" dirty="0">
                    <a:latin typeface="楷体" panose="02010609060101010101" pitchFamily="49" charset="-122"/>
                    <a:ea typeface="楷体" panose="02010609060101010101" pitchFamily="49" charset="-122"/>
                    <a:cs typeface="+mj-cs"/>
                  </a:rPr>
                  <a:t>G</a:t>
                </a: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1398771" y="3320878"/>
            <a:ext cx="6046787" cy="3537122"/>
            <a:chOff x="1642707" y="2494453"/>
            <a:chExt cx="6046787" cy="3537122"/>
          </a:xfrm>
        </p:grpSpPr>
        <p:sp>
          <p:nvSpPr>
            <p:cNvPr id="44" name="Text Box 2"/>
            <p:cNvSpPr txBox="1">
              <a:spLocks noChangeArrowheads="1"/>
            </p:cNvSpPr>
            <p:nvPr/>
          </p:nvSpPr>
          <p:spPr bwMode="auto">
            <a:xfrm>
              <a:off x="3792206" y="5508355"/>
              <a:ext cx="138334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dirty="0" smtClean="0">
                  <a:latin typeface="+mn-ea"/>
                  <a:ea typeface="+mn-ea"/>
                </a:rPr>
                <a:t>悬挂法</a:t>
              </a:r>
              <a:endParaRPr lang="zh-CN" altLang="en-US" sz="2800" kern="0" dirty="0">
                <a:latin typeface="+mn-ea"/>
                <a:ea typeface="+mn-ea"/>
                <a:cs typeface="+mj-cs"/>
              </a:endParaRPr>
            </a:p>
          </p:txBody>
        </p:sp>
        <p:grpSp>
          <p:nvGrpSpPr>
            <p:cNvPr id="46" name="Group 3"/>
            <p:cNvGrpSpPr/>
            <p:nvPr/>
          </p:nvGrpSpPr>
          <p:grpSpPr bwMode="auto">
            <a:xfrm>
              <a:off x="2166938" y="3135313"/>
              <a:ext cx="4575175" cy="2268538"/>
              <a:chOff x="672" y="1697"/>
              <a:chExt cx="2882" cy="1429"/>
            </a:xfrm>
          </p:grpSpPr>
          <p:pic>
            <p:nvPicPr>
              <p:cNvPr id="48" name="Picture 4"/>
              <p:cNvPicPr>
                <a:picLocks noChangeAspect="1" noChangeArrowheads="1"/>
              </p:cNvPicPr>
              <p:nvPr/>
            </p:nvPicPr>
            <p:blipFill>
              <a:blip r:embed="rId4">
                <a:lum bright="-24000" contrast="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1697"/>
                <a:ext cx="2008" cy="1429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" name="Picture 5" descr="悬挂法测物体的重心位置%20[1]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93" y="1748"/>
                <a:ext cx="761" cy="132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7" name="Rectangle 6"/>
            <p:cNvSpPr>
              <a:spLocks noChangeArrowheads="1"/>
            </p:cNvSpPr>
            <p:nvPr/>
          </p:nvSpPr>
          <p:spPr bwMode="auto">
            <a:xfrm>
              <a:off x="1642707" y="2494453"/>
              <a:ext cx="604678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kern="0" dirty="0">
                  <a:latin typeface="+mn-ea"/>
                  <a:ea typeface="+mn-ea"/>
                  <a:cs typeface="+mj-cs"/>
                </a:rPr>
                <a:t>质量不均匀、形状不规则物体的重心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2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课堂导学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占位符 2"/>
          <p:cNvSpPr txBox="1"/>
          <p:nvPr/>
        </p:nvSpPr>
        <p:spPr>
          <a:xfrm>
            <a:off x="361464" y="1479932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zh-CN" dirty="0"/>
              <a:t>重力的施力物体是</a:t>
            </a:r>
            <a:r>
              <a:rPr lang="zh-CN" altLang="zh-CN" u="sng" dirty="0"/>
              <a:t>　　　　</a:t>
            </a:r>
            <a:r>
              <a:rPr lang="zh-CN" altLang="zh-CN" dirty="0"/>
              <a:t>。</a:t>
            </a:r>
          </a:p>
          <a:p>
            <a:pPr marL="0" indent="0">
              <a:buNone/>
            </a:pPr>
            <a:r>
              <a:rPr lang="en-US" altLang="zh-CN" dirty="0"/>
              <a:t>2.</a:t>
            </a:r>
            <a:r>
              <a:rPr lang="zh-CN" altLang="zh-CN" dirty="0"/>
              <a:t>在地球上，不同的纬度测定的</a:t>
            </a:r>
            <a:r>
              <a:rPr lang="en-US" altLang="zh-CN" i="1" dirty="0"/>
              <a:t>g</a:t>
            </a:r>
            <a:r>
              <a:rPr lang="zh-CN" altLang="zh-CN" dirty="0"/>
              <a:t>略有差异，即</a:t>
            </a:r>
            <a:r>
              <a:rPr lang="en-US" altLang="zh-CN" i="1" dirty="0"/>
              <a:t>g</a:t>
            </a:r>
            <a:r>
              <a:rPr lang="zh-CN" altLang="zh-CN" dirty="0"/>
              <a:t>的大小受</a:t>
            </a:r>
            <a:r>
              <a:rPr lang="zh-CN" altLang="zh-CN" u="sng" dirty="0"/>
              <a:t>　　　　</a:t>
            </a:r>
            <a:r>
              <a:rPr lang="zh-CN" altLang="zh-CN" dirty="0"/>
              <a:t>的影响；因此，同一个物体在地球上的不同地方，受到的重力大小</a:t>
            </a:r>
            <a:r>
              <a:rPr lang="zh-CN" altLang="zh-CN" u="sng" dirty="0"/>
              <a:t>　　　　</a:t>
            </a:r>
            <a:r>
              <a:rPr lang="en-US" altLang="zh-CN" dirty="0"/>
              <a:t>(</a:t>
            </a:r>
            <a:r>
              <a:rPr lang="zh-CN" altLang="zh-CN" dirty="0"/>
              <a:t>选填</a:t>
            </a:r>
            <a:r>
              <a:rPr lang="en-US" altLang="zh-CN" dirty="0"/>
              <a:t>“</a:t>
            </a:r>
            <a:r>
              <a:rPr lang="zh-CN" altLang="zh-CN" dirty="0"/>
              <a:t>相同</a:t>
            </a:r>
            <a:r>
              <a:rPr lang="en-US" altLang="zh-CN" dirty="0"/>
              <a:t>”</a:t>
            </a:r>
            <a:r>
              <a:rPr lang="zh-CN" altLang="zh-CN" dirty="0"/>
              <a:t>或</a:t>
            </a:r>
            <a:r>
              <a:rPr lang="en-US" altLang="zh-CN" dirty="0"/>
              <a:t>“</a:t>
            </a:r>
            <a:r>
              <a:rPr lang="zh-CN" altLang="zh-CN" dirty="0"/>
              <a:t>不同</a:t>
            </a:r>
            <a:r>
              <a:rPr lang="en-US" altLang="zh-CN" dirty="0"/>
              <a:t>”)</a:t>
            </a:r>
            <a:r>
              <a:rPr lang="zh-CN" altLang="zh-CN" dirty="0"/>
              <a:t>。</a:t>
            </a:r>
          </a:p>
          <a:p>
            <a:pPr marL="0" indent="0">
              <a:buNone/>
            </a:pPr>
            <a:r>
              <a:rPr lang="en-US" altLang="zh-CN" dirty="0"/>
              <a:t>3.</a:t>
            </a:r>
            <a:r>
              <a:rPr lang="zh-CN" altLang="zh-CN" dirty="0"/>
              <a:t>物体的重心</a:t>
            </a:r>
            <a:r>
              <a:rPr lang="zh-CN" altLang="zh-CN" u="sng" dirty="0"/>
              <a:t>　　　　　　</a:t>
            </a:r>
            <a:r>
              <a:rPr lang="en-US" altLang="zh-CN" dirty="0"/>
              <a:t>(</a:t>
            </a:r>
            <a:r>
              <a:rPr lang="zh-CN" altLang="zh-CN" dirty="0"/>
              <a:t>选填</a:t>
            </a:r>
            <a:r>
              <a:rPr lang="en-US" altLang="zh-CN" dirty="0"/>
              <a:t>“</a:t>
            </a:r>
            <a:r>
              <a:rPr lang="zh-CN" altLang="zh-CN" dirty="0"/>
              <a:t>一定</a:t>
            </a:r>
            <a:r>
              <a:rPr lang="en-US" altLang="zh-CN" dirty="0"/>
              <a:t>”</a:t>
            </a:r>
            <a:r>
              <a:rPr lang="zh-CN" altLang="zh-CN" dirty="0"/>
              <a:t>或</a:t>
            </a:r>
            <a:r>
              <a:rPr lang="en-US" altLang="zh-CN" dirty="0"/>
              <a:t>“</a:t>
            </a:r>
            <a:r>
              <a:rPr lang="zh-CN" altLang="zh-CN" dirty="0"/>
              <a:t>不一定</a:t>
            </a:r>
            <a:r>
              <a:rPr lang="en-US" altLang="zh-CN" dirty="0"/>
              <a:t>”)</a:t>
            </a:r>
            <a:r>
              <a:rPr lang="zh-CN" altLang="zh-CN" dirty="0"/>
              <a:t>在物体上；在工程技术上，增大物体</a:t>
            </a:r>
            <a:r>
              <a:rPr lang="zh-CN" altLang="zh-CN" u="sng" dirty="0"/>
              <a:t>　　　　　　　　　　</a:t>
            </a:r>
            <a:r>
              <a:rPr lang="zh-CN" altLang="zh-CN" dirty="0"/>
              <a:t>，降低</a:t>
            </a:r>
            <a:r>
              <a:rPr lang="zh-CN" altLang="zh-CN" u="sng" dirty="0"/>
              <a:t>　　　　　</a:t>
            </a:r>
            <a:r>
              <a:rPr lang="zh-CN" altLang="zh-CN" dirty="0"/>
              <a:t>，都可以增加物体的稳定性。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778960" y="1425793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地球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713758" y="2322211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纬度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574213" y="2702287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不同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837210" y="3559707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不一定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344362" y="4385768"/>
            <a:ext cx="2749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底部的支承面积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528764" y="4385768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重心位置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7" grpId="0"/>
      <p:bldP spid="38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5361" y="1421904"/>
            <a:ext cx="1490925" cy="556945"/>
            <a:chOff x="165361" y="1471332"/>
            <a:chExt cx="1490925" cy="556945"/>
          </a:xfrm>
        </p:grpSpPr>
        <p:sp>
          <p:nvSpPr>
            <p:cNvPr id="15" name="AutoShape 65"/>
            <p:cNvSpPr>
              <a:spLocks noChangeArrowheads="1"/>
            </p:cNvSpPr>
            <p:nvPr/>
          </p:nvSpPr>
          <p:spPr bwMode="auto">
            <a:xfrm>
              <a:off x="165361" y="1507520"/>
              <a:ext cx="1490443" cy="520757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70">
                <a:solidFill>
                  <a:srgbClr val="00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1204" y="1471332"/>
              <a:ext cx="1465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知识点</a:t>
              </a:r>
              <a:r>
                <a:rPr lang="en-US" altLang="zh-CN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1</a:t>
              </a:r>
              <a:endParaRPr lang="zh-CN" altLang="en-US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68161" y="1482807"/>
            <a:ext cx="489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2E75B6"/>
                </a:solidFill>
              </a:rPr>
              <a:t>重力的产生</a:t>
            </a:r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2006027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zh-CN" dirty="0"/>
              <a:t>下列关于重力的说法，正确的是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A.</a:t>
            </a:r>
            <a:r>
              <a:rPr lang="zh-CN" altLang="zh-CN" dirty="0"/>
              <a:t>只有与地面接触的物体才受到重力的作用</a:t>
            </a:r>
            <a:r>
              <a:rPr lang="en-US" altLang="zh-CN" dirty="0"/>
              <a:t>  </a:t>
            </a:r>
          </a:p>
          <a:p>
            <a:pPr marL="0" indent="0">
              <a:buNone/>
            </a:pPr>
            <a:r>
              <a:rPr lang="en-US" altLang="zh-CN" dirty="0"/>
              <a:t>B.</a:t>
            </a:r>
            <a:r>
              <a:rPr lang="zh-CN" altLang="zh-CN" dirty="0"/>
              <a:t>只有静止在地面上的物体才受到重力的作用</a:t>
            </a:r>
          </a:p>
          <a:p>
            <a:pPr marL="0" indent="0">
              <a:buNone/>
            </a:pPr>
            <a:r>
              <a:rPr lang="en-US" altLang="zh-CN" dirty="0"/>
              <a:t>C.</a:t>
            </a:r>
            <a:r>
              <a:rPr lang="zh-CN" altLang="zh-CN" dirty="0"/>
              <a:t>地面附近所有的物体都要受到重力的作用</a:t>
            </a:r>
            <a:r>
              <a:rPr lang="en-US" altLang="zh-CN" dirty="0"/>
              <a:t> </a:t>
            </a:r>
          </a:p>
          <a:p>
            <a:pPr marL="0" indent="0">
              <a:buNone/>
            </a:pPr>
            <a:r>
              <a:rPr lang="en-US" altLang="zh-CN" dirty="0"/>
              <a:t>D.</a:t>
            </a:r>
            <a:r>
              <a:rPr lang="zh-CN" altLang="zh-CN" dirty="0"/>
              <a:t>在空中运动或在水中的物体都不受重力的作用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sz="2600" dirty="0"/>
          </a:p>
        </p:txBody>
      </p:sp>
      <p:sp>
        <p:nvSpPr>
          <p:cNvPr id="16" name="文本框 15"/>
          <p:cNvSpPr txBox="1"/>
          <p:nvPr/>
        </p:nvSpPr>
        <p:spPr>
          <a:xfrm>
            <a:off x="6031971" y="2025264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600" dirty="0">
                <a:latin typeface="+mn-lt"/>
                <a:sym typeface="+mn-ea"/>
              </a:rPr>
              <a:t>C</a:t>
            </a:r>
            <a:endParaRPr lang="en-US" altLang="en-US" sz="26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508488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 smtClean="0"/>
              <a:t>2</a:t>
            </a:r>
            <a:r>
              <a:rPr lang="en-US" altLang="zh-CN" dirty="0"/>
              <a:t>.</a:t>
            </a:r>
            <a:r>
              <a:rPr lang="zh-CN" altLang="zh-CN" dirty="0"/>
              <a:t>运动会上，小明将手中的铅球推出，如果忽略空气阻力，铅球在空中飞行的过程中，其受力情况是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A.</a:t>
            </a:r>
            <a:r>
              <a:rPr lang="zh-CN" altLang="zh-CN" dirty="0"/>
              <a:t>只受手的推力</a:t>
            </a:r>
            <a:r>
              <a:rPr lang="en-US" altLang="zh-CN" dirty="0"/>
              <a:t>  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B</a:t>
            </a:r>
            <a:r>
              <a:rPr lang="en-US" altLang="zh-CN" dirty="0"/>
              <a:t>.</a:t>
            </a:r>
            <a:r>
              <a:rPr lang="zh-CN" altLang="zh-CN" dirty="0"/>
              <a:t>受重力和推力</a:t>
            </a:r>
            <a:r>
              <a:rPr lang="en-US" altLang="zh-CN" dirty="0"/>
              <a:t>  </a:t>
            </a:r>
          </a:p>
          <a:p>
            <a:pPr marL="0" indent="0">
              <a:buNone/>
            </a:pPr>
            <a:r>
              <a:rPr lang="en-US" altLang="zh-CN" dirty="0"/>
              <a:t>C.</a:t>
            </a:r>
            <a:r>
              <a:rPr lang="zh-CN" altLang="zh-CN" dirty="0"/>
              <a:t>只受重力</a:t>
            </a:r>
            <a:r>
              <a:rPr lang="en-US" altLang="zh-CN" dirty="0"/>
              <a:t>          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D</a:t>
            </a:r>
            <a:r>
              <a:rPr lang="en-US" altLang="zh-CN" dirty="0"/>
              <a:t>.</a:t>
            </a:r>
            <a:r>
              <a:rPr lang="zh-CN" altLang="zh-CN" dirty="0"/>
              <a:t>不受力的作用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sz="2600" dirty="0"/>
          </a:p>
        </p:txBody>
      </p:sp>
      <p:sp>
        <p:nvSpPr>
          <p:cNvPr id="17" name="文本框 16"/>
          <p:cNvSpPr txBox="1"/>
          <p:nvPr/>
        </p:nvSpPr>
        <p:spPr>
          <a:xfrm>
            <a:off x="863839" y="2336330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600" dirty="0">
                <a:latin typeface="+mn-lt"/>
                <a:sym typeface="+mn-ea"/>
              </a:rPr>
              <a:t>C</a:t>
            </a:r>
            <a:endParaRPr lang="en-US" altLang="en-US" sz="26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.1希望你喜爱物理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1.1希望你喜爱物理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1266</Words>
  <Application>Microsoft Office PowerPoint</Application>
  <PresentationFormat>全屏显示(4:3)</PresentationFormat>
  <Paragraphs>232</Paragraphs>
  <Slides>32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32</vt:i4>
      </vt:variant>
    </vt:vector>
  </HeadingPairs>
  <TitlesOfParts>
    <vt:vector size="35" baseType="lpstr">
      <vt:lpstr>Office 主题</vt:lpstr>
      <vt:lpstr>1.1希望你喜爱物理</vt:lpstr>
      <vt:lpstr>1_1.1希望你喜爱物理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1</cp:revision>
  <dcterms:created xsi:type="dcterms:W3CDTF">2018-06-13T02:01:00Z</dcterms:created>
  <dcterms:modified xsi:type="dcterms:W3CDTF">2020-04-09T03:02:31Z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