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2" r:id="rId27"/>
    <p:sldId id="283" r:id="rId29"/>
    <p:sldId id="284" r:id="rId30"/>
    <p:sldId id="285" r:id="rId31"/>
    <p:sldId id="286" r:id="rId32"/>
  </p:sldIdLst>
  <p:sldSz cx="9144000" cy="5715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88613" y="1279287"/>
            <a:ext cx="5526519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62025" y="1357313"/>
            <a:ext cx="7772400" cy="119988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000"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647825" y="3115469"/>
            <a:ext cx="6400800" cy="94191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 b="1">
                <a:solidFill>
                  <a:schemeClr val="bg2"/>
                </a:solidFill>
                <a:ea typeface="宋体" panose="02010600030101010101" pitchFamily="2" charset="-122"/>
              </a:defRPr>
            </a:lvl1pPr>
            <a:lvl2pPr marL="381000" lvl="1" indent="0" algn="ctr">
              <a:buNone/>
              <a:defRPr b="1">
                <a:solidFill>
                  <a:schemeClr val="bg2"/>
                </a:solidFill>
                <a:ea typeface="隶书" pitchFamily="1" charset="-122"/>
              </a:defRPr>
            </a:lvl2pPr>
            <a:lvl3pPr marL="762000" lvl="2" indent="0" algn="ctr">
              <a:buNone/>
              <a:defRPr b="1">
                <a:solidFill>
                  <a:schemeClr val="bg2"/>
                </a:solidFill>
                <a:ea typeface="隶书" pitchFamily="1" charset="-122"/>
              </a:defRPr>
            </a:lvl3pPr>
            <a:lvl4pPr marL="1143000" lvl="3" indent="0" algn="ctr">
              <a:buNone/>
              <a:defRPr b="1">
                <a:solidFill>
                  <a:schemeClr val="bg2"/>
                </a:solidFill>
                <a:ea typeface="隶书" pitchFamily="1" charset="-122"/>
              </a:defRPr>
            </a:lvl4pPr>
            <a:lvl5pPr marL="1524000" lvl="4" indent="0" algn="ctr">
              <a:buNone/>
              <a:defRPr b="1">
                <a:solidFill>
                  <a:schemeClr val="bg2"/>
                </a:solidFill>
                <a:ea typeface="隶书" pitchFamily="1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962025" y="5083969"/>
            <a:ext cx="19050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165">
                <a:solidFill>
                  <a:srgbClr val="A08366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400425" y="5083969"/>
            <a:ext cx="28956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165">
                <a:solidFill>
                  <a:srgbClr val="A08366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829425" y="5083969"/>
            <a:ext cx="19050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165">
                <a:solidFill>
                  <a:srgbClr val="A08366"/>
                </a:solidFill>
              </a:defRPr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直接连接符 2054"/>
          <p:cNvSpPr/>
          <p:nvPr/>
        </p:nvSpPr>
        <p:spPr>
          <a:xfrm>
            <a:off x="973138" y="2618053"/>
            <a:ext cx="7775575" cy="0"/>
          </a:xfrm>
          <a:prstGeom prst="line">
            <a:avLst/>
          </a:prstGeom>
          <a:ln w="508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128" y="338667"/>
            <a:ext cx="1946672" cy="4619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338667"/>
            <a:ext cx="5727165" cy="4619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360" y="935703"/>
            <a:ext cx="6857280" cy="1989369"/>
          </a:xfrm>
        </p:spPr>
        <p:txBody>
          <a:bodyPr anchor="b"/>
          <a:lstStyle>
            <a:lvl1pPr algn="ctr">
              <a:defRPr sz="43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360" y="3001807"/>
            <a:ext cx="6857280" cy="1380075"/>
          </a:xfrm>
        </p:spPr>
        <p:txBody>
          <a:bodyPr/>
          <a:lstStyle>
            <a:lvl1pPr marL="0" indent="0" algn="ctr">
              <a:buNone/>
              <a:defRPr sz="1730"/>
            </a:lvl1pPr>
            <a:lvl2pPr marL="329565" indent="0" algn="ctr">
              <a:buNone/>
              <a:defRPr sz="1445"/>
            </a:lvl2pPr>
            <a:lvl3pPr marL="659765" indent="0" algn="ctr">
              <a:buNone/>
              <a:defRPr sz="1300"/>
            </a:lvl3pPr>
            <a:lvl4pPr marL="989330" indent="0" algn="ctr">
              <a:buNone/>
              <a:defRPr sz="1155"/>
            </a:lvl4pPr>
            <a:lvl5pPr marL="1319530" indent="0" algn="ctr">
              <a:buNone/>
              <a:defRPr sz="1155"/>
            </a:lvl5pPr>
            <a:lvl6pPr marL="1649095" indent="0" algn="ctr">
              <a:buNone/>
              <a:defRPr sz="1155"/>
            </a:lvl6pPr>
            <a:lvl7pPr marL="1979295" indent="0" algn="ctr">
              <a:buNone/>
              <a:defRPr sz="1155"/>
            </a:lvl7pPr>
            <a:lvl8pPr marL="2308860" indent="0" algn="ctr">
              <a:buNone/>
              <a:defRPr sz="1155"/>
            </a:lvl8pPr>
            <a:lvl9pPr marL="2639060" indent="0" algn="ctr">
              <a:buNone/>
              <a:defRPr sz="115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520" y="1424741"/>
            <a:ext cx="7886880" cy="2377623"/>
          </a:xfrm>
        </p:spPr>
        <p:txBody>
          <a:bodyPr anchor="b"/>
          <a:lstStyle>
            <a:lvl1pPr>
              <a:defRPr sz="43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520" y="3824126"/>
            <a:ext cx="7886880" cy="1250657"/>
          </a:xfrm>
        </p:spPr>
        <p:txBody>
          <a:bodyPr/>
          <a:lstStyle>
            <a:lvl1pPr marL="0" indent="0">
              <a:buNone/>
              <a:defRPr sz="1730"/>
            </a:lvl1pPr>
            <a:lvl2pPr marL="329565" indent="0">
              <a:buNone/>
              <a:defRPr sz="1445"/>
            </a:lvl2pPr>
            <a:lvl3pPr marL="659765" indent="0">
              <a:buNone/>
              <a:defRPr sz="1300"/>
            </a:lvl3pPr>
            <a:lvl4pPr marL="989330" indent="0">
              <a:buNone/>
              <a:defRPr sz="1155"/>
            </a:lvl4pPr>
            <a:lvl5pPr marL="1319530" indent="0">
              <a:buNone/>
              <a:defRPr sz="1155"/>
            </a:lvl5pPr>
            <a:lvl6pPr marL="1649095" indent="0">
              <a:buNone/>
              <a:defRPr sz="1155"/>
            </a:lvl6pPr>
            <a:lvl7pPr marL="1979295" indent="0">
              <a:buNone/>
              <a:defRPr sz="1155"/>
            </a:lvl7pPr>
            <a:lvl8pPr marL="2308860" indent="0">
              <a:buNone/>
              <a:defRPr sz="1155"/>
            </a:lvl8pPr>
            <a:lvl9pPr marL="2639060" indent="0">
              <a:buNone/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920" y="1333118"/>
            <a:ext cx="4044960" cy="3772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120" y="1333118"/>
            <a:ext cx="4046400" cy="3772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80" y="304647"/>
            <a:ext cx="7886880" cy="110406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280" y="1400691"/>
            <a:ext cx="3869280" cy="687174"/>
          </a:xfrm>
        </p:spPr>
        <p:txBody>
          <a:bodyPr anchor="b"/>
          <a:lstStyle>
            <a:lvl1pPr marL="0" indent="0">
              <a:buNone/>
              <a:defRPr sz="1730" b="1"/>
            </a:lvl1pPr>
            <a:lvl2pPr marL="329565" indent="0">
              <a:buNone/>
              <a:defRPr sz="1445" b="1"/>
            </a:lvl2pPr>
            <a:lvl3pPr marL="659765" indent="0">
              <a:buNone/>
              <a:defRPr sz="1300" b="1"/>
            </a:lvl3pPr>
            <a:lvl4pPr marL="989330" indent="0">
              <a:buNone/>
              <a:defRPr sz="1155" b="1"/>
            </a:lvl4pPr>
            <a:lvl5pPr marL="1319530" indent="0">
              <a:buNone/>
              <a:defRPr sz="1155" b="1"/>
            </a:lvl5pPr>
            <a:lvl6pPr marL="1649095" indent="0">
              <a:buNone/>
              <a:defRPr sz="1155" b="1"/>
            </a:lvl6pPr>
            <a:lvl7pPr marL="1979295" indent="0">
              <a:buNone/>
              <a:defRPr sz="1155" b="1"/>
            </a:lvl7pPr>
            <a:lvl8pPr marL="2308860" indent="0">
              <a:buNone/>
              <a:defRPr sz="1155" b="1"/>
            </a:lvl8pPr>
            <a:lvl9pPr marL="2639060" indent="0">
              <a:buNone/>
              <a:defRPr sz="11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280" y="2087865"/>
            <a:ext cx="3869280" cy="30705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600" y="1400691"/>
            <a:ext cx="3886560" cy="687174"/>
          </a:xfrm>
        </p:spPr>
        <p:txBody>
          <a:bodyPr anchor="b"/>
          <a:lstStyle>
            <a:lvl1pPr marL="0" indent="0">
              <a:buNone/>
              <a:defRPr sz="1730" b="1"/>
            </a:lvl1pPr>
            <a:lvl2pPr marL="329565" indent="0">
              <a:buNone/>
              <a:defRPr sz="1445" b="1"/>
            </a:lvl2pPr>
            <a:lvl3pPr marL="659765" indent="0">
              <a:buNone/>
              <a:defRPr sz="1300" b="1"/>
            </a:lvl3pPr>
            <a:lvl4pPr marL="989330" indent="0">
              <a:buNone/>
              <a:defRPr sz="1155" b="1"/>
            </a:lvl4pPr>
            <a:lvl5pPr marL="1319530" indent="0">
              <a:buNone/>
              <a:defRPr sz="1155" b="1"/>
            </a:lvl5pPr>
            <a:lvl6pPr marL="1649095" indent="0">
              <a:buNone/>
              <a:defRPr sz="1155" b="1"/>
            </a:lvl6pPr>
            <a:lvl7pPr marL="1979295" indent="0">
              <a:buNone/>
              <a:defRPr sz="1155" b="1"/>
            </a:lvl7pPr>
            <a:lvl8pPr marL="2308860" indent="0">
              <a:buNone/>
              <a:defRPr sz="1155" b="1"/>
            </a:lvl8pPr>
            <a:lvl9pPr marL="2639060" indent="0">
              <a:buNone/>
              <a:defRPr sz="11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600" y="2087865"/>
            <a:ext cx="3886560" cy="30705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80" y="381382"/>
            <a:ext cx="2949120" cy="1333118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00" y="822319"/>
            <a:ext cx="4628160" cy="4062346"/>
          </a:xfrm>
        </p:spPr>
        <p:txBody>
          <a:bodyPr/>
          <a:lstStyle>
            <a:lvl1pPr>
              <a:defRPr sz="2310"/>
            </a:lvl1pPr>
            <a:lvl2pPr>
              <a:defRPr sz="2020"/>
            </a:lvl2pPr>
            <a:lvl3pPr>
              <a:defRPr sz="1730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280" y="1714500"/>
            <a:ext cx="2949120" cy="3175890"/>
          </a:xfrm>
        </p:spPr>
        <p:txBody>
          <a:bodyPr/>
          <a:lstStyle>
            <a:lvl1pPr marL="0" indent="0">
              <a:buNone/>
              <a:defRPr sz="1155"/>
            </a:lvl1pPr>
            <a:lvl2pPr marL="329565" indent="0">
              <a:buNone/>
              <a:defRPr sz="1010"/>
            </a:lvl2pPr>
            <a:lvl3pPr marL="659765" indent="0">
              <a:buNone/>
              <a:defRPr sz="865"/>
            </a:lvl3pPr>
            <a:lvl4pPr marL="989330" indent="0">
              <a:buNone/>
              <a:defRPr sz="720"/>
            </a:lvl4pPr>
            <a:lvl5pPr marL="1319530" indent="0">
              <a:buNone/>
              <a:defRPr sz="720"/>
            </a:lvl5pPr>
            <a:lvl6pPr marL="1649095" indent="0">
              <a:buNone/>
              <a:defRPr sz="720"/>
            </a:lvl6pPr>
            <a:lvl7pPr marL="1979295" indent="0">
              <a:buNone/>
              <a:defRPr sz="720"/>
            </a:lvl7pPr>
            <a:lvl8pPr marL="2308860" indent="0">
              <a:buNone/>
              <a:defRPr sz="720"/>
            </a:lvl8pPr>
            <a:lvl9pPr marL="2639060" indent="0">
              <a:buNone/>
              <a:defRPr sz="7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280" y="381382"/>
            <a:ext cx="2949120" cy="1333118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00" y="822319"/>
            <a:ext cx="4628160" cy="4062346"/>
          </a:xfrm>
        </p:spPr>
        <p:txBody>
          <a:bodyPr vert="horz" wrap="square" lIns="102870" tIns="51435" rIns="102870" bIns="51435" numCol="1" anchor="t" anchorCtr="0" compatLnSpc="1"/>
          <a:lstStyle>
            <a:lvl1pPr marL="0" indent="0">
              <a:buNone/>
              <a:defRPr sz="2310"/>
            </a:lvl1pPr>
            <a:lvl2pPr marL="329565" indent="0">
              <a:buNone/>
              <a:defRPr sz="2020"/>
            </a:lvl2pPr>
            <a:lvl3pPr marL="659765" indent="0">
              <a:buNone/>
              <a:defRPr sz="1730"/>
            </a:lvl3pPr>
            <a:lvl4pPr marL="989330" indent="0">
              <a:buNone/>
              <a:defRPr sz="1445"/>
            </a:lvl4pPr>
            <a:lvl5pPr marL="1319530" indent="0">
              <a:buNone/>
              <a:defRPr sz="1445"/>
            </a:lvl5pPr>
            <a:lvl6pPr marL="1649095" indent="0">
              <a:buNone/>
              <a:defRPr sz="1445"/>
            </a:lvl6pPr>
            <a:lvl7pPr marL="1979295" indent="0">
              <a:buNone/>
              <a:defRPr sz="1445"/>
            </a:lvl7pPr>
            <a:lvl8pPr marL="2308860" indent="0">
              <a:buNone/>
              <a:defRPr sz="1445"/>
            </a:lvl8pPr>
            <a:lvl9pPr marL="2639060" indent="0">
              <a:buNone/>
              <a:defRPr sz="1445"/>
            </a:lvl9pPr>
          </a:lstStyle>
          <a:p>
            <a:pPr marL="0" marR="0" lvl="0" indent="0" algn="l" defTabSz="10287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280" y="1714500"/>
            <a:ext cx="2949120" cy="3175890"/>
          </a:xfrm>
        </p:spPr>
        <p:txBody>
          <a:bodyPr/>
          <a:lstStyle>
            <a:lvl1pPr marL="0" indent="0">
              <a:buNone/>
              <a:defRPr sz="1155"/>
            </a:lvl1pPr>
            <a:lvl2pPr marL="329565" indent="0">
              <a:buNone/>
              <a:defRPr sz="1010"/>
            </a:lvl2pPr>
            <a:lvl3pPr marL="659765" indent="0">
              <a:buNone/>
              <a:defRPr sz="865"/>
            </a:lvl3pPr>
            <a:lvl4pPr marL="989330" indent="0">
              <a:buNone/>
              <a:defRPr sz="720"/>
            </a:lvl4pPr>
            <a:lvl5pPr marL="1319530" indent="0">
              <a:buNone/>
              <a:defRPr sz="720"/>
            </a:lvl5pPr>
            <a:lvl6pPr marL="1649095" indent="0">
              <a:buNone/>
              <a:defRPr sz="720"/>
            </a:lvl6pPr>
            <a:lvl7pPr marL="1979295" indent="0">
              <a:buNone/>
              <a:defRPr sz="720"/>
            </a:lvl7pPr>
            <a:lvl8pPr marL="2308860" indent="0">
              <a:buNone/>
              <a:defRPr sz="720"/>
            </a:lvl8pPr>
            <a:lvl9pPr marL="2639060" indent="0">
              <a:buNone/>
              <a:defRPr sz="7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1200" y="229058"/>
            <a:ext cx="2056320" cy="487664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920" y="229058"/>
            <a:ext cx="6035040" cy="487664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24800" y="5331328"/>
            <a:ext cx="8359200" cy="267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730" tIns="36365" rIns="72730" bIns="36365"/>
          <a:lstStyle/>
          <a:p>
            <a:pPr marL="0" marR="0" lvl="0" indent="0" algn="ct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编辑发行：西安恒谦教育科技股份有限公司                                          全国统一客服电话：</a:t>
            </a:r>
            <a:r>
              <a:rPr kumimoji="0" lang="en-US" altLang="zh-CN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400-715-6688</a:t>
            </a:r>
            <a:endParaRPr kumimoji="0" lang="en-US" altLang="zh-CN" sz="108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844000" y="273725"/>
            <a:ext cx="3317760" cy="2660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ct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恒谦教育教学资源库</a:t>
            </a:r>
            <a:r>
              <a:rPr kumimoji="0" lang="en-US" altLang="zh-CN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endParaRPr kumimoji="0" lang="en-US" altLang="zh-CN" sz="1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3076" name="Picture 21" descr="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0" y="218751"/>
            <a:ext cx="1620000" cy="4386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507360" y="218751"/>
            <a:ext cx="2344320" cy="42354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教师备课、备考伴侣</a:t>
            </a:r>
            <a:endParaRPr kumimoji="0" lang="zh-CN" altLang="en-US" sz="108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专注中国基础教育资源建设</a:t>
            </a:r>
            <a:endParaRPr kumimoji="0" lang="zh-CN" altLang="en-US" sz="108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96000" y="1524382"/>
            <a:ext cx="6475680" cy="1224315"/>
          </a:xfrm>
        </p:spPr>
        <p:txBody>
          <a:bodyPr/>
          <a:lstStyle>
            <a:lvl1pPr>
              <a:defRPr sz="288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6000" y="3174745"/>
            <a:ext cx="6399360" cy="1460246"/>
          </a:xfrm>
        </p:spPr>
        <p:txBody>
          <a:bodyPr/>
          <a:lstStyle>
            <a:lvl1pPr marL="0" indent="0" algn="ctr">
              <a:buFontTx/>
              <a:buNone/>
              <a:defRPr sz="231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82323F-582F-4325-A795-DC031CD401AB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80" y="3672947"/>
            <a:ext cx="7771680" cy="1134983"/>
          </a:xfrm>
        </p:spPr>
        <p:txBody>
          <a:bodyPr anchor="t"/>
          <a:lstStyle>
            <a:lvl1pPr algn="l">
              <a:defRPr sz="288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80" y="2422290"/>
            <a:ext cx="7771680" cy="1250657"/>
          </a:xfrm>
        </p:spPr>
        <p:txBody>
          <a:bodyPr anchor="b"/>
          <a:lstStyle>
            <a:lvl1pPr marL="0" indent="0">
              <a:buNone/>
              <a:defRPr sz="1445"/>
            </a:lvl1pPr>
            <a:lvl2pPr marL="329565" indent="0">
              <a:buNone/>
              <a:defRPr sz="1300"/>
            </a:lvl2pPr>
            <a:lvl3pPr marL="659765" indent="0">
              <a:buNone/>
              <a:defRPr sz="1155"/>
            </a:lvl3pPr>
            <a:lvl4pPr marL="989330" indent="0">
              <a:buNone/>
              <a:defRPr sz="1010"/>
            </a:lvl4pPr>
            <a:lvl5pPr marL="1319530" indent="0">
              <a:buNone/>
              <a:defRPr sz="1010"/>
            </a:lvl5pPr>
            <a:lvl6pPr marL="1649095" indent="0">
              <a:buNone/>
              <a:defRPr sz="1010"/>
            </a:lvl6pPr>
            <a:lvl7pPr marL="1979295" indent="0">
              <a:buNone/>
              <a:defRPr sz="1010"/>
            </a:lvl7pPr>
            <a:lvl8pPr marL="2308860" indent="0">
              <a:buNone/>
              <a:defRPr sz="1010"/>
            </a:lvl8pPr>
            <a:lvl9pPr marL="2639060" indent="0">
              <a:buNone/>
              <a:defRPr sz="10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9463CC-C4CA-4472-B42D-8793DAF3B54D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480" y="2031745"/>
            <a:ext cx="4046400" cy="3073960"/>
          </a:xfrm>
        </p:spPr>
        <p:txBody>
          <a:bodyPr/>
          <a:lstStyle>
            <a:lvl1pPr>
              <a:defRPr sz="2020"/>
            </a:lvl1pPr>
            <a:lvl2pPr>
              <a:defRPr sz="1730"/>
            </a:lvl2pPr>
            <a:lvl3pPr>
              <a:defRPr sz="1445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120" y="2031745"/>
            <a:ext cx="4046400" cy="3073960"/>
          </a:xfrm>
        </p:spPr>
        <p:txBody>
          <a:bodyPr/>
          <a:lstStyle>
            <a:lvl1pPr>
              <a:defRPr sz="2020"/>
            </a:lvl1pPr>
            <a:lvl2pPr>
              <a:defRPr sz="1730"/>
            </a:lvl2pPr>
            <a:lvl3pPr>
              <a:defRPr sz="1445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5CC6D-862D-441F-90EE-8F2433623CD1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29058"/>
            <a:ext cx="8229600" cy="95173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920" y="1279290"/>
            <a:ext cx="4039200" cy="532560"/>
          </a:xfrm>
        </p:spPr>
        <p:txBody>
          <a:bodyPr anchor="b"/>
          <a:lstStyle>
            <a:lvl1pPr marL="0" indent="0">
              <a:buNone/>
              <a:defRPr sz="1730" b="1"/>
            </a:lvl1pPr>
            <a:lvl2pPr marL="329565" indent="0">
              <a:buNone/>
              <a:defRPr sz="1445" b="1"/>
            </a:lvl2pPr>
            <a:lvl3pPr marL="659765" indent="0">
              <a:buNone/>
              <a:defRPr sz="1300" b="1"/>
            </a:lvl3pPr>
            <a:lvl4pPr marL="989330" indent="0">
              <a:buNone/>
              <a:defRPr sz="1155" b="1"/>
            </a:lvl4pPr>
            <a:lvl5pPr marL="1319530" indent="0">
              <a:buNone/>
              <a:defRPr sz="1155" b="1"/>
            </a:lvl5pPr>
            <a:lvl6pPr marL="1649095" indent="0">
              <a:buNone/>
              <a:defRPr sz="1155" b="1"/>
            </a:lvl6pPr>
            <a:lvl7pPr marL="1979295" indent="0">
              <a:buNone/>
              <a:defRPr sz="1155" b="1"/>
            </a:lvl7pPr>
            <a:lvl8pPr marL="2308860" indent="0">
              <a:buNone/>
              <a:defRPr sz="1155" b="1"/>
            </a:lvl8pPr>
            <a:lvl9pPr marL="2639060" indent="0">
              <a:buNone/>
              <a:defRPr sz="11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920" y="1811850"/>
            <a:ext cx="4039200" cy="3293856"/>
          </a:xfrm>
        </p:spPr>
        <p:txBody>
          <a:bodyPr/>
          <a:lstStyle>
            <a:lvl1pPr>
              <a:defRPr sz="1730"/>
            </a:lvl1pPr>
            <a:lvl2pPr>
              <a:defRPr sz="1445"/>
            </a:lvl2pPr>
            <a:lvl3pPr>
              <a:defRPr sz="1300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440" y="1279290"/>
            <a:ext cx="4042080" cy="532560"/>
          </a:xfrm>
        </p:spPr>
        <p:txBody>
          <a:bodyPr anchor="b"/>
          <a:lstStyle>
            <a:lvl1pPr marL="0" indent="0">
              <a:buNone/>
              <a:defRPr sz="1730" b="1"/>
            </a:lvl1pPr>
            <a:lvl2pPr marL="329565" indent="0">
              <a:buNone/>
              <a:defRPr sz="1445" b="1"/>
            </a:lvl2pPr>
            <a:lvl3pPr marL="659765" indent="0">
              <a:buNone/>
              <a:defRPr sz="1300" b="1"/>
            </a:lvl3pPr>
            <a:lvl4pPr marL="989330" indent="0">
              <a:buNone/>
              <a:defRPr sz="1155" b="1"/>
            </a:lvl4pPr>
            <a:lvl5pPr marL="1319530" indent="0">
              <a:buNone/>
              <a:defRPr sz="1155" b="1"/>
            </a:lvl5pPr>
            <a:lvl6pPr marL="1649095" indent="0">
              <a:buNone/>
              <a:defRPr sz="1155" b="1"/>
            </a:lvl6pPr>
            <a:lvl7pPr marL="1979295" indent="0">
              <a:buNone/>
              <a:defRPr sz="1155" b="1"/>
            </a:lvl7pPr>
            <a:lvl8pPr marL="2308860" indent="0">
              <a:buNone/>
              <a:defRPr sz="1155" b="1"/>
            </a:lvl8pPr>
            <a:lvl9pPr marL="2639060" indent="0">
              <a:buNone/>
              <a:defRPr sz="11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440" y="1811850"/>
            <a:ext cx="4042080" cy="3293856"/>
          </a:xfrm>
        </p:spPr>
        <p:txBody>
          <a:bodyPr/>
          <a:lstStyle>
            <a:lvl1pPr>
              <a:defRPr sz="1730"/>
            </a:lvl1pPr>
            <a:lvl2pPr>
              <a:defRPr sz="1445"/>
            </a:lvl2pPr>
            <a:lvl3pPr>
              <a:defRPr sz="1300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A32167-DA03-4A8A-B657-AE27D7770264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6C957D-4B6F-4BD5-8753-7DD1F88760B9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C8372C-E10D-4AB9-9084-62CD382FC4A3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27913"/>
            <a:ext cx="3008160" cy="967770"/>
          </a:xfrm>
        </p:spPr>
        <p:txBody>
          <a:bodyPr anchor="b"/>
          <a:lstStyle>
            <a:lvl1pPr algn="l">
              <a:defRPr sz="144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20" y="227913"/>
            <a:ext cx="5112000" cy="4877792"/>
          </a:xfrm>
        </p:spPr>
        <p:txBody>
          <a:bodyPr/>
          <a:lstStyle>
            <a:lvl1pPr>
              <a:defRPr sz="2310"/>
            </a:lvl1pPr>
            <a:lvl2pPr>
              <a:defRPr sz="2020"/>
            </a:lvl2pPr>
            <a:lvl3pPr>
              <a:defRPr sz="1730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920" y="1195683"/>
            <a:ext cx="3008160" cy="3910022"/>
          </a:xfrm>
        </p:spPr>
        <p:txBody>
          <a:bodyPr/>
          <a:lstStyle>
            <a:lvl1pPr marL="0" indent="0">
              <a:buNone/>
              <a:defRPr sz="1010"/>
            </a:lvl1pPr>
            <a:lvl2pPr marL="329565" indent="0">
              <a:buNone/>
              <a:defRPr sz="865"/>
            </a:lvl2pPr>
            <a:lvl3pPr marL="659765" indent="0">
              <a:buNone/>
              <a:defRPr sz="720"/>
            </a:lvl3pPr>
            <a:lvl4pPr marL="989330" indent="0">
              <a:buNone/>
              <a:defRPr sz="650"/>
            </a:lvl4pPr>
            <a:lvl5pPr marL="1319530" indent="0">
              <a:buNone/>
              <a:defRPr sz="650"/>
            </a:lvl5pPr>
            <a:lvl6pPr marL="1649095" indent="0">
              <a:buNone/>
              <a:defRPr sz="650"/>
            </a:lvl6pPr>
            <a:lvl7pPr marL="1979295" indent="0">
              <a:buNone/>
              <a:defRPr sz="650"/>
            </a:lvl7pPr>
            <a:lvl8pPr marL="2308860" indent="0">
              <a:buNone/>
              <a:defRPr sz="650"/>
            </a:lvl8pPr>
            <a:lvl9pPr marL="2639060" indent="0">
              <a:buNone/>
              <a:defRPr sz="6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B47743-F52B-40D9-89AD-74BE493EAFB9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800" y="4000500"/>
            <a:ext cx="5486400" cy="471860"/>
          </a:xfrm>
        </p:spPr>
        <p:txBody>
          <a:bodyPr anchor="b"/>
          <a:lstStyle>
            <a:lvl1pPr algn="l">
              <a:defRPr sz="144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800" y="510800"/>
            <a:ext cx="5486400" cy="3429000"/>
          </a:xfrm>
        </p:spPr>
        <p:txBody>
          <a:bodyPr vert="horz" wrap="square" lIns="100813" tIns="50406" rIns="100813" bIns="50406" numCol="1" anchor="t" anchorCtr="0" compatLnSpc="1"/>
          <a:lstStyle>
            <a:lvl1pPr marL="0" indent="0">
              <a:buNone/>
              <a:defRPr sz="2310"/>
            </a:lvl1pPr>
            <a:lvl2pPr marL="329565" indent="0">
              <a:buNone/>
              <a:defRPr sz="2020"/>
            </a:lvl2pPr>
            <a:lvl3pPr marL="659765" indent="0">
              <a:buNone/>
              <a:defRPr sz="1730"/>
            </a:lvl3pPr>
            <a:lvl4pPr marL="989330" indent="0">
              <a:buNone/>
              <a:defRPr sz="1445"/>
            </a:lvl4pPr>
            <a:lvl5pPr marL="1319530" indent="0">
              <a:buNone/>
              <a:defRPr sz="1445"/>
            </a:lvl5pPr>
            <a:lvl6pPr marL="1649095" indent="0">
              <a:buNone/>
              <a:defRPr sz="1445"/>
            </a:lvl6pPr>
            <a:lvl7pPr marL="1979295" indent="0">
              <a:buNone/>
              <a:defRPr sz="1445"/>
            </a:lvl7pPr>
            <a:lvl8pPr marL="2308860" indent="0">
              <a:buNone/>
              <a:defRPr sz="1445"/>
            </a:lvl8pPr>
            <a:lvl9pPr marL="2639060" indent="0">
              <a:buNone/>
              <a:defRPr sz="1445"/>
            </a:lvl9pPr>
          </a:lstStyle>
          <a:p>
            <a:pPr marL="0" marR="0" lvl="0" indent="0" algn="l" defTabSz="100774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800" y="4472360"/>
            <a:ext cx="5486400" cy="671140"/>
          </a:xfrm>
        </p:spPr>
        <p:txBody>
          <a:bodyPr/>
          <a:lstStyle>
            <a:lvl1pPr marL="0" indent="0">
              <a:buNone/>
              <a:defRPr sz="1010"/>
            </a:lvl1pPr>
            <a:lvl2pPr marL="329565" indent="0">
              <a:buNone/>
              <a:defRPr sz="865"/>
            </a:lvl2pPr>
            <a:lvl3pPr marL="659765" indent="0">
              <a:buNone/>
              <a:defRPr sz="720"/>
            </a:lvl3pPr>
            <a:lvl4pPr marL="989330" indent="0">
              <a:buNone/>
              <a:defRPr sz="650"/>
            </a:lvl4pPr>
            <a:lvl5pPr marL="1319530" indent="0">
              <a:buNone/>
              <a:defRPr sz="650"/>
            </a:lvl5pPr>
            <a:lvl6pPr marL="1649095" indent="0">
              <a:buNone/>
              <a:defRPr sz="650"/>
            </a:lvl6pPr>
            <a:lvl7pPr marL="1979295" indent="0">
              <a:buNone/>
              <a:defRPr sz="650"/>
            </a:lvl7pPr>
            <a:lvl8pPr marL="2308860" indent="0">
              <a:buNone/>
              <a:defRPr sz="650"/>
            </a:lvl8pPr>
            <a:lvl9pPr marL="2639060" indent="0">
              <a:buNone/>
              <a:defRPr sz="6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05D76E-E6A5-4664-ADF2-A2CE2199D933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E93923-6DAE-4752-AFF5-743469B07CEF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760" y="952882"/>
            <a:ext cx="2057760" cy="41528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480" y="952882"/>
            <a:ext cx="6035040" cy="41528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0F6F19-561C-46CD-AA0C-F525571BFD65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 showMasterSp="0">
  <p:cSld name="标题，文本与剪贴画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0" y="952882"/>
            <a:ext cx="8231040" cy="951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6480" y="2031745"/>
            <a:ext cx="4046400" cy="30739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1120" y="2031745"/>
            <a:ext cx="4046400" cy="3073960"/>
          </a:xfrm>
        </p:spPr>
        <p:txBody>
          <a:bodyPr vert="horz" wrap="square" lIns="100813" tIns="50406" rIns="100813" bIns="50406" numCol="1" anchor="t" anchorCtr="0" compatLnSpc="1"/>
          <a:lstStyle/>
          <a:p>
            <a:pPr marL="377825" marR="0" lvl="0" indent="-377825" algn="l" defTabSz="100774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5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ln>
            <a:miter lim="800000"/>
          </a:ln>
        </p:spPr>
        <p:txBody>
          <a:bodyPr vert="horz" wrap="square" lIns="100813" tIns="50406" rIns="100813" bIns="5040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144F0B-9400-4A43-8952-3124699D9AAE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333500"/>
            <a:ext cx="3815477" cy="36247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1323" y="1333500"/>
            <a:ext cx="3815477" cy="36247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2032"/>
            <a:ext cx="3655181" cy="686593"/>
          </a:xfrm>
        </p:spPr>
        <p:txBody>
          <a:bodyPr anchor="ctr" anchorCtr="0"/>
          <a:lstStyle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1500" indent="0">
              <a:buNone/>
              <a:defRPr sz="1250"/>
            </a:lvl3pPr>
            <a:lvl4pPr marL="857250" indent="0">
              <a:buNone/>
              <a:defRPr sz="1125"/>
            </a:lvl4pPr>
            <a:lvl5pPr marL="1143000" indent="0">
              <a:buNone/>
              <a:defRPr sz="1125"/>
            </a:lvl5pPr>
            <a:lvl6pPr marL="1428750" indent="0">
              <a:buNone/>
              <a:defRPr sz="1125"/>
            </a:lvl6pPr>
            <a:lvl7pPr marL="1714500" indent="0">
              <a:buNone/>
              <a:defRPr sz="1125"/>
            </a:lvl7pPr>
            <a:lvl8pPr marL="2000250" indent="0">
              <a:buNone/>
              <a:defRPr sz="1125"/>
            </a:lvl8pPr>
            <a:lvl9pPr marL="2286000" indent="0">
              <a:buNone/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1149"/>
            <a:ext cx="3655181" cy="29369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2032"/>
            <a:ext cx="3673182" cy="686593"/>
          </a:xfrm>
        </p:spPr>
        <p:txBody>
          <a:bodyPr anchor="ctr" anchorCtr="0"/>
          <a:lstStyle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1500" indent="0">
              <a:buNone/>
              <a:defRPr sz="1250"/>
            </a:lvl3pPr>
            <a:lvl4pPr marL="857250" indent="0">
              <a:buNone/>
              <a:defRPr sz="1125"/>
            </a:lvl4pPr>
            <a:lvl5pPr marL="1143000" indent="0">
              <a:buNone/>
              <a:defRPr sz="1125"/>
            </a:lvl5pPr>
            <a:lvl6pPr marL="1428750" indent="0">
              <a:buNone/>
              <a:defRPr sz="1125"/>
            </a:lvl6pPr>
            <a:lvl7pPr marL="1714500" indent="0">
              <a:buNone/>
              <a:defRPr sz="1125"/>
            </a:lvl7pPr>
            <a:lvl8pPr marL="2000250" indent="0">
              <a:buNone/>
              <a:defRPr sz="1125"/>
            </a:lvl8pPr>
            <a:lvl9pPr marL="2286000" indent="0">
              <a:buNone/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1149"/>
            <a:ext cx="3673182" cy="29369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4"/>
            <a:ext cx="4629150" cy="4061354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3124012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001"/>
            <a:ext cx="4629150" cy="4503208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3124012" cy="3176323"/>
          </a:xfrm>
        </p:spPr>
        <p:txBody>
          <a:bodyPr/>
          <a:lstStyle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1500" indent="0">
              <a:buNone/>
              <a:defRPr sz="1000"/>
            </a:lvl3pPr>
            <a:lvl4pPr marL="857250" indent="0">
              <a:buNone/>
              <a:defRPr sz="875"/>
            </a:lvl4pPr>
            <a:lvl5pPr marL="1143000" indent="0">
              <a:buNone/>
              <a:defRPr sz="875"/>
            </a:lvl5pPr>
            <a:lvl6pPr marL="1428750" indent="0">
              <a:buNone/>
              <a:defRPr sz="875"/>
            </a:lvl6pPr>
            <a:lvl7pPr marL="1714500" indent="0">
              <a:buNone/>
              <a:defRPr sz="875"/>
            </a:lvl7pPr>
            <a:lvl8pPr marL="2000250" indent="0">
              <a:buNone/>
              <a:defRPr sz="875"/>
            </a:lvl8pPr>
            <a:lvl9pPr marL="2286000" indent="0">
              <a:buNone/>
              <a:defRPr sz="8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sp>
        <p:nvSpPr>
          <p:cNvPr id="1026" name="直接连接符 1025"/>
          <p:cNvSpPr/>
          <p:nvPr/>
        </p:nvSpPr>
        <p:spPr>
          <a:xfrm>
            <a:off x="1016000" y="1333500"/>
            <a:ext cx="7747000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" name="日期占位符 1026"/>
          <p:cNvSpPr>
            <a:spLocks noGrp="1"/>
          </p:cNvSpPr>
          <p:nvPr>
            <p:ph type="dt" sz="half" idx="2"/>
          </p:nvPr>
        </p:nvSpPr>
        <p:spPr>
          <a:xfrm>
            <a:off x="990600" y="5080000"/>
            <a:ext cx="1905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165">
                <a:solidFill>
                  <a:schemeClr val="bg2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页脚占位符 1027"/>
          <p:cNvSpPr>
            <a:spLocks noGrp="1"/>
          </p:cNvSpPr>
          <p:nvPr>
            <p:ph type="ftr" sz="quarter" idx="3"/>
          </p:nvPr>
        </p:nvSpPr>
        <p:spPr>
          <a:xfrm>
            <a:off x="3429000" y="5080000"/>
            <a:ext cx="28956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165">
                <a:solidFill>
                  <a:schemeClr val="bg2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灯片编号占位符 1028"/>
          <p:cNvSpPr>
            <a:spLocks noGrp="1"/>
          </p:cNvSpPr>
          <p:nvPr>
            <p:ph type="sldNum" sz="quarter" idx="4"/>
          </p:nvPr>
        </p:nvSpPr>
        <p:spPr>
          <a:xfrm>
            <a:off x="6858000" y="5080000"/>
            <a:ext cx="1905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165">
                <a:solidFill>
                  <a:schemeClr val="bg2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标题 1029"/>
          <p:cNvSpPr>
            <a:spLocks noGrp="1"/>
          </p:cNvSpPr>
          <p:nvPr>
            <p:ph type="title"/>
          </p:nvPr>
        </p:nvSpPr>
        <p:spPr>
          <a:xfrm>
            <a:off x="900113" y="338667"/>
            <a:ext cx="7786687" cy="84402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1" name="文本占位符 1030"/>
          <p:cNvSpPr>
            <a:spLocks noGrp="1"/>
          </p:cNvSpPr>
          <p:nvPr>
            <p:ph type="body" idx="1"/>
          </p:nvPr>
        </p:nvSpPr>
        <p:spPr>
          <a:xfrm>
            <a:off x="900113" y="1333500"/>
            <a:ext cx="7786687" cy="362479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lvl="0" indent="-28575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9125" lvl="1" indent="-238125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52500" lvl="2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3500" lvl="3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4500" lvl="4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5500" lvl="5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6500" lvl="6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7500" lvl="7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38500" lvl="8" indent="-190500" algn="l" defTabSz="76200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000" lvl="1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762000" lvl="2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143000" lvl="3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524000" lvl="4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905000" lvl="5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286000" lvl="6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667000" lvl="7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048000" lvl="8" indent="0" algn="l" defTabSz="7620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920" y="229058"/>
            <a:ext cx="8229600" cy="951737"/>
          </a:xfrm>
          <a:prstGeom prst="rect">
            <a:avLst/>
          </a:prstGeom>
          <a:noFill/>
          <a:ln w="9525">
            <a:noFill/>
          </a:ln>
        </p:spPr>
        <p:txBody>
          <a:bodyPr lIns="102870" tIns="51435" rIns="102870" bIns="51435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920" y="1333118"/>
            <a:ext cx="8229600" cy="3772587"/>
          </a:xfrm>
          <a:prstGeom prst="rect">
            <a:avLst/>
          </a:prstGeom>
          <a:noFill/>
          <a:ln w="9525">
            <a:noFill/>
          </a:ln>
        </p:spPr>
        <p:txBody>
          <a:bodyPr lIns="102870" tIns="51435" rIns="102870" bIns="5143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5204200"/>
            <a:ext cx="2132640" cy="3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70" tIns="51435" rIns="102870" bIns="51435" numCol="1" anchor="t" anchorCtr="0" compatLnSpc="1"/>
          <a:lstStyle>
            <a:lvl1pPr defTabSz="1028700" eaLnBrk="1" hangingPunct="1">
              <a:defRPr sz="1155" smtClean="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5204200"/>
            <a:ext cx="2894400" cy="3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70" tIns="51435" rIns="102870" bIns="51435" numCol="1" anchor="t" anchorCtr="0" compatLnSpc="1"/>
          <a:lstStyle>
            <a:lvl1pPr algn="ctr" defTabSz="1028700" eaLnBrk="1" hangingPunct="1">
              <a:defRPr sz="1155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5204200"/>
            <a:ext cx="2134080" cy="3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70" tIns="51435" rIns="102870" bIns="51435" numCol="1" anchor="t" anchorCtr="0" compatLnSpc="1"/>
          <a:lstStyle>
            <a:lvl1pPr algn="r" defTabSz="1028700" eaLnBrk="1" hangingPunct="1">
              <a:defRPr sz="1155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742315" rtl="0" eaLnBrk="0" fontAlgn="base" hangingPunct="0">
        <a:spcBef>
          <a:spcPct val="0"/>
        </a:spcBef>
        <a:spcAft>
          <a:spcPct val="0"/>
        </a:spcAft>
        <a:defRPr sz="3605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78765" indent="-278765" algn="l" defTabSz="742315" rtl="0" eaLnBrk="0" fontAlgn="base" hangingPunct="0">
        <a:spcBef>
          <a:spcPts val="70"/>
        </a:spcBef>
        <a:spcAft>
          <a:spcPct val="0"/>
        </a:spcAft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1pPr>
      <a:lvl2pPr marL="603885" indent="-232410" algn="l" defTabSz="742315" rtl="0" eaLnBrk="0" fontAlgn="base" hangingPunct="0">
        <a:spcBef>
          <a:spcPts val="70"/>
        </a:spcBef>
        <a:spcAft>
          <a:spcPct val="0"/>
        </a:spcAft>
        <a:buChar char="–"/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927735" indent="-185420" algn="l" defTabSz="742315" rtl="0" eaLnBrk="0" fontAlgn="base" hangingPunct="0">
        <a:spcBef>
          <a:spcPts val="70"/>
        </a:spcBef>
        <a:spcAft>
          <a:spcPct val="0"/>
        </a:spcAft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298575" indent="-185420" algn="l" defTabSz="742315" rtl="0" eaLnBrk="0" fontAlgn="base" hangingPunct="0">
        <a:spcBef>
          <a:spcPts val="70"/>
        </a:spcBef>
        <a:spcAft>
          <a:spcPct val="0"/>
        </a:spcAft>
        <a:buChar char="–"/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70050" indent="-185420" algn="l" defTabSz="742315" rtl="0" eaLnBrk="0" fontAlgn="base" hangingPunct="0">
        <a:spcBef>
          <a:spcPts val="70"/>
        </a:spcBef>
        <a:spcAft>
          <a:spcPct val="0"/>
        </a:spcAft>
        <a:buChar char="»"/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indent="-165100" algn="l" defTabSz="65976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indent="-165100" algn="l" defTabSz="65976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73960" indent="-165100" algn="l" defTabSz="65976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03525" indent="-165100" algn="l" defTabSz="65976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956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976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933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953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909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29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886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3906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8"/>
          <p:cNvSpPr>
            <a:spLocks noGrp="1"/>
          </p:cNvSpPr>
          <p:nvPr>
            <p:ph type="title"/>
          </p:nvPr>
        </p:nvSpPr>
        <p:spPr>
          <a:xfrm>
            <a:off x="456480" y="952882"/>
            <a:ext cx="8231040" cy="951737"/>
          </a:xfrm>
          <a:prstGeom prst="rect">
            <a:avLst/>
          </a:prstGeom>
          <a:noFill/>
          <a:ln w="9525">
            <a:noFill/>
          </a:ln>
        </p:spPr>
        <p:txBody>
          <a:bodyPr lIns="100813" tIns="50406" rIns="100813" bIns="50406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19"/>
          <p:cNvSpPr>
            <a:spLocks noGrp="1"/>
          </p:cNvSpPr>
          <p:nvPr>
            <p:ph type="body" idx="1"/>
          </p:nvPr>
        </p:nvSpPr>
        <p:spPr>
          <a:xfrm>
            <a:off x="456480" y="2031745"/>
            <a:ext cx="8231040" cy="3073960"/>
          </a:xfrm>
          <a:prstGeom prst="rect">
            <a:avLst/>
          </a:prstGeom>
          <a:noFill/>
          <a:ln w="9525">
            <a:noFill/>
          </a:ln>
        </p:spPr>
        <p:txBody>
          <a:bodyPr lIns="100813" tIns="50406" rIns="100813" bIns="50406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320" y="5333619"/>
            <a:ext cx="1067040" cy="2702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813" tIns="50406" rIns="100813" bIns="50406" numCol="1" anchor="t" anchorCtr="0" compatLnSpc="1"/>
          <a:lstStyle>
            <a:lvl1pPr algn="r" eaLnBrk="1" hangingPunct="1">
              <a:defRPr>
                <a:latin typeface="Arial Black" panose="020B0A04020102020204" charset="0"/>
                <a:ea typeface="楷体_GB2312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E4475F-6F2D-48E6-8E17-E0D59FD347F4}" type="slidenum">
              <a:rPr kumimoji="0" lang="en-US" altLang="zh-CN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楷体_GB2312" pitchFamily="49" charset="-122"/>
                <a:cs typeface="+mn-cs"/>
              </a:rPr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楷体_GB2312" pitchFamily="49" charset="-122"/>
              <a:cs typeface="+mn-cs"/>
            </a:endParaRPr>
          </a:p>
        </p:txBody>
      </p:sp>
      <p:pic>
        <p:nvPicPr>
          <p:cNvPr id="1029" name="Picture 29" descr="logo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920" y="218751"/>
            <a:ext cx="1620000" cy="4386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2844000" y="273725"/>
            <a:ext cx="3317760" cy="2660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ct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《</a:t>
            </a:r>
            <a:r>
              <a:rPr kumimoji="0" lang="zh-CN" altLang="en-US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恒谦教育教学资源库</a:t>
            </a:r>
            <a:r>
              <a:rPr kumimoji="0" lang="en-US" altLang="zh-CN" sz="173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》</a:t>
            </a:r>
            <a:endParaRPr kumimoji="0" lang="en-US" altLang="zh-CN" sz="1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507360" y="218751"/>
            <a:ext cx="2344320" cy="42354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教师备课、备考伴侣</a:t>
            </a:r>
            <a:endParaRPr kumimoji="0" lang="zh-CN" altLang="en-US" sz="108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r" defTabSz="1007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专注中国基础教育资源建设</a:t>
            </a:r>
            <a:endParaRPr kumimoji="0" lang="zh-CN" altLang="en-US" sz="108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727075" rtl="0" eaLnBrk="0" fontAlgn="base" hangingPunct="0">
        <a:spcBef>
          <a:spcPct val="0"/>
        </a:spcBef>
        <a:spcAft>
          <a:spcPct val="0"/>
        </a:spcAft>
        <a:defRPr sz="3535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774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00774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00774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00774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00774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00774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00774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00774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72415" indent="-272415" algn="l" defTabSz="727075" rtl="0" eaLnBrk="0" fontAlgn="base" hangingPunct="0">
        <a:spcBef>
          <a:spcPts val="70"/>
        </a:spcBef>
        <a:spcAft>
          <a:spcPct val="0"/>
        </a:spcAft>
        <a:buChar char="•"/>
        <a:defRPr sz="2525">
          <a:solidFill>
            <a:schemeClr val="tx1"/>
          </a:solidFill>
          <a:latin typeface="+mn-lt"/>
          <a:ea typeface="+mn-ea"/>
          <a:cs typeface="+mn-cs"/>
        </a:defRPr>
      </a:lvl1pPr>
      <a:lvl2pPr marL="591185" indent="-226695" algn="l" defTabSz="727075" rtl="0" eaLnBrk="0" fontAlgn="base" hangingPunct="0">
        <a:spcBef>
          <a:spcPts val="70"/>
        </a:spcBef>
        <a:spcAft>
          <a:spcPct val="0"/>
        </a:spcAft>
        <a:buChar char="–"/>
        <a:defRPr sz="2235">
          <a:solidFill>
            <a:schemeClr val="tx1"/>
          </a:solidFill>
          <a:latin typeface="+mn-lt"/>
          <a:ea typeface="+mn-ea"/>
        </a:defRPr>
      </a:lvl2pPr>
      <a:lvl3pPr marL="909320" indent="-182245" algn="l" defTabSz="727075" rtl="0" eaLnBrk="0" fontAlgn="base" hangingPunct="0">
        <a:spcBef>
          <a:spcPts val="70"/>
        </a:spcBef>
        <a:spcAft>
          <a:spcPct val="0"/>
        </a:spcAft>
        <a:buChar char="•"/>
        <a:defRPr sz="1875">
          <a:solidFill>
            <a:schemeClr val="tx1"/>
          </a:solidFill>
          <a:latin typeface="+mn-lt"/>
          <a:ea typeface="+mn-ea"/>
        </a:defRPr>
      </a:lvl3pPr>
      <a:lvl4pPr marL="1272540" indent="-180975" algn="l" defTabSz="727075" rtl="0" eaLnBrk="0" fontAlgn="base" hangingPunct="0">
        <a:spcBef>
          <a:spcPts val="70"/>
        </a:spcBef>
        <a:spcAft>
          <a:spcPct val="0"/>
        </a:spcAft>
        <a:buChar char="–"/>
        <a:defRPr sz="1585">
          <a:solidFill>
            <a:schemeClr val="tx1"/>
          </a:solidFill>
          <a:latin typeface="+mn-lt"/>
          <a:ea typeface="+mn-ea"/>
        </a:defRPr>
      </a:lvl4pPr>
      <a:lvl5pPr marL="1637030" indent="-182245" algn="l" defTabSz="727075" rtl="0" eaLnBrk="0" fontAlgn="base" hangingPunct="0">
        <a:spcBef>
          <a:spcPts val="70"/>
        </a:spcBef>
        <a:spcAft>
          <a:spcPct val="0"/>
        </a:spcAft>
        <a:buChar char="»"/>
        <a:defRPr sz="1585">
          <a:solidFill>
            <a:schemeClr val="tx1"/>
          </a:solidFill>
          <a:latin typeface="+mn-lt"/>
          <a:ea typeface="+mn-ea"/>
        </a:defRPr>
      </a:lvl5pPr>
      <a:lvl6pPr marL="1966595" indent="-182245" algn="l" defTabSz="727075" rtl="0" fontAlgn="base">
        <a:spcBef>
          <a:spcPts val="70"/>
        </a:spcBef>
        <a:spcAft>
          <a:spcPct val="0"/>
        </a:spcAft>
        <a:buChar char="»"/>
        <a:defRPr sz="1585">
          <a:solidFill>
            <a:schemeClr val="tx1"/>
          </a:solidFill>
          <a:latin typeface="+mn-lt"/>
          <a:ea typeface="+mn-ea"/>
        </a:defRPr>
      </a:lvl6pPr>
      <a:lvl7pPr marL="2296795" indent="-182245" algn="l" defTabSz="727075" rtl="0" fontAlgn="base">
        <a:spcBef>
          <a:spcPts val="70"/>
        </a:spcBef>
        <a:spcAft>
          <a:spcPct val="0"/>
        </a:spcAft>
        <a:buChar char="»"/>
        <a:defRPr sz="1585">
          <a:solidFill>
            <a:schemeClr val="tx1"/>
          </a:solidFill>
          <a:latin typeface="+mn-lt"/>
          <a:ea typeface="+mn-ea"/>
        </a:defRPr>
      </a:lvl7pPr>
      <a:lvl8pPr marL="2626360" indent="-182245" algn="l" defTabSz="727075" rtl="0" fontAlgn="base">
        <a:spcBef>
          <a:spcPts val="70"/>
        </a:spcBef>
        <a:spcAft>
          <a:spcPct val="0"/>
        </a:spcAft>
        <a:buChar char="»"/>
        <a:defRPr sz="1585">
          <a:solidFill>
            <a:schemeClr val="tx1"/>
          </a:solidFill>
          <a:latin typeface="+mn-lt"/>
          <a:ea typeface="+mn-ea"/>
        </a:defRPr>
      </a:lvl8pPr>
      <a:lvl9pPr marL="2955925" indent="-182245" algn="l" defTabSz="727075" rtl="0" fontAlgn="base">
        <a:spcBef>
          <a:spcPts val="70"/>
        </a:spcBef>
        <a:spcAft>
          <a:spcPct val="0"/>
        </a:spcAft>
        <a:buChar char="»"/>
        <a:defRPr sz="15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956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976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933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953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909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295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886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39060" algn="l" defTabSz="6597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标题 37"/>
          <p:cNvSpPr>
            <a:spLocks noGrp="1"/>
          </p:cNvSpPr>
          <p:nvPr>
            <p:ph type="ctrTitle"/>
          </p:nvPr>
        </p:nvSpPr>
        <p:spPr>
          <a:xfrm>
            <a:off x="2964180" y="1102995"/>
            <a:ext cx="3423285" cy="2232025"/>
          </a:xfrm>
        </p:spPr>
        <p:txBody>
          <a:bodyPr/>
          <a:p>
            <a:pPr algn="ctr"/>
            <a:r>
              <a:rPr lang="zh-CN" altLang="en-US" sz="6000"/>
              <a:t>力</a:t>
            </a:r>
            <a:endParaRPr lang="zh-CN" altLang="en-US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24577"/>
          <p:cNvSpPr/>
          <p:nvPr/>
        </p:nvSpPr>
        <p:spPr>
          <a:xfrm>
            <a:off x="1256665" y="487045"/>
            <a:ext cx="6801485" cy="379603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  </a:t>
            </a: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三、</a:t>
            </a: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物体间力的作用是相互的</a:t>
            </a:r>
            <a:endParaRPr lang="zh-CN" altLang="en-US" sz="36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   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   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两个物体互为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施力物体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受力物体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，施力物体同时也是受力物体。</a:t>
            </a:r>
            <a:endParaRPr lang="zh-CN" altLang="en-US" sz="32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32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Group 9"/>
          <p:cNvGrpSpPr/>
          <p:nvPr/>
        </p:nvGrpSpPr>
        <p:grpSpPr>
          <a:xfrm>
            <a:off x="1143000" y="966788"/>
            <a:ext cx="1646635" cy="540544"/>
            <a:chOff x="0" y="572"/>
            <a:chExt cx="1383" cy="454"/>
          </a:xfrm>
        </p:grpSpPr>
        <p:pic>
          <p:nvPicPr>
            <p:cNvPr id="11266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572"/>
              <a:ext cx="1383" cy="4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7" name="Text Box 2"/>
            <p:cNvSpPr txBox="1"/>
            <p:nvPr/>
          </p:nvSpPr>
          <p:spPr>
            <a:xfrm>
              <a:off x="113" y="616"/>
              <a:ext cx="118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讨论一下</a:t>
              </a:r>
              <a:endParaRPr lang="zh-CN" altLang="en-US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2360" y="1669256"/>
            <a:ext cx="5844540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．单独一个物体也可以产生力的作用吗？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316" y="2316956"/>
            <a:ext cx="584454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．不接触的物体间一定没有力的作用吗？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6" name="图片 5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2950369"/>
            <a:ext cx="2132410" cy="205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540629924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19" y="2911079"/>
            <a:ext cx="1835944" cy="203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906" y="392906"/>
            <a:ext cx="661988" cy="5488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12289"/>
          <p:cNvSpPr/>
          <p:nvPr/>
        </p:nvSpPr>
        <p:spPr>
          <a:xfrm>
            <a:off x="1330960" y="1889760"/>
            <a:ext cx="6938645" cy="1840865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charset="0"/>
                <a:ea typeface="黑体" panose="02010609060101010101" charset="-122"/>
              </a:rPr>
              <a:t>        </a:t>
            </a: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四、力作用在物体上，有什么作用效果呢？</a:t>
            </a:r>
            <a:endParaRPr lang="zh-CN" altLang="en-US" sz="36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2290" name="组合 12290"/>
          <p:cNvGrpSpPr/>
          <p:nvPr/>
        </p:nvGrpSpPr>
        <p:grpSpPr>
          <a:xfrm>
            <a:off x="1331119" y="828755"/>
            <a:ext cx="2461022" cy="594122"/>
            <a:chOff x="0" y="0"/>
            <a:chExt cx="1840" cy="499"/>
          </a:xfrm>
        </p:grpSpPr>
        <p:sp>
          <p:nvSpPr>
            <p:cNvPr id="12291" name="圆角矩形 12291"/>
            <p:cNvSpPr/>
            <p:nvPr/>
          </p:nvSpPr>
          <p:spPr>
            <a:xfrm>
              <a:off x="242" y="70"/>
              <a:ext cx="131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  <a:tileRect/>
            </a:gradFill>
            <a:ln w="127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2" name="矩形 12292"/>
            <p:cNvSpPr/>
            <p:nvPr/>
          </p:nvSpPr>
          <p:spPr>
            <a:xfrm>
              <a:off x="454" y="56"/>
              <a:ext cx="1386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100" b="1" dirty="0">
                  <a:solidFill>
                    <a:srgbClr val="000099"/>
                  </a:solidFill>
                  <a:latin typeface="Times New Roman" panose="02020603050405020304" charset="0"/>
                  <a:ea typeface="黑体" panose="02010609060101010101" charset="-122"/>
                </a:rPr>
                <a:t>合作探究一</a:t>
              </a:r>
              <a:endParaRPr lang="zh-CN" altLang="en-US" sz="2100" b="1" dirty="0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pic>
          <p:nvPicPr>
            <p:cNvPr id="12293" name="图片 12293" descr="想想议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" cy="4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1143000" y="3073003"/>
            <a:ext cx="2052638" cy="69151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anchor="t">
            <a:spAutoFit/>
            <a:flatTx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台球受力后由静止变为运动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2" name="图片 13314" descr="12-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859631"/>
            <a:ext cx="2430066" cy="2049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5" descr="12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81" y="859631"/>
            <a:ext cx="1960960" cy="204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3545681" y="3019425"/>
            <a:ext cx="2081213" cy="69151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anchor="t">
            <a:spAutoFit/>
            <a:flatTx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足球受力后由运动变为静止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3" name="图片 13317" descr="12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72" y="859631"/>
            <a:ext cx="2511028" cy="205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13318"/>
          <p:cNvSpPr txBox="1"/>
          <p:nvPr/>
        </p:nvSpPr>
        <p:spPr>
          <a:xfrm>
            <a:off x="5922169" y="3073003"/>
            <a:ext cx="1944291" cy="69151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anchor="t">
            <a:spAutoFit/>
            <a:flatTx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排球受力后改变了运动方向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3320" name="组合 13319"/>
          <p:cNvGrpSpPr/>
          <p:nvPr/>
        </p:nvGrpSpPr>
        <p:grpSpPr>
          <a:xfrm>
            <a:off x="2087166" y="3721894"/>
            <a:ext cx="2426494" cy="431006"/>
            <a:chOff x="0" y="0"/>
            <a:chExt cx="2038" cy="362"/>
          </a:xfrm>
        </p:grpSpPr>
        <p:sp>
          <p:nvSpPr>
            <p:cNvPr id="4" name="直接连接符 13320"/>
            <p:cNvSpPr/>
            <p:nvPr/>
          </p:nvSpPr>
          <p:spPr>
            <a:xfrm>
              <a:off x="0" y="45"/>
              <a:ext cx="363" cy="317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1" name="直接连接符 13321"/>
            <p:cNvSpPr/>
            <p:nvPr/>
          </p:nvSpPr>
          <p:spPr>
            <a:xfrm rot="-480000" flipH="1">
              <a:off x="1543" y="0"/>
              <a:ext cx="495" cy="275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3323" name="文本框 13322"/>
          <p:cNvSpPr txBox="1"/>
          <p:nvPr/>
        </p:nvSpPr>
        <p:spPr>
          <a:xfrm>
            <a:off x="1980010" y="4099322"/>
            <a:ext cx="2376488" cy="899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物体的运动速度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    发生变化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24" name="组合 13323"/>
          <p:cNvGrpSpPr/>
          <p:nvPr/>
        </p:nvGrpSpPr>
        <p:grpSpPr>
          <a:xfrm>
            <a:off x="5706666" y="3721894"/>
            <a:ext cx="2159794" cy="1276350"/>
            <a:chOff x="0" y="0"/>
            <a:chExt cx="1814" cy="1072"/>
          </a:xfrm>
        </p:grpSpPr>
        <p:sp>
          <p:nvSpPr>
            <p:cNvPr id="5" name="直接连接符 13324"/>
            <p:cNvSpPr/>
            <p:nvPr/>
          </p:nvSpPr>
          <p:spPr>
            <a:xfrm>
              <a:off x="997" y="0"/>
              <a:ext cx="0" cy="36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5" name="文本框 13325"/>
            <p:cNvSpPr txBox="1"/>
            <p:nvPr/>
          </p:nvSpPr>
          <p:spPr>
            <a:xfrm>
              <a:off x="0" y="317"/>
              <a:ext cx="1814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物体的运动方向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发生变化</a:t>
              </a:r>
              <a:endPara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9" grpId="0"/>
      <p:bldP spid="13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14337"/>
          <p:cNvSpPr/>
          <p:nvPr/>
        </p:nvSpPr>
        <p:spPr>
          <a:xfrm>
            <a:off x="1405335" y="864076"/>
            <a:ext cx="5941219" cy="54800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力可以使物体运动的速度或运动的方向发生改变。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14338" name="图片 14338" descr="12-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672" y="2060972"/>
            <a:ext cx="2033588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9" descr="12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10" y="2060972"/>
            <a:ext cx="2033588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40" descr="12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47" y="2060972"/>
            <a:ext cx="203358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文本框 14341"/>
          <p:cNvSpPr txBox="1"/>
          <p:nvPr/>
        </p:nvSpPr>
        <p:spPr>
          <a:xfrm>
            <a:off x="1656160" y="4099322"/>
            <a:ext cx="594002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i="1" dirty="0">
                <a:solidFill>
                  <a:srgbClr val="FF0707"/>
                </a:solidFill>
                <a:latin typeface="Arial" panose="020B0604020202020204" pitchFamily="34" charset="0"/>
                <a:ea typeface="黑体" panose="02010609060101010101" charset="-122"/>
              </a:rPr>
              <a:t>物体的运动速度和运动方向统称为运动状态</a:t>
            </a:r>
            <a:endParaRPr lang="zh-CN" altLang="en-US" sz="2100" b="1" i="1" dirty="0">
              <a:solidFill>
                <a:srgbClr val="FF0707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15361"/>
          <p:cNvSpPr/>
          <p:nvPr/>
        </p:nvSpPr>
        <p:spPr>
          <a:xfrm>
            <a:off x="1687195" y="591820"/>
            <a:ext cx="5803265" cy="1840865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力的作用效果</a:t>
            </a:r>
            <a:endParaRPr lang="zh-CN" altLang="en-US" sz="36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3600" b="1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力可以改变物体的运动状态</a:t>
            </a:r>
            <a:endParaRPr lang="zh-CN" altLang="en-US" sz="36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6385"/>
          <p:cNvSpPr txBox="1"/>
          <p:nvPr/>
        </p:nvSpPr>
        <p:spPr>
          <a:xfrm>
            <a:off x="2121694" y="1545431"/>
            <a:ext cx="4185047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这几幅图的共同特点是什么</a:t>
            </a:r>
            <a:r>
              <a:rPr lang="en-US" altLang="x-none" sz="1950" b="1" dirty="0">
                <a:latin typeface="Times New Roman" panose="02020603050405020304" charset="0"/>
                <a:ea typeface="黑体" panose="02010609060101010101" charset="-122"/>
              </a:rPr>
              <a:t>?</a:t>
            </a:r>
            <a:endParaRPr lang="en-US" altLang="x-none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6386" name="组合 16386"/>
          <p:cNvGrpSpPr/>
          <p:nvPr/>
        </p:nvGrpSpPr>
        <p:grpSpPr>
          <a:xfrm>
            <a:off x="1947863" y="2038350"/>
            <a:ext cx="2749154" cy="2925366"/>
            <a:chOff x="0" y="0"/>
            <a:chExt cx="2259" cy="2404"/>
          </a:xfrm>
        </p:grpSpPr>
        <p:grpSp>
          <p:nvGrpSpPr>
            <p:cNvPr id="16387" name="组合 16387"/>
            <p:cNvGrpSpPr/>
            <p:nvPr/>
          </p:nvGrpSpPr>
          <p:grpSpPr>
            <a:xfrm>
              <a:off x="0" y="0"/>
              <a:ext cx="2259" cy="2404"/>
              <a:chOff x="0" y="0"/>
              <a:chExt cx="1811" cy="1830"/>
            </a:xfrm>
          </p:grpSpPr>
          <p:sp>
            <p:nvSpPr>
              <p:cNvPr id="16388" name="矩形 16388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89" name="矩形 16389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algn="ctr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6390" name="图片 16390" descr="12-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" y="63"/>
              <a:ext cx="2127" cy="22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91" name="组合 16391"/>
          <p:cNvGrpSpPr/>
          <p:nvPr/>
        </p:nvGrpSpPr>
        <p:grpSpPr>
          <a:xfrm>
            <a:off x="4972050" y="2018110"/>
            <a:ext cx="2138363" cy="1454944"/>
            <a:chOff x="0" y="0"/>
            <a:chExt cx="1796" cy="1222"/>
          </a:xfrm>
        </p:grpSpPr>
        <p:grpSp>
          <p:nvGrpSpPr>
            <p:cNvPr id="16392" name="组合 16392"/>
            <p:cNvGrpSpPr/>
            <p:nvPr/>
          </p:nvGrpSpPr>
          <p:grpSpPr>
            <a:xfrm>
              <a:off x="0" y="0"/>
              <a:ext cx="1796" cy="1222"/>
              <a:chOff x="0" y="0"/>
              <a:chExt cx="1811" cy="1830"/>
            </a:xfrm>
          </p:grpSpPr>
          <p:sp>
            <p:nvSpPr>
              <p:cNvPr id="16393" name="矩形 16393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4" name="矩形 16394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algn="ctr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6395" name="图片 16395" descr="12-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" y="43"/>
              <a:ext cx="1602" cy="10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96" name="组合 16396"/>
          <p:cNvGrpSpPr/>
          <p:nvPr/>
        </p:nvGrpSpPr>
        <p:grpSpPr>
          <a:xfrm>
            <a:off x="4972050" y="3554016"/>
            <a:ext cx="2138363" cy="1459706"/>
            <a:chOff x="0" y="0"/>
            <a:chExt cx="1932" cy="1319"/>
          </a:xfrm>
        </p:grpSpPr>
        <p:grpSp>
          <p:nvGrpSpPr>
            <p:cNvPr id="16397" name="组合 16397"/>
            <p:cNvGrpSpPr/>
            <p:nvPr/>
          </p:nvGrpSpPr>
          <p:grpSpPr>
            <a:xfrm>
              <a:off x="0" y="0"/>
              <a:ext cx="1932" cy="1319"/>
              <a:chOff x="0" y="0"/>
              <a:chExt cx="1811" cy="1830"/>
            </a:xfrm>
          </p:grpSpPr>
          <p:sp>
            <p:nvSpPr>
              <p:cNvPr id="16398" name="矩形 16398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9" name="矩形 16399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algn="ctr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6400" name="图片 16400" descr="12-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" y="59"/>
              <a:ext cx="1270" cy="11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01" name="组合 16401"/>
          <p:cNvGrpSpPr/>
          <p:nvPr/>
        </p:nvGrpSpPr>
        <p:grpSpPr>
          <a:xfrm>
            <a:off x="1502331" y="810975"/>
            <a:ext cx="1854994" cy="594122"/>
            <a:chOff x="0" y="0"/>
            <a:chExt cx="1558" cy="499"/>
          </a:xfrm>
        </p:grpSpPr>
        <p:sp>
          <p:nvSpPr>
            <p:cNvPr id="16402" name="圆角矩形 16402"/>
            <p:cNvSpPr/>
            <p:nvPr/>
          </p:nvSpPr>
          <p:spPr>
            <a:xfrm>
              <a:off x="242" y="70"/>
              <a:ext cx="131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  <a:tileRect/>
            </a:gradFill>
            <a:ln w="127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矩形 16403"/>
            <p:cNvSpPr/>
            <p:nvPr/>
          </p:nvSpPr>
          <p:spPr>
            <a:xfrm>
              <a:off x="454" y="56"/>
              <a:ext cx="1088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000099"/>
                  </a:solidFill>
                  <a:latin typeface="Times New Roman" panose="02020603050405020304" charset="0"/>
                  <a:ea typeface="黑体" panose="02010609060101010101" charset="-122"/>
                </a:rPr>
                <a:t>想想议议</a:t>
              </a:r>
              <a:endParaRPr lang="zh-CN" altLang="en-US" sz="2100" b="1" dirty="0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pic>
          <p:nvPicPr>
            <p:cNvPr id="16404" name="图片 16404" descr="想想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61" cy="4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 rot="10800000" flipH="1" flipV="1">
            <a:off x="1190308" y="1691164"/>
            <a:ext cx="311944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00" b="1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力可以使物体发生形变</a:t>
            </a:r>
            <a:endParaRPr lang="zh-CN" altLang="en-US" sz="2100" b="1" dirty="0">
              <a:latin typeface="Times New Roman" panose="02020603050405020304" charset="0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1143000" y="1397080"/>
            <a:ext cx="6304360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（</a:t>
            </a:r>
            <a:r>
              <a:rPr lang="en-US" altLang="zh-CN" sz="3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1</a:t>
            </a:r>
            <a:r>
              <a:rPr lang="zh-CN" alt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）</a:t>
            </a:r>
            <a:r>
              <a:rPr lang="zh-CN" altLang="en-US" sz="3300" b="1" dirty="0">
                <a:solidFill>
                  <a:srgbClr val="0000FF"/>
                </a:solidFill>
                <a:latin typeface="Arial" panose="020B0604020202020204" pitchFamily="34" charset="0"/>
              </a:rPr>
              <a:t>力可以改变物体的</a:t>
            </a:r>
            <a:r>
              <a:rPr lang="zh-CN" altLang="en-US" sz="3300" b="1" u="sng" dirty="0">
                <a:solidFill>
                  <a:srgbClr val="FF0066"/>
                </a:solidFill>
                <a:latin typeface="Arial" panose="020B0604020202020204" pitchFamily="34" charset="0"/>
              </a:rPr>
              <a:t>形状</a:t>
            </a:r>
            <a:r>
              <a:rPr lang="zh-CN" altLang="en-US" sz="3300" b="1" dirty="0">
                <a:latin typeface="Times New Roman" panose="02020603050405020304" charset="0"/>
                <a:ea typeface="楷体_GB2312" pitchFamily="49" charset="-122"/>
              </a:rPr>
              <a:t>；</a:t>
            </a:r>
            <a:endParaRPr lang="zh-CN" altLang="en-US" sz="3300" b="1" dirty="0">
              <a:latin typeface="Times New Roman" panose="02020603050405020304" charset="0"/>
              <a:ea typeface="楷体_GB2312" pitchFamily="49" charset="-122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1143000" y="2749153"/>
            <a:ext cx="6426994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（</a:t>
            </a:r>
            <a:r>
              <a:rPr lang="en-US" altLang="zh-CN" sz="3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2</a:t>
            </a:r>
            <a:r>
              <a:rPr lang="zh-CN" alt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）</a:t>
            </a:r>
            <a:r>
              <a:rPr lang="zh-CN" altLang="en-US" sz="3300" b="1" dirty="0">
                <a:solidFill>
                  <a:srgbClr val="0000FF"/>
                </a:solidFill>
                <a:latin typeface="Arial" panose="020B0604020202020204" pitchFamily="34" charset="0"/>
              </a:rPr>
              <a:t>力可以改变物体的</a:t>
            </a:r>
            <a:r>
              <a:rPr lang="zh-CN" altLang="en-US" sz="3300" b="1" u="sng" dirty="0">
                <a:solidFill>
                  <a:srgbClr val="FF0066"/>
                </a:solidFill>
                <a:latin typeface="Arial" panose="020B0604020202020204" pitchFamily="34" charset="0"/>
              </a:rPr>
              <a:t>运动状态</a:t>
            </a:r>
            <a:r>
              <a:rPr lang="zh-CN" altLang="en-US" sz="3300" b="1" dirty="0">
                <a:solidFill>
                  <a:srgbClr val="003300"/>
                </a:solidFill>
                <a:latin typeface="Times New Roman" panose="02020603050405020304" charset="0"/>
                <a:ea typeface="楷体_GB2312" pitchFamily="49" charset="-122"/>
              </a:rPr>
              <a:t>。</a:t>
            </a:r>
            <a:endParaRPr lang="zh-CN" altLang="en-US" sz="3300" b="1" dirty="0">
              <a:solidFill>
                <a:srgbClr val="003300"/>
              </a:solidFill>
              <a:latin typeface="Times New Roman" panose="02020603050405020304" charset="0"/>
              <a:ea typeface="楷体_GB2312" pitchFamily="49" charset="-122"/>
            </a:endParaRPr>
          </a:p>
        </p:txBody>
      </p:sp>
      <p:sp>
        <p:nvSpPr>
          <p:cNvPr id="18436" name="AutoShape 4"/>
          <p:cNvSpPr/>
          <p:nvPr/>
        </p:nvSpPr>
        <p:spPr>
          <a:xfrm>
            <a:off x="4114800" y="4771551"/>
            <a:ext cx="342900" cy="343849"/>
          </a:xfrm>
          <a:prstGeom prst="leftBrace">
            <a:avLst>
              <a:gd name="adj1" fmla="val 23611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endParaRPr lang="zh-CN" altLang="en-US" sz="1350" dirty="0">
              <a:latin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7372350" y="1657350"/>
            <a:ext cx="342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2400" b="1" dirty="0">
              <a:solidFill>
                <a:srgbClr val="33CCFF"/>
              </a:solidFill>
              <a:latin typeface="Times New Roman" panose="02020603050405020304" charset="0"/>
              <a:ea typeface="幼圆" pitchFamily="49" charset="-122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1142683" y="749380"/>
            <a:ext cx="4077891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力的作用效果：</a:t>
            </a:r>
            <a:endParaRPr lang="zh-CN" altLang="en-US" sz="3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799" name="Rectangle 7"/>
          <p:cNvSpPr/>
          <p:nvPr/>
        </p:nvSpPr>
        <p:spPr>
          <a:xfrm>
            <a:off x="1547813" y="1885950"/>
            <a:ext cx="5670947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99"/>
                </a:solidFill>
                <a:latin typeface="Times New Roman" panose="02020603050405020304" charset="0"/>
                <a:ea typeface="楷体_GB2312" pitchFamily="49" charset="-122"/>
              </a:rPr>
              <a:t>        </a:t>
            </a:r>
            <a:r>
              <a:rPr lang="zh-CN" altLang="en-US" sz="2100" b="1" dirty="0">
                <a:latin typeface="Times New Roman" panose="02020603050405020304" charset="0"/>
                <a:ea typeface="楷体_GB2312" pitchFamily="49" charset="-122"/>
              </a:rPr>
              <a:t>形变包括形状和体积的改变，形变可以是很明显的，也可以是非常微小的。</a:t>
            </a:r>
            <a:endParaRPr lang="zh-CN" altLang="en-US" sz="2100" b="1" dirty="0">
              <a:latin typeface="Times New Roman" panose="02020603050405020304" charset="0"/>
              <a:ea typeface="楷体_GB2312" pitchFamily="49" charset="-122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1543050" y="3775472"/>
            <a:ext cx="1296591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运动状态改变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800080"/>
                </a:solidFill>
                <a:latin typeface="Times New Roman" panose="02020603050405020304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33CCFF"/>
                </a:solidFill>
                <a:latin typeface="Times New Roman" panose="02020603050405020304" charset="0"/>
                <a:ea typeface="幼圆" pitchFamily="49" charset="-122"/>
              </a:rPr>
              <a:t> </a:t>
            </a:r>
            <a:endParaRPr lang="zh-CN" altLang="en-US" sz="2400" b="1" dirty="0">
              <a:solidFill>
                <a:srgbClr val="33CCFF"/>
              </a:solidFill>
              <a:latin typeface="Times New Roman" panose="02020603050405020304" charset="0"/>
              <a:ea typeface="幼圆" pitchFamily="49" charset="-122"/>
            </a:endParaRPr>
          </a:p>
        </p:txBody>
      </p:sp>
      <p:sp>
        <p:nvSpPr>
          <p:cNvPr id="33801" name="AutoShape 9"/>
          <p:cNvSpPr/>
          <p:nvPr/>
        </p:nvSpPr>
        <p:spPr>
          <a:xfrm>
            <a:off x="2650331" y="4008193"/>
            <a:ext cx="667226" cy="341327"/>
          </a:xfrm>
          <a:prstGeom prst="leftBrace">
            <a:avLst>
              <a:gd name="adj1" fmla="val 20833"/>
              <a:gd name="adj2" fmla="val 50000"/>
            </a:avLst>
          </a:prstGeom>
          <a:noFill/>
          <a:ln w="889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eaLnBrk="1" hangingPunct="1"/>
            <a:endParaRPr lang="zh-CN" altLang="en-US" sz="1350" dirty="0">
              <a:latin typeface="Arial" panose="020B0604020202020204" pitchFamily="34" charset="0"/>
            </a:endParaRPr>
          </a:p>
        </p:txBody>
      </p:sp>
      <p:sp>
        <p:nvSpPr>
          <p:cNvPr id="33802" name="Text Box 10"/>
          <p:cNvSpPr txBox="1"/>
          <p:nvPr/>
        </p:nvSpPr>
        <p:spPr>
          <a:xfrm>
            <a:off x="3164681" y="3388519"/>
            <a:ext cx="383738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660066"/>
                </a:solidFill>
                <a:latin typeface="Times New Roman" panose="02020603050405020304" charset="0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(a)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速度大小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发生改变；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幼圆" pitchFamily="49" charset="-122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3164681" y="3955256"/>
            <a:ext cx="39957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660066"/>
                </a:solidFill>
                <a:latin typeface="Times New Roman" panose="02020603050405020304" charset="0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(b)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运动方向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发生改变；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ea typeface="幼圆" pitchFamily="49" charset="-122"/>
            </a:endParaRPr>
          </a:p>
        </p:txBody>
      </p:sp>
      <p:sp>
        <p:nvSpPr>
          <p:cNvPr id="33804" name="Text Box 12"/>
          <p:cNvSpPr txBox="1"/>
          <p:nvPr/>
        </p:nvSpPr>
        <p:spPr>
          <a:xfrm>
            <a:off x="3221831" y="4531519"/>
            <a:ext cx="4536281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zh-CN" sz="2100" b="1" dirty="0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(</a:t>
            </a:r>
            <a:r>
              <a:rPr lang="en-US" altLang="zh-CN" sz="2100" b="1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c) </a:t>
            </a:r>
            <a:r>
              <a:rPr lang="zh-CN" altLang="zh-CN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速度大小和运动方向</a:t>
            </a:r>
            <a:r>
              <a:rPr lang="zh-CN" altLang="zh-CN" sz="2100" b="1" dirty="0">
                <a:solidFill>
                  <a:srgbClr val="0000FF"/>
                </a:solidFill>
                <a:latin typeface="Times New Roman" panose="02020603050405020304" charset="0"/>
                <a:ea typeface="楷体_GB2312" pitchFamily="49" charset="-122"/>
              </a:rPr>
              <a:t>同时发生改变。</a:t>
            </a:r>
            <a:endParaRPr lang="zh-CN" altLang="en-US" sz="2100" b="1" dirty="0">
              <a:solidFill>
                <a:srgbClr val="0000FF"/>
              </a:solidFill>
              <a:latin typeface="Times New Roman" panose="0202060305040502030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9" grpId="0"/>
      <p:bldP spid="33800" grpId="0"/>
      <p:bldP spid="33801" grpId="0" bldLvl="0" animBg="1"/>
      <p:bldP spid="33802" grpId="0"/>
      <p:bldP spid="33803" grpId="0"/>
      <p:bldP spid="33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1547813" y="1782366"/>
            <a:ext cx="6100763" cy="1506855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什么能够影响力的作用效果呢？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   为什么跳板跳水的运动员在跳水时总是站在板的最前端？</a:t>
            </a:r>
            <a:endParaRPr lang="en-US" altLang="zh-CN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2" name="组合 18434"/>
          <p:cNvGrpSpPr/>
          <p:nvPr/>
        </p:nvGrpSpPr>
        <p:grpSpPr>
          <a:xfrm>
            <a:off x="1656160" y="1184672"/>
            <a:ext cx="1844278" cy="592931"/>
            <a:chOff x="0" y="0"/>
            <a:chExt cx="1549" cy="498"/>
          </a:xfrm>
        </p:grpSpPr>
        <p:sp>
          <p:nvSpPr>
            <p:cNvPr id="18435" name="圆角矩形 18435"/>
            <p:cNvSpPr/>
            <p:nvPr/>
          </p:nvSpPr>
          <p:spPr>
            <a:xfrm>
              <a:off x="233" y="75"/>
              <a:ext cx="131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  <a:tileRect/>
            </a:gradFill>
            <a:ln w="127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6" name="矩形 18436"/>
            <p:cNvSpPr/>
            <p:nvPr/>
          </p:nvSpPr>
          <p:spPr>
            <a:xfrm>
              <a:off x="445" y="61"/>
              <a:ext cx="1088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000099"/>
                  </a:solidFill>
                  <a:latin typeface="Times New Roman" panose="02020603050405020304" charset="0"/>
                  <a:ea typeface="黑体" panose="02010609060101010101" charset="-122"/>
                </a:rPr>
                <a:t>想想做做</a:t>
              </a:r>
              <a:endParaRPr lang="zh-CN" altLang="en-US" sz="2100" b="1" dirty="0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pic>
          <p:nvPicPr>
            <p:cNvPr id="18437" name="图片 18437" descr="想想做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0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组合 19457"/>
          <p:cNvGrpSpPr/>
          <p:nvPr/>
        </p:nvGrpSpPr>
        <p:grpSpPr>
          <a:xfrm>
            <a:off x="1646635" y="1570435"/>
            <a:ext cx="2681288" cy="2968228"/>
            <a:chOff x="0" y="0"/>
            <a:chExt cx="1811" cy="1830"/>
          </a:xfrm>
        </p:grpSpPr>
        <p:sp>
          <p:nvSpPr>
            <p:cNvPr id="19458" name="矩形 19458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59" name="矩形 19459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9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0" name="文本框 19460"/>
          <p:cNvSpPr txBox="1"/>
          <p:nvPr/>
        </p:nvSpPr>
        <p:spPr>
          <a:xfrm>
            <a:off x="1681163" y="2976563"/>
            <a:ext cx="5143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A</a:t>
            </a:r>
            <a:endParaRPr lang="en-US" altLang="x-none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9461" name="文本框 19461"/>
          <p:cNvSpPr txBox="1"/>
          <p:nvPr/>
        </p:nvSpPr>
        <p:spPr>
          <a:xfrm>
            <a:off x="4038600" y="2814638"/>
            <a:ext cx="3429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B</a:t>
            </a:r>
            <a:endParaRPr lang="en-US" altLang="x-none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9462" name="文本框 19462"/>
          <p:cNvSpPr txBox="1"/>
          <p:nvPr/>
        </p:nvSpPr>
        <p:spPr>
          <a:xfrm>
            <a:off x="1570435" y="1033463"/>
            <a:ext cx="5941219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合作探究二：作用在哪个位置更容易把门打开</a:t>
            </a:r>
            <a:r>
              <a:rPr lang="en-US" altLang="x-none" sz="1950" b="1" dirty="0">
                <a:latin typeface="Times New Roman" panose="02020603050405020304" charset="0"/>
                <a:ea typeface="黑体" panose="02010609060101010101" charset="-122"/>
              </a:rPr>
              <a:t>?</a:t>
            </a:r>
            <a:endParaRPr lang="en-US" altLang="x-none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9463" name="组合 19463"/>
          <p:cNvGrpSpPr/>
          <p:nvPr/>
        </p:nvGrpSpPr>
        <p:grpSpPr>
          <a:xfrm>
            <a:off x="4597004" y="1570435"/>
            <a:ext cx="2843213" cy="2968228"/>
            <a:chOff x="0" y="0"/>
            <a:chExt cx="1811" cy="1830"/>
          </a:xfrm>
        </p:grpSpPr>
        <p:sp>
          <p:nvSpPr>
            <p:cNvPr id="19464" name="矩形 19464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5" name="矩形 19465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9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6" name="文本框 19466"/>
          <p:cNvSpPr txBox="1"/>
          <p:nvPr/>
        </p:nvSpPr>
        <p:spPr>
          <a:xfrm>
            <a:off x="6115050" y="1793081"/>
            <a:ext cx="5143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A</a:t>
            </a:r>
            <a:endParaRPr lang="en-US" altLang="x-none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9467" name="文本框 19467"/>
          <p:cNvSpPr txBox="1"/>
          <p:nvPr/>
        </p:nvSpPr>
        <p:spPr>
          <a:xfrm>
            <a:off x="7048500" y="1659731"/>
            <a:ext cx="3429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B</a:t>
            </a:r>
            <a:endParaRPr lang="en-US" altLang="x-none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9468" name="文本框 19468"/>
          <p:cNvSpPr txBox="1"/>
          <p:nvPr/>
        </p:nvSpPr>
        <p:spPr>
          <a:xfrm>
            <a:off x="4692253" y="3188494"/>
            <a:ext cx="2646759" cy="991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   作用在哪个位置更容易把螺丝拧紧？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9470" name="文本框 19469"/>
          <p:cNvSpPr txBox="1"/>
          <p:nvPr/>
        </p:nvSpPr>
        <p:spPr>
          <a:xfrm>
            <a:off x="1570435" y="4641056"/>
            <a:ext cx="4604147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力的作用点也能够影响力的作用效果。</a:t>
            </a:r>
            <a:endParaRPr lang="zh-CN" altLang="en-US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2" name="图片 19470" descr="12-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3456" y="2406254"/>
            <a:ext cx="2520554" cy="702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直接连接符 19471"/>
          <p:cNvSpPr/>
          <p:nvPr/>
        </p:nvSpPr>
        <p:spPr>
          <a:xfrm flipV="1">
            <a:off x="6972300" y="1983581"/>
            <a:ext cx="228600" cy="5715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9472" name="图片 1947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1" y="1615679"/>
            <a:ext cx="1600200" cy="286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3" name="直接连接符 19473"/>
          <p:cNvSpPr/>
          <p:nvPr/>
        </p:nvSpPr>
        <p:spPr>
          <a:xfrm flipV="1">
            <a:off x="6057900" y="2146697"/>
            <a:ext cx="171450" cy="51435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4" name="直接连接符 19474"/>
          <p:cNvSpPr/>
          <p:nvPr/>
        </p:nvSpPr>
        <p:spPr>
          <a:xfrm>
            <a:off x="1818085" y="3073004"/>
            <a:ext cx="625078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5" name="直接连接符 19475"/>
          <p:cNvSpPr/>
          <p:nvPr/>
        </p:nvSpPr>
        <p:spPr>
          <a:xfrm>
            <a:off x="3444479" y="3005138"/>
            <a:ext cx="625078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" y="384175"/>
            <a:ext cx="4125595" cy="2372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70" y="384175"/>
            <a:ext cx="3337560" cy="2371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072765"/>
            <a:ext cx="4126230" cy="22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6978"/>
          <a:stretch>
            <a:fillRect/>
          </a:stretch>
        </p:blipFill>
        <p:spPr>
          <a:xfrm>
            <a:off x="5283835" y="3072765"/>
            <a:ext cx="3452495" cy="2255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20481"/>
          <p:cNvSpPr/>
          <p:nvPr/>
        </p:nvSpPr>
        <p:spPr>
          <a:xfrm>
            <a:off x="1601470" y="486410"/>
            <a:ext cx="6368415" cy="203835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4000" b="1" dirty="0">
                <a:latin typeface="Times New Roman" panose="02020603050405020304" charset="0"/>
                <a:ea typeface="黑体" panose="02010609060101010101" charset="-122"/>
              </a:rPr>
              <a:t>五、力的三要素</a:t>
            </a:r>
            <a:endParaRPr lang="zh-CN" altLang="en-US" sz="40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000" b="1" dirty="0">
                <a:latin typeface="Times New Roman" panose="02020603050405020304" charset="0"/>
                <a:ea typeface="黑体" panose="02010609060101010101" charset="-122"/>
              </a:rPr>
              <a:t>        大小、方向、作用点。</a:t>
            </a:r>
            <a:endParaRPr lang="zh-CN" altLang="en-US" sz="40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0482" name="文本框 20482"/>
          <p:cNvSpPr txBox="1"/>
          <p:nvPr/>
        </p:nvSpPr>
        <p:spPr>
          <a:xfrm>
            <a:off x="1601391" y="1021556"/>
            <a:ext cx="3132534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10126" y="721836"/>
            <a:ext cx="3847624" cy="437515"/>
          </a:xfrm>
          <a:solidFill>
            <a:srgbClr val="FFFF99">
              <a:alpha val="81175"/>
            </a:srgbClr>
          </a:solidFill>
        </p:spPr>
        <p:txBody>
          <a:bodyPr vert="horz" wrap="square" lIns="68580" tIns="34290" rIns="68580" bIns="34290" anchor="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ea typeface="隶书" pitchFamily="1" charset="-122"/>
              </a:rPr>
              <a:t>力的表示方法</a:t>
            </a:r>
            <a:endParaRPr lang="zh-CN" altLang="en-US" sz="2400" b="1" dirty="0">
              <a:solidFill>
                <a:srgbClr val="FF0066"/>
              </a:solidFill>
              <a:ea typeface="隶书" pitchFamily="1" charset="-122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1371600" y="2361010"/>
            <a:ext cx="2114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华文中宋" pitchFamily="2" charset="-122"/>
              </a:rPr>
              <a:t>力的示意图</a:t>
            </a:r>
            <a:endParaRPr lang="zh-CN" altLang="en-US" sz="2400" b="1" dirty="0">
              <a:solidFill>
                <a:srgbClr val="3333FF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pic>
        <p:nvPicPr>
          <p:cNvPr id="18436" name="Picture 4" descr="ni_png_0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1388110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5"/>
          <p:cNvSpPr/>
          <p:nvPr/>
        </p:nvSpPr>
        <p:spPr>
          <a:xfrm>
            <a:off x="1028700" y="1907144"/>
            <a:ext cx="62865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100" b="1" dirty="0">
                <a:latin typeface="Times New Roman" panose="02020603050405020304" charset="0"/>
                <a:ea typeface="仿宋_GB2312" pitchFamily="49" charset="-122"/>
              </a:rPr>
              <a:t>用一根带箭头的线段把力的三要素都表示出来。</a:t>
            </a:r>
            <a:endParaRPr lang="zh-CN" altLang="en-US" sz="2100" b="1" dirty="0">
              <a:latin typeface="Times New Roman" panose="02020603050405020304" charset="0"/>
              <a:ea typeface="仿宋_GB2312" pitchFamily="49" charset="-122"/>
            </a:endParaRPr>
          </a:p>
        </p:txBody>
      </p:sp>
      <p:sp>
        <p:nvSpPr>
          <p:cNvPr id="18438" name="Rectangle 6"/>
          <p:cNvSpPr/>
          <p:nvPr/>
        </p:nvSpPr>
        <p:spPr>
          <a:xfrm>
            <a:off x="1028700" y="2798921"/>
            <a:ext cx="6175534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100" b="1" dirty="0">
                <a:latin typeface="Times New Roman" panose="02020603050405020304" charset="0"/>
                <a:ea typeface="仿宋_GB2312" pitchFamily="49" charset="-122"/>
              </a:rPr>
              <a:t>在</a:t>
            </a:r>
            <a:r>
              <a:rPr lang="zh-CN" altLang="en-US" sz="2100" b="1" dirty="0">
                <a:solidFill>
                  <a:srgbClr val="FF3399"/>
                </a:solidFill>
                <a:latin typeface="Times New Roman" panose="02020603050405020304" charset="0"/>
                <a:ea typeface="仿宋_GB2312" pitchFamily="49" charset="-122"/>
              </a:rPr>
              <a:t>受力物体</a:t>
            </a:r>
            <a:r>
              <a:rPr lang="zh-CN" altLang="en-US" sz="2100" b="1" dirty="0">
                <a:latin typeface="Times New Roman" panose="02020603050405020304" charset="0"/>
                <a:ea typeface="仿宋_GB2312" pitchFamily="49" charset="-122"/>
              </a:rPr>
              <a:t>上沿力的方向画个箭头</a:t>
            </a:r>
            <a:r>
              <a:rPr lang="en-US" altLang="zh-CN" sz="2100" b="1">
                <a:latin typeface="Times New Roman" panose="02020603050405020304" charset="0"/>
                <a:ea typeface="仿宋_GB2312" pitchFamily="49" charset="-122"/>
              </a:rPr>
              <a:t>,</a:t>
            </a:r>
            <a:r>
              <a:rPr lang="zh-CN" altLang="en-US" sz="2100" b="1" dirty="0">
                <a:latin typeface="Times New Roman" panose="02020603050405020304" charset="0"/>
                <a:ea typeface="仿宋_GB2312" pitchFamily="49" charset="-122"/>
              </a:rPr>
              <a:t>表示物体在这个方向上受到了力。</a:t>
            </a:r>
            <a:endParaRPr lang="zh-CN" altLang="en-US" sz="2100" b="1" dirty="0">
              <a:latin typeface="Times New Roman" panose="02020603050405020304" charset="0"/>
              <a:ea typeface="仿宋_GB2312" pitchFamily="49" charset="-122"/>
            </a:endParaRPr>
          </a:p>
        </p:txBody>
      </p:sp>
      <p:sp>
        <p:nvSpPr>
          <p:cNvPr id="18440" name="Rectangle 8"/>
          <p:cNvSpPr>
            <a:spLocks noGrp="1"/>
          </p:cNvSpPr>
          <p:nvPr>
            <p:ph idx="1"/>
          </p:nvPr>
        </p:nvSpPr>
        <p:spPr>
          <a:xfrm>
            <a:off x="1831975" y="3653790"/>
            <a:ext cx="5703570" cy="1314450"/>
          </a:xfrm>
          <a:solidFill>
            <a:srgbClr val="CCFFCC">
              <a:alpha val="100000"/>
            </a:srgbClr>
          </a:solidFill>
        </p:spPr>
        <p:txBody>
          <a:bodyPr vert="horz" wrap="square" lIns="68580" tIns="34290" rIns="68580" bIns="34290" anchor="t"/>
          <a:p>
            <a:pPr eaLnBrk="1" hangingPunct="1">
              <a:buNone/>
            </a:pP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线段的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长短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               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大小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；</a:t>
            </a:r>
            <a:endParaRPr lang="zh-CN" altLang="en-US" b="1" dirty="0">
              <a:latin typeface="Times New Roman" panose="02020603050405020304" charset="0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线段的箭头 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              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方向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；</a:t>
            </a:r>
            <a:endParaRPr lang="zh-CN" altLang="en-US" b="1" dirty="0">
              <a:latin typeface="Times New Roman" panose="02020603050405020304" charset="0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线段的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起点               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charset="0"/>
                <a:ea typeface="楷体_GB2312" pitchFamily="49" charset="-122"/>
              </a:rPr>
              <a:t>作用点</a:t>
            </a:r>
            <a:r>
              <a:rPr lang="zh-CN" altLang="en-US" b="1" dirty="0">
                <a:latin typeface="Times New Roman" panose="02020603050405020304" charset="0"/>
                <a:ea typeface="楷体_GB2312" pitchFamily="49" charset="-122"/>
              </a:rPr>
              <a:t>。</a:t>
            </a:r>
            <a:endParaRPr lang="zh-CN" altLang="en-US" b="1" dirty="0">
              <a:latin typeface="Times New Roman" panose="02020603050405020304" charset="0"/>
              <a:ea typeface="楷体_GB2312" pitchFamily="49" charset="-122"/>
            </a:endParaRPr>
          </a:p>
        </p:txBody>
      </p:sp>
      <p:pic>
        <p:nvPicPr>
          <p:cNvPr id="18441" name="Picture 9" descr="ni_png_0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4030266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12 4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33" y="977265"/>
            <a:ext cx="1628775" cy="12215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40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0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0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charRg st="5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40">
                                            <p:txEl>
                                              <p:charRg st="57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0">
                                            <p:txEl>
                                              <p:charRg st="5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0">
                                            <p:txEl>
                                              <p:charRg st="5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/>
      <p:bldP spid="18437" grpId="0"/>
      <p:bldP spid="18438" grpId="0"/>
      <p:bldP spid="18440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Rectangle 3"/>
          <p:cNvSpPr/>
          <p:nvPr/>
        </p:nvSpPr>
        <p:spPr>
          <a:xfrm>
            <a:off x="1233964" y="887730"/>
            <a:ext cx="20574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  <a:latin typeface="宋体" panose="02010600030101010101" pitchFamily="2" charset="-122"/>
              </a:rPr>
              <a:t>注意</a:t>
            </a:r>
            <a:r>
              <a:rPr lang="zh-CN" altLang="en-US" sz="2100" b="1" dirty="0">
                <a:latin typeface="Times New Roman" panose="02020603050405020304" charset="0"/>
              </a:rPr>
              <a:t> </a:t>
            </a:r>
            <a:endParaRPr lang="zh-CN" altLang="en-US" sz="2100" b="1" dirty="0">
              <a:latin typeface="Times New Roman" panose="02020603050405020304" charset="0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1714500" y="2628900"/>
            <a:ext cx="5772150" cy="20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750" dirty="0">
                <a:latin typeface="Times New Roman" panose="02020603050405020304" charset="0"/>
              </a:rPr>
              <a:t>          </a:t>
            </a:r>
            <a:endParaRPr lang="zh-CN" altLang="en-US" sz="2100" b="1" dirty="0">
              <a:latin typeface="Times New Roman" panose="02020603050405020304" charset="0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1377315" y="1749743"/>
            <a:ext cx="6972300" cy="2353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</a:rPr>
              <a:t>1</a:t>
            </a:r>
            <a:r>
              <a:rPr lang="zh-CN" altLang="en-US" sz="2100" b="1" dirty="0">
                <a:latin typeface="Times New Roman" panose="02020603050405020304" charset="0"/>
              </a:rPr>
              <a:t>力的作用点必须画在受力物体上，</a:t>
            </a:r>
            <a:endParaRPr lang="zh-CN" altLang="en-US" sz="27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</a:rPr>
              <a:t>2 </a:t>
            </a:r>
            <a:r>
              <a:rPr lang="zh-CN" altLang="en-US" sz="2100" b="1" dirty="0">
                <a:latin typeface="宋体" panose="02010600030101010101" pitchFamily="2" charset="-122"/>
              </a:rPr>
              <a:t>力的箭头必须画在线段的末端，不能省略不画。</a:t>
            </a:r>
            <a:endParaRPr lang="zh-CN" altLang="en-US" sz="2100" b="1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</a:rPr>
              <a:t>3 </a:t>
            </a:r>
            <a:r>
              <a:rPr lang="zh-CN" altLang="en-US" sz="2100" b="1" dirty="0">
                <a:latin typeface="宋体" panose="02010600030101010101" pitchFamily="2" charset="-122"/>
              </a:rPr>
              <a:t>线段的长度必须与力大小比例相符。</a:t>
            </a:r>
            <a:endParaRPr lang="zh-CN" altLang="en-US" sz="2100" b="1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</a:rPr>
              <a:t>4 </a:t>
            </a:r>
            <a:r>
              <a:rPr lang="zh-CN" altLang="en-US" sz="2100" b="1" dirty="0">
                <a:latin typeface="宋体" panose="02010600030101010101" pitchFamily="2" charset="-122"/>
              </a:rPr>
              <a:t>必须标出力的大小、单位、有角度的力必须标明角度。</a:t>
            </a:r>
            <a:endParaRPr lang="zh-CN" altLang="en-US" sz="2100" b="1" dirty="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</a:rPr>
              <a:t>5 </a:t>
            </a:r>
            <a:r>
              <a:rPr lang="zh-CN" altLang="en-US" sz="2100" b="1" dirty="0">
                <a:latin typeface="宋体" panose="02010600030101010101" pitchFamily="2" charset="-122"/>
              </a:rPr>
              <a:t>必须画成实线。</a:t>
            </a:r>
            <a:endParaRPr lang="zh-CN" altLang="en-US" sz="2100" b="1" dirty="0">
              <a:latin typeface="Times New Roman" panose="02020603050405020304" charset="0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2058829" y="1358027"/>
            <a:ext cx="205867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100" b="1" dirty="0">
                <a:solidFill>
                  <a:srgbClr val="FF3300"/>
                </a:solidFill>
                <a:latin typeface="Arial" panose="020B0604020202020204" pitchFamily="34" charset="0"/>
              </a:rPr>
              <a:t>画力的示意图：</a:t>
            </a:r>
            <a:endParaRPr lang="zh-CN" altLang="en-US" sz="21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418" name="Group 2"/>
          <p:cNvGrpSpPr/>
          <p:nvPr/>
        </p:nvGrpSpPr>
        <p:grpSpPr>
          <a:xfrm>
            <a:off x="2871244" y="2048352"/>
            <a:ext cx="2113061" cy="700918"/>
            <a:chOff x="1338" y="1752"/>
            <a:chExt cx="1860" cy="589"/>
          </a:xfrm>
        </p:grpSpPr>
        <p:sp>
          <p:nvSpPr>
            <p:cNvPr id="60441" name="Line 3"/>
            <p:cNvSpPr/>
            <p:nvPr/>
          </p:nvSpPr>
          <p:spPr>
            <a:xfrm>
              <a:off x="1338" y="2341"/>
              <a:ext cx="18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42" name="Rectangle 4"/>
            <p:cNvSpPr/>
            <p:nvPr/>
          </p:nvSpPr>
          <p:spPr>
            <a:xfrm>
              <a:off x="1655" y="1752"/>
              <a:ext cx="907" cy="58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975" dirty="0"/>
            </a:p>
          </p:txBody>
        </p:sp>
      </p:grpSp>
      <p:sp>
        <p:nvSpPr>
          <p:cNvPr id="60419" name="Text Box 5"/>
          <p:cNvSpPr txBox="1"/>
          <p:nvPr/>
        </p:nvSpPr>
        <p:spPr>
          <a:xfrm>
            <a:off x="1949743" y="1571110"/>
            <a:ext cx="5206376" cy="42545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028700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335" b="1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335" b="1" dirty="0">
                <a:latin typeface="黑体" panose="02010609060101010101" charset="-122"/>
                <a:ea typeface="黑体" panose="02010609060101010101" charset="-122"/>
              </a:rPr>
              <a:t>用示意图画出水平向右 推木箱的力。</a:t>
            </a:r>
            <a:endParaRPr lang="zh-CN" altLang="en-US" sz="23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0420" name="Group 6"/>
          <p:cNvGrpSpPr/>
          <p:nvPr/>
        </p:nvGrpSpPr>
        <p:grpSpPr>
          <a:xfrm>
            <a:off x="3077396" y="4423227"/>
            <a:ext cx="1134868" cy="593719"/>
            <a:chOff x="1609" y="3430"/>
            <a:chExt cx="998" cy="499"/>
          </a:xfrm>
        </p:grpSpPr>
        <p:sp>
          <p:nvSpPr>
            <p:cNvPr id="60438" name="Rectangle 7"/>
            <p:cNvSpPr/>
            <p:nvPr/>
          </p:nvSpPr>
          <p:spPr>
            <a:xfrm>
              <a:off x="1609" y="3430"/>
              <a:ext cx="99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975" dirty="0"/>
            </a:p>
          </p:txBody>
        </p:sp>
        <p:sp>
          <p:nvSpPr>
            <p:cNvPr id="60439" name="Oval 8"/>
            <p:cNvSpPr/>
            <p:nvPr/>
          </p:nvSpPr>
          <p:spPr>
            <a:xfrm>
              <a:off x="1746" y="374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975" dirty="0"/>
            </a:p>
          </p:txBody>
        </p:sp>
        <p:sp>
          <p:nvSpPr>
            <p:cNvPr id="60440" name="Oval 9"/>
            <p:cNvSpPr/>
            <p:nvPr/>
          </p:nvSpPr>
          <p:spPr>
            <a:xfrm>
              <a:off x="2244" y="374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975" dirty="0"/>
            </a:p>
          </p:txBody>
        </p:sp>
      </p:grpSp>
      <p:sp>
        <p:nvSpPr>
          <p:cNvPr id="102410" name="Line 10"/>
          <p:cNvSpPr/>
          <p:nvPr/>
        </p:nvSpPr>
        <p:spPr>
          <a:xfrm>
            <a:off x="3644315" y="4639687"/>
            <a:ext cx="774101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2411" name="Line 11"/>
          <p:cNvSpPr/>
          <p:nvPr/>
        </p:nvSpPr>
        <p:spPr>
          <a:xfrm flipV="1">
            <a:off x="3592777" y="4154198"/>
            <a:ext cx="876147" cy="48652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60423" name="WordArt 12"/>
          <p:cNvSpPr>
            <a:spLocks noTextEdit="1"/>
          </p:cNvSpPr>
          <p:nvPr/>
        </p:nvSpPr>
        <p:spPr>
          <a:xfrm>
            <a:off x="1168748" y="707675"/>
            <a:ext cx="1443066" cy="86377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7"/>
              </a:avLst>
            </a:prstTxWarp>
            <a:normAutofit/>
          </a:bodyPr>
          <a:p>
            <a:pPr algn="ctr"/>
            <a:r>
              <a:rPr lang="zh-CN" altLang="en-US" sz="3895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  <a:endParaRPr lang="zh-CN" altLang="en-US" sz="3895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24" name="Line 13"/>
          <p:cNvSpPr/>
          <p:nvPr/>
        </p:nvSpPr>
        <p:spPr>
          <a:xfrm>
            <a:off x="2871244" y="2749270"/>
            <a:ext cx="211306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0425" name="Group 14"/>
          <p:cNvGrpSpPr/>
          <p:nvPr/>
        </p:nvGrpSpPr>
        <p:grpSpPr>
          <a:xfrm>
            <a:off x="2045603" y="2911100"/>
            <a:ext cx="4947656" cy="784397"/>
            <a:chOff x="748" y="2486"/>
            <a:chExt cx="4354" cy="659"/>
          </a:xfrm>
        </p:grpSpPr>
        <p:sp>
          <p:nvSpPr>
            <p:cNvPr id="60436" name="Text Box 15"/>
            <p:cNvSpPr txBox="1"/>
            <p:nvPr/>
          </p:nvSpPr>
          <p:spPr>
            <a:xfrm>
              <a:off x="748" y="2486"/>
              <a:ext cx="4354" cy="6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6792" tIns="33396" rIns="66792" bIns="33396">
              <a:spAutoFit/>
            </a:bodyPr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028700" eaLnBrk="1" hangingPunct="1">
                <a:spcBef>
                  <a:spcPct val="50000"/>
                </a:spcBef>
                <a:buNone/>
              </a:pPr>
              <a:r>
                <a:rPr lang="en-US" altLang="zh-CN" sz="2335" b="1" dirty="0">
                  <a:latin typeface="黑体" panose="02010609060101010101" charset="-122"/>
                  <a:ea typeface="黑体" panose="02010609060101010101" charset="-122"/>
                </a:rPr>
                <a:t>2.</a:t>
              </a:r>
              <a:r>
                <a:rPr lang="zh-CN" altLang="en-US" sz="2335" b="1" dirty="0">
                  <a:latin typeface="黑体" panose="02010609060101010101" charset="-122"/>
                  <a:ea typeface="黑体" panose="02010609060101010101" charset="-122"/>
                </a:rPr>
                <a:t>画出用</a:t>
              </a:r>
              <a:r>
                <a:rPr lang="en-US" altLang="zh-CN" sz="2335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10</a:t>
              </a:r>
              <a:r>
                <a:rPr lang="zh-CN" altLang="en-US" sz="2335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牛</a:t>
              </a:r>
              <a:r>
                <a:rPr lang="zh-CN" altLang="en-US" sz="2335" b="1" dirty="0">
                  <a:latin typeface="黑体" panose="02010609060101010101" charset="-122"/>
                  <a:ea typeface="黑体" panose="02010609060101010101" charset="-122"/>
                </a:rPr>
                <a:t>的力，沿着与水平地面成</a:t>
              </a:r>
              <a:r>
                <a:rPr lang="en-US" altLang="zh-CN" sz="2335" b="1" dirty="0">
                  <a:latin typeface="黑体" panose="02010609060101010101" charset="-122"/>
                  <a:ea typeface="黑体" panose="02010609060101010101" charset="-122"/>
                </a:rPr>
                <a:t>30  </a:t>
              </a:r>
              <a:r>
                <a:rPr lang="zh-CN" altLang="en-US" sz="2335" b="1" dirty="0">
                  <a:latin typeface="黑体" panose="02010609060101010101" charset="-122"/>
                  <a:ea typeface="黑体" panose="02010609060101010101" charset="-122"/>
                </a:rPr>
                <a:t>角，向右拉小车的力的示意图</a:t>
              </a:r>
              <a:r>
                <a:rPr lang="en-US" altLang="zh-CN" sz="2335" b="1" dirty="0">
                  <a:latin typeface="黑体" panose="02010609060101010101" charset="-122"/>
                  <a:ea typeface="黑体" panose="02010609060101010101" charset="-122"/>
                </a:rPr>
                <a:t>.</a:t>
              </a:r>
              <a:endParaRPr lang="en-US" altLang="zh-CN" sz="2335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0437" name="Text Box 16"/>
            <p:cNvSpPr txBox="1"/>
            <p:nvPr/>
          </p:nvSpPr>
          <p:spPr>
            <a:xfrm>
              <a:off x="1247" y="2758"/>
              <a:ext cx="363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6792" tIns="33396" rIns="66792" bIns="33396">
              <a:spAutoFit/>
            </a:bodyPr>
            <a:lstStyle>
              <a:lvl1pPr marL="377825" indent="-377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9150" indent="-3143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047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764030" indent="-250825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68855" indent="-252730" algn="l" defTabSz="100774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028700" eaLnBrk="1" hangingPunct="1">
                <a:spcBef>
                  <a:spcPct val="50000"/>
                </a:spcBef>
                <a:buNone/>
              </a:pPr>
              <a:endParaRPr lang="zh-CN" altLang="zh-CN" sz="13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0426" name="Rectangle 17"/>
          <p:cNvSpPr/>
          <p:nvPr/>
        </p:nvSpPr>
        <p:spPr>
          <a:xfrm>
            <a:off x="3232010" y="2048352"/>
            <a:ext cx="1030762" cy="70091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975" dirty="0"/>
          </a:p>
        </p:txBody>
      </p:sp>
      <p:sp>
        <p:nvSpPr>
          <p:cNvPr id="102418" name="Line 18"/>
          <p:cNvSpPr/>
          <p:nvPr/>
        </p:nvSpPr>
        <p:spPr>
          <a:xfrm>
            <a:off x="3695853" y="2372012"/>
            <a:ext cx="1030762" cy="103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02419" name="Text Box 19"/>
          <p:cNvSpPr txBox="1"/>
          <p:nvPr/>
        </p:nvSpPr>
        <p:spPr>
          <a:xfrm>
            <a:off x="4829691" y="2154521"/>
            <a:ext cx="566919" cy="47625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50000"/>
              </a:spcBef>
              <a:buNone/>
            </a:pPr>
            <a:r>
              <a:rPr lang="en-US" altLang="zh-CN" sz="2665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F</a:t>
            </a:r>
            <a:endParaRPr lang="en-US" altLang="zh-CN" sz="2665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420" name="Text Box 20"/>
          <p:cNvSpPr txBox="1"/>
          <p:nvPr/>
        </p:nvSpPr>
        <p:spPr>
          <a:xfrm>
            <a:off x="4262772" y="3775909"/>
            <a:ext cx="1547173" cy="47625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50000"/>
              </a:spcBef>
              <a:buNone/>
            </a:pPr>
            <a:r>
              <a:rPr lang="en-US" altLang="zh-CN" sz="2665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F=10N</a:t>
            </a:r>
            <a:endParaRPr lang="en-US" altLang="zh-CN" sz="2665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30" name="Text Box 21"/>
          <p:cNvSpPr txBox="1"/>
          <p:nvPr/>
        </p:nvSpPr>
        <p:spPr>
          <a:xfrm>
            <a:off x="2612522" y="3137091"/>
            <a:ext cx="463843" cy="42545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 anchor="b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50000"/>
              </a:spcBef>
              <a:buNone/>
            </a:pPr>
            <a:r>
              <a:rPr lang="zh-CN" altLang="en-US" sz="2335" b="1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3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31" name="Text Box 22"/>
          <p:cNvSpPr txBox="1"/>
          <p:nvPr/>
        </p:nvSpPr>
        <p:spPr>
          <a:xfrm>
            <a:off x="1995097" y="3999302"/>
            <a:ext cx="309229" cy="33528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 anchor="b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50000"/>
              </a:spcBef>
              <a:buNone/>
            </a:pPr>
            <a:endParaRPr lang="zh-CN" altLang="zh-CN" sz="175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32" name="Oval 23"/>
          <p:cNvSpPr/>
          <p:nvPr/>
        </p:nvSpPr>
        <p:spPr>
          <a:xfrm>
            <a:off x="1890989" y="4639687"/>
            <a:ext cx="258722" cy="215429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975" dirty="0"/>
          </a:p>
        </p:txBody>
      </p:sp>
      <p:sp>
        <p:nvSpPr>
          <p:cNvPr id="60433" name="Rectangle 24"/>
          <p:cNvSpPr/>
          <p:nvPr/>
        </p:nvSpPr>
        <p:spPr>
          <a:xfrm>
            <a:off x="4220001" y="4323992"/>
            <a:ext cx="355600" cy="335280"/>
          </a:xfrm>
          <a:prstGeom prst="rect">
            <a:avLst/>
          </a:prstGeom>
          <a:noFill/>
          <a:ln w="9525">
            <a:noFill/>
          </a:ln>
        </p:spPr>
        <p:txBody>
          <a:bodyPr wrap="none" lIns="66792" tIns="33396" rIns="66792" bIns="33396" anchor="b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0"/>
              </a:spcBef>
              <a:buNone/>
            </a:pPr>
            <a:r>
              <a:rPr lang="en-US" altLang="zh-CN" sz="1750" b="1" dirty="0"/>
              <a:t>30</a:t>
            </a:r>
            <a:endParaRPr lang="en-US" altLang="zh-CN" sz="1750" b="1" dirty="0"/>
          </a:p>
        </p:txBody>
      </p:sp>
      <p:sp>
        <p:nvSpPr>
          <p:cNvPr id="60434" name="Text Box 25"/>
          <p:cNvSpPr txBox="1"/>
          <p:nvPr/>
        </p:nvSpPr>
        <p:spPr>
          <a:xfrm>
            <a:off x="4417386" y="4108068"/>
            <a:ext cx="463843" cy="425450"/>
          </a:xfrm>
          <a:prstGeom prst="rect">
            <a:avLst/>
          </a:prstGeom>
          <a:noFill/>
          <a:ln w="9525">
            <a:noFill/>
          </a:ln>
        </p:spPr>
        <p:txBody>
          <a:bodyPr lIns="66792" tIns="33396" rIns="66792" bIns="33396" anchor="b">
            <a:spAutoFit/>
          </a:bodyPr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028700" eaLnBrk="1" hangingPunct="1">
              <a:spcBef>
                <a:spcPct val="50000"/>
              </a:spcBef>
              <a:buNone/>
            </a:pPr>
            <a:r>
              <a:rPr lang="zh-CN" altLang="en-US" sz="2335" b="1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33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35" name="Freeform 26"/>
          <p:cNvSpPr/>
          <p:nvPr/>
        </p:nvSpPr>
        <p:spPr>
          <a:xfrm>
            <a:off x="3902006" y="4477858"/>
            <a:ext cx="58753" cy="162860"/>
          </a:xfrm>
          <a:custGeom>
            <a:avLst/>
            <a:gdLst>
              <a:gd name="txL" fmla="*/ 0 w 52"/>
              <a:gd name="txT" fmla="*/ 0 h 137"/>
              <a:gd name="txR" fmla="*/ 52 w 52"/>
              <a:gd name="txB" fmla="*/ 137 h 137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2" h="137">
                <a:moveTo>
                  <a:pt x="0" y="0"/>
                </a:moveTo>
                <a:cubicBezTo>
                  <a:pt x="19" y="11"/>
                  <a:pt x="38" y="23"/>
                  <a:pt x="45" y="46"/>
                </a:cubicBezTo>
                <a:cubicBezTo>
                  <a:pt x="52" y="69"/>
                  <a:pt x="45" y="122"/>
                  <a:pt x="45" y="137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17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9" grpId="0"/>
      <p:bldP spid="1024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3330178" y="2101454"/>
            <a:ext cx="2915840" cy="423545"/>
          </a:xfrm>
          <a:prstGeom prst="rect">
            <a:avLst/>
          </a:prstGeom>
          <a:noFill/>
          <a:ln w="9525">
            <a:noFill/>
          </a:ln>
          <a:effectLst>
            <a:outerShdw dist="563969" dir="14049730" sx="125000" sy="125000" algn="tl" rotWithShape="0">
              <a:schemeClr val="bg2">
                <a:alpha val="78000"/>
              </a:schemeClr>
            </a:outerShdw>
          </a:effectLst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charset="0"/>
                <a:ea typeface="黑体" panose="02010609060101010101" charset="-122"/>
              </a:rPr>
              <a:t>动手动脑学物理</a:t>
            </a:r>
            <a:endParaRPr lang="zh-CN" altLang="en-US" sz="2400" b="1" dirty="0">
              <a:solidFill>
                <a:srgbClr val="333399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" name="笑脸 1"/>
          <p:cNvSpPr/>
          <p:nvPr/>
        </p:nvSpPr>
        <p:spPr>
          <a:xfrm>
            <a:off x="6731794" y="285750"/>
            <a:ext cx="1296591" cy="100488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26625"/>
          <p:cNvSpPr/>
          <p:nvPr/>
        </p:nvSpPr>
        <p:spPr>
          <a:xfrm>
            <a:off x="1494235" y="1183481"/>
            <a:ext cx="6329363" cy="2530475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 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  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1.  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手击排球，施力物体是 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____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，受力物体是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_____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，手也感到痛，这是因为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_____________________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。</a:t>
            </a:r>
            <a:endParaRPr lang="zh-CN" altLang="en-US" sz="20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       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2. 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下列力的作用效果分别是什么？</a:t>
            </a:r>
            <a:endParaRPr lang="zh-CN" altLang="en-US" sz="20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        汽车在牵引力下起动 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_____________________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。</a:t>
            </a:r>
            <a:endParaRPr lang="zh-CN" altLang="en-US" sz="20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        手折木条，木条弯曲 </a:t>
            </a:r>
            <a:r>
              <a:rPr lang="en-US" altLang="x-none" sz="2000" b="1" dirty="0">
                <a:latin typeface="Times New Roman" panose="02020603050405020304" charset="0"/>
                <a:ea typeface="黑体" panose="02010609060101010101" charset="-122"/>
              </a:rPr>
              <a:t>_____________________</a:t>
            </a:r>
            <a:r>
              <a:rPr lang="zh-CN" altLang="en-US" sz="2000" b="1" dirty="0">
                <a:latin typeface="Times New Roman" panose="02020603050405020304" charset="0"/>
                <a:ea typeface="黑体" panose="02010609060101010101" charset="-122"/>
              </a:rPr>
              <a:t>。</a:t>
            </a:r>
            <a:endParaRPr lang="zh-CN" altLang="en-US" sz="20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4950619" y="1302544"/>
            <a:ext cx="497681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手</a:t>
            </a:r>
            <a:endParaRPr lang="zh-CN" altLang="en-US" sz="195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6883004" y="1312069"/>
            <a:ext cx="875109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排球</a:t>
            </a:r>
            <a:endParaRPr lang="zh-CN" altLang="en-US" sz="195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4311254" y="2717006"/>
            <a:ext cx="27432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改变物体的运动状态</a:t>
            </a:r>
            <a:endParaRPr lang="zh-CN" altLang="en-US" sz="195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4311254" y="3192066"/>
            <a:ext cx="25717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改变物体的形状</a:t>
            </a:r>
            <a:endParaRPr lang="zh-CN" altLang="en-US" sz="195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4043363" y="1769269"/>
            <a:ext cx="27432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力的作用是相互的</a:t>
            </a:r>
            <a:endParaRPr lang="zh-CN" altLang="en-US" sz="1950" b="1" dirty="0">
              <a:solidFill>
                <a:srgbClr val="0000FF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文本框 28675"/>
          <p:cNvSpPr txBox="1"/>
          <p:nvPr/>
        </p:nvSpPr>
        <p:spPr>
          <a:xfrm>
            <a:off x="1439466" y="985600"/>
            <a:ext cx="53447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课堂小结：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1439466" y="1669256"/>
            <a:ext cx="6561534" cy="2837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一、力是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r>
              <a:rPr lang="zh-CN" altLang="en-US" sz="21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的作用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en-US" altLang="x-none" sz="2100" b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力用字母</a:t>
            </a:r>
            <a:r>
              <a:rPr lang="en-US" altLang="x-none" sz="2100" b="1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表示；单位：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牛顿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，简称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，符号是 </a:t>
            </a:r>
            <a:r>
              <a:rPr lang="en-US" altLang="x-none" sz="2100" b="1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三、力的作用效果：</a:t>
            </a:r>
            <a:r>
              <a:rPr lang="en-US" altLang="zh-CN" sz="2100" b="1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、力可以改变物体的运动状态</a:t>
            </a:r>
            <a:endParaRPr lang="zh-CN" altLang="en-US" sz="21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100" b="1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</a:t>
            </a:r>
            <a:r>
              <a:rPr lang="en-US" altLang="x-none" sz="2100" b="1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、力可以使物体发生形变</a:t>
            </a:r>
            <a:endParaRPr lang="zh-CN" altLang="en-US" sz="21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四、力的三要素：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大小、方向、作用点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五</a:t>
            </a:r>
            <a:r>
              <a:rPr lang="en-US" altLang="x-none" sz="2100" b="1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物体间力的作用是</a:t>
            </a:r>
            <a:r>
              <a:rPr lang="zh-CN" altLang="en-US" sz="21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相互的</a:t>
            </a:r>
            <a:endParaRPr lang="zh-CN" altLang="en-US" sz="21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91585" y="2407920"/>
            <a:ext cx="156083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zh-CN" altLang="zh-CN" sz="5400" b="1" i="0" u="none" strike="noStrike" kern="1200" cap="none" spc="0" normalizeH="0" baseline="0" noProof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谢谢</a:t>
            </a:r>
            <a:endParaRPr kumimoji="0" lang="zh-CN" altLang="zh-CN" sz="5400" b="1" i="0" u="none" strike="noStrike" kern="1200" cap="none" spc="0" normalizeH="0" baseline="0" noProof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图片 819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9865" y="466725"/>
            <a:ext cx="6819900" cy="362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直接连接符 8200"/>
          <p:cNvSpPr/>
          <p:nvPr/>
        </p:nvSpPr>
        <p:spPr>
          <a:xfrm>
            <a:off x="2980055" y="4090988"/>
            <a:ext cx="0" cy="720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03" name="直接连接符 8203"/>
          <p:cNvSpPr/>
          <p:nvPr/>
        </p:nvSpPr>
        <p:spPr>
          <a:xfrm>
            <a:off x="7201218" y="4090988"/>
            <a:ext cx="15875" cy="720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01" name="文本框 8201"/>
          <p:cNvSpPr txBox="1"/>
          <p:nvPr/>
        </p:nvSpPr>
        <p:spPr>
          <a:xfrm>
            <a:off x="2259013" y="4811713"/>
            <a:ext cx="1441450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endParaRPr lang="zh-CN" altLang="en-US" sz="40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8199"/>
          <p:cNvSpPr txBox="1"/>
          <p:nvPr/>
        </p:nvSpPr>
        <p:spPr>
          <a:xfrm>
            <a:off x="6635115" y="4811713"/>
            <a:ext cx="1441450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endParaRPr lang="zh-CN" altLang="en-US" sz="40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直接连接符 8202"/>
          <p:cNvSpPr/>
          <p:nvPr/>
        </p:nvSpPr>
        <p:spPr>
          <a:xfrm>
            <a:off x="3549968" y="5165091"/>
            <a:ext cx="280828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98" name="文本框 8197"/>
          <p:cNvSpPr txBox="1"/>
          <p:nvPr/>
        </p:nvSpPr>
        <p:spPr>
          <a:xfrm>
            <a:off x="4432935" y="4519930"/>
            <a:ext cx="1042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9217"/>
          <p:cNvSpPr/>
          <p:nvPr/>
        </p:nvSpPr>
        <p:spPr>
          <a:xfrm>
            <a:off x="1313180" y="384175"/>
            <a:ext cx="5622290" cy="241808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4400" b="1" dirty="0">
                <a:latin typeface="Times New Roman" panose="02020603050405020304" charset="0"/>
                <a:ea typeface="黑体" panose="02010609060101010101" charset="-122"/>
              </a:rPr>
              <a:t>一、 什么是力</a:t>
            </a:r>
            <a:endParaRPr lang="zh-CN" altLang="en-US" sz="44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en-US" altLang="x-none" sz="195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3200" b="1" dirty="0">
                <a:latin typeface="Times New Roman" panose="02020603050405020304" charset="0"/>
                <a:ea typeface="黑体" panose="02010609060101010101" charset="-122"/>
              </a:rPr>
              <a:t>1. 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力是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rPr>
              <a:t>物体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对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物体</a:t>
            </a: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的作用</a:t>
            </a:r>
            <a:endParaRPr lang="zh-CN" altLang="en-US" sz="32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9219" name="组合 9218"/>
          <p:cNvGrpSpPr/>
          <p:nvPr/>
        </p:nvGrpSpPr>
        <p:grpSpPr>
          <a:xfrm>
            <a:off x="2076212" y="2802096"/>
            <a:ext cx="1520428" cy="835819"/>
            <a:chOff x="0" y="0"/>
            <a:chExt cx="1277" cy="702"/>
          </a:xfrm>
        </p:grpSpPr>
        <p:sp>
          <p:nvSpPr>
            <p:cNvPr id="2" name="直接连接符 9219"/>
            <p:cNvSpPr/>
            <p:nvPr/>
          </p:nvSpPr>
          <p:spPr>
            <a:xfrm flipH="1">
              <a:off x="454" y="0"/>
              <a:ext cx="454" cy="362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9220" name="文本框 9220"/>
            <p:cNvSpPr txBox="1"/>
            <p:nvPr/>
          </p:nvSpPr>
          <p:spPr>
            <a:xfrm>
              <a:off x="0" y="373"/>
              <a:ext cx="127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950" b="1" dirty="0">
                  <a:solidFill>
                    <a:srgbClr val="0000FF"/>
                  </a:solidFill>
                  <a:latin typeface="Times New Roman" panose="02020603050405020304" charset="0"/>
                  <a:ea typeface="黑体" panose="02010609060101010101" charset="-122"/>
                </a:rPr>
                <a:t>施力物体</a:t>
              </a:r>
              <a:endParaRPr lang="zh-CN" altLang="en-US" sz="1950" b="1" dirty="0">
                <a:solidFill>
                  <a:srgbClr val="0000FF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  <p:grpSp>
        <p:nvGrpSpPr>
          <p:cNvPr id="9222" name="组合 9221"/>
          <p:cNvGrpSpPr/>
          <p:nvPr/>
        </p:nvGrpSpPr>
        <p:grpSpPr>
          <a:xfrm>
            <a:off x="4420474" y="2802096"/>
            <a:ext cx="1458515" cy="835819"/>
            <a:chOff x="0" y="0"/>
            <a:chExt cx="1225" cy="702"/>
          </a:xfrm>
        </p:grpSpPr>
        <p:sp>
          <p:nvSpPr>
            <p:cNvPr id="3" name="直接连接符 9222"/>
            <p:cNvSpPr/>
            <p:nvPr/>
          </p:nvSpPr>
          <p:spPr>
            <a:xfrm>
              <a:off x="0" y="0"/>
              <a:ext cx="499" cy="40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9223" name="矩形 9223"/>
            <p:cNvSpPr/>
            <p:nvPr/>
          </p:nvSpPr>
          <p:spPr>
            <a:xfrm>
              <a:off x="81" y="373"/>
              <a:ext cx="11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950" b="1" dirty="0">
                  <a:solidFill>
                    <a:srgbClr val="FF3300"/>
                  </a:solidFill>
                  <a:latin typeface="Times New Roman" panose="02020603050405020304" charset="0"/>
                  <a:ea typeface="黑体" panose="02010609060101010101" charset="-122"/>
                </a:rPr>
                <a:t>受力物体</a:t>
              </a:r>
              <a:endParaRPr lang="zh-CN" altLang="en-US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11265"/>
          <p:cNvSpPr txBox="1"/>
          <p:nvPr/>
        </p:nvSpPr>
        <p:spPr>
          <a:xfrm>
            <a:off x="2331244" y="1101329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1266" name="文本框 11266"/>
          <p:cNvSpPr txBox="1"/>
          <p:nvPr/>
        </p:nvSpPr>
        <p:spPr>
          <a:xfrm>
            <a:off x="1931194" y="1787129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1267" name="矩形 11267"/>
          <p:cNvSpPr/>
          <p:nvPr/>
        </p:nvSpPr>
        <p:spPr>
          <a:xfrm>
            <a:off x="1746250" y="1786890"/>
            <a:ext cx="66490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en-US" altLang="x-none" sz="3200" b="1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力用字母</a:t>
            </a:r>
            <a:r>
              <a:rPr lang="en-US" altLang="x-none" sz="32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表示，力的单位：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牛顿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，简称</a:t>
            </a:r>
            <a:r>
              <a:rPr lang="zh-CN" altLang="en-US" sz="32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，符号是 </a:t>
            </a:r>
            <a:r>
              <a:rPr lang="en-US" altLang="x-none" sz="32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笑脸 1"/>
          <p:cNvSpPr/>
          <p:nvPr/>
        </p:nvSpPr>
        <p:spPr>
          <a:xfrm>
            <a:off x="7038975" y="279797"/>
            <a:ext cx="789385" cy="6488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0241" descr="040819075519juzhong_4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495" y="502285"/>
            <a:ext cx="2880360" cy="176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10242" descr="WBZM06B218C0M"/>
          <p:cNvPicPr>
            <a:picLocks noChangeAspect="1"/>
          </p:cNvPicPr>
          <p:nvPr/>
        </p:nvPicPr>
        <p:blipFill>
          <a:blip r:embed="rId2"/>
          <a:srcRect b="14046"/>
          <a:stretch>
            <a:fillRect/>
          </a:stretch>
        </p:blipFill>
        <p:spPr>
          <a:xfrm>
            <a:off x="5166360" y="502285"/>
            <a:ext cx="2483485" cy="1761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0243"/>
          <p:cNvSpPr/>
          <p:nvPr/>
        </p:nvSpPr>
        <p:spPr>
          <a:xfrm>
            <a:off x="1871663" y="2316956"/>
            <a:ext cx="1883569" cy="368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运动员举杠铃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0244" name="矩形 10244"/>
          <p:cNvSpPr/>
          <p:nvPr/>
        </p:nvSpPr>
        <p:spPr>
          <a:xfrm>
            <a:off x="5564505" y="2317115"/>
            <a:ext cx="1883569" cy="368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人推独轮车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10245" name="图片 10245" descr="654198"/>
          <p:cNvPicPr>
            <a:picLocks noChangeAspect="1"/>
          </p:cNvPicPr>
          <p:nvPr/>
        </p:nvPicPr>
        <p:blipFill>
          <a:blip r:embed="rId3"/>
          <a:srcRect b="17770"/>
          <a:stretch>
            <a:fillRect/>
          </a:stretch>
        </p:blipFill>
        <p:spPr>
          <a:xfrm>
            <a:off x="1565275" y="2637790"/>
            <a:ext cx="2466340" cy="1353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6" descr="12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65" y="2637790"/>
            <a:ext cx="1916430" cy="1253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矩形 10247"/>
          <p:cNvSpPr/>
          <p:nvPr/>
        </p:nvSpPr>
        <p:spPr>
          <a:xfrm>
            <a:off x="2141935" y="3992166"/>
            <a:ext cx="1835944" cy="368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马拉车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0248" name="矩形 10248"/>
          <p:cNvSpPr/>
          <p:nvPr/>
        </p:nvSpPr>
        <p:spPr>
          <a:xfrm>
            <a:off x="5274469" y="3992166"/>
            <a:ext cx="1835944" cy="3683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用手压弹簧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0249" name="文本框 10249"/>
          <p:cNvSpPr txBox="1"/>
          <p:nvPr/>
        </p:nvSpPr>
        <p:spPr>
          <a:xfrm>
            <a:off x="1376045" y="4360545"/>
            <a:ext cx="59931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70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请同学们说出上述力现象中的施力物体和受力物体。</a:t>
            </a:r>
            <a:endParaRPr lang="zh-CN" altLang="en-US" sz="3200" b="1" dirty="0">
              <a:solidFill>
                <a:srgbClr val="FF070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21505"/>
          <p:cNvSpPr/>
          <p:nvPr/>
        </p:nvSpPr>
        <p:spPr>
          <a:xfrm>
            <a:off x="1654969" y="1724025"/>
            <a:ext cx="5887641" cy="400812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charset="-122"/>
              </a:rPr>
              <a:t>①用手拍桌子；</a:t>
            </a:r>
            <a:endParaRPr lang="zh-CN" altLang="en-US" sz="4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charset="-122"/>
              </a:rPr>
              <a:t>②用左手使劲拍你的右手。</a:t>
            </a:r>
            <a:endParaRPr lang="zh-CN" altLang="en-US" sz="4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4000" b="1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40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21506" name="组合 21506"/>
          <p:cNvGrpSpPr/>
          <p:nvPr/>
        </p:nvGrpSpPr>
        <p:grpSpPr>
          <a:xfrm>
            <a:off x="1336040" y="754380"/>
            <a:ext cx="1790700" cy="593090"/>
            <a:chOff x="0" y="0"/>
            <a:chExt cx="1549" cy="498"/>
          </a:xfrm>
        </p:grpSpPr>
        <p:sp>
          <p:nvSpPr>
            <p:cNvPr id="21507" name="圆角矩形 21507"/>
            <p:cNvSpPr/>
            <p:nvPr/>
          </p:nvSpPr>
          <p:spPr>
            <a:xfrm>
              <a:off x="233" y="75"/>
              <a:ext cx="131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  <a:tileRect/>
            </a:gradFill>
            <a:ln w="127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08" name="矩形 21508"/>
            <p:cNvSpPr/>
            <p:nvPr/>
          </p:nvSpPr>
          <p:spPr>
            <a:xfrm>
              <a:off x="445" y="61"/>
              <a:ext cx="1088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000099"/>
                  </a:solidFill>
                  <a:latin typeface="Times New Roman" panose="02020603050405020304" charset="0"/>
                  <a:ea typeface="黑体" panose="02010609060101010101" charset="-122"/>
                </a:rPr>
                <a:t>想想做做</a:t>
              </a:r>
              <a:endParaRPr lang="zh-CN" altLang="en-US" sz="2100" b="1" dirty="0">
                <a:solidFill>
                  <a:srgbClr val="000099"/>
                </a:solidFill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pic>
          <p:nvPicPr>
            <p:cNvPr id="21509" name="图片 21509" descr="想想做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0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4545806" y="3126581"/>
            <a:ext cx="32575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    小孩                    墙  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1" name="直接连接符 22530"/>
          <p:cNvSpPr/>
          <p:nvPr/>
        </p:nvSpPr>
        <p:spPr>
          <a:xfrm>
            <a:off x="5688806" y="2640806"/>
            <a:ext cx="800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2" name="直接连接符 22531"/>
          <p:cNvSpPr/>
          <p:nvPr/>
        </p:nvSpPr>
        <p:spPr>
          <a:xfrm flipH="1">
            <a:off x="5631656" y="4339829"/>
            <a:ext cx="857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3" name="文本框 22532"/>
          <p:cNvSpPr txBox="1"/>
          <p:nvPr/>
        </p:nvSpPr>
        <p:spPr>
          <a:xfrm>
            <a:off x="4545806" y="2412206"/>
            <a:ext cx="15430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施力物体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6431756" y="2412206"/>
            <a:ext cx="15430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受力物体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5842397" y="2275285"/>
            <a:ext cx="9715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推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6488906" y="4111228"/>
            <a:ext cx="14859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施力物体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4488656" y="4111228"/>
            <a:ext cx="16573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受力物体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5842397" y="3968353"/>
            <a:ext cx="1033463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推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" name="矩形 22538"/>
          <p:cNvSpPr/>
          <p:nvPr/>
        </p:nvSpPr>
        <p:spPr>
          <a:xfrm>
            <a:off x="2688590" y="673735"/>
            <a:ext cx="4775835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r>
              <a:rPr lang="zh-CN" altLang="en-US" sz="3600" b="1" dirty="0">
                <a:latin typeface="Times New Roman" panose="02020603050405020304" charset="0"/>
                <a:ea typeface="黑体" panose="02010609060101010101" charset="-122"/>
              </a:rPr>
              <a:t>小孩穿着旱冰鞋推墙</a:t>
            </a:r>
            <a:endParaRPr lang="zh-CN" altLang="en-US" sz="36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22539" name="组合 22539"/>
          <p:cNvGrpSpPr/>
          <p:nvPr/>
        </p:nvGrpSpPr>
        <p:grpSpPr>
          <a:xfrm>
            <a:off x="1550591" y="1538446"/>
            <a:ext cx="2812256" cy="3039666"/>
            <a:chOff x="0" y="0"/>
            <a:chExt cx="1811" cy="1830"/>
          </a:xfrm>
        </p:grpSpPr>
        <p:sp>
          <p:nvSpPr>
            <p:cNvPr id="22540" name="矩形 22540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1" name="矩形 22541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9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2542" name="图片 22542" descr="12-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644" y="1901429"/>
            <a:ext cx="2613422" cy="26455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3" name="矩形 22543"/>
          <p:cNvSpPr/>
          <p:nvPr/>
        </p:nvSpPr>
        <p:spPr>
          <a:xfrm>
            <a:off x="2688431" y="4498181"/>
            <a:ext cx="1240790" cy="391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推 墙　　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2545" name="文本框 22544"/>
          <p:cNvSpPr txBox="1"/>
          <p:nvPr/>
        </p:nvSpPr>
        <p:spPr>
          <a:xfrm>
            <a:off x="5698331" y="3451622"/>
            <a:ext cx="1033463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solidFill>
                  <a:srgbClr val="FF3300"/>
                </a:solidFill>
                <a:latin typeface="Times New Roman" panose="02020603050405020304" charset="0"/>
                <a:ea typeface="黑体" panose="02010609060101010101" charset="-122"/>
              </a:rPr>
              <a:t>同时</a:t>
            </a:r>
            <a:endParaRPr lang="zh-CN" altLang="en-US" sz="1950" b="1" dirty="0">
              <a:solidFill>
                <a:srgbClr val="FF33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  <p:bldP spid="22534" grpId="0"/>
      <p:bldP spid="22535" grpId="0"/>
      <p:bldP spid="22536" grpId="0"/>
      <p:bldP spid="22537" grpId="0"/>
      <p:bldP spid="22538" grpId="0"/>
      <p:bldP spid="225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23553"/>
          <p:cNvGrpSpPr/>
          <p:nvPr/>
        </p:nvGrpSpPr>
        <p:grpSpPr>
          <a:xfrm>
            <a:off x="1451372" y="1939529"/>
            <a:ext cx="3120628" cy="2358628"/>
            <a:chOff x="0" y="0"/>
            <a:chExt cx="2621" cy="1981"/>
          </a:xfrm>
        </p:grpSpPr>
        <p:grpSp>
          <p:nvGrpSpPr>
            <p:cNvPr id="23554" name="组合 23554"/>
            <p:cNvGrpSpPr/>
            <p:nvPr/>
          </p:nvGrpSpPr>
          <p:grpSpPr>
            <a:xfrm>
              <a:off x="0" y="0"/>
              <a:ext cx="2621" cy="1981"/>
              <a:chOff x="0" y="0"/>
              <a:chExt cx="1811" cy="1830"/>
            </a:xfrm>
          </p:grpSpPr>
          <p:sp>
            <p:nvSpPr>
              <p:cNvPr id="23555" name="矩形 23555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5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56" name="矩形 23556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9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algn="ctr"/>
                <a:endParaRPr lang="zh-CN" altLang="en-US" sz="135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aphicFrame>
          <p:nvGraphicFramePr>
            <p:cNvPr id="23557" name="对象 23557"/>
            <p:cNvGraphicFramePr>
              <a:graphicFrameLocks noChangeAspect="1"/>
            </p:cNvGraphicFramePr>
            <p:nvPr/>
          </p:nvGraphicFramePr>
          <p:xfrm>
            <a:off x="42" y="55"/>
            <a:ext cx="2540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3057525" imgH="2266950" progId="Paint.Picture">
                    <p:embed/>
                  </p:oleObj>
                </mc:Choice>
                <mc:Fallback>
                  <p:oleObj name="" r:id="rId1" imgW="3057525" imgH="2266950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" y="55"/>
                          <a:ext cx="2540" cy="18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9" name="标题 23558"/>
          <p:cNvSpPr>
            <a:spLocks noGrp="1"/>
          </p:cNvSpPr>
          <p:nvPr>
            <p:ph type="title"/>
          </p:nvPr>
        </p:nvSpPr>
        <p:spPr>
          <a:xfrm>
            <a:off x="6572250" y="2228850"/>
            <a:ext cx="1257300" cy="463154"/>
          </a:xfrm>
        </p:spPr>
        <p:txBody>
          <a:bodyPr anchor="ctr"/>
          <a:p>
            <a:pPr>
              <a:spcBef>
                <a:spcPct val="50000"/>
              </a:spcBef>
            </a:pPr>
            <a:r>
              <a:rPr lang="zh-CN" altLang="en-US" sz="195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受力物体</a:t>
            </a:r>
            <a:r>
              <a:rPr lang="zh-CN" altLang="en-US" sz="195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    </a:t>
            </a:r>
            <a:endParaRPr lang="zh-CN" altLang="en-US" sz="195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6572250" y="3862388"/>
            <a:ext cx="142875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施力物体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5886450" y="2171700"/>
            <a:ext cx="5715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推</a:t>
            </a:r>
            <a:r>
              <a:rPr lang="zh-CN" altLang="en-US" sz="1950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endParaRPr lang="zh-CN" altLang="en-US" sz="1950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4629150" y="2286000"/>
            <a:ext cx="14859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施力物体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4572000" y="3862388"/>
            <a:ext cx="14859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受力物体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5886450" y="3748088"/>
            <a:ext cx="6858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推</a:t>
            </a:r>
            <a:r>
              <a:rPr lang="zh-CN" altLang="en-US" sz="1950" dirty="0">
                <a:latin typeface="Times New Roman" panose="02020603050405020304" charset="0"/>
                <a:ea typeface="黑体" panose="02010609060101010101" charset="-122"/>
              </a:rPr>
              <a:t> </a:t>
            </a:r>
            <a:endParaRPr lang="zh-CN" altLang="en-US" sz="1950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5" name="直接连接符 23564"/>
          <p:cNvSpPr/>
          <p:nvPr/>
        </p:nvSpPr>
        <p:spPr>
          <a:xfrm>
            <a:off x="5772150" y="2514600"/>
            <a:ext cx="800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566" name="直接连接符 23565"/>
          <p:cNvSpPr/>
          <p:nvPr/>
        </p:nvSpPr>
        <p:spPr>
          <a:xfrm flipH="1">
            <a:off x="5829300" y="4090988"/>
            <a:ext cx="800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567" name="文本框 23566"/>
          <p:cNvSpPr txBox="1"/>
          <p:nvPr/>
        </p:nvSpPr>
        <p:spPr>
          <a:xfrm>
            <a:off x="5829300" y="3236119"/>
            <a:ext cx="914400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同时</a:t>
            </a:r>
            <a:endParaRPr lang="zh-CN" altLang="en-US" sz="195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" name="矩形 23567"/>
          <p:cNvSpPr/>
          <p:nvPr/>
        </p:nvSpPr>
        <p:spPr>
          <a:xfrm>
            <a:off x="3816985" y="739775"/>
            <a:ext cx="2465070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8" rIns="69056" bIns="34528" anchor="t">
            <a:spAutoFit/>
          </a:bodyPr>
          <a:p>
            <a:r>
              <a:rPr lang="zh-CN" altLang="en-US" sz="4000" b="1" dirty="0">
                <a:latin typeface="Times New Roman" panose="02020603050405020304" charset="0"/>
                <a:ea typeface="黑体" panose="02010609060101010101" charset="-122"/>
              </a:rPr>
              <a:t>桨 推 岸</a:t>
            </a:r>
            <a:endParaRPr lang="zh-CN" altLang="en-US" sz="40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69" name="文本框 23568"/>
          <p:cNvSpPr txBox="1"/>
          <p:nvPr/>
        </p:nvSpPr>
        <p:spPr>
          <a:xfrm>
            <a:off x="5003006" y="2803922"/>
            <a:ext cx="540544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桨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23570" name="文本框 23569"/>
          <p:cNvSpPr txBox="1"/>
          <p:nvPr/>
        </p:nvSpPr>
        <p:spPr>
          <a:xfrm>
            <a:off x="7002066" y="2803922"/>
            <a:ext cx="592931" cy="391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950" b="1" dirty="0">
                <a:latin typeface="Times New Roman" panose="02020603050405020304" charset="0"/>
                <a:ea typeface="黑体" panose="02010609060101010101" charset="-122"/>
              </a:rPr>
              <a:t>岸</a:t>
            </a:r>
            <a:endParaRPr lang="zh-CN" altLang="en-US" sz="195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23564" grpId="0"/>
      <p:bldP spid="23567" grpId="0"/>
      <p:bldP spid="23569" grpId="0"/>
      <p:bldP spid="23570" grpId="0"/>
    </p:bldLst>
  </p:timing>
</p:sld>
</file>

<file path=ppt/theme/theme1.xml><?xml version="1.0" encoding="utf-8"?>
<a:theme xmlns:a="http://schemas.openxmlformats.org/drawingml/2006/main" name="日常_活页夹">
  <a:themeElements>
    <a:clrScheme name="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61A00"/>
      </a:accent4>
      <a:accent5>
        <a:srgbClr val="E3CAB8"/>
      </a:accent5>
      <a:accent6>
        <a:srgbClr val="B82D2D"/>
      </a:accent6>
      <a:hlink>
        <a:srgbClr val="9A7F32"/>
      </a:hlink>
      <a:folHlink>
        <a:srgbClr val="ECA07A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98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tmb02">
  <a:themeElements>
    <a:clrScheme name="ttmb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tmb0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ttmb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mb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mb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mb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mb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mb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mb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CC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077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077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WPS 演示</Application>
  <PresentationFormat>宽屏</PresentationFormat>
  <Paragraphs>225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Arial Rounded MT Bold</vt:lpstr>
      <vt:lpstr>黑体</vt:lpstr>
      <vt:lpstr>MS UI Gothic</vt:lpstr>
      <vt:lpstr>华文细黑</vt:lpstr>
      <vt:lpstr>Arial Black</vt:lpstr>
      <vt:lpstr>隶书</vt:lpstr>
      <vt:lpstr>Times New Roman</vt:lpstr>
      <vt:lpstr>楷体_GB2312</vt:lpstr>
      <vt:lpstr>新宋体</vt:lpstr>
      <vt:lpstr>幼圆</vt:lpstr>
      <vt:lpstr>华文中宋</vt:lpstr>
      <vt:lpstr>仿宋_GB2312</vt:lpstr>
      <vt:lpstr>Tahoma</vt:lpstr>
      <vt:lpstr>仿宋</vt:lpstr>
      <vt:lpstr>日常_活页夹</vt:lpstr>
      <vt:lpstr>ttmb02</vt:lpstr>
      <vt:lpstr>默认设计模板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受力物体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力的表示方法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wqwlw</dc:creator>
  <cp:lastModifiedBy>wqwlw</cp:lastModifiedBy>
  <cp:revision>1</cp:revision>
  <dcterms:created xsi:type="dcterms:W3CDTF">2018-05-04T10:01:45Z</dcterms:created>
  <dcterms:modified xsi:type="dcterms:W3CDTF">2018-05-04T11:21:12Z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