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0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57550" y="2114550"/>
          <a:ext cx="9134475" cy="2114550"/>
          <a:chOff x="3257550" y="2114550"/>
          <a:chExt cx="9134475" cy="2114550"/>
        </a:xfrm>
      </p:grpSpPr>
      <p:sp>
        <p:nvSpPr>
          <p:cNvPr id="2" name="文本框 1"/>
          <p:cNvSpPr txBox="1"/>
          <p:nvPr/>
        </p:nvSpPr>
        <p:spPr>
          <a:xfrm>
            <a:off x="2267744" y="1851670"/>
            <a:ext cx="5876925" cy="730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400" b="1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8.1 </a:t>
            </a:r>
            <a:r>
              <a:rPr lang="en-US" sz="4400" b="1" u="none" spc="0" dirty="0" err="1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牛顿第一定律</a:t>
            </a:r>
            <a:endParaRPr lang="en-US" sz="4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88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53475" cy="4248150"/>
          <a:chOff x="381000" y="266700"/>
          <a:chExt cx="8753475" cy="42481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定律内容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4427" y="819151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牛顿第一定律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57250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4425" y="1285875"/>
            <a:ext cx="76390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一切物体在没有受到力的作用时，总保持静止状态或匀速直线运动状态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4427" y="2409826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定律解读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438400"/>
            <a:ext cx="419100" cy="419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14427" y="2905125"/>
            <a:ext cx="494093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1．“一切”适用于宇宙中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所有物体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14427" y="3390900"/>
            <a:ext cx="76295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2．“没有受到力的作用”是定律成立的条件，这是一种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理想情况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45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4200525"/>
          <a:chOff x="381000" y="266700"/>
          <a:chExt cx="8724900" cy="42005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定律内容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876300"/>
            <a:ext cx="80962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3．“或”指物体不受力时，原来静止的总保持静止，原来运动的就总保持原来的速度和方向做匀速直线运动。两种状态必有其一，不同时存在。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00252" y="2609851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原来静止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0252" y="3771901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原来运动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8052" y="2362201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不受力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8526" y="3533776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不受力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43452" y="26098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43452" y="3771901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匀速直线运动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257552" y="3914776"/>
            <a:ext cx="1362075" cy="20002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267077" y="2743201"/>
            <a:ext cx="13620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43950" cy="3886200"/>
          <a:chOff x="381000" y="266700"/>
          <a:chExt cx="8743950" cy="3886200"/>
        </a:xfrm>
      </p:grpSpPr>
      <p:sp>
        <p:nvSpPr>
          <p:cNvPr id="2" name="文本框 1"/>
          <p:cNvSpPr txBox="1"/>
          <p:nvPr/>
        </p:nvSpPr>
        <p:spPr>
          <a:xfrm>
            <a:off x="628650" y="942976"/>
            <a:ext cx="81153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4．牛顿第一定律描述了物体不受力时的运动情况，虽然世界上没有真正不受力的物体，但大量的事实可以推证这一定律是正确的。所以牛顿第一定律是在大量经验事实的基础上，用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推理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的方法概括出来的。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不能用实验直接证明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定律内容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650" y="3028950"/>
            <a:ext cx="80772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5．牛顿第一定律说明了力和运动的关系：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力不是维持物体运动的原因，而是改变物体运动状态的原因。</a:t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1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86800" cy="3848100"/>
          <a:chOff x="381000" y="266700"/>
          <a:chExt cx="8686800" cy="3848100"/>
        </a:xfrm>
      </p:grpSpPr>
      <p:sp>
        <p:nvSpPr>
          <p:cNvPr id="2" name="文本框 1"/>
          <p:cNvSpPr txBox="1"/>
          <p:nvPr/>
        </p:nvSpPr>
        <p:spPr>
          <a:xfrm>
            <a:off x="628650" y="809625"/>
            <a:ext cx="80581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1、我们现在坐在教室中，当一切外力都突然消失时，我们将：（       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2" y="1657351"/>
            <a:ext cx="1971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A、保持静止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2" y="2238376"/>
            <a:ext cx="1666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B、飘起来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838451"/>
            <a:ext cx="3086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C、保持匀速直线运动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3419476"/>
            <a:ext cx="3676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D、以上三种情况皆有可能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6327" y="1247776"/>
            <a:ext cx="25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4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67750" cy="4238625"/>
          <a:chOff x="381000" y="266700"/>
          <a:chExt cx="8667750" cy="4238625"/>
        </a:xfrm>
      </p:grpSpPr>
      <p:sp>
        <p:nvSpPr>
          <p:cNvPr id="2" name="文本框 1"/>
          <p:cNvSpPr txBox="1"/>
          <p:nvPr/>
        </p:nvSpPr>
        <p:spPr>
          <a:xfrm>
            <a:off x="628650" y="933450"/>
            <a:ext cx="80391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2、如图所示，小球沿水平桌面由M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端向N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端运动。如果到达桌面N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端时，小球所受的力全部同时消失，则小球将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：（         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0" y="2162176"/>
            <a:ext cx="2171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A、静止在N点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2" y="2714626"/>
            <a:ext cx="30384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B、沿a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轨迹匀速运动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3248026"/>
            <a:ext cx="3009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C、沿b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轨迹匀速运动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3790951"/>
            <a:ext cx="30289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D、沿b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轨迹减速运动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810127" y="2238375"/>
            <a:ext cx="3705225" cy="2000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29525" y="1352551"/>
            <a:ext cx="228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79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296025" cy="3600450"/>
          <a:chOff x="381000" y="266700"/>
          <a:chExt cx="6296025" cy="3600450"/>
        </a:xfrm>
      </p:grpSpPr>
      <p:sp>
        <p:nvSpPr>
          <p:cNvPr id="2" name="文本框 1"/>
          <p:cNvSpPr txBox="1"/>
          <p:nvPr/>
        </p:nvSpPr>
        <p:spPr>
          <a:xfrm>
            <a:off x="628650" y="790576"/>
            <a:ext cx="4191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3、下列说法正确的是：（       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652" y="1438276"/>
            <a:ext cx="425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A、物体不受力作用就一定静止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009776"/>
            <a:ext cx="5667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B、物体不受力作用就一定是匀速直线运动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581276"/>
            <a:ext cx="3086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C、物体受力才能运动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171826"/>
            <a:ext cx="3390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D、以上说法都是错误的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05275" y="790576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166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29675" cy="3933825"/>
          <a:chOff x="381000" y="266700"/>
          <a:chExt cx="8829675" cy="39338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2" y="809625"/>
            <a:ext cx="82010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1、用绳子栓住一个小球在光滑的水平面上作圆周运动，当绳子突然断裂，小球将：（         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828801"/>
            <a:ext cx="451941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A、保持原来的圆周运动状态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381251"/>
            <a:ext cx="545551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B、保持绳断时的速度作匀速直线运动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952751"/>
            <a:ext cx="516748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C、小球运动速度减小，但保持直线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505201"/>
            <a:ext cx="423138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D、以上三种都有可能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07904" y="1269726"/>
            <a:ext cx="228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857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58075" cy="3638550"/>
          <a:chOff x="381000" y="266700"/>
          <a:chExt cx="7458075" cy="36385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2" y="904876"/>
            <a:ext cx="7543748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2、关于牛顿第一定律，以下说法正确的是：（         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2" y="1485901"/>
            <a:ext cx="552752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A、完全是理想的，没有事实为基础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028826"/>
            <a:ext cx="7399733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B、是以可靠事实为基础的，经科学实验推理得出的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600326"/>
            <a:ext cx="5599534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C、没有事实为基础，只是理想推理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209926"/>
            <a:ext cx="35833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D、以上说法都不对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96075" y="904876"/>
            <a:ext cx="228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152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76225"/>
          <a:ext cx="8877300" cy="4610100"/>
          <a:chOff x="381000" y="276225"/>
          <a:chExt cx="8877300" cy="46101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7" y="276225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想想议议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5877" y="2171700"/>
            <a:ext cx="2790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刹车时为什么人会向前倾</a:t>
            </a:r>
            <a:r>
              <a:rPr lang="en-US" sz="18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85925" y="10668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95950" y="10668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685925" y="31527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5695950" y="31527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5191127" y="2171700"/>
            <a:ext cx="2790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汽车是靠什么飞跃的黄河</a:t>
            </a:r>
            <a:r>
              <a:rPr lang="en-US" sz="18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8177" y="4267200"/>
            <a:ext cx="3705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金属小球是否会随着硬板一起飞出</a:t>
            </a:r>
            <a:r>
              <a:rPr lang="en-US" sz="18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86277" y="4267200"/>
            <a:ext cx="4391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快速打出一个棋子时上方棋子会怎样运动</a:t>
            </a:r>
            <a:r>
              <a:rPr lang="en-US" sz="18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7569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76225"/>
          <a:ext cx="8667750" cy="4743450"/>
          <a:chOff x="381000" y="276225"/>
          <a:chExt cx="8667750" cy="47434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7" y="276225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开动脑筋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4427" y="1190626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牛顿第一定律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4427" y="1638301"/>
            <a:ext cx="1762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又叫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惯性定律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2050" y="1190625"/>
            <a:ext cx="3581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物体为什么会保持静止状态或匀速直线运动状态呢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48252" y="2943226"/>
            <a:ext cx="2905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不受力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不是外因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05377" y="4314825"/>
            <a:ext cx="408241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寻找内因）物体自身的属性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1625" y="4314826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惯性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3219452" y="1485901"/>
            <a:ext cx="1362075" cy="20002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305552" y="2085975"/>
            <a:ext cx="123825" cy="89535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305552" y="3448050"/>
            <a:ext cx="123825" cy="89535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114677" y="4467226"/>
            <a:ext cx="1362075" cy="20002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771652" y="2590801"/>
            <a:ext cx="2000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67775" cy="4505325"/>
          <a:chOff x="381000" y="266700"/>
          <a:chExt cx="8867775" cy="45053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教学目标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1" y="809625"/>
            <a:ext cx="78200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借助伽利略的理想实验理解力和运动的关系，知道其主要推理过程及结论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2" y="1752601"/>
            <a:ext cx="3762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理解牛顿第一定律及其意义。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7752" y="2343150"/>
            <a:ext cx="7762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理解惯性的概念，知道质量是惯性大小的量度，会正确解释有关的惯性现象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95350"/>
            <a:ext cx="323850" cy="32385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1838325"/>
            <a:ext cx="323850" cy="32385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2419350"/>
            <a:ext cx="323850" cy="3238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628650" y="3305175"/>
            <a:ext cx="323850" cy="323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7750" y="3228975"/>
            <a:ext cx="77533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通过物理学史的简介，对学生进行严密的科学态度教育，让学生了解人类认识事物本质的曲折，培养学生追求真理、勇于探索真理的科学精神。</a:t>
            </a:r>
          </a:p>
        </p:txBody>
      </p:sp>
    </p:spTree>
    <p:extLst>
      <p:ext uri="{BB962C8B-B14F-4D97-AF65-F5344CB8AC3E}">
        <p14:creationId xmlns:p14="http://schemas.microsoft.com/office/powerpoint/2010/main" val="337014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4057650"/>
          <a:chOff x="381000" y="266700"/>
          <a:chExt cx="8696325" cy="40576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惯性概念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3477" y="847726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858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3475" y="1362075"/>
            <a:ext cx="75628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一切物体都有保持原来运动状态不变的性质，这种性质叫惯性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3477" y="2543176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定律解读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581275"/>
            <a:ext cx="419100" cy="419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33477" y="3105151"/>
            <a:ext cx="6750891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1．惯性没有条件。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任何物体任何时候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都有惯性。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33474" y="3629026"/>
            <a:ext cx="6894909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2．惯性没有方向。物体只是保持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之前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的运动状态。</a:t>
            </a:r>
          </a:p>
        </p:txBody>
      </p:sp>
    </p:spTree>
    <p:extLst>
      <p:ext uri="{BB962C8B-B14F-4D97-AF65-F5344CB8AC3E}">
        <p14:creationId xmlns:p14="http://schemas.microsoft.com/office/powerpoint/2010/main" val="17421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67775" cy="4286250"/>
          <a:chOff x="381000" y="266700"/>
          <a:chExt cx="8867775" cy="42862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惯性概念辨析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4902" y="742951"/>
            <a:ext cx="5476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运动的物体有惯性，静止的物体没有惯性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781050"/>
            <a:ext cx="419100" cy="4191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438400"/>
            <a:ext cx="419100" cy="419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4900" y="1285875"/>
            <a:ext cx="75247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惯性是一切物体的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固有属性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一切物体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不管是否受力，不管它是否运动和怎样运动，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都具有惯性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4902" y="2409826"/>
            <a:ext cx="4048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运动速度大的物体惯性就大吗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4900" y="3009901"/>
            <a:ext cx="776287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惯性有大小，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惯性大小是指外力改变物体运动状态的难易程度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。惯性的大小只与物体的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质量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有关，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质量越大，惯性越大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，与物体是否受力、受力大小、是否运动、运动速度等皆无关。</a:t>
            </a:r>
          </a:p>
        </p:txBody>
      </p:sp>
    </p:spTree>
    <p:extLst>
      <p:ext uri="{BB962C8B-B14F-4D97-AF65-F5344CB8AC3E}">
        <p14:creationId xmlns:p14="http://schemas.microsoft.com/office/powerpoint/2010/main" val="33737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48725" cy="4619625"/>
          <a:chOff x="381000" y="266700"/>
          <a:chExt cx="8848725" cy="4619625"/>
        </a:xfrm>
      </p:grpSpPr>
      <p:sp>
        <p:nvSpPr>
          <p:cNvPr id="2" name="文本框 1"/>
          <p:cNvSpPr txBox="1"/>
          <p:nvPr/>
        </p:nvSpPr>
        <p:spPr>
          <a:xfrm>
            <a:off x="1095377" y="752476"/>
            <a:ext cx="4619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“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惯性”是不是就是“惯性定律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”？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2" y="2667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惯性概念辨析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781050"/>
            <a:ext cx="419100" cy="4191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876550"/>
            <a:ext cx="419100" cy="419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375" y="1276350"/>
            <a:ext cx="76200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不是，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惯性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是物体本身固有的一种属性，它跟物体受不受外力无关。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惯性定律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是物体在特定条件下（不受外力作用时）的运动规律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5377" y="2847976"/>
            <a:ext cx="3190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惯性是一种特殊的力吗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5375" y="3343275"/>
            <a:ext cx="775335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惯性不是力，描述惯性现象时应该说“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由于物体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具有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惯性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”，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不能说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““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受到惯性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”、“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受到惯性（力）的作用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”、“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克服惯性”等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478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639050" cy="4953000"/>
          <a:chOff x="381000" y="266700"/>
          <a:chExt cx="7639050" cy="4953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如何解释惯性现象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5377" y="819151"/>
            <a:ext cx="5636863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你能用惯性的知识解释下面的现象吗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477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67227" y="1514475"/>
            <a:ext cx="31718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在杯子中盛满牛奶，突然急速拉动杯子，会看到什么现象？为什么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00150" y="1476376"/>
            <a:ext cx="2152650" cy="14954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095377" y="3190876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解释方法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5377" y="3657601"/>
            <a:ext cx="44862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1、交待研究对象原来的运动状态；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5377" y="4095751"/>
            <a:ext cx="33432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2、说明运动条件的改变；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5377" y="4524376"/>
            <a:ext cx="33432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3、点出惯性并得出结论。</a:t>
            </a:r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322897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05850" cy="4495800"/>
          <a:chOff x="381000" y="266700"/>
          <a:chExt cx="8705850" cy="4495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如何解释惯性现象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5377" y="819151"/>
            <a:ext cx="5348831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你能用惯性的知识解释下面的现象吗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477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67227" y="1514475"/>
            <a:ext cx="31718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在杯子中盛满牛奶，突然急速拉动杯子，会看到什么现象？为什么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00150" y="1476376"/>
            <a:ext cx="2152650" cy="14954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095377" y="3219450"/>
            <a:ext cx="76104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解释：牛奶向右洒出。因为牛奶开始处于静止状态，当杯子突然向左运动，牛奶由于具有惯性，要保持静止状态，所以向杯子右侧洒出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322897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896225" cy="3990975"/>
          <a:chOff x="381000" y="266700"/>
          <a:chExt cx="7896225" cy="3990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如何解释惯性现象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47725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4902" y="819151"/>
            <a:ext cx="6347418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跑动中的人，脚被绊住，为什么会向前倒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4427" y="1704975"/>
            <a:ext cx="40862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解释：跑动中的人开始向____运动，____被绊停止，而______由于具有______，要保持向____的运动状态，继续向前运动，所以人向前摔倒。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1714500"/>
            <a:ext cx="419100" cy="4191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153152" y="1704975"/>
            <a:ext cx="1743075" cy="228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4362452" y="1704976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71652" y="2143126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29077" y="21336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身体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66927" y="25717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惯性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86252" y="2562226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15842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15375" cy="3800475"/>
          <a:chOff x="381000" y="266700"/>
          <a:chExt cx="8715375" cy="38004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如何解释惯性现象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28675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95377" y="771526"/>
            <a:ext cx="5476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如图，汽车突然刹车，为什么人会向前倾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5377" y="1666875"/>
            <a:ext cx="383857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解释：当汽车刹车时，人的脚底由于摩擦而随之静止，人的上身由于惯性，会保持继续向前运动的状态，所以刹车或减速时，人会向前倾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1685925"/>
            <a:ext cx="419100" cy="4191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105402" y="1828801"/>
            <a:ext cx="36099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43900" cy="3790950"/>
          <a:chOff x="381000" y="266700"/>
          <a:chExt cx="8343900" cy="37909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如何解释惯性现象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28675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3952" y="800101"/>
            <a:ext cx="625636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如图，汽车突然加速，为什么人会向后仰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23950" y="1657350"/>
            <a:ext cx="3962400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解释：当汽车突然加速时，人的脚底由于摩擦而随之一起运动，人的上身由于惯性，仍保持加速前慢速行驶的运动状态，所以加速时，人会后仰。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1666875"/>
            <a:ext cx="419100" cy="4191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295900" y="1876426"/>
            <a:ext cx="3048000" cy="15716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746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896225" cy="4581525"/>
          <a:chOff x="381000" y="266700"/>
          <a:chExt cx="7896225" cy="4581525"/>
        </a:xfrm>
      </p:grpSpPr>
      <p:sp>
        <p:nvSpPr>
          <p:cNvPr id="2" name="文本框 1"/>
          <p:cNvSpPr txBox="1"/>
          <p:nvPr/>
        </p:nvSpPr>
        <p:spPr>
          <a:xfrm>
            <a:off x="1143002" y="866776"/>
            <a:ext cx="3212974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我们常常利用惯性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利用惯性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914400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402" y="41529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跳远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96027" y="41529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投篮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76377" y="1581150"/>
            <a:ext cx="1838325" cy="2343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5257802" y="1714500"/>
            <a:ext cx="2638425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730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610475" cy="4524375"/>
          <a:chOff x="381000" y="266700"/>
          <a:chExt cx="7610475" cy="4524375"/>
        </a:xfrm>
      </p:grpSpPr>
      <p:sp>
        <p:nvSpPr>
          <p:cNvPr id="2" name="文本框 1"/>
          <p:cNvSpPr txBox="1"/>
          <p:nvPr/>
        </p:nvSpPr>
        <p:spPr>
          <a:xfrm>
            <a:off x="2200277" y="40957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射箭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05525" y="4095751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套斧头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3002" y="866776"/>
            <a:ext cx="2619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我们常常利用惯性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利用惯性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914400"/>
            <a:ext cx="419100" cy="4191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52577" y="1581151"/>
            <a:ext cx="2124075" cy="21240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5476875" y="1581150"/>
            <a:ext cx="2133600" cy="2133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7619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3381375" cy="3781425"/>
          <a:chOff x="381000" y="266700"/>
          <a:chExt cx="3381375" cy="37814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教学重点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2" y="847726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牛顿第一定律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23241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652" y="2200275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教学难点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752" y="2790826"/>
            <a:ext cx="2333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力和运动的关系。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7752" y="3352801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惯性的理解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867025"/>
            <a:ext cx="323850" cy="3238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429000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03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72425" cy="4581525"/>
          <a:chOff x="381000" y="266700"/>
          <a:chExt cx="7972425" cy="45815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利用惯性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4902" y="895351"/>
            <a:ext cx="3476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也要避免惯性带来的危害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914400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0202" y="4152901"/>
            <a:ext cx="2333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开车要系好安全带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2102" y="4152901"/>
            <a:ext cx="2333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雨雪天开车要减速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114925" y="18383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676402" y="1743076"/>
            <a:ext cx="2105025" cy="21050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7930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20150" cy="3609975"/>
          <a:chOff x="381000" y="266700"/>
          <a:chExt cx="8820150" cy="3609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800101"/>
            <a:ext cx="8191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1、人们常用力拍打刚晒过的被子，使灰尘落下。这是什么道理？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2" y="1905001"/>
            <a:ext cx="43910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答：被子以及灰尘开始是静止的，被子经拍打后运动，而灰尘由于惯性仍保持原来的静止状态，与被子分离开来而落下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95925" y="1666876"/>
            <a:ext cx="2914650" cy="18192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259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05850" cy="4286250"/>
          <a:chOff x="381000" y="266700"/>
          <a:chExt cx="8705850" cy="4286250"/>
        </a:xfrm>
      </p:grpSpPr>
      <p:sp>
        <p:nvSpPr>
          <p:cNvPr id="2" name="文本框 1"/>
          <p:cNvSpPr txBox="1"/>
          <p:nvPr/>
        </p:nvSpPr>
        <p:spPr>
          <a:xfrm>
            <a:off x="628650" y="800100"/>
            <a:ext cx="8077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2、飞机在飞行中空投救灾物品时，如果在空投目标的正上方投下，物品能落到目标处吗？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650" y="2152650"/>
            <a:ext cx="4495800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答：不能，应在离投掷目标较远处提前投掷。因为物体具有惯性，要保持原来的运动状态，当飞行到投掷目标正上方才投掷时，救灾物品就会落到目标的前方去。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38800" y="2409826"/>
            <a:ext cx="2705100" cy="13620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7700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10625" cy="3752850"/>
          <a:chOff x="381000" y="266700"/>
          <a:chExt cx="8810625" cy="37528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2" y="819150"/>
            <a:ext cx="81819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多选）如图所示，在匀速前进的小车上放一竖直的木块，突然发现木块向左倾斜，这是因为小车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：（        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2" y="1876426"/>
            <a:ext cx="1971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A、向左加速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362201"/>
            <a:ext cx="1943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B、向右加速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857501"/>
            <a:ext cx="1943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C、向左减速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324226"/>
            <a:ext cx="1962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D、向右减速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55412" y="1247776"/>
            <a:ext cx="409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BC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543427" y="2238376"/>
            <a:ext cx="33623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48550" cy="3505200"/>
          <a:chOff x="381000" y="266700"/>
          <a:chExt cx="7448550" cy="3505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2" y="847726"/>
            <a:ext cx="739973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4、下列关于惯性的说法中,正确的是：（         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533526"/>
            <a:ext cx="4533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A、物体只有在静止时才具有惯性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047876"/>
            <a:ext cx="50958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B、物体运动速度越大，其惯性也越大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562226"/>
            <a:ext cx="3657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C、太空中的物体没有惯性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076576"/>
            <a:ext cx="71837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D、不论物体运动与否，受力与否，物体都具有惯性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15025" y="857251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959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15375" cy="2724150"/>
          <a:chOff x="381000" y="266700"/>
          <a:chExt cx="8715375" cy="27241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19176"/>
            <a:ext cx="80867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同学们在一起讨论运动和力的关系。小明认为，一切物体只有受力才能保持匀速直线运动，不受力总是静止的；小华认为，一切物体只有受力才能保持静止，不受力总是做匀速直线运动。他们的说法对吗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2178257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53475" cy="3943350"/>
          <a:chOff x="381000" y="266700"/>
          <a:chExt cx="8753475" cy="39433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2" y="962025"/>
            <a:ext cx="8124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2、如图8.1-6，用力击打一摞棋子中间的一个，该棋子飞出而上面的棋子又落回原位置。你能解释这是为什么吗？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57775" y="2476500"/>
            <a:ext cx="2247900" cy="14668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91913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00925" cy="2171700"/>
          <a:chOff x="381000" y="266700"/>
          <a:chExt cx="7400925" cy="21717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2" y="895351"/>
            <a:ext cx="7039692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3、分析下列现象是怎样利用惯性的。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（1）通过拍打窗帘清除它上面的浮灰。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（2）标枪运动员为取得好成绩，掷标枪前需要助跑。</a:t>
            </a:r>
          </a:p>
        </p:txBody>
      </p:sp>
    </p:spTree>
    <p:extLst>
      <p:ext uri="{BB962C8B-B14F-4D97-AF65-F5344CB8AC3E}">
        <p14:creationId xmlns:p14="http://schemas.microsoft.com/office/powerpoint/2010/main" val="3911251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77275" cy="1790700"/>
          <a:chOff x="381000" y="266700"/>
          <a:chExt cx="8677275" cy="17907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2" y="933450"/>
            <a:ext cx="819182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4、在一列匀速直线行驶的列车内，一位同学相对于车厢竖直向上跳起，他是否会落在车厢内原来的起跳点？说出你的理由。</a:t>
            </a:r>
          </a:p>
        </p:txBody>
      </p:sp>
    </p:spTree>
    <p:extLst>
      <p:ext uri="{BB962C8B-B14F-4D97-AF65-F5344CB8AC3E}">
        <p14:creationId xmlns:p14="http://schemas.microsoft.com/office/powerpoint/2010/main" val="4269623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048750" cy="4819650"/>
          <a:chOff x="381000" y="266700"/>
          <a:chExt cx="9048750" cy="48196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2" y="733426"/>
            <a:ext cx="4159372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一、牛顿第一定律的内容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181100"/>
            <a:ext cx="80581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一切物体在没有受到力的作用时，总保持静止状态或匀速直线运动状态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2" y="2105026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二、惯性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90727" y="2105026"/>
            <a:ext cx="4619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物体保持运动状态的性质叫做惯性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2" y="2552701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三、惯性辨析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90802" y="2552700"/>
            <a:ext cx="61245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情况下都具有惯性，惯性是物体固有的属性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05102" y="2562226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一切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43402" y="25527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任何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652" y="3409951"/>
            <a:ext cx="4905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四、惯性与牛顿第一运动定律的区别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8652" y="3914776"/>
            <a:ext cx="7191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惯性：物体的性质。没有任何条件，一切物体都有惯性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8650" y="4391026"/>
            <a:ext cx="85153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牛顿第一定律（惯性定律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）：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在不受力条件下，物体的运动规律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627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48675" cy="4762500"/>
          <a:chOff x="381000" y="266700"/>
          <a:chExt cx="8448675" cy="47625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开动脑筋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5852" y="895351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你认为谁正确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9239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7302" y="1781176"/>
            <a:ext cx="2234578" cy="2654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正方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
 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玩滑板车时，人不蹬地，车最终会停下来。说明物体运动需要力来维持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0" y="1914526"/>
            <a:ext cx="1619250" cy="19716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6067427" y="1247775"/>
            <a:ext cx="2753045" cy="309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反方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
 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滑板车滑行时，人没有蹬地，车还继续前进。说明物体运动不需要力来维持。车停下来是因为受到阻力的作用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23952" y="1724026"/>
            <a:ext cx="2257425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5943602" y="1257300"/>
            <a:ext cx="25050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8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78316" cy="4933950"/>
          <a:chOff x="381000" y="266700"/>
          <a:chExt cx="8278316" cy="4933950"/>
        </a:xfrm>
      </p:grpSpPr>
      <p:sp>
        <p:nvSpPr>
          <p:cNvPr id="2" name="文本框 1"/>
          <p:cNvSpPr txBox="1"/>
          <p:nvPr/>
        </p:nvSpPr>
        <p:spPr>
          <a:xfrm>
            <a:off x="1095377" y="742951"/>
            <a:ext cx="4333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运动和力之间到底是什么关系呢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开动脑筋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7715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4902" y="1333500"/>
            <a:ext cx="51530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自古以来，就有很多人认为：物体的运动需要力来维持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86202" y="2228851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通过实验研究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200" y="971550"/>
            <a:ext cx="1725116" cy="238125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38225" y="2419350"/>
            <a:ext cx="1722288" cy="23812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62275" y="3562350"/>
            <a:ext cx="50101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伽利略认为：物体的运动不需要力来维持，运动的物体之所以停下来，是因为受到了阻力的作用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00552" y="2581276"/>
            <a:ext cx="695325" cy="78867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1550" y="1333500"/>
            <a:ext cx="5372100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2867025" y="3571876"/>
            <a:ext cx="50958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3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15375" cy="3733800"/>
          <a:chOff x="381000" y="266700"/>
          <a:chExt cx="8715375" cy="3733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阻力对运动的影响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00125"/>
            <a:ext cx="1647825" cy="398185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实验目的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 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实验思路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  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相同条件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不同条件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实验器材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47877" y="1000126"/>
            <a:ext cx="3762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物体的运动是否需要力维持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7875" y="1447800"/>
            <a:ext cx="6667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逐步改变水平轨道的光滑程度，观察比较小车运动的距离的远近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47877" y="2438401"/>
            <a:ext cx="6619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使小车从同一斜面，同一高度由静止开始自由滚下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47877" y="2876551"/>
            <a:ext cx="3190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水平轨道粗糙程度不同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47877" y="3305176"/>
            <a:ext cx="4333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斜面、小车、木板、绵布、毛巾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659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62950" cy="5019675"/>
          <a:chOff x="381000" y="266700"/>
          <a:chExt cx="8362950" cy="5019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阻力对运动的影响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66850" y="1524001"/>
            <a:ext cx="5219700" cy="10382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66852" y="2876551"/>
            <a:ext cx="5210175" cy="10191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7172327" y="1781176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棉布表面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72327" y="3114676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木板表面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8725" y="4086225"/>
            <a:ext cx="22288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为什么在同一斜面的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同一高度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52852" y="4048125"/>
            <a:ext cx="293306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比较小车滑行的距离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71602" y="809625"/>
            <a:ext cx="2619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同一小车从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滑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62477" y="352425"/>
            <a:ext cx="176212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到达斜面底端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速度相同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095500" y="1600200"/>
            <a:ext cx="19050" cy="177165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609850" y="3667125"/>
            <a:ext cx="2667000" cy="20955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2724152" y="2295525"/>
            <a:ext cx="1952625" cy="1714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27757" y="4121785"/>
            <a:ext cx="318325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1123952" y="4114801"/>
            <a:ext cx="22002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1895477" y="3857625"/>
            <a:ext cx="123825" cy="3238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43002" y="800100"/>
            <a:ext cx="275272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2457452" y="1238250"/>
            <a:ext cx="123825" cy="3238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448175" y="361950"/>
            <a:ext cx="19335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1" name="图片 20"/>
          <p:cNvPicPr/>
          <p:nvPr/>
        </p:nvPicPr>
        <p:blipFill>
          <a:blip r:embed="rId9"/>
          <a:stretch>
            <a:fillRect/>
          </a:stretch>
        </p:blipFill>
        <p:spPr>
          <a:xfrm>
            <a:off x="4486276" y="1228726"/>
            <a:ext cx="3714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bldLvl="0" animBg="1"/>
      <p:bldP spid="16" grpId="0" animBg="1"/>
      <p:bldP spid="17" grpId="0"/>
      <p:bldP spid="18" grpId="0" bldLvl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5048250"/>
          <a:chOff x="381000" y="266700"/>
          <a:chExt cx="8696325" cy="50482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阻力对运动的影响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57627" y="847726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实验记录表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76300" y="1371601"/>
          <a:ext cx="7496176" cy="1019175"/>
        </p:xfrm>
        <a:graphic>
          <a:graphicData uri="http://schemas.openxmlformats.org/drawingml/2006/table">
            <a:tbl>
              <a:tblPr firstRow="1" bandRow="1"/>
              <a:tblGrid>
                <a:gridCol w="1874044"/>
                <a:gridCol w="1874044"/>
                <a:gridCol w="1874044"/>
                <a:gridCol w="1874044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76300" y="2390775"/>
          <a:ext cx="7496176" cy="1428750"/>
        </p:xfrm>
        <a:graphic>
          <a:graphicData uri="http://schemas.openxmlformats.org/drawingml/2006/table">
            <a:tbl>
              <a:tblPr firstRow="1" bandRow="1"/>
              <a:tblGrid>
                <a:gridCol w="1874044"/>
                <a:gridCol w="1874044"/>
                <a:gridCol w="1874044"/>
                <a:gridCol w="1874044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23952" y="1652589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表面的材料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1327" y="1438275"/>
            <a:ext cx="1647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小车受到阻力的大小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8227" y="1438275"/>
            <a:ext cx="14573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小车运动的距离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96077" y="1438275"/>
            <a:ext cx="15144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小车速度减小的快慢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5902" y="23812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毛巾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5902" y="28575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棉布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5902" y="33337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木板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81377" y="23812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最大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81377" y="28575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较大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67102" y="3333751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81627" y="2381251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短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57802" y="28575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较长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7802" y="33337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最长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29477" y="2381251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快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15177" y="28575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较慢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24702" y="33337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最慢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9152" y="3810001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实验结论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9152" y="4181475"/>
            <a:ext cx="78771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水平表面越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小车运动时受到的阻力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通过的距离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速度减小得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447927" y="417195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光滑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19877" y="41910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越长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28802" y="4619626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越小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29152" y="4600576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越慢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92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53475" cy="4924425"/>
          <a:chOff x="381000" y="266700"/>
          <a:chExt cx="8753475" cy="49244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2" y="2667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定律内容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2" y="819151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进一步推测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857250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8675" y="1457325"/>
            <a:ext cx="3467100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92D050">
                    <a:alpha val="100000"/>
                  </a:srgbClr>
                </a:solidFill>
                <a:latin typeface="黑体" pitchFamily="49" charset="-122"/>
              </a:rPr>
              <a:t>如果物体受到的阻力为零，速度就不会减小，它将永远运动下去</a:t>
            </a:r>
            <a:r>
              <a:rPr lang="en-US" sz="1800" u="none" spc="0" dirty="0">
                <a:solidFill>
                  <a:srgbClr val="92D05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52527" y="2343150"/>
            <a:ext cx="1460985" cy="238125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800850" y="828675"/>
            <a:ext cx="1731106" cy="2381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33527" y="4143376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牛顿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2027" y="1524001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分析类似实验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2" y="2514601"/>
            <a:ext cx="2028825" cy="14954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5327" y="1428751"/>
            <a:ext cx="3667125" cy="369332"/>
          </a:xfrm>
          <a:prstGeom prst="rect">
            <a:avLst/>
          </a:prstGeom>
          <a:noFill/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127" y="1914526"/>
            <a:ext cx="2295525" cy="2000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191252" y="3371850"/>
            <a:ext cx="2562225" cy="10872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牛顿第一定律</a:t>
            </a: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（物理学基本定律之一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）</a:t>
            </a:r>
            <a:b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18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19452" y="4067175"/>
            <a:ext cx="18383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总结伽利略等人的研究成果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52875" y="2638425"/>
            <a:ext cx="1847850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注意伽利略没有提到静止的情况</a:t>
            </a: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546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812</Words>
  <Application>Microsoft Office PowerPoint</Application>
  <PresentationFormat>全屏显示(16:9)</PresentationFormat>
  <Paragraphs>224</Paragraphs>
  <Slides>39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10</cp:revision>
  <dcterms:created xsi:type="dcterms:W3CDTF">2020-04-28T13:33:39Z</dcterms:created>
  <dcterms:modified xsi:type="dcterms:W3CDTF">2020-04-29T06:15:51Z</dcterms:modified>
</cp:coreProperties>
</file>