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MO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6CAA4B-1C55-4D47-972F-E889BE030E46}" type="datetimeFigureOut">
              <a:rPr lang="zh-MO" altLang="en-US" smtClean="0"/>
              <a:t>18/11/2020</a:t>
            </a:fld>
            <a:endParaRPr lang="zh-MO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MO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MO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MO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0AB24-AEE4-42BF-88B5-637D44E21451}" type="slidenum">
              <a:rPr lang="zh-MO" altLang="en-US" smtClean="0"/>
              <a:t>‹#›</a:t>
            </a:fld>
            <a:endParaRPr lang="zh-MO" altLang="en-US"/>
          </a:p>
        </p:txBody>
      </p:sp>
    </p:spTree>
    <p:extLst>
      <p:ext uri="{BB962C8B-B14F-4D97-AF65-F5344CB8AC3E}">
        <p14:creationId xmlns:p14="http://schemas.microsoft.com/office/powerpoint/2010/main" val="933189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file:///C:\Documents%20and%20Settings\&#35838;&#20214;\&#22768;&#38899;&#26159;&#20160;&#20040;_&#35838;&#20214;-&#26032;&#35838;&#26631;--&#27743;&#33487;&#30465;\&#22768;&#38899;&#20256;&#25773;.m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audio" Target="../media/audio3.wav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hyperlink" Target="file:///C:\Documents%20and%20Settings\&#35838;&#20214;\&#30495;&#31354;&#38083;&#23454;&#39564;\&#30495;&#31354;&#38083;&#23454;&#39564;&#65288;&#35270;&#39057;&#65289;.avi" TargetMode="External"/><Relationship Id="rId5" Type="http://schemas.openxmlformats.org/officeDocument/2006/relationships/image" Target="../media/image15.png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../Local%20Settings/&#19971;&#24180;&#32423;&#19979;&#22791;&#35838;/&#22768;&#38899;&#30340;&#21457;&#29983;&#21644;&#20256;&#25773;/&#22768;&#38899;.swf" TargetMode="External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mf"/><Relationship Id="rId5" Type="http://schemas.openxmlformats.org/officeDocument/2006/relationships/image" Target="../media/image3.wmf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26"/>
          <p:cNvSpPr>
            <a:spLocks noChangeArrowheads="1"/>
          </p:cNvSpPr>
          <p:nvPr/>
        </p:nvSpPr>
        <p:spPr bwMode="auto">
          <a:xfrm>
            <a:off x="3714750" y="3143250"/>
            <a:ext cx="309880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zh-CN" sz="33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7652" name="文本框 27651"/>
          <p:cNvSpPr txBox="1"/>
          <p:nvPr/>
        </p:nvSpPr>
        <p:spPr>
          <a:xfrm>
            <a:off x="197485" y="2348880"/>
            <a:ext cx="874871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3.1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科学探究：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声音的产生与传播</a:t>
            </a:r>
          </a:p>
        </p:txBody>
      </p:sp>
    </p:spTree>
    <p:extLst>
      <p:ext uri="{BB962C8B-B14F-4D97-AF65-F5344CB8AC3E}">
        <p14:creationId xmlns:p14="http://schemas.microsoft.com/office/powerpoint/2010/main" val="647439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32769"/>
          <p:cNvSpPr/>
          <p:nvPr/>
        </p:nvSpPr>
        <p:spPr>
          <a:xfrm>
            <a:off x="4932363" y="1916113"/>
            <a:ext cx="38163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水中的鱼会被岸上的说话声吓跑</a:t>
            </a:r>
          </a:p>
        </p:txBody>
      </p:sp>
      <p:sp>
        <p:nvSpPr>
          <p:cNvPr id="32771" name="文本框 32770"/>
          <p:cNvSpPr txBox="1"/>
          <p:nvPr/>
        </p:nvSpPr>
        <p:spPr>
          <a:xfrm>
            <a:off x="323850" y="339725"/>
            <a:ext cx="7993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思考</a:t>
            </a:r>
            <a:r>
              <a:rPr lang="en-US" altLang="zh-CN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1: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声音能在液体中传播吗</a:t>
            </a:r>
            <a:r>
              <a:rPr lang="en-US" altLang="zh-CN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?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说说看</a:t>
            </a:r>
          </a:p>
        </p:txBody>
      </p:sp>
      <p:pic>
        <p:nvPicPr>
          <p:cNvPr id="32772" name="图片 32771" descr="{1C462560-F8DC-4F66-97AE-B0E30524A989}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02100"/>
            <a:ext cx="5003800" cy="2659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图片 32772" descr="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9025"/>
            <a:ext cx="4859338" cy="2987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文本框 32773"/>
          <p:cNvSpPr txBox="1"/>
          <p:nvPr/>
        </p:nvSpPr>
        <p:spPr>
          <a:xfrm>
            <a:off x="5148263" y="4292600"/>
            <a:ext cx="33845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渔民利用电子发声器捕鱼</a:t>
            </a:r>
          </a:p>
        </p:txBody>
      </p:sp>
      <p:sp>
        <p:nvSpPr>
          <p:cNvPr id="32775" name="文本框 32774"/>
          <p:cNvSpPr txBox="1"/>
          <p:nvPr/>
        </p:nvSpPr>
        <p:spPr>
          <a:xfrm>
            <a:off x="4429125" y="5805488"/>
            <a:ext cx="4805363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结论：声音可以在液体中传播</a:t>
            </a:r>
          </a:p>
        </p:txBody>
      </p:sp>
    </p:spTree>
    <p:extLst>
      <p:ext uri="{BB962C8B-B14F-4D97-AF65-F5344CB8AC3E}">
        <p14:creationId xmlns:p14="http://schemas.microsoft.com/office/powerpoint/2010/main" val="2606012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4" grpId="0"/>
      <p:bldP spid="327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3"/>
          <p:cNvSpPr txBox="1"/>
          <p:nvPr/>
        </p:nvSpPr>
        <p:spPr>
          <a:xfrm>
            <a:off x="539750" y="1125538"/>
            <a:ext cx="6813550" cy="6397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思考</a:t>
            </a:r>
            <a:r>
              <a:rPr lang="en-US" altLang="zh-CN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2: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声音又能在固体中传播吗</a:t>
            </a:r>
            <a:r>
              <a:rPr lang="en-US" altLang="zh-CN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?</a:t>
            </a:r>
          </a:p>
        </p:txBody>
      </p:sp>
      <p:pic>
        <p:nvPicPr>
          <p:cNvPr id="33795" name="Picture 5" descr="听火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000250"/>
            <a:ext cx="2286000" cy="2179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3" y="2000250"/>
            <a:ext cx="2357437" cy="217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7" name="TextBox 5"/>
          <p:cNvSpPr txBox="1"/>
          <p:nvPr/>
        </p:nvSpPr>
        <p:spPr>
          <a:xfrm>
            <a:off x="500063" y="4786313"/>
            <a:ext cx="36433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Franklin Gothic Book" panose="020B0503020102020204" pitchFamily="34" charset="0"/>
                <a:ea typeface="华文楷体" panose="02010600040101010101" charset="-122"/>
              </a:rPr>
              <a:t>听远处驶来的列车声</a:t>
            </a:r>
          </a:p>
        </p:txBody>
      </p:sp>
      <p:sp>
        <p:nvSpPr>
          <p:cNvPr id="33798" name="TextBox 6"/>
          <p:cNvSpPr txBox="1"/>
          <p:nvPr/>
        </p:nvSpPr>
        <p:spPr>
          <a:xfrm>
            <a:off x="4714875" y="4786313"/>
            <a:ext cx="30718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Franklin Gothic Book" panose="020B0503020102020204" pitchFamily="34" charset="0"/>
                <a:ea typeface="华文楷体" panose="02010600040101010101" charset="-122"/>
              </a:rPr>
              <a:t> “土电话” 传声</a:t>
            </a:r>
          </a:p>
        </p:txBody>
      </p:sp>
      <p:sp>
        <p:nvSpPr>
          <p:cNvPr id="33799" name="TextBox 7"/>
          <p:cNvSpPr txBox="1"/>
          <p:nvPr/>
        </p:nvSpPr>
        <p:spPr>
          <a:xfrm>
            <a:off x="684213" y="5661025"/>
            <a:ext cx="7096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结论：</a:t>
            </a:r>
            <a:r>
              <a:rPr lang="zh-CN" altLang="en-US" sz="3600" b="1">
                <a:latin typeface="Franklin Gothic Book" panose="020B0503020102020204" pitchFamily="34" charset="0"/>
                <a:ea typeface="华文楷体" panose="02010600040101010101" charset="-122"/>
              </a:rPr>
              <a:t>声音可以在固体中传播</a:t>
            </a:r>
          </a:p>
        </p:txBody>
      </p:sp>
    </p:spTree>
    <p:extLst>
      <p:ext uri="{BB962C8B-B14F-4D97-AF65-F5344CB8AC3E}">
        <p14:creationId xmlns:p14="http://schemas.microsoft.com/office/powerpoint/2010/main" val="3799050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7" grpId="0"/>
      <p:bldP spid="33798" grpId="0"/>
      <p:bldP spid="3379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7">
            <a:hlinkClick r:id="rId2"/>
          </p:cNvPr>
          <p:cNvPicPr>
            <a:picLocks noChangeAspect="1"/>
          </p:cNvPicPr>
          <p:nvPr/>
        </p:nvPicPr>
        <p:blipFill>
          <a:blip r:embed="rId3">
            <a:lum contrast="12000"/>
          </a:blip>
          <a:stretch>
            <a:fillRect/>
          </a:stretch>
        </p:blipFill>
        <p:spPr>
          <a:xfrm>
            <a:off x="285750" y="1500188"/>
            <a:ext cx="3757613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Text Box 2"/>
          <p:cNvSpPr txBox="1"/>
          <p:nvPr/>
        </p:nvSpPr>
        <p:spPr>
          <a:xfrm>
            <a:off x="214313" y="500063"/>
            <a:ext cx="6040437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3.气体可以传播声音吗?</a:t>
            </a:r>
            <a:endParaRPr lang="zh-CN" altLang="en-US" sz="4400" b="1">
              <a:solidFill>
                <a:schemeClr val="tx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4820" name="TextBox 5"/>
          <p:cNvSpPr txBox="1"/>
          <p:nvPr/>
        </p:nvSpPr>
        <p:spPr>
          <a:xfrm>
            <a:off x="785813" y="3929063"/>
            <a:ext cx="25717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Franklin Gothic Book" panose="020B0503020102020204" pitchFamily="34" charset="0"/>
                <a:ea typeface="华文楷体" panose="02010600040101010101" charset="-122"/>
              </a:rPr>
              <a:t>听音叉的声音</a:t>
            </a:r>
          </a:p>
        </p:txBody>
      </p:sp>
      <p:pic>
        <p:nvPicPr>
          <p:cNvPr id="34821" name="Picture 5" descr="pic_28200"/>
          <p:cNvPicPr>
            <a:picLocks noChangeAspect="1"/>
          </p:cNvPicPr>
          <p:nvPr/>
        </p:nvPicPr>
        <p:blipFill>
          <a:blip r:embed="rId4">
            <a:lum bright="-7999" contrast="12000"/>
          </a:blip>
          <a:stretch>
            <a:fillRect/>
          </a:stretch>
        </p:blipFill>
        <p:spPr>
          <a:xfrm>
            <a:off x="5357813" y="1500188"/>
            <a:ext cx="2500312" cy="230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2" name="TextBox 8"/>
          <p:cNvSpPr txBox="1"/>
          <p:nvPr/>
        </p:nvSpPr>
        <p:spPr>
          <a:xfrm>
            <a:off x="5072063" y="4143375"/>
            <a:ext cx="31432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Franklin Gothic Book" panose="020B0503020102020204" pitchFamily="34" charset="0"/>
                <a:ea typeface="华文楷体" panose="02010600040101010101" charset="-122"/>
              </a:rPr>
              <a:t>听闹钟的声音</a:t>
            </a:r>
          </a:p>
        </p:txBody>
      </p:sp>
      <p:sp>
        <p:nvSpPr>
          <p:cNvPr id="34823" name="TextBox 9"/>
          <p:cNvSpPr txBox="1"/>
          <p:nvPr/>
        </p:nvSpPr>
        <p:spPr>
          <a:xfrm>
            <a:off x="357188" y="4929188"/>
            <a:ext cx="56435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结论：</a:t>
            </a:r>
            <a:r>
              <a:rPr lang="zh-CN" altLang="en-US" sz="3200" b="1">
                <a:latin typeface="Franklin Gothic Book" panose="020B0503020102020204" pitchFamily="34" charset="0"/>
                <a:ea typeface="华文楷体" panose="02010600040101010101" charset="-122"/>
              </a:rPr>
              <a:t>声音可以在气体中传播</a:t>
            </a:r>
          </a:p>
        </p:txBody>
      </p:sp>
      <p:sp>
        <p:nvSpPr>
          <p:cNvPr id="34824" name="TextBox 11"/>
          <p:cNvSpPr txBox="1"/>
          <p:nvPr/>
        </p:nvSpPr>
        <p:spPr>
          <a:xfrm>
            <a:off x="214313" y="5857875"/>
            <a:ext cx="85725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思考：上面右图中抽出空气罩的空气后有什么影响呢</a:t>
            </a:r>
          </a:p>
        </p:txBody>
      </p:sp>
    </p:spTree>
    <p:extLst>
      <p:ext uri="{BB962C8B-B14F-4D97-AF65-F5344CB8AC3E}">
        <p14:creationId xmlns:p14="http://schemas.microsoft.com/office/powerpoint/2010/main" val="3421016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2" grpId="0"/>
      <p:bldP spid="34823" grpId="0"/>
      <p:bldP spid="348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000375" y="1500188"/>
          <a:ext cx="2482850" cy="207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4" imgW="3048000" imgH="2543175" progId="avifile">
                  <p:embed/>
                </p:oleObj>
              </mc:Choice>
              <mc:Fallback>
                <p:oleObj r:id="rId4" imgW="3048000" imgH="2543175" progId="avifil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00375" y="1500188"/>
                        <a:ext cx="2482850" cy="2071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843" name="Picture 4">
            <a:hlinkClick r:id="rId6"/>
          </p:cNvPr>
          <p:cNvPicPr>
            <a:picLocks noRot="1"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0750" y="1428750"/>
            <a:ext cx="2836863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TextBox 3"/>
          <p:cNvSpPr txBox="1"/>
          <p:nvPr/>
        </p:nvSpPr>
        <p:spPr>
          <a:xfrm>
            <a:off x="357188" y="357188"/>
            <a:ext cx="18573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实验</a:t>
            </a:r>
          </a:p>
        </p:txBody>
      </p:sp>
      <p:sp>
        <p:nvSpPr>
          <p:cNvPr id="35845" name="TextBox 4"/>
          <p:cNvSpPr txBox="1"/>
          <p:nvPr/>
        </p:nvSpPr>
        <p:spPr>
          <a:xfrm>
            <a:off x="357188" y="4429125"/>
            <a:ext cx="85725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Franklin Gothic Book" panose="020B0503020102020204" pitchFamily="34" charset="0"/>
                <a:ea typeface="华文楷体" panose="02010600040101010101" charset="-122"/>
              </a:rPr>
              <a:t>现象一：抽出部分空气后，听到闹钟的声音明显变小</a:t>
            </a:r>
            <a:endParaRPr lang="en-US" altLang="zh-CN" sz="3200" b="1">
              <a:latin typeface="Franklin Gothic Book" pitchFamily="34" charset="0"/>
              <a:ea typeface="华文楷体" panose="02010600040101010101" charset="-122"/>
            </a:endParaRPr>
          </a:p>
          <a:p>
            <a:r>
              <a:rPr lang="zh-CN" altLang="en-US" sz="3200" b="1">
                <a:latin typeface="Franklin Gothic Book" panose="020B0503020102020204" pitchFamily="34" charset="0"/>
                <a:ea typeface="华文楷体" panose="02010600040101010101" charset="-122"/>
              </a:rPr>
              <a:t>现象二：当空气全部抽出后，听不到闹钟的声音</a:t>
            </a:r>
          </a:p>
        </p:txBody>
      </p:sp>
      <p:pic>
        <p:nvPicPr>
          <p:cNvPr id="35846" name="Picture 5" descr="pic_28200"/>
          <p:cNvPicPr>
            <a:picLocks noChangeAspect="1"/>
          </p:cNvPicPr>
          <p:nvPr/>
        </p:nvPicPr>
        <p:blipFill>
          <a:blip r:embed="rId8">
            <a:lum bright="-7999" contrast="12000"/>
          </a:blip>
          <a:srcRect r="-2832" b="10074"/>
          <a:stretch>
            <a:fillRect/>
          </a:stretch>
        </p:blipFill>
        <p:spPr>
          <a:xfrm>
            <a:off x="142875" y="1357630"/>
            <a:ext cx="2826385" cy="2072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7" name="右箭头 6"/>
          <p:cNvSpPr/>
          <p:nvPr/>
        </p:nvSpPr>
        <p:spPr>
          <a:xfrm>
            <a:off x="2428875" y="2357438"/>
            <a:ext cx="571500" cy="28575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B0761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Franklin Gothic Book" pitchFamily="34" charset="0"/>
              <a:ea typeface="华文楷体" panose="02010600040101010101" charset="-122"/>
            </a:endParaRPr>
          </a:p>
        </p:txBody>
      </p:sp>
      <p:sp>
        <p:nvSpPr>
          <p:cNvPr id="35848" name="右箭头 7"/>
          <p:cNvSpPr/>
          <p:nvPr/>
        </p:nvSpPr>
        <p:spPr>
          <a:xfrm>
            <a:off x="5500688" y="2214563"/>
            <a:ext cx="428625" cy="357187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B0761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7338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/>
          <p:nvPr/>
        </p:nvSpPr>
        <p:spPr>
          <a:xfrm>
            <a:off x="1714500" y="1535113"/>
            <a:ext cx="6858000" cy="3048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0000FF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Franklin Gothic Book" panose="020B0503020102020204" pitchFamily="34" charset="0"/>
                <a:ea typeface="宋体-方正超大字符集" pitchFamily="65" charset="-122"/>
              </a:rPr>
              <a:t>声音传播需要</a:t>
            </a:r>
            <a:r>
              <a:rPr lang="zh-CN" altLang="en-US" sz="3200" b="1">
                <a:solidFill>
                  <a:srgbClr val="FF0000"/>
                </a:solidFill>
                <a:latin typeface="Franklin Gothic Book" panose="020B0503020102020204" pitchFamily="34" charset="0"/>
                <a:ea typeface="宋体-方正超大字符集" pitchFamily="65" charset="-122"/>
              </a:rPr>
              <a:t>介质</a:t>
            </a:r>
            <a:r>
              <a:rPr lang="zh-CN" altLang="en-US" sz="3200" b="1">
                <a:solidFill>
                  <a:srgbClr val="0000FF"/>
                </a:solidFill>
                <a:latin typeface="Franklin Gothic Book" panose="020B0503020102020204" pitchFamily="34" charset="0"/>
                <a:ea typeface="宋体-方正超大字符集" pitchFamily="65" charset="-122"/>
              </a:rPr>
              <a:t>。声音</a:t>
            </a:r>
            <a:r>
              <a:rPr lang="zh-CN" altLang="en-US" sz="3200" b="1">
                <a:solidFill>
                  <a:srgbClr val="FF0000"/>
                </a:solidFill>
                <a:latin typeface="Franklin Gothic Book" panose="020B0503020102020204" pitchFamily="34" charset="0"/>
                <a:ea typeface="宋体-方正超大字符集" pitchFamily="65" charset="-122"/>
              </a:rPr>
              <a:t>不能在真空</a:t>
            </a:r>
            <a:r>
              <a:rPr lang="zh-CN" altLang="en-US" sz="3200" b="1">
                <a:solidFill>
                  <a:srgbClr val="0000FF"/>
                </a:solidFill>
                <a:latin typeface="Franklin Gothic Book" panose="020B0503020102020204" pitchFamily="34" charset="0"/>
                <a:ea typeface="宋体-方正超大字符集" pitchFamily="65" charset="-122"/>
              </a:rPr>
              <a:t>中传播。 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F06BA"/>
                </a:solidFill>
                <a:latin typeface="Franklin Gothic Book" panose="020B0503020102020204" pitchFamily="34" charset="0"/>
                <a:ea typeface="宋体-方正超大字符集" pitchFamily="65" charset="-122"/>
              </a:rPr>
              <a:t>传播声音的介质可以是固体、液体、气体。</a:t>
            </a:r>
          </a:p>
        </p:txBody>
      </p:sp>
      <p:sp>
        <p:nvSpPr>
          <p:cNvPr id="36867" name="TextBox 3"/>
          <p:cNvSpPr txBox="1"/>
          <p:nvPr/>
        </p:nvSpPr>
        <p:spPr>
          <a:xfrm>
            <a:off x="214313" y="1500188"/>
            <a:ext cx="800100" cy="36433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声音的传播</a:t>
            </a:r>
          </a:p>
        </p:txBody>
      </p:sp>
      <p:sp>
        <p:nvSpPr>
          <p:cNvPr id="36868" name="左大括号 4"/>
          <p:cNvSpPr/>
          <p:nvPr/>
        </p:nvSpPr>
        <p:spPr>
          <a:xfrm>
            <a:off x="1143000" y="1785938"/>
            <a:ext cx="500063" cy="2714625"/>
          </a:xfrm>
          <a:prstGeom prst="leftBrace">
            <a:avLst>
              <a:gd name="adj1" fmla="val 0"/>
              <a:gd name="adj2" fmla="val 50000"/>
            </a:avLst>
          </a:prstGeom>
          <a:noFill/>
          <a:ln w="100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>
              <a:latin typeface="Franklin Gothic Book" pitchFamily="34" charset="0"/>
              <a:ea typeface="华文楷体" panose="0201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0620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4337"/>
          <p:cNvGrpSpPr/>
          <p:nvPr/>
        </p:nvGrpSpPr>
        <p:grpSpPr>
          <a:xfrm>
            <a:off x="0" y="1052513"/>
            <a:ext cx="8497888" cy="4217987"/>
            <a:chOff x="0" y="0"/>
            <a:chExt cx="5352" cy="1108"/>
          </a:xfrm>
        </p:grpSpPr>
        <p:sp>
          <p:nvSpPr>
            <p:cNvPr id="14339" name="文本框 14338"/>
            <p:cNvSpPr txBox="1"/>
            <p:nvPr/>
          </p:nvSpPr>
          <p:spPr>
            <a:xfrm>
              <a:off x="227" y="0"/>
              <a:ext cx="4672" cy="9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zh-CN" altLang="en-US" sz="4000" b="1">
                <a:solidFill>
                  <a:schemeClr val="accent1"/>
                </a:solidFill>
                <a:latin typeface="Times New Roman" pitchFamily="18" charset="0"/>
                <a:ea typeface="华文琥珀" pitchFamily="2" charset="-122"/>
              </a:endParaRPr>
            </a:p>
            <a:p>
              <a:r>
                <a:rPr lang="zh-CN" altLang="en-US" sz="4000" b="1">
                  <a:solidFill>
                    <a:schemeClr val="accent1"/>
                  </a:solidFill>
                  <a:latin typeface="Times New Roman" pitchFamily="18" charset="0"/>
                  <a:ea typeface="华文琥珀" pitchFamily="2" charset="-122"/>
                </a:rPr>
                <a:t>思考：</a:t>
              </a:r>
            </a:p>
            <a:p>
              <a:r>
                <a:rPr lang="en-US" altLang="zh-CN" sz="2800" b="1">
                  <a:latin typeface="Arial" panose="020B0604020202020204" pitchFamily="34" charset="0"/>
                </a:rPr>
                <a:t>1</a:t>
              </a:r>
              <a:r>
                <a:rPr lang="zh-CN" altLang="en-US" sz="2800" b="1">
                  <a:latin typeface="Arial" panose="020B0604020202020204" pitchFamily="34" charset="0"/>
                </a:rPr>
                <a:t>、在月球上，宇航员们面对面讲话，能听得到声音吗？为什么？</a:t>
              </a:r>
            </a:p>
            <a:p>
              <a:endParaRPr lang="zh-CN" altLang="en-US" sz="2800" b="1">
                <a:latin typeface="Arial" panose="020B0604020202020204" pitchFamily="34" charset="0"/>
              </a:endParaRPr>
            </a:p>
            <a:p>
              <a:r>
                <a:rPr lang="en-US" altLang="zh-CN" sz="2800" b="1">
                  <a:latin typeface="Arial" panose="020B0604020202020204" pitchFamily="34" charset="0"/>
                </a:rPr>
                <a:t>2</a:t>
              </a:r>
              <a:r>
                <a:rPr lang="zh-CN" altLang="en-US" sz="2800" b="1">
                  <a:latin typeface="Arial" panose="020B0604020202020204" pitchFamily="34" charset="0"/>
                </a:rPr>
                <a:t>、</a:t>
              </a:r>
              <a:r>
                <a:rPr lang="zh-CN" altLang="en-US" sz="2800" b="1">
                  <a:latin typeface="Times New Roman" panose="02020603050405020304" pitchFamily="18" charset="0"/>
                </a:rPr>
                <a:t>许多科幻电影都有在太空中战争的场面。  你认为在太空中能听到爆炸的声音吗？</a:t>
              </a:r>
              <a:r>
                <a:rPr lang="zh-CN" altLang="en-US" sz="4400">
                  <a:latin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14340" name="圆角矩形 14339"/>
            <p:cNvSpPr/>
            <p:nvPr/>
          </p:nvSpPr>
          <p:spPr>
            <a:xfrm>
              <a:off x="0" y="0"/>
              <a:ext cx="5352" cy="1108"/>
            </a:xfrm>
            <a:prstGeom prst="roundRect">
              <a:avLst>
                <a:gd name="adj" fmla="val 16667"/>
              </a:avLst>
            </a:prstGeom>
            <a:noFill/>
            <a:ln w="57150" cap="flat" cmpd="thinThick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4341" name="图片 14340" descr="女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5825" y="2781300"/>
            <a:ext cx="1368425" cy="136842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53778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536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b="1">
              <a:latin typeface="Arial" panose="020B0604020202020204" pitchFamily="34" charset="0"/>
            </a:endParaRPr>
          </a:p>
        </p:txBody>
      </p:sp>
      <p:sp>
        <p:nvSpPr>
          <p:cNvPr id="15363" name="矩形 15362"/>
          <p:cNvSpPr/>
          <p:nvPr/>
        </p:nvSpPr>
        <p:spPr>
          <a:xfrm>
            <a:off x="395288" y="889000"/>
            <a:ext cx="8280400" cy="15525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</a:rPr>
              <a:t>水槽中盛有平静的水，水面上浮着一个软木塞。用铅笔有节奏地点击水面某处。</a:t>
            </a:r>
          </a:p>
          <a:p>
            <a:r>
              <a:rPr lang="zh-CN" altLang="en-US" sz="2400" b="1">
                <a:latin typeface="Arial" panose="020B0604020202020204" pitchFamily="34" charset="0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问题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：水面会出现什么现象？</a:t>
            </a:r>
          </a:p>
          <a:p>
            <a:r>
              <a:rPr lang="zh-CN" altLang="en-US" sz="2400" b="1">
                <a:latin typeface="Arial" panose="020B0604020202020204" pitchFamily="34" charset="0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问题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：软木塞怎样运动？</a:t>
            </a:r>
          </a:p>
        </p:txBody>
      </p:sp>
      <p:sp>
        <p:nvSpPr>
          <p:cNvPr id="15364" name="矩形 15363"/>
          <p:cNvSpPr/>
          <p:nvPr/>
        </p:nvSpPr>
        <p:spPr>
          <a:xfrm>
            <a:off x="0" y="3714750"/>
            <a:ext cx="9144000" cy="1187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</a:rPr>
              <a:t>将一支蜡烛放在喇叭的前方，当喇叭中发出较强的声音时</a:t>
            </a:r>
          </a:p>
          <a:p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问题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：喇叭会发生什么变化？</a:t>
            </a:r>
          </a:p>
          <a:p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问题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：烛焰会发生什么变化？</a:t>
            </a:r>
          </a:p>
        </p:txBody>
      </p:sp>
      <p:sp>
        <p:nvSpPr>
          <p:cNvPr id="15365" name="矩形 15364"/>
          <p:cNvSpPr/>
          <p:nvPr/>
        </p:nvSpPr>
        <p:spPr>
          <a:xfrm>
            <a:off x="971550" y="188913"/>
            <a:ext cx="7315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78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声音是以什么形式在介质中传播呢？</a:t>
            </a:r>
          </a:p>
        </p:txBody>
      </p:sp>
      <p:pic>
        <p:nvPicPr>
          <p:cNvPr id="15366" name="图片 15365" descr="ANI_0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1196975"/>
            <a:ext cx="342900" cy="34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图片 15366" descr="ANI_0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0"/>
            <a:ext cx="342900" cy="34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图片 15367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rcRect l="54250" t="48944" r="4521" b="3711"/>
          <a:stretch>
            <a:fillRect/>
          </a:stretch>
        </p:blipFill>
        <p:spPr>
          <a:xfrm>
            <a:off x="6972300" y="4221163"/>
            <a:ext cx="2171700" cy="180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9" name="文本框 15368"/>
          <p:cNvSpPr txBox="1"/>
          <p:nvPr/>
        </p:nvSpPr>
        <p:spPr>
          <a:xfrm>
            <a:off x="5292725" y="1484313"/>
            <a:ext cx="4067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出现一圈一圈的水波</a:t>
            </a:r>
          </a:p>
        </p:txBody>
      </p:sp>
      <p:sp>
        <p:nvSpPr>
          <p:cNvPr id="15370" name="文本框 15369"/>
          <p:cNvSpPr txBox="1"/>
          <p:nvPr/>
        </p:nvSpPr>
        <p:spPr>
          <a:xfrm>
            <a:off x="4859338" y="1917700"/>
            <a:ext cx="4067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上下振动</a:t>
            </a:r>
          </a:p>
        </p:txBody>
      </p:sp>
      <p:sp>
        <p:nvSpPr>
          <p:cNvPr id="15371" name="文本框 15370"/>
          <p:cNvSpPr txBox="1"/>
          <p:nvPr/>
        </p:nvSpPr>
        <p:spPr>
          <a:xfrm>
            <a:off x="323850" y="2565400"/>
            <a:ext cx="8424863" cy="1003300"/>
          </a:xfrm>
          <a:prstGeom prst="rect">
            <a:avLst/>
          </a:prstGeom>
          <a:noFill/>
          <a:ln w="57150" cap="flat" cmpd="thinThick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铅笔的振动引起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水面</a:t>
            </a: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的振动，水面上出现一圈一圈的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水波</a:t>
            </a: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水面</a:t>
            </a: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的振动又引起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软木塞</a:t>
            </a: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的振动</a:t>
            </a:r>
          </a:p>
        </p:txBody>
      </p:sp>
      <p:sp>
        <p:nvSpPr>
          <p:cNvPr id="15372" name="文本框 15371"/>
          <p:cNvSpPr txBox="1"/>
          <p:nvPr/>
        </p:nvSpPr>
        <p:spPr>
          <a:xfrm>
            <a:off x="4787900" y="4002088"/>
            <a:ext cx="4067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会振动</a:t>
            </a:r>
          </a:p>
        </p:txBody>
      </p:sp>
      <p:sp>
        <p:nvSpPr>
          <p:cNvPr id="15373" name="文本框 15372"/>
          <p:cNvSpPr txBox="1"/>
          <p:nvPr/>
        </p:nvSpPr>
        <p:spPr>
          <a:xfrm>
            <a:off x="4859338" y="4437063"/>
            <a:ext cx="4067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会摇晃</a:t>
            </a:r>
          </a:p>
        </p:txBody>
      </p:sp>
      <p:sp>
        <p:nvSpPr>
          <p:cNvPr id="15374" name="文本框 15373"/>
          <p:cNvSpPr txBox="1"/>
          <p:nvPr/>
        </p:nvSpPr>
        <p:spPr>
          <a:xfrm>
            <a:off x="250825" y="5084763"/>
            <a:ext cx="8424863" cy="1003300"/>
          </a:xfrm>
          <a:prstGeom prst="rect">
            <a:avLst/>
          </a:prstGeom>
          <a:noFill/>
          <a:ln w="57150" cap="flat" cmpd="thinThick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喇叭的振动引起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空气</a:t>
            </a: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的振动，空气中出现一圈一圈的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声波</a:t>
            </a: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空气</a:t>
            </a: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的振动又引起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蜡烛</a:t>
            </a: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的振动</a:t>
            </a:r>
          </a:p>
        </p:txBody>
      </p:sp>
    </p:spTree>
    <p:extLst>
      <p:ext uri="{BB962C8B-B14F-4D97-AF65-F5344CB8AC3E}">
        <p14:creationId xmlns:p14="http://schemas.microsoft.com/office/powerpoint/2010/main" val="2049584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9" grpId="0"/>
      <p:bldP spid="15370" grpId="0"/>
      <p:bldP spid="15371" grpId="0" animBg="1"/>
      <p:bldP spid="15372" grpId="0"/>
      <p:bldP spid="15373" grpId="0"/>
      <p:bldP spid="1537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6385"/>
          <p:cNvSpPr txBox="1"/>
          <p:nvPr/>
        </p:nvSpPr>
        <p:spPr>
          <a:xfrm>
            <a:off x="685800" y="381000"/>
            <a:ext cx="770255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bg1"/>
                </a:solidFill>
                <a:latin typeface="黑体" panose="02010609060101010101" pitchFamily="2" charset="-122"/>
                <a:ea typeface="隶书" panose="02010509060101010101" pitchFamily="1" charset="-122"/>
              </a:rPr>
              <a:t>  </a:t>
            </a:r>
            <a:r>
              <a:rPr lang="zh-CN" altLang="en-US" sz="4800" b="1">
                <a:latin typeface="黑体" panose="02010609060101010101" pitchFamily="2" charset="-122"/>
                <a:ea typeface="隶书" panose="02010509060101010101" pitchFamily="1" charset="-122"/>
              </a:rPr>
              <a:t>声音以</a:t>
            </a:r>
            <a:r>
              <a:rPr lang="zh-CN" altLang="en-US" sz="4800" b="1">
                <a:solidFill>
                  <a:srgbClr val="FFCC00"/>
                </a:solidFill>
                <a:latin typeface="黑体" panose="02010609060101010101" pitchFamily="2" charset="-122"/>
                <a:ea typeface="隶书" panose="02010509060101010101" pitchFamily="1" charset="-122"/>
              </a:rPr>
              <a:t>声波的形式</a:t>
            </a:r>
            <a:r>
              <a:rPr lang="zh-CN" altLang="en-US" sz="4800" b="1">
                <a:latin typeface="黑体" panose="02010609060101010101" pitchFamily="2" charset="-122"/>
                <a:ea typeface="隶书" panose="02010509060101010101" pitchFamily="1" charset="-122"/>
              </a:rPr>
              <a:t>通过</a:t>
            </a:r>
            <a:r>
              <a:rPr lang="zh-CN" altLang="en-US" sz="4800" b="1">
                <a:solidFill>
                  <a:srgbClr val="FF6600"/>
                </a:solidFill>
                <a:latin typeface="黑体" panose="02010609060101010101" pitchFamily="2" charset="-122"/>
                <a:ea typeface="隶书" panose="02010509060101010101" pitchFamily="1" charset="-122"/>
              </a:rPr>
              <a:t>介质</a:t>
            </a:r>
            <a:r>
              <a:rPr lang="zh-CN" altLang="en-US" sz="4800" b="1">
                <a:latin typeface="黑体" panose="02010609060101010101" pitchFamily="2" charset="-122"/>
                <a:ea typeface="隶书" panose="02010509060101010101" pitchFamily="1" charset="-122"/>
              </a:rPr>
              <a:t>将声源的</a:t>
            </a:r>
            <a:r>
              <a:rPr lang="zh-CN" altLang="en-US" sz="4800" b="1">
                <a:solidFill>
                  <a:srgbClr val="FFCC00"/>
                </a:solidFill>
                <a:latin typeface="黑体" panose="02010609060101010101" pitchFamily="2" charset="-122"/>
                <a:ea typeface="隶书" panose="02010509060101010101" pitchFamily="1" charset="-122"/>
              </a:rPr>
              <a:t>振动</a:t>
            </a:r>
            <a:r>
              <a:rPr lang="zh-CN" altLang="en-US" sz="4800" b="1">
                <a:latin typeface="黑体" panose="02010609060101010101" pitchFamily="2" charset="-122"/>
                <a:ea typeface="隶书" panose="02010509060101010101" pitchFamily="1" charset="-122"/>
              </a:rPr>
              <a:t>向外传播</a:t>
            </a:r>
            <a:endParaRPr lang="zh-CN" altLang="en-US" sz="4800" b="1">
              <a:solidFill>
                <a:schemeClr val="bg1"/>
              </a:solidFill>
              <a:latin typeface="黑体" pitchFamily="2" charset="-122"/>
              <a:ea typeface="隶书" pitchFamily="1" charset="-122"/>
            </a:endParaRPr>
          </a:p>
        </p:txBody>
      </p:sp>
      <p:sp>
        <p:nvSpPr>
          <p:cNvPr id="16387" name="文本框 16386"/>
          <p:cNvSpPr txBox="1"/>
          <p:nvPr/>
        </p:nvSpPr>
        <p:spPr>
          <a:xfrm>
            <a:off x="685800" y="1949450"/>
            <a:ext cx="70104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Times New Roman" panose="02020603050405020304" pitchFamily="18" charset="0"/>
                <a:ea typeface="隶书" panose="02010509060101010101" pitchFamily="1" charset="-122"/>
              </a:rPr>
              <a:t>声音传播的形式：</a:t>
            </a:r>
          </a:p>
          <a:p>
            <a:pPr>
              <a:spcBef>
                <a:spcPct val="50000"/>
              </a:spcBef>
            </a:pPr>
            <a:endParaRPr lang="zh-CN" altLang="en-US" sz="4800" b="1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3348038" y="5013325"/>
            <a:ext cx="49530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66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声 波</a:t>
            </a:r>
          </a:p>
        </p:txBody>
      </p:sp>
      <p:pic>
        <p:nvPicPr>
          <p:cNvPr id="8194" name="图片 8193" descr="4adb5f770975f46527d3e1ef_009"/>
          <p:cNvPicPr>
            <a:picLocks noChangeAspect="1"/>
          </p:cNvPicPr>
          <p:nvPr/>
        </p:nvPicPr>
        <p:blipFill>
          <a:blip r:embed="rId2"/>
          <a:srcRect t="16755" r="2166" b="6176"/>
          <a:stretch>
            <a:fillRect/>
          </a:stretch>
        </p:blipFill>
        <p:spPr>
          <a:xfrm>
            <a:off x="834390" y="2827020"/>
            <a:ext cx="6015990" cy="306006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207954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37889"/>
          <p:cNvSpPr txBox="1"/>
          <p:nvPr/>
        </p:nvSpPr>
        <p:spPr>
          <a:xfrm>
            <a:off x="381000" y="2209800"/>
            <a:ext cx="8382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Arial" panose="020B0604020202020204" pitchFamily="34" charset="0"/>
              </a:rPr>
              <a:t>我们通常听到的声音是怎样通过空气传到我们的耳朵引起听觉的呢？</a:t>
            </a:r>
          </a:p>
        </p:txBody>
      </p:sp>
      <p:grpSp>
        <p:nvGrpSpPr>
          <p:cNvPr id="37891" name="组合 37890"/>
          <p:cNvGrpSpPr/>
          <p:nvPr/>
        </p:nvGrpSpPr>
        <p:grpSpPr>
          <a:xfrm>
            <a:off x="2484438" y="620713"/>
            <a:ext cx="4876800" cy="396875"/>
            <a:chOff x="0" y="0"/>
            <a:chExt cx="3072" cy="250"/>
          </a:xfrm>
        </p:grpSpPr>
        <p:sp>
          <p:nvSpPr>
            <p:cNvPr id="37892" name="矩形 37891"/>
            <p:cNvSpPr/>
            <p:nvPr/>
          </p:nvSpPr>
          <p:spPr>
            <a:xfrm>
              <a:off x="0" y="48"/>
              <a:ext cx="3072" cy="192"/>
            </a:xfrm>
            <a:prstGeom prst="rect">
              <a:avLst/>
            </a:prstGeom>
            <a:solidFill>
              <a:srgbClr val="0099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3" name="文本框 37892"/>
            <p:cNvSpPr txBox="1"/>
            <p:nvPr/>
          </p:nvSpPr>
          <p:spPr>
            <a:xfrm>
              <a:off x="96" y="0"/>
              <a:ext cx="259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>
                  <a:latin typeface="文鼎行楷碑体" pitchFamily="2" charset="-122"/>
                  <a:ea typeface="文鼎行楷碑体" pitchFamily="2" charset="-122"/>
                </a:rPr>
                <a:t>第一节声音的发生和传播</a:t>
              </a:r>
              <a:endParaRPr lang="zh-CN" altLang="en-US" sz="2000" b="1">
                <a:solidFill>
                  <a:schemeClr val="bg1"/>
                </a:solidFill>
                <a:latin typeface="文鼎中行书" pitchFamily="1" charset="-122"/>
                <a:ea typeface="文鼎中行书" pitchFamily="1" charset="-122"/>
              </a:endParaRPr>
            </a:p>
          </p:txBody>
        </p:sp>
      </p:grpSp>
      <p:sp>
        <p:nvSpPr>
          <p:cNvPr id="37894" name="矩形 37893"/>
          <p:cNvSpPr/>
          <p:nvPr/>
        </p:nvSpPr>
        <p:spPr>
          <a:xfrm>
            <a:off x="0" y="5943600"/>
            <a:ext cx="9144000" cy="7620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856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38913" descr="扫描0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1358900"/>
            <a:ext cx="6985000" cy="3941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文本框 38914"/>
          <p:cNvSpPr txBox="1"/>
          <p:nvPr/>
        </p:nvSpPr>
        <p:spPr>
          <a:xfrm>
            <a:off x="107950" y="115888"/>
            <a:ext cx="66976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D6009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声音在介质中以怎样的形式传播呢？</a:t>
            </a:r>
          </a:p>
        </p:txBody>
      </p:sp>
      <p:sp>
        <p:nvSpPr>
          <p:cNvPr id="38916" name="文本框 38915"/>
          <p:cNvSpPr txBox="1"/>
          <p:nvPr/>
        </p:nvSpPr>
        <p:spPr>
          <a:xfrm>
            <a:off x="107950" y="2268538"/>
            <a:ext cx="2160588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D6009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声波到达人耳后</a:t>
            </a:r>
            <a:r>
              <a:rPr lang="en-US" altLang="zh-CN" sz="3200" b="1">
                <a:solidFill>
                  <a:srgbClr val="D6009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b="1">
                <a:solidFill>
                  <a:srgbClr val="D6009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又怎样让大脑感知</a:t>
            </a:r>
            <a:r>
              <a:rPr lang="en-US" altLang="zh-CN" sz="3200" b="1">
                <a:solidFill>
                  <a:srgbClr val="D6009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?</a:t>
            </a:r>
          </a:p>
        </p:txBody>
      </p:sp>
      <p:sp>
        <p:nvSpPr>
          <p:cNvPr id="38917" name="文本框 38916"/>
          <p:cNvSpPr txBox="1"/>
          <p:nvPr/>
        </p:nvSpPr>
        <p:spPr>
          <a:xfrm>
            <a:off x="4067175" y="692150"/>
            <a:ext cx="4826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8918" name="文本框 38917"/>
          <p:cNvSpPr txBox="1"/>
          <p:nvPr/>
        </p:nvSpPr>
        <p:spPr>
          <a:xfrm>
            <a:off x="396875" y="692150"/>
            <a:ext cx="86391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声音以波的形式传播着，叫做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声波</a:t>
            </a:r>
          </a:p>
        </p:txBody>
      </p:sp>
      <p:sp>
        <p:nvSpPr>
          <p:cNvPr id="38919" name="文本框 38918"/>
          <p:cNvSpPr txBox="1"/>
          <p:nvPr/>
        </p:nvSpPr>
        <p:spPr>
          <a:xfrm>
            <a:off x="107950" y="5307013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声波</a:t>
            </a:r>
          </a:p>
        </p:txBody>
      </p:sp>
      <p:sp>
        <p:nvSpPr>
          <p:cNvPr id="38920" name="椭圆 38919"/>
          <p:cNvSpPr/>
          <p:nvPr/>
        </p:nvSpPr>
        <p:spPr>
          <a:xfrm>
            <a:off x="5307013" y="4730750"/>
            <a:ext cx="576262" cy="360363"/>
          </a:xfrm>
          <a:prstGeom prst="ellipse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1" name="椭圆 38920"/>
          <p:cNvSpPr/>
          <p:nvPr/>
        </p:nvSpPr>
        <p:spPr>
          <a:xfrm>
            <a:off x="5307013" y="1431925"/>
            <a:ext cx="647700" cy="504825"/>
          </a:xfrm>
          <a:prstGeom prst="ellipse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2" name="文本框 38921"/>
          <p:cNvSpPr txBox="1"/>
          <p:nvPr/>
        </p:nvSpPr>
        <p:spPr>
          <a:xfrm>
            <a:off x="2411413" y="5300663"/>
            <a:ext cx="2232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鼓膜振动</a:t>
            </a:r>
          </a:p>
        </p:txBody>
      </p:sp>
      <p:sp>
        <p:nvSpPr>
          <p:cNvPr id="38923" name="文本框 38922"/>
          <p:cNvSpPr txBox="1"/>
          <p:nvPr/>
        </p:nvSpPr>
        <p:spPr>
          <a:xfrm>
            <a:off x="5146675" y="5321300"/>
            <a:ext cx="3889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听小骨及其他组织</a:t>
            </a:r>
          </a:p>
        </p:txBody>
      </p:sp>
      <p:sp>
        <p:nvSpPr>
          <p:cNvPr id="38924" name="文本框 38923"/>
          <p:cNvSpPr txBox="1"/>
          <p:nvPr/>
        </p:nvSpPr>
        <p:spPr>
          <a:xfrm>
            <a:off x="1187450" y="6019800"/>
            <a:ext cx="23050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听觉神经</a:t>
            </a:r>
          </a:p>
        </p:txBody>
      </p:sp>
      <p:sp>
        <p:nvSpPr>
          <p:cNvPr id="38925" name="文本框 38924"/>
          <p:cNvSpPr txBox="1"/>
          <p:nvPr/>
        </p:nvSpPr>
        <p:spPr>
          <a:xfrm>
            <a:off x="3879850" y="6019800"/>
            <a:ext cx="19446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大脑</a:t>
            </a:r>
          </a:p>
        </p:txBody>
      </p:sp>
      <p:sp>
        <p:nvSpPr>
          <p:cNvPr id="38926" name="右箭头 38925"/>
          <p:cNvSpPr/>
          <p:nvPr/>
        </p:nvSpPr>
        <p:spPr>
          <a:xfrm>
            <a:off x="1692275" y="5581650"/>
            <a:ext cx="720725" cy="215900"/>
          </a:xfrm>
          <a:prstGeom prst="rightArrow">
            <a:avLst>
              <a:gd name="adj1" fmla="val 50000"/>
              <a:gd name="adj2" fmla="val 834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7" name="右箭头 38926"/>
          <p:cNvSpPr/>
          <p:nvPr/>
        </p:nvSpPr>
        <p:spPr>
          <a:xfrm>
            <a:off x="468313" y="6229350"/>
            <a:ext cx="720725" cy="215900"/>
          </a:xfrm>
          <a:prstGeom prst="rightArrow">
            <a:avLst>
              <a:gd name="adj1" fmla="val 50000"/>
              <a:gd name="adj2" fmla="val 834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8" name="右箭头 38927"/>
          <p:cNvSpPr/>
          <p:nvPr/>
        </p:nvSpPr>
        <p:spPr>
          <a:xfrm>
            <a:off x="3203575" y="6229350"/>
            <a:ext cx="720725" cy="215900"/>
          </a:xfrm>
          <a:prstGeom prst="rightArrow">
            <a:avLst>
              <a:gd name="adj1" fmla="val 50000"/>
              <a:gd name="adj2" fmla="val 834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9" name="右箭头 38928"/>
          <p:cNvSpPr/>
          <p:nvPr/>
        </p:nvSpPr>
        <p:spPr>
          <a:xfrm>
            <a:off x="4427538" y="5581650"/>
            <a:ext cx="720725" cy="215900"/>
          </a:xfrm>
          <a:prstGeom prst="rightArrow">
            <a:avLst>
              <a:gd name="adj1" fmla="val 50000"/>
              <a:gd name="adj2" fmla="val 834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898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0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4" dur="5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8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8" dur="5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8" grpId="0"/>
      <p:bldP spid="38919" grpId="0"/>
      <p:bldP spid="38922" grpId="0"/>
      <p:bldP spid="38923" grpId="0"/>
      <p:bldP spid="38924" grpId="0"/>
      <p:bldP spid="389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6625" descr="0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13" y="1196975"/>
            <a:ext cx="3384550" cy="245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26626" descr="MCj01989850000[1]">
            <a:hlinkClick r:id="" action="ppaction://noaction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725" y="908050"/>
            <a:ext cx="3313113" cy="217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26627" descr="MCj03554010000[1]">
            <a:hlinkClick r:id="" action="ppaction://noaction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850" y="3789363"/>
            <a:ext cx="2560638" cy="278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26628" descr="MCj02298790000[1]">
            <a:hlinkClick r:id="" action="ppaction://noaction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3575" y="4149725"/>
            <a:ext cx="2592388" cy="2332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图片 26629" descr="MCj02271500000[1]">
            <a:hlinkClick r:id="" action="ppaction://noaction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40425" y="3573463"/>
            <a:ext cx="2906713" cy="2879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1" name="文本框 26630"/>
          <p:cNvSpPr txBox="1"/>
          <p:nvPr/>
        </p:nvSpPr>
        <p:spPr>
          <a:xfrm>
            <a:off x="468313" y="260350"/>
            <a:ext cx="69119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D6009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我们生活的世界充满了各种声音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40600323"/>
      </p:ext>
    </p:extLst>
  </p:cSld>
  <p:clrMapOvr>
    <a:masterClrMapping/>
  </p:clrMapOvr>
  <p:transition>
    <p:split/>
    <p:sndAc>
      <p:stSnd>
        <p:snd r:embed="rId2" name="click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0481"/>
          <p:cNvSpPr txBox="1"/>
          <p:nvPr/>
        </p:nvSpPr>
        <p:spPr>
          <a:xfrm>
            <a:off x="1828800" y="3048000"/>
            <a:ext cx="6248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</a:endParaRPr>
          </a:p>
        </p:txBody>
      </p:sp>
      <p:graphicFrame>
        <p:nvGraphicFramePr>
          <p:cNvPr id="20483" name="表格 20482"/>
          <p:cNvGraphicFramePr>
            <a:graphicFrameLocks noGrp="1"/>
          </p:cNvGraphicFramePr>
          <p:nvPr/>
        </p:nvGraphicFramePr>
        <p:xfrm>
          <a:off x="684213" y="1628775"/>
          <a:ext cx="7200900" cy="3323590"/>
        </p:xfrm>
        <a:graphic>
          <a:graphicData uri="http://schemas.openxmlformats.org/drawingml/2006/table">
            <a:tbl>
              <a:tblPr/>
              <a:tblGrid>
                <a:gridCol w="762000"/>
                <a:gridCol w="1216025"/>
                <a:gridCol w="1503363"/>
                <a:gridCol w="1098550"/>
                <a:gridCol w="1119187"/>
                <a:gridCol w="1501775"/>
              </a:tblGrid>
              <a:tr h="13716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物质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温度（℃</a:t>
                      </a:r>
                      <a:r>
                        <a:rPr lang="zh-CN" altLang="en-US" sz="3200" b="1"/>
                        <a:t>）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速度</a:t>
                      </a:r>
                    </a:p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（米</a:t>
                      </a:r>
                      <a:r>
                        <a:rPr lang="en-US" altLang="zh-CN" sz="2600" b="1"/>
                        <a:t>/</a:t>
                      </a:r>
                      <a:r>
                        <a:rPr lang="zh-CN" altLang="en-US" sz="2600" b="1"/>
                        <a:t>秒）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物质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温度</a:t>
                      </a:r>
                    </a:p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（℃）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速度</a:t>
                      </a:r>
                    </a:p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（米</a:t>
                      </a:r>
                      <a:r>
                        <a:rPr lang="en-US" altLang="zh-CN" sz="2600" b="1"/>
                        <a:t>/</a:t>
                      </a:r>
                      <a:r>
                        <a:rPr lang="zh-CN" altLang="en-US" sz="2600" b="1"/>
                        <a:t>秒）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363">
                <a:tc rowSpan="4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/>
                    </a:p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空气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-10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325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水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1450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362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331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4900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20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344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铜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3800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363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30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349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松木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3320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24" name="文本框 20523"/>
          <p:cNvSpPr txBox="1"/>
          <p:nvPr/>
        </p:nvSpPr>
        <p:spPr>
          <a:xfrm>
            <a:off x="1042988" y="6021388"/>
            <a:ext cx="10080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25" name="文本框 20524"/>
          <p:cNvSpPr txBox="1"/>
          <p:nvPr/>
        </p:nvSpPr>
        <p:spPr>
          <a:xfrm>
            <a:off x="1979613" y="4724400"/>
            <a:ext cx="1008062" cy="519113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固体</a:t>
            </a:r>
          </a:p>
        </p:txBody>
      </p:sp>
      <p:sp>
        <p:nvSpPr>
          <p:cNvPr id="20526" name="文本框 20525"/>
          <p:cNvSpPr txBox="1"/>
          <p:nvPr/>
        </p:nvSpPr>
        <p:spPr>
          <a:xfrm>
            <a:off x="2987675" y="4724400"/>
            <a:ext cx="1584325" cy="519113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＞液体</a:t>
            </a:r>
          </a:p>
        </p:txBody>
      </p:sp>
      <p:sp>
        <p:nvSpPr>
          <p:cNvPr id="20527" name="文本框 20526"/>
          <p:cNvSpPr txBox="1"/>
          <p:nvPr/>
        </p:nvSpPr>
        <p:spPr>
          <a:xfrm>
            <a:off x="4572000" y="4724400"/>
            <a:ext cx="1944688" cy="519113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＞气体</a:t>
            </a:r>
          </a:p>
        </p:txBody>
      </p:sp>
      <p:grpSp>
        <p:nvGrpSpPr>
          <p:cNvPr id="20528" name="组合 20527"/>
          <p:cNvGrpSpPr/>
          <p:nvPr/>
        </p:nvGrpSpPr>
        <p:grpSpPr>
          <a:xfrm>
            <a:off x="900113" y="333375"/>
            <a:ext cx="6408737" cy="717550"/>
            <a:chOff x="0" y="0"/>
            <a:chExt cx="4037" cy="452"/>
          </a:xfrm>
        </p:grpSpPr>
        <p:sp>
          <p:nvSpPr>
            <p:cNvPr id="20529" name="文本框 20528"/>
            <p:cNvSpPr txBox="1"/>
            <p:nvPr/>
          </p:nvSpPr>
          <p:spPr>
            <a:xfrm>
              <a:off x="318" y="0"/>
              <a:ext cx="2718" cy="406"/>
            </a:xfrm>
            <a:prstGeom prst="rect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三、声音的传播速度</a:t>
              </a:r>
            </a:p>
          </p:txBody>
        </p:sp>
        <p:sp>
          <p:nvSpPr>
            <p:cNvPr id="20530" name="圆角矩形 20529"/>
            <p:cNvSpPr/>
            <p:nvPr/>
          </p:nvSpPr>
          <p:spPr>
            <a:xfrm>
              <a:off x="0" y="0"/>
              <a:ext cx="4037" cy="452"/>
            </a:xfrm>
            <a:prstGeom prst="roundRect">
              <a:avLst>
                <a:gd name="adj" fmla="val 16667"/>
              </a:avLst>
            </a:prstGeom>
            <a:noFill/>
            <a:ln w="57150" cap="flat" cmpd="thinThick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31" name="矩形 20530"/>
          <p:cNvSpPr/>
          <p:nvPr/>
        </p:nvSpPr>
        <p:spPr>
          <a:xfrm>
            <a:off x="395288" y="5373688"/>
            <a:ext cx="84423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</a:rPr>
              <a:t>在空气中，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温度越高</a:t>
            </a:r>
            <a:r>
              <a:rPr lang="zh-CN" altLang="en-US" sz="3600" b="1">
                <a:latin typeface="Arial" panose="020B0604020202020204" pitchFamily="34" charset="0"/>
              </a:rPr>
              <a:t>，声音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传播得越快</a:t>
            </a:r>
            <a:r>
              <a:rPr lang="zh-CN" altLang="en-US" sz="3600" b="1">
                <a:latin typeface="Arial" panose="020B0604020202020204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554950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5" grpId="0" animBg="1"/>
      <p:bldP spid="20526" grpId="0" animBg="1"/>
      <p:bldP spid="20527" grpId="0" animBg="1"/>
      <p:bldP spid="205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21505"/>
          <p:cNvSpPr/>
          <p:nvPr/>
        </p:nvSpPr>
        <p:spPr>
          <a:xfrm>
            <a:off x="1042988" y="549275"/>
            <a:ext cx="7467600" cy="24384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just" defTabSz="914400">
              <a:tabLst>
                <a:tab pos="228600" algn="l"/>
              </a:tabLst>
            </a:pP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解释为什么队员们要贴着耳朵听？</a:t>
            </a:r>
          </a:p>
          <a:p>
            <a:pPr algn="just" defTabSz="914400" eaLnBrk="0" hangingPunct="0">
              <a:tabLst>
                <a:tab pos="228600" algn="l"/>
              </a:tabLst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举例：北宋时代的沈括，估他的著作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梦溪笔谈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中记载：行军宿营，士兵枕着牛皮制的箭筒睡在地上，能及早听到夜龚敌人的马蹄声，这是为什么？</a:t>
            </a:r>
          </a:p>
          <a:p>
            <a:pPr algn="just" defTabSz="914400" eaLnBrk="0" hangingPunct="0">
              <a:tabLst>
                <a:tab pos="228600" algn="l"/>
              </a:tabLst>
            </a:pP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228600" y="1981200"/>
            <a:ext cx="620713" cy="2895600"/>
          </a:xfrm>
          <a:prstGeom prst="rect">
            <a:avLst/>
          </a:prstGeom>
          <a:solidFill>
            <a:srgbClr val="99FF66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FF66"/>
            </a:extrusionClr>
          </a:sp3d>
        </p:spPr>
        <p:txBody>
          <a:bodyPr vert="eaVert"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声音传播的快慢</a:t>
            </a:r>
          </a:p>
        </p:txBody>
      </p:sp>
      <p:sp>
        <p:nvSpPr>
          <p:cNvPr id="21508" name="矩形 21507"/>
          <p:cNvSpPr/>
          <p:nvPr/>
        </p:nvSpPr>
        <p:spPr>
          <a:xfrm>
            <a:off x="971550" y="3284538"/>
            <a:ext cx="7924800" cy="18288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just" defTabSz="914400">
              <a:tabLst>
                <a:tab pos="266700" algn="l"/>
              </a:tabLst>
            </a:pPr>
            <a:endParaRPr lang="zh-CN" altLang="en-US" sz="2800">
              <a:latin typeface="华文新魏" pitchFamily="2" charset="-122"/>
              <a:ea typeface="华文新魏" pitchFamily="2" charset="-122"/>
            </a:endParaRPr>
          </a:p>
          <a:p>
            <a:pPr algn="just" defTabSz="914400" eaLnBrk="0" hangingPunct="0">
              <a:tabLst>
                <a:tab pos="266700" algn="l"/>
              </a:tabLst>
            </a:pP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有一根很长的自来水管，一个人在管子的一端喊一声，另一人用耳朵贴在另一端，此时，他应该能听到几次声音？</a:t>
            </a:r>
          </a:p>
          <a:p>
            <a:pPr algn="just" defTabSz="914400" eaLnBrk="0" hangingPunct="0">
              <a:tabLst>
                <a:tab pos="266700" algn="l"/>
              </a:tabLst>
            </a:pP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1962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2529"/>
          <p:cNvSpPr txBox="1"/>
          <p:nvPr/>
        </p:nvSpPr>
        <p:spPr>
          <a:xfrm>
            <a:off x="323850" y="260350"/>
            <a:ext cx="85328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对着山崖高声喊叫，你会听到什么？</a:t>
            </a:r>
          </a:p>
        </p:txBody>
      </p:sp>
      <p:sp>
        <p:nvSpPr>
          <p:cNvPr id="22531" name="矩形 22530"/>
          <p:cNvSpPr/>
          <p:nvPr/>
        </p:nvSpPr>
        <p:spPr>
          <a:xfrm>
            <a:off x="6443663" y="908050"/>
            <a:ext cx="1081087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4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699999" algn="ctr" rotWithShape="0">
                    <a:srgbClr val="C0C0C0">
                      <a:alpha val="78999"/>
                    </a:srgbClr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</a:rPr>
              <a:t>回声</a:t>
            </a:r>
          </a:p>
        </p:txBody>
      </p:sp>
      <p:sp>
        <p:nvSpPr>
          <p:cNvPr id="22532" name="文本框 22531"/>
          <p:cNvSpPr txBox="1"/>
          <p:nvPr/>
        </p:nvSpPr>
        <p:spPr>
          <a:xfrm>
            <a:off x="323850" y="1557338"/>
            <a:ext cx="85328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为什么我们在教室里讲话听不到回声？</a:t>
            </a:r>
          </a:p>
        </p:txBody>
      </p:sp>
      <p:sp>
        <p:nvSpPr>
          <p:cNvPr id="22533" name="文本框 22532"/>
          <p:cNvSpPr txBox="1"/>
          <p:nvPr/>
        </p:nvSpPr>
        <p:spPr>
          <a:xfrm>
            <a:off x="539750" y="2133600"/>
            <a:ext cx="8088313" cy="3260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</a:rPr>
              <a:t>           </a:t>
            </a:r>
            <a:r>
              <a:rPr lang="zh-CN" altLang="en-US" sz="3200" b="1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听不见回声的原因之一是我们离障碍物太近，声音反射回来的时间太短，我们不能把回声和原声区分开。从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发出声音到能听见回声的时间间隔在</a:t>
            </a:r>
            <a:r>
              <a:rPr lang="en-US" altLang="zh-CN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0.1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秒以上，我们才能听见回声。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534" name="文本框 22533"/>
          <p:cNvSpPr txBox="1"/>
          <p:nvPr/>
        </p:nvSpPr>
        <p:spPr>
          <a:xfrm>
            <a:off x="1219200" y="4437063"/>
            <a:ext cx="7924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i="1">
                <a:latin typeface="黑体" panose="02010609060101010101" pitchFamily="2" charset="-122"/>
                <a:ea typeface="黑体" panose="02010609060101010101" pitchFamily="2" charset="-122"/>
              </a:rPr>
              <a:t>  所以，回声到达耳朵比原声晚</a:t>
            </a:r>
            <a:r>
              <a:rPr lang="en-US" altLang="zh-CN" sz="3200" b="1" i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0.1</a:t>
            </a:r>
            <a:r>
              <a:rPr lang="zh-CN" altLang="en-US" sz="3200" b="1" i="1">
                <a:latin typeface="黑体" panose="02010609060101010101" pitchFamily="2" charset="-122"/>
                <a:ea typeface="黑体" panose="02010609060101010101" pitchFamily="2" charset="-122"/>
              </a:rPr>
              <a:t>秒以上，人耳才能把回声和原声分开。</a:t>
            </a:r>
          </a:p>
        </p:txBody>
      </p:sp>
    </p:spTree>
    <p:extLst>
      <p:ext uri="{BB962C8B-B14F-4D97-AF65-F5344CB8AC3E}">
        <p14:creationId xmlns:p14="http://schemas.microsoft.com/office/powerpoint/2010/main" val="1166698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2" grpId="0"/>
      <p:bldP spid="22533" grpId="0"/>
      <p:bldP spid="225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553"/>
          <p:cNvSpPr txBox="1"/>
          <p:nvPr/>
        </p:nvSpPr>
        <p:spPr>
          <a:xfrm>
            <a:off x="457200" y="762000"/>
            <a:ext cx="8686800" cy="210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宋体" panose="02010600030101010101" pitchFamily="2" charset="-122"/>
              </a:rPr>
              <a:t>     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如果原声和回声间隔不到</a:t>
            </a:r>
            <a:r>
              <a:rPr lang="en-US" altLang="zh-CN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0.1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秒（或距离小于</a:t>
            </a:r>
            <a:r>
              <a:rPr lang="en-US" altLang="zh-CN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17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米），回声和原声混在一起，可以加强原声。</a:t>
            </a:r>
          </a:p>
        </p:txBody>
      </p:sp>
      <p:sp>
        <p:nvSpPr>
          <p:cNvPr id="23555" name="矩形 23554"/>
          <p:cNvSpPr/>
          <p:nvPr/>
        </p:nvSpPr>
        <p:spPr>
          <a:xfrm>
            <a:off x="0" y="3068638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人在空屋里谈话比在旷野里听起来响亮的原因是（                                                                        ）</a:t>
            </a:r>
          </a:p>
        </p:txBody>
      </p:sp>
      <p:sp>
        <p:nvSpPr>
          <p:cNvPr id="23556" name="矩形 23555"/>
          <p:cNvSpPr/>
          <p:nvPr/>
        </p:nvSpPr>
        <p:spPr>
          <a:xfrm>
            <a:off x="611188" y="3860800"/>
            <a:ext cx="75279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9933FF"/>
                </a:solidFill>
                <a:latin typeface="Arial" panose="020B0604020202020204" pitchFamily="34" charset="0"/>
              </a:rPr>
              <a:t>谈话时回声与原声混在一起，使原声加强</a:t>
            </a:r>
          </a:p>
        </p:txBody>
      </p:sp>
      <p:sp>
        <p:nvSpPr>
          <p:cNvPr id="23557" name="矩形 23556"/>
          <p:cNvSpPr/>
          <p:nvPr/>
        </p:nvSpPr>
        <p:spPr>
          <a:xfrm>
            <a:off x="468313" y="4941888"/>
            <a:ext cx="80486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在修建剧院、礼堂时就应考虑到这一问题。</a:t>
            </a:r>
            <a:r>
              <a:rPr lang="zh-CN" altLang="en-US" sz="320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3558" name="矩形 23557"/>
          <p:cNvSpPr/>
          <p:nvPr/>
        </p:nvSpPr>
        <p:spPr>
          <a:xfrm>
            <a:off x="1042988" y="5805488"/>
            <a:ext cx="6711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</a:rPr>
              <a:t>利用回声可以加强原声、测量距离。</a:t>
            </a:r>
          </a:p>
        </p:txBody>
      </p:sp>
      <p:sp>
        <p:nvSpPr>
          <p:cNvPr id="23559" name="文本框 23558"/>
          <p:cNvSpPr txBox="1"/>
          <p:nvPr/>
        </p:nvSpPr>
        <p:spPr>
          <a:xfrm>
            <a:off x="468313" y="404813"/>
            <a:ext cx="620712" cy="914400"/>
          </a:xfrm>
          <a:prstGeom prst="rect">
            <a:avLst/>
          </a:prstGeom>
          <a:solidFill>
            <a:srgbClr val="99FF66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FF66"/>
            </a:extrusionClr>
          </a:sp3d>
        </p:spPr>
        <p:txBody>
          <a:bodyPr vert="eaVert"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回声</a:t>
            </a:r>
          </a:p>
        </p:txBody>
      </p:sp>
    </p:spTree>
    <p:extLst>
      <p:ext uri="{BB962C8B-B14F-4D97-AF65-F5344CB8AC3E}">
        <p14:creationId xmlns:p14="http://schemas.microsoft.com/office/powerpoint/2010/main" val="3437099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  <p:bldP spid="2355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4577" descr="天坛圜丘坛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549275"/>
            <a:ext cx="3160713" cy="3529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矩形 24578"/>
          <p:cNvSpPr/>
          <p:nvPr/>
        </p:nvSpPr>
        <p:spPr>
          <a:xfrm>
            <a:off x="3779838" y="1196975"/>
            <a:ext cx="5113337" cy="5453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在天坛里面有三处比较著名的声学建筑，一是圜丘，明清时代的皇帝每年都要到中心的天心石上作祈祷“苍天保佑，五谷丰登”，在这里他听到自己的祷告声比平时大的多，他以为是自己的虔诚感动了老天爷，是不是？这是由于声音被四周的石板栏杆反射形成的回声加强了原声的缘故</a:t>
            </a:r>
          </a:p>
        </p:txBody>
      </p:sp>
    </p:spTree>
    <p:extLst>
      <p:ext uri="{BB962C8B-B14F-4D97-AF65-F5344CB8AC3E}">
        <p14:creationId xmlns:p14="http://schemas.microsoft.com/office/powerpoint/2010/main" val="1663013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5601" descr="b4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066800"/>
            <a:ext cx="7620000" cy="167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矩形 25602"/>
          <p:cNvSpPr/>
          <p:nvPr/>
        </p:nvSpPr>
        <p:spPr>
          <a:xfrm>
            <a:off x="228600" y="2890838"/>
            <a:ext cx="5181600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zh-CN" altLang="en-US" b="1">
                <a:latin typeface="宋体" panose="02010600030101010101" pitchFamily="2" charset="-122"/>
              </a:rPr>
              <a:t>　　</a:t>
            </a:r>
            <a:r>
              <a:rPr lang="zh-CN" altLang="en-US" b="1">
                <a:solidFill>
                  <a:srgbClr val="FF00FF"/>
                </a:solidFill>
                <a:latin typeface="宋体" panose="02010600030101010101" pitchFamily="2" charset="-122"/>
              </a:rPr>
              <a:t>三音石：</a:t>
            </a:r>
            <a:r>
              <a:rPr lang="zh-CN" altLang="en-US" b="1">
                <a:latin typeface="宋体" panose="02010600030101010101" pitchFamily="2" charset="-122"/>
              </a:rPr>
              <a:t>皇穹宇殿门外是一条由大长方石铺成的甬路，站在甬道第三块石板上，敝开殿门，并将全殿窗户紧闭，使殿门到殿内正中神龛之间没有任何障碍物，然后面对殿门说话，就可以听到非常洪亮的三声回声，而且站在殿外任何地方都可以听到。</a:t>
            </a:r>
            <a:endParaRPr lang="zh-CN" altLang="en-US" b="1">
              <a:latin typeface="宋体" panose="02010600030101010101" pitchFamily="2" charset="-122"/>
              <a:cs typeface="Times New Roman" pitchFamily="18" charset="0"/>
            </a:endParaRPr>
          </a:p>
          <a:p>
            <a:pPr algn="just" eaLnBrk="0" hangingPunct="0"/>
            <a:r>
              <a:rPr lang="zh-CN" altLang="en-US" b="1">
                <a:latin typeface="宋体" panose="02010600030101010101" pitchFamily="2" charset="-122"/>
              </a:rPr>
              <a:t>　　</a:t>
            </a:r>
            <a:r>
              <a:rPr lang="zh-CN" altLang="en-US" b="1">
                <a:solidFill>
                  <a:srgbClr val="FF00FF"/>
                </a:solidFill>
                <a:latin typeface="宋体" panose="02010600030101010101" pitchFamily="2" charset="-122"/>
              </a:rPr>
              <a:t>回音壁：</a:t>
            </a:r>
            <a:r>
              <a:rPr lang="zh-CN" altLang="en-US" b="1">
                <a:latin typeface="宋体" panose="02010600030101010101" pitchFamily="2" charset="-122"/>
              </a:rPr>
              <a:t>就是皇穹宇的围墙。只要两个人分别站在东、西配殿后，贴墙而立，一个人靠墙向北说话，无论说话声音多小，也可以使对方听得清清楚楚，而且声音悠长堪称奇趣，给人造成一种</a:t>
            </a:r>
            <a:r>
              <a:rPr lang="zh-CN" altLang="en-US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b="1">
                <a:latin typeface="宋体" panose="02010600030101010101" pitchFamily="2" charset="-122"/>
              </a:rPr>
              <a:t>天人感应</a:t>
            </a:r>
            <a:r>
              <a:rPr lang="zh-CN" altLang="en-US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b="1">
                <a:latin typeface="宋体" panose="02010600030101010101" pitchFamily="2" charset="-122"/>
              </a:rPr>
              <a:t>的神秘气氛。所以称为</a:t>
            </a:r>
            <a:r>
              <a:rPr lang="zh-CN" altLang="en-US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b="1">
                <a:latin typeface="宋体" panose="02010600030101010101" pitchFamily="2" charset="-122"/>
              </a:rPr>
              <a:t>回音壁</a:t>
            </a:r>
            <a:r>
              <a:rPr lang="zh-CN" altLang="en-US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b="1">
                <a:latin typeface="宋体" panose="02010600030101010101" pitchFamily="2" charset="-122"/>
              </a:rPr>
              <a:t>。</a:t>
            </a:r>
            <a:endParaRPr lang="zh-CN" altLang="en-US" b="1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/>
            <a:endParaRPr lang="zh-CN" altLang="en-US" b="1">
              <a:latin typeface="Times New Roman" pitchFamily="18" charset="0"/>
            </a:endParaRPr>
          </a:p>
        </p:txBody>
      </p:sp>
      <p:pic>
        <p:nvPicPr>
          <p:cNvPr id="25604" name="图片 25603" descr="回音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625" y="2924175"/>
            <a:ext cx="3311525" cy="315277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743049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6625"/>
          <p:cNvSpPr txBox="1"/>
          <p:nvPr/>
        </p:nvSpPr>
        <p:spPr>
          <a:xfrm>
            <a:off x="323850" y="836613"/>
            <a:ext cx="8515350" cy="4943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33CC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小结：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1</a:t>
            </a:r>
            <a:r>
              <a:rPr lang="zh-CN" altLang="en-US" sz="3600" b="1">
                <a:latin typeface="Times New Roman" panose="02020603050405020304" pitchFamily="18" charset="0"/>
              </a:rPr>
              <a:t>、声音是由物体振动产生的。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2</a:t>
            </a:r>
            <a:r>
              <a:rPr lang="zh-CN" altLang="en-US" sz="3600" b="1">
                <a:latin typeface="Times New Roman" panose="02020603050405020304" pitchFamily="18" charset="0"/>
              </a:rPr>
              <a:t>、声音传播需要介质，真空不能传声。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3</a:t>
            </a:r>
            <a:r>
              <a:rPr lang="zh-CN" altLang="en-US" sz="3600" b="1">
                <a:latin typeface="Times New Roman" panose="02020603050405020304" pitchFamily="18" charset="0"/>
              </a:rPr>
              <a:t>、不同的物质传播声音的速度不同。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4</a:t>
            </a:r>
            <a:r>
              <a:rPr lang="zh-CN" altLang="en-US" sz="3600" b="1">
                <a:latin typeface="Times New Roman" panose="02020603050405020304" pitchFamily="18" charset="0"/>
              </a:rPr>
              <a:t>、</a:t>
            </a:r>
            <a:r>
              <a:rPr lang="zh-CN" altLang="en-US" sz="3600" b="1">
                <a:latin typeface="Arial" panose="020B0604020202020204" pitchFamily="34" charset="0"/>
              </a:rPr>
              <a:t>声音是一种波</a:t>
            </a:r>
            <a:r>
              <a:rPr lang="en-US" altLang="zh-CN" sz="3600" b="1">
                <a:latin typeface="Arial" panose="020B0604020202020204" pitchFamily="34" charset="0"/>
              </a:rPr>
              <a:t>,</a:t>
            </a:r>
            <a:r>
              <a:rPr lang="zh-CN" altLang="en-US" sz="3600" b="1">
                <a:latin typeface="Arial" panose="020B0604020202020204" pitchFamily="34" charset="0"/>
              </a:rPr>
              <a:t>我们把它叫做声波。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600" b="1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95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27649"/>
          <p:cNvSpPr/>
          <p:nvPr/>
        </p:nvSpPr>
        <p:spPr>
          <a:xfrm>
            <a:off x="250825" y="260350"/>
            <a:ext cx="8569325" cy="5765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zh-CN" altLang="en-US" sz="3600" b="1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课堂练习：</a:t>
            </a:r>
          </a:p>
          <a:p>
            <a:pPr algn="just" eaLnBrk="0" hangingPunct="0"/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、常言道：风声、雨声、读书声，声声入耳。其中的风声、雨声、读书声分别是</a:t>
            </a:r>
            <a:r>
              <a:rPr lang="en-US" altLang="zh-CN" sz="2800" b="1">
                <a:latin typeface="宋体" panose="02010600030101010101" pitchFamily="2" charset="-122"/>
              </a:rPr>
              <a:t>___</a:t>
            </a:r>
            <a:r>
              <a:rPr lang="en-US" altLang="zh-CN" sz="2800" b="1" u="sng">
                <a:latin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</a:rPr>
              <a:t>、</a:t>
            </a:r>
            <a:r>
              <a:rPr lang="en-US" altLang="zh-CN" sz="2800" b="1">
                <a:latin typeface="宋体" panose="02010600030101010101" pitchFamily="2" charset="-122"/>
              </a:rPr>
              <a:t>_____</a:t>
            </a:r>
            <a:r>
              <a:rPr lang="zh-CN" altLang="en-US" sz="2800" b="1">
                <a:latin typeface="宋体" panose="02010600030101010101" pitchFamily="2" charset="-122"/>
              </a:rPr>
              <a:t>和</a:t>
            </a:r>
            <a:r>
              <a:rPr lang="zh-CN" altLang="en-US" sz="2800" b="1" u="sng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</a:rPr>
              <a:t>物体振动产生的声音</a:t>
            </a:r>
            <a:r>
              <a:rPr lang="en-US" altLang="zh-CN" sz="2800" b="1">
                <a:latin typeface="宋体" panose="02010600030101010101" pitchFamily="2" charset="-122"/>
              </a:rPr>
              <a:t>.</a:t>
            </a:r>
            <a:r>
              <a:rPr lang="zh-CN" altLang="en-US" sz="2800" b="1">
                <a:latin typeface="宋体" panose="02010600030101010101" pitchFamily="2" charset="-122"/>
              </a:rPr>
              <a:t>这些声音又是通过</a:t>
            </a:r>
            <a:r>
              <a:rPr lang="en-US" altLang="zh-CN" sz="2800" b="1">
                <a:latin typeface="宋体" panose="02010600030101010101" pitchFamily="2" charset="-122"/>
              </a:rPr>
              <a:t>_____</a:t>
            </a:r>
            <a:r>
              <a:rPr lang="zh-CN" altLang="en-US" sz="2800" b="1">
                <a:latin typeface="宋体" panose="02010600030101010101" pitchFamily="2" charset="-122"/>
              </a:rPr>
              <a:t>物质</a:t>
            </a:r>
            <a:r>
              <a:rPr lang="en-US" altLang="zh-CN" sz="2800" b="1"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以</a:t>
            </a:r>
            <a:r>
              <a:rPr lang="en-US" altLang="zh-CN" sz="2800" b="1">
                <a:latin typeface="宋体" panose="02010600030101010101" pitchFamily="2" charset="-122"/>
              </a:rPr>
              <a:t>_____</a:t>
            </a:r>
            <a:r>
              <a:rPr lang="zh-CN" altLang="en-US" sz="2800" b="1">
                <a:latin typeface="宋体" panose="02010600030101010101" pitchFamily="2" charset="-122"/>
              </a:rPr>
              <a:t>形式传播的</a:t>
            </a:r>
            <a:r>
              <a:rPr lang="en-US" altLang="zh-CN" sz="2800" b="1">
                <a:latin typeface="宋体" panose="02010600030101010101" pitchFamily="2" charset="-122"/>
              </a:rPr>
              <a:t>.</a:t>
            </a:r>
          </a:p>
          <a:p>
            <a:pPr algn="just" eaLnBrk="0" hangingPunct="0"/>
            <a:endParaRPr lang="en-US" altLang="zh-CN" sz="2800" b="1">
              <a:latin typeface="宋体" panose="02010600030101010101" pitchFamily="2" charset="-122"/>
            </a:endParaRPr>
          </a:p>
          <a:p>
            <a:pPr algn="just" eaLnBrk="0" hangingPunct="0"/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、“小蜜蜂嗡嗡叫，飞到东来飞到西。小蜜蜂的叫声是怎么发出来的？当蜜蜂停留在花上采蜜时，能听到嗡嗡的声音吗？为什么？</a:t>
            </a:r>
          </a:p>
          <a:p>
            <a:pPr algn="just" eaLnBrk="0" hangingPunct="0"/>
            <a:endParaRPr lang="zh-CN" altLang="en-US" sz="2800" b="1">
              <a:latin typeface="宋体" panose="02010600030101010101" pitchFamily="2" charset="-122"/>
            </a:endParaRPr>
          </a:p>
          <a:p>
            <a:pPr algn="just" eaLnBrk="0" hangingPunct="0"/>
            <a:endParaRPr lang="zh-CN" altLang="en-US" sz="2800" b="1">
              <a:latin typeface="宋体" panose="02010600030101010101" pitchFamily="2" charset="-122"/>
            </a:endParaRPr>
          </a:p>
          <a:p>
            <a:pPr algn="just" eaLnBrk="0" hangingPunct="0"/>
            <a:r>
              <a:rPr lang="en-US" altLang="zh-CN" sz="2800" b="1">
                <a:latin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</a:rPr>
              <a:t>、登上月球上后的宇航员，需要用电子通讯设备进行交谈，其原因是什么？</a:t>
            </a:r>
          </a:p>
        </p:txBody>
      </p:sp>
      <p:sp>
        <p:nvSpPr>
          <p:cNvPr id="27651" name="文本框 27650"/>
          <p:cNvSpPr txBox="1"/>
          <p:nvPr/>
        </p:nvSpPr>
        <p:spPr>
          <a:xfrm>
            <a:off x="5186363" y="1196975"/>
            <a:ext cx="10810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空气</a:t>
            </a:r>
          </a:p>
        </p:txBody>
      </p:sp>
      <p:sp>
        <p:nvSpPr>
          <p:cNvPr id="27652" name="文本框 27651"/>
          <p:cNvSpPr txBox="1"/>
          <p:nvPr/>
        </p:nvSpPr>
        <p:spPr>
          <a:xfrm>
            <a:off x="6267450" y="1196658"/>
            <a:ext cx="10795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雨</a:t>
            </a:r>
          </a:p>
        </p:txBody>
      </p:sp>
      <p:sp>
        <p:nvSpPr>
          <p:cNvPr id="27653" name="文本框 27652"/>
          <p:cNvSpPr txBox="1"/>
          <p:nvPr/>
        </p:nvSpPr>
        <p:spPr>
          <a:xfrm>
            <a:off x="7539990" y="1196975"/>
            <a:ext cx="10795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声带</a:t>
            </a:r>
          </a:p>
        </p:txBody>
      </p:sp>
      <p:sp>
        <p:nvSpPr>
          <p:cNvPr id="27654" name="文本框 27653"/>
          <p:cNvSpPr txBox="1"/>
          <p:nvPr/>
        </p:nvSpPr>
        <p:spPr>
          <a:xfrm>
            <a:off x="6363018" y="1584325"/>
            <a:ext cx="10810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空气</a:t>
            </a:r>
          </a:p>
        </p:txBody>
      </p:sp>
      <p:sp>
        <p:nvSpPr>
          <p:cNvPr id="27655" name="文本框 27654"/>
          <p:cNvSpPr txBox="1"/>
          <p:nvPr/>
        </p:nvSpPr>
        <p:spPr>
          <a:xfrm>
            <a:off x="323850" y="2008188"/>
            <a:ext cx="10810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声波</a:t>
            </a:r>
          </a:p>
        </p:txBody>
      </p:sp>
      <p:sp>
        <p:nvSpPr>
          <p:cNvPr id="27656" name="文本框 27655"/>
          <p:cNvSpPr txBox="1"/>
          <p:nvPr/>
        </p:nvSpPr>
        <p:spPr>
          <a:xfrm>
            <a:off x="4643438" y="3716338"/>
            <a:ext cx="30241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翅膀的振动</a:t>
            </a:r>
          </a:p>
        </p:txBody>
      </p:sp>
      <p:sp>
        <p:nvSpPr>
          <p:cNvPr id="27657" name="文本框 27656"/>
          <p:cNvSpPr txBox="1"/>
          <p:nvPr/>
        </p:nvSpPr>
        <p:spPr>
          <a:xfrm>
            <a:off x="323850" y="4292600"/>
            <a:ext cx="8208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不能，因为蜜蜂停在那里，翅膀没有振动</a:t>
            </a:r>
          </a:p>
        </p:txBody>
      </p:sp>
      <p:sp>
        <p:nvSpPr>
          <p:cNvPr id="27658" name="文本框 27657"/>
          <p:cNvSpPr txBox="1"/>
          <p:nvPr/>
        </p:nvSpPr>
        <p:spPr>
          <a:xfrm>
            <a:off x="611188" y="6092825"/>
            <a:ext cx="75612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声音的传播需要介质，月球上面没有空气</a:t>
            </a:r>
          </a:p>
        </p:txBody>
      </p:sp>
    </p:spTree>
    <p:extLst>
      <p:ext uri="{BB962C8B-B14F-4D97-AF65-F5344CB8AC3E}">
        <p14:creationId xmlns:p14="http://schemas.microsoft.com/office/powerpoint/2010/main" val="3404478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  <p:bldP spid="27653" grpId="0"/>
      <p:bldP spid="27654" grpId="0"/>
      <p:bldP spid="27655" grpId="0"/>
      <p:bldP spid="27656" grpId="0"/>
      <p:bldP spid="27657" grpId="0"/>
      <p:bldP spid="2765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/>
          <p:nvPr/>
        </p:nvSpPr>
        <p:spPr>
          <a:xfrm>
            <a:off x="259715" y="848360"/>
            <a:ext cx="8624570" cy="2461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2"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课堂练习：</a:t>
            </a:r>
            <a:endParaRPr lang="zh-CN" altLang="en-US" sz="2800" b="1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  <a:p>
            <a:pPr lvl="2"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  <a:cs typeface="+mn-ea"/>
              </a:rPr>
              <a:t>1.下列不能传播声音的是	[  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 </a:t>
            </a:r>
            <a:r>
              <a:rPr lang="zh-CN" altLang="en-US" sz="2800" b="1">
                <a:latin typeface="+mn-ea"/>
                <a:ea typeface="+mn-ea"/>
                <a:cs typeface="+mn-ea"/>
              </a:rPr>
              <a:t>]</a:t>
            </a:r>
          </a:p>
          <a:p>
            <a:pPr lvl="2"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  <a:cs typeface="+mn-ea"/>
              </a:rPr>
              <a:t>A．墙壁  B．氢气    C．棉花      D．真空</a:t>
            </a:r>
          </a:p>
          <a:p>
            <a:pPr lvl="2">
              <a:spcBef>
                <a:spcPct val="50000"/>
              </a:spcBef>
            </a:pPr>
            <a:endParaRPr lang="zh-CN" altLang="en-US" sz="2800" b="1">
              <a:latin typeface="+mn-ea"/>
              <a:ea typeface="+mn-ea"/>
              <a:cs typeface="+mn-ea"/>
            </a:endParaRPr>
          </a:p>
        </p:txBody>
      </p:sp>
      <p:sp>
        <p:nvSpPr>
          <p:cNvPr id="43011" name="文本框 43010"/>
          <p:cNvSpPr txBox="1"/>
          <p:nvPr/>
        </p:nvSpPr>
        <p:spPr>
          <a:xfrm>
            <a:off x="6187758" y="1414780"/>
            <a:ext cx="474662" cy="365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  </a:t>
            </a:r>
            <a:r>
              <a:rPr lang="en-US" altLang="zh-CN">
                <a:latin typeface="Arial" panose="020B0604020202020204" pitchFamily="34" charset="0"/>
              </a:rPr>
              <a:t>D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Rectangle 2"/>
          <p:cNvSpPr/>
          <p:nvPr/>
        </p:nvSpPr>
        <p:spPr>
          <a:xfrm>
            <a:off x="259715" y="2879090"/>
            <a:ext cx="7643813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2" algn="l">
              <a:spcBef>
                <a:spcPct val="50000"/>
              </a:spcBef>
              <a:buClrTx/>
              <a:buSzTx/>
              <a:buNone/>
            </a:pPr>
            <a:r>
              <a:rPr lang="zh-CN" altLang="en-US" sz="2800" b="1">
                <a:latin typeface="+mn-ea"/>
                <a:ea typeface="+mn-ea"/>
                <a:cs typeface="+mn-ea"/>
              </a:rPr>
              <a:t>2.人在岸上行走的脚步声，能把水中的鱼吓跑，是因为鱼能听到从哪些介质传播来的声音？	[   ]</a:t>
            </a:r>
          </a:p>
          <a:p>
            <a:pPr lvl="2" algn="l">
              <a:spcBef>
                <a:spcPct val="50000"/>
              </a:spcBef>
              <a:buClrTx/>
              <a:buSzTx/>
              <a:buNone/>
            </a:pPr>
            <a:r>
              <a:rPr lang="zh-CN" altLang="en-US" sz="2800" b="1">
                <a:latin typeface="+mn-ea"/>
                <a:ea typeface="+mn-ea"/>
                <a:cs typeface="+mn-ea"/>
              </a:rPr>
              <a:t>A．空气             B．土地	  </a:t>
            </a:r>
          </a:p>
          <a:p>
            <a:pPr lvl="2" algn="l">
              <a:spcBef>
                <a:spcPct val="50000"/>
              </a:spcBef>
              <a:buClrTx/>
              <a:buSzTx/>
              <a:buNone/>
            </a:pPr>
            <a:r>
              <a:rPr lang="zh-CN" altLang="en-US" sz="2800" b="1">
                <a:latin typeface="+mn-ea"/>
                <a:ea typeface="+mn-ea"/>
                <a:cs typeface="+mn-ea"/>
              </a:rPr>
              <a:t>C．土地和水	    D．水</a:t>
            </a:r>
          </a:p>
          <a:p>
            <a:pPr lvl="2">
              <a:spcBef>
                <a:spcPct val="50000"/>
              </a:spcBef>
            </a:pPr>
            <a:endParaRPr lang="zh-CN" altLang="en-US" sz="2800">
              <a:latin typeface="+mn-ea"/>
              <a:ea typeface="+mn-ea"/>
              <a:cs typeface="+mn-ea"/>
            </a:endParaRPr>
          </a:p>
        </p:txBody>
      </p:sp>
      <p:sp>
        <p:nvSpPr>
          <p:cNvPr id="43012" name="文本框 43011"/>
          <p:cNvSpPr txBox="1"/>
          <p:nvPr/>
        </p:nvSpPr>
        <p:spPr>
          <a:xfrm>
            <a:off x="3421380" y="3673793"/>
            <a:ext cx="3492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>
                <a:latin typeface="Arial" panose="020B0604020202020204" pitchFamily="34" charset="0"/>
              </a:rPr>
              <a:t>C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555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30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430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/>
          <p:nvPr/>
        </p:nvSpPr>
        <p:spPr>
          <a:xfrm>
            <a:off x="441960" y="605790"/>
            <a:ext cx="7804150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2">
              <a:spcBef>
                <a:spcPct val="50000"/>
              </a:spcBef>
            </a:pPr>
            <a:r>
              <a:rPr lang="zh-CN" altLang="en-US" sz="2400" b="1">
                <a:latin typeface="+mn-ea"/>
                <a:ea typeface="+mn-ea"/>
                <a:cs typeface="+mn-ea"/>
              </a:rPr>
              <a:t>3.伏下身用耳贴着铁轨的人总比站着的人先听到火车撞击铁轨的声音，这是因为[    ]</a:t>
            </a:r>
          </a:p>
          <a:p>
            <a:pPr lvl="2">
              <a:spcBef>
                <a:spcPct val="50000"/>
              </a:spcBef>
            </a:pPr>
            <a:r>
              <a:rPr lang="zh-CN" altLang="en-US" sz="2400" b="1">
                <a:latin typeface="+mn-ea"/>
                <a:ea typeface="+mn-ea"/>
                <a:cs typeface="+mn-ea"/>
              </a:rPr>
              <a:t>A．声音不能在空气中传播。  </a:t>
            </a:r>
          </a:p>
          <a:p>
            <a:pPr lvl="2">
              <a:spcBef>
                <a:spcPct val="50000"/>
              </a:spcBef>
            </a:pPr>
            <a:r>
              <a:rPr lang="zh-CN" altLang="en-US" sz="2400" b="1">
                <a:latin typeface="+mn-ea"/>
                <a:ea typeface="+mn-ea"/>
                <a:cs typeface="+mn-ea"/>
              </a:rPr>
              <a:t>B．声音在铁轨中的传播速度较慢。</a:t>
            </a:r>
          </a:p>
          <a:p>
            <a:r>
              <a:rPr lang="zh-CN" altLang="en-US" sz="2400" b="1">
                <a:latin typeface="+mn-ea"/>
                <a:ea typeface="+mn-ea"/>
                <a:cs typeface="+mn-ea"/>
              </a:rPr>
              <a:t>      C．声音在铁轨中传播速度较快。  </a:t>
            </a:r>
          </a:p>
          <a:p>
            <a:r>
              <a:rPr lang="zh-CN" altLang="en-US" sz="2400" b="1">
                <a:latin typeface="+mn-ea"/>
                <a:ea typeface="+mn-ea"/>
                <a:cs typeface="+mn-ea"/>
              </a:rPr>
              <a:t>      D．以上说法都不对。</a:t>
            </a:r>
          </a:p>
          <a:p>
            <a:r>
              <a:rPr lang="zh-CN" altLang="en-US" sz="2400" b="1">
                <a:latin typeface="+mn-ea"/>
                <a:ea typeface="+mn-ea"/>
                <a:cs typeface="+mn-ea"/>
              </a:rPr>
              <a:t>     </a:t>
            </a:r>
            <a:r>
              <a:rPr lang="en-US" altLang="zh-CN" sz="2400" b="1">
                <a:latin typeface="+mn-ea"/>
                <a:ea typeface="+mn-ea"/>
                <a:cs typeface="+mn-ea"/>
              </a:rPr>
              <a:t>4.</a:t>
            </a:r>
            <a:r>
              <a:rPr lang="zh-CN" altLang="en-US" sz="2400" b="1">
                <a:latin typeface="+mn-ea"/>
                <a:ea typeface="+mn-ea"/>
                <a:cs typeface="+mn-ea"/>
              </a:rPr>
              <a:t>用悬挂着的乒乓球接触正在发声的音叉，乒乓球会多次被弹开，这是用来探究(    )　　</a:t>
            </a:r>
          </a:p>
          <a:p>
            <a:r>
              <a:rPr lang="zh-CN" altLang="en-US" sz="2400" b="1">
                <a:latin typeface="+mn-ea"/>
                <a:ea typeface="+mn-ea"/>
                <a:cs typeface="+mn-ea"/>
              </a:rPr>
              <a:t>     A．声音能否在真空中传播    </a:t>
            </a:r>
          </a:p>
          <a:p>
            <a:r>
              <a:rPr lang="zh-CN" altLang="en-US" sz="2400" b="1">
                <a:latin typeface="+mn-ea"/>
                <a:ea typeface="+mn-ea"/>
                <a:cs typeface="+mn-ea"/>
              </a:rPr>
              <a:t>     B．声音产生的原因  </a:t>
            </a:r>
          </a:p>
          <a:p>
            <a:r>
              <a:rPr lang="zh-CN" altLang="en-US" sz="2400" b="1">
                <a:latin typeface="+mn-ea"/>
                <a:ea typeface="+mn-ea"/>
                <a:cs typeface="+mn-ea"/>
              </a:rPr>
              <a:t>     C．音调是否与频率有关        </a:t>
            </a:r>
          </a:p>
          <a:p>
            <a:r>
              <a:rPr lang="zh-CN" altLang="en-US" sz="2400" b="1">
                <a:latin typeface="+mn-ea"/>
                <a:ea typeface="+mn-ea"/>
                <a:cs typeface="+mn-ea"/>
              </a:rPr>
              <a:t>     D．声音传播是否需要时间</a:t>
            </a:r>
          </a:p>
        </p:txBody>
      </p:sp>
      <p:sp>
        <p:nvSpPr>
          <p:cNvPr id="43011" name="文本框 43010"/>
          <p:cNvSpPr txBox="1"/>
          <p:nvPr/>
        </p:nvSpPr>
        <p:spPr>
          <a:xfrm>
            <a:off x="5949633" y="868045"/>
            <a:ext cx="4749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  </a:t>
            </a:r>
            <a:r>
              <a:rPr lang="en-US" altLang="zh-CN">
                <a:latin typeface="Arial" panose="020B0604020202020204" pitchFamily="34" charset="0"/>
              </a:rPr>
              <a:t>C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3014" name="文本框 43013"/>
          <p:cNvSpPr txBox="1"/>
          <p:nvPr/>
        </p:nvSpPr>
        <p:spPr>
          <a:xfrm>
            <a:off x="4841240" y="3389313"/>
            <a:ext cx="3349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>
                <a:latin typeface="Arial" panose="020B0604020202020204" pitchFamily="34" charset="0"/>
              </a:rPr>
              <a:t>B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601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30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430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7649" descr="扫描0005"/>
          <p:cNvPicPr>
            <a:picLocks noChangeAspect="1"/>
          </p:cNvPicPr>
          <p:nvPr/>
        </p:nvPicPr>
        <p:blipFill>
          <a:blip r:embed="rId2"/>
          <a:srcRect t="1292" b="49017"/>
          <a:stretch>
            <a:fillRect/>
          </a:stretch>
        </p:blipFill>
        <p:spPr>
          <a:xfrm>
            <a:off x="3313113" y="1095375"/>
            <a:ext cx="5795962" cy="2838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27650" descr="扫描0005"/>
          <p:cNvPicPr>
            <a:picLocks noChangeAspect="1"/>
          </p:cNvPicPr>
          <p:nvPr/>
        </p:nvPicPr>
        <p:blipFill>
          <a:blip r:embed="rId2"/>
          <a:srcRect t="55084" b="5394"/>
          <a:stretch>
            <a:fillRect/>
          </a:stretch>
        </p:blipFill>
        <p:spPr>
          <a:xfrm>
            <a:off x="3313113" y="4005580"/>
            <a:ext cx="5761037" cy="268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3" name="文本框 27652"/>
          <p:cNvSpPr txBox="1"/>
          <p:nvPr/>
        </p:nvSpPr>
        <p:spPr>
          <a:xfrm>
            <a:off x="179388" y="4221163"/>
            <a:ext cx="270033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D60093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声音是怎样传到我们耳朵里的？</a:t>
            </a:r>
          </a:p>
        </p:txBody>
      </p:sp>
      <p:sp>
        <p:nvSpPr>
          <p:cNvPr id="27654" name="文本框 27653"/>
          <p:cNvSpPr txBox="1"/>
          <p:nvPr/>
        </p:nvSpPr>
        <p:spPr>
          <a:xfrm>
            <a:off x="73025" y="3486150"/>
            <a:ext cx="34194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D60093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声音是怎样产生的？</a:t>
            </a:r>
          </a:p>
        </p:txBody>
      </p:sp>
      <p:sp>
        <p:nvSpPr>
          <p:cNvPr id="27655" name="文本框 27654"/>
          <p:cNvSpPr txBox="1"/>
          <p:nvPr/>
        </p:nvSpPr>
        <p:spPr>
          <a:xfrm>
            <a:off x="107950" y="1628775"/>
            <a:ext cx="316865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对于声音，同学们想知道哪些问题呢？</a:t>
            </a:r>
          </a:p>
        </p:txBody>
      </p:sp>
    </p:spTree>
    <p:extLst>
      <p:ext uri="{BB962C8B-B14F-4D97-AF65-F5344CB8AC3E}">
        <p14:creationId xmlns:p14="http://schemas.microsoft.com/office/powerpoint/2010/main" val="867653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938" name="文本框 551937"/>
          <p:cNvSpPr txBox="1"/>
          <p:nvPr/>
        </p:nvSpPr>
        <p:spPr>
          <a:xfrm>
            <a:off x="1114425" y="881698"/>
            <a:ext cx="8029575" cy="1691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声音在不同介质中传播的速度大小不</a:t>
            </a:r>
          </a:p>
          <a:p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同。根据以下小资料可知：多数情况下，声音在气体中的速度</a:t>
            </a:r>
          </a:p>
          <a:p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比液体中的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_________(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选填“大”或“小”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，声音在空气中</a:t>
            </a:r>
          </a:p>
          <a:p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传播的速度受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__________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的影响。</a:t>
            </a:r>
          </a:p>
          <a:p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小资料：一些介质中的声速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v/m·s</a:t>
            </a:r>
            <a:r>
              <a:rPr lang="en-US" altLang="zh-CN" sz="2000" b="1" baseline="25000">
                <a:solidFill>
                  <a:srgbClr val="000000"/>
                </a:solidFill>
                <a:latin typeface="宋体" panose="02010600030101010101" pitchFamily="2" charset="-122"/>
              </a:rPr>
              <a:t>-1</a:t>
            </a:r>
          </a:p>
        </p:txBody>
      </p:sp>
      <p:graphicFrame>
        <p:nvGraphicFramePr>
          <p:cNvPr id="551967" name="表格 55196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14425" y="2961640"/>
          <a:ext cx="7538720" cy="1910715"/>
        </p:xfrm>
        <a:graphic>
          <a:graphicData uri="http://schemas.openxmlformats.org/drawingml/2006/table">
            <a:tbl>
              <a:tblPr/>
              <a:tblGrid>
                <a:gridCol w="2608580"/>
                <a:gridCol w="1340485"/>
                <a:gridCol w="2062480"/>
                <a:gridCol w="1527175"/>
              </a:tblGrid>
              <a:tr h="63690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200" b="1">
                          <a:latin typeface="宋体" panose="02010600030101010101" pitchFamily="2" charset="-122"/>
                        </a:rPr>
                        <a:t>空气</a:t>
                      </a: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(0℃)</a:t>
                      </a:r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331</a:t>
                      </a:r>
                      <a:endParaRPr lang="zh-CN" altLang="en-US" sz="22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200" b="1">
                          <a:latin typeface="宋体" panose="02010600030101010101" pitchFamily="2" charset="-122"/>
                        </a:rPr>
                        <a:t>煤油</a:t>
                      </a:r>
                      <a:endParaRPr lang="zh-CN" altLang="en-US" sz="22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1 324</a:t>
                      </a:r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90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200" b="1">
                          <a:latin typeface="宋体" panose="02010600030101010101" pitchFamily="2" charset="-122"/>
                        </a:rPr>
                        <a:t>空气</a:t>
                      </a: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(15 ℃)</a:t>
                      </a:r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340</a:t>
                      </a:r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200" b="1">
                          <a:latin typeface="宋体" panose="02010600030101010101" pitchFamily="2" charset="-122"/>
                        </a:rPr>
                        <a:t>水</a:t>
                      </a: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(</a:t>
                      </a:r>
                      <a:r>
                        <a:rPr lang="zh-CN" altLang="en-US" sz="2200" b="1">
                          <a:latin typeface="宋体" panose="02010600030101010101" pitchFamily="2" charset="-122"/>
                        </a:rPr>
                        <a:t>常温</a:t>
                      </a: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)</a:t>
                      </a:r>
                      <a:endParaRPr lang="zh-CN" altLang="en-US" sz="22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1 500</a:t>
                      </a:r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90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200" b="1">
                          <a:latin typeface="宋体" panose="02010600030101010101" pitchFamily="2" charset="-122"/>
                        </a:rPr>
                        <a:t>空气</a:t>
                      </a: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(25 ℃)</a:t>
                      </a:r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346</a:t>
                      </a:r>
                      <a:endParaRPr lang="zh-CN" altLang="en-US" sz="22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Times New Roman" pitchFamily="18" charset="0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200" b="1">
                          <a:latin typeface="宋体" panose="02010600030101010101" pitchFamily="2" charset="-122"/>
                        </a:rPr>
                        <a:t>海水</a:t>
                      </a: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(25℃)</a:t>
                      </a:r>
                      <a:endParaRPr lang="zh-CN" altLang="en-US" sz="22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1 531</a:t>
                      </a:r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4095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62" name="文本框 552961"/>
          <p:cNvSpPr txBox="1"/>
          <p:nvPr/>
        </p:nvSpPr>
        <p:spPr>
          <a:xfrm>
            <a:off x="1114425" y="1275398"/>
            <a:ext cx="8029575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【解析】</a:t>
            </a:r>
            <a:r>
              <a:rPr lang="zh-CN" altLang="en-US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声音的传播需要介质。由表可知：不同的介质中，声</a:t>
            </a:r>
          </a:p>
          <a:p>
            <a:r>
              <a:rPr lang="zh-CN" altLang="en-US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音传播的速度是不同的，分析表中数据：声音在煤油、水、海</a:t>
            </a:r>
          </a:p>
          <a:p>
            <a:r>
              <a:rPr lang="zh-CN" altLang="en-US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水这些液体中的传播速度大于声音在空气中的传播速度。故可</a:t>
            </a:r>
          </a:p>
          <a:p>
            <a:r>
              <a:rPr lang="zh-CN" altLang="en-US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推知声音在气体中的传播速度比液体中的小。随着温度的不</a:t>
            </a:r>
          </a:p>
          <a:p>
            <a:r>
              <a:rPr lang="zh-CN" altLang="en-US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同，声音在空气中的传播速度不同。故可推知声音在空气中的</a:t>
            </a:r>
          </a:p>
          <a:p>
            <a:r>
              <a:rPr lang="zh-CN" altLang="en-US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传播速度受温度影响。</a:t>
            </a:r>
            <a:endParaRPr lang="zh-CN" altLang="en-US" sz="2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答案：</a:t>
            </a:r>
            <a:r>
              <a:rPr lang="zh-CN" altLang="en-US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小  温度</a:t>
            </a:r>
          </a:p>
        </p:txBody>
      </p:sp>
    </p:spTree>
    <p:extLst>
      <p:ext uri="{BB962C8B-B14F-4D97-AF65-F5344CB8AC3E}">
        <p14:creationId xmlns:p14="http://schemas.microsoft.com/office/powerpoint/2010/main" val="4064920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文本框 519169"/>
          <p:cNvSpPr txBox="1"/>
          <p:nvPr/>
        </p:nvSpPr>
        <p:spPr>
          <a:xfrm>
            <a:off x="1114425" y="924560"/>
            <a:ext cx="7820025" cy="2091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            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一辆汽车以</a:t>
            </a:r>
            <a:r>
              <a:rPr lang="en-US" altLang="zh-CN" sz="2800" b="1" err="1">
                <a:solidFill>
                  <a:srgbClr val="000000"/>
                </a:solidFill>
                <a:latin typeface="宋体" panose="02010600030101010101" pitchFamily="2" charset="-122"/>
              </a:rPr>
              <a:t>30m/s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的速度在山崖的正前方行驶，司机按响喇叭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2s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后听到回声，求：司机按响喇叭的时候汽车距山崖多远？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楷体_GB2312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900" y="4698365"/>
            <a:ext cx="5223510" cy="861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20750" y="3165158"/>
            <a:ext cx="78200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【正确答案】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在</a:t>
            </a:r>
            <a:r>
              <a:rPr lang="en-US" altLang="zh-CN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 s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内，汽车行驶的距离：</a:t>
            </a:r>
          </a:p>
          <a:p>
            <a:r>
              <a:rPr lang="en-US" altLang="zh-CN" sz="2400" b="1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s′=v′t=30 m/s×2 s=60 m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</a:p>
          <a:p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声音传播的距离：</a:t>
            </a:r>
            <a:r>
              <a:rPr lang="en-US" altLang="zh-CN" sz="2400" b="1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s″=v″t=340 m/s×2 s=680 m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</a:p>
        </p:txBody>
      </p:sp>
    </p:spTree>
    <p:extLst>
      <p:ext uri="{BB962C8B-B14F-4D97-AF65-F5344CB8AC3E}">
        <p14:creationId xmlns:p14="http://schemas.microsoft.com/office/powerpoint/2010/main" val="883917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矩形 44034"/>
          <p:cNvSpPr>
            <a:spLocks noTextEdit="1"/>
          </p:cNvSpPr>
          <p:nvPr/>
        </p:nvSpPr>
        <p:spPr>
          <a:xfrm>
            <a:off x="1981200" y="990600"/>
            <a:ext cx="5562600" cy="2133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7200" spc="-72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>
                    <a:alpha val="100000"/>
                  </a:srgbClr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　　谢 ！</a:t>
            </a:r>
          </a:p>
        </p:txBody>
      </p:sp>
      <p:pic>
        <p:nvPicPr>
          <p:cNvPr id="44036" name="图片 44035" descr="Ag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3352800"/>
            <a:ext cx="1868488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7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0591800" y="10185400"/>
            <a:ext cx="254000" cy="355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4205838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28673"/>
          <p:cNvSpPr txBox="1"/>
          <p:nvPr/>
        </p:nvSpPr>
        <p:spPr>
          <a:xfrm>
            <a:off x="107950" y="115888"/>
            <a:ext cx="53292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一．声音是怎样产生的？</a:t>
            </a:r>
          </a:p>
        </p:txBody>
      </p:sp>
      <p:sp>
        <p:nvSpPr>
          <p:cNvPr id="28675" name="文本框 28674"/>
          <p:cNvSpPr txBox="1"/>
          <p:nvPr/>
        </p:nvSpPr>
        <p:spPr>
          <a:xfrm>
            <a:off x="323850" y="1628775"/>
            <a:ext cx="2952750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</a:pPr>
            <a:r>
              <a:rPr lang="zh-CN" altLang="en-US" sz="40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请大家思考一下，在我们教室里可以做什么活动发出声音？</a:t>
            </a:r>
          </a:p>
        </p:txBody>
      </p:sp>
      <p:sp>
        <p:nvSpPr>
          <p:cNvPr id="28676" name="左大括号 28675"/>
          <p:cNvSpPr/>
          <p:nvPr/>
        </p:nvSpPr>
        <p:spPr>
          <a:xfrm>
            <a:off x="3563938" y="1268413"/>
            <a:ext cx="647700" cy="4608512"/>
          </a:xfrm>
          <a:prstGeom prst="leftBrace">
            <a:avLst>
              <a:gd name="adj1" fmla="val 59293"/>
              <a:gd name="adj2" fmla="val 50000"/>
            </a:avLst>
          </a:prstGeom>
          <a:noFill/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7" name="文本框 28676"/>
          <p:cNvSpPr txBox="1"/>
          <p:nvPr/>
        </p:nvSpPr>
        <p:spPr>
          <a:xfrm>
            <a:off x="4427538" y="908050"/>
            <a:ext cx="33845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D6009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敲桌子</a:t>
            </a:r>
          </a:p>
        </p:txBody>
      </p:sp>
      <p:sp>
        <p:nvSpPr>
          <p:cNvPr id="28678" name="文本框 28677"/>
          <p:cNvSpPr txBox="1"/>
          <p:nvPr/>
        </p:nvSpPr>
        <p:spPr>
          <a:xfrm>
            <a:off x="4284663" y="2787650"/>
            <a:ext cx="3889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D6009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拨动尺子</a:t>
            </a:r>
          </a:p>
        </p:txBody>
      </p:sp>
      <p:sp>
        <p:nvSpPr>
          <p:cNvPr id="28679" name="文本框 28678"/>
          <p:cNvSpPr txBox="1"/>
          <p:nvPr/>
        </p:nvSpPr>
        <p:spPr>
          <a:xfrm>
            <a:off x="4211638" y="3724275"/>
            <a:ext cx="33845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D6009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唱歌、说话</a:t>
            </a:r>
          </a:p>
        </p:txBody>
      </p:sp>
      <p:sp>
        <p:nvSpPr>
          <p:cNvPr id="28680" name="文本框 28679"/>
          <p:cNvSpPr txBox="1"/>
          <p:nvPr/>
        </p:nvSpPr>
        <p:spPr>
          <a:xfrm>
            <a:off x="4284663" y="5524500"/>
            <a:ext cx="33845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D6009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敲击音叉</a:t>
            </a:r>
            <a:r>
              <a:rPr lang="en-US" altLang="zh-CN" sz="3600" b="1">
                <a:solidFill>
                  <a:srgbClr val="D60093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…</a:t>
            </a:r>
            <a:r>
              <a:rPr lang="en-US" altLang="zh-CN" sz="3600" b="1">
                <a:solidFill>
                  <a:srgbClr val="D6009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 </a:t>
            </a:r>
            <a:r>
              <a:rPr lang="zh-CN" altLang="en-US" sz="3600" b="1">
                <a:solidFill>
                  <a:srgbClr val="D6009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等</a:t>
            </a:r>
          </a:p>
        </p:txBody>
      </p:sp>
      <p:sp>
        <p:nvSpPr>
          <p:cNvPr id="28681" name="文本框 28680"/>
          <p:cNvSpPr txBox="1"/>
          <p:nvPr/>
        </p:nvSpPr>
        <p:spPr>
          <a:xfrm>
            <a:off x="4643438" y="4652963"/>
            <a:ext cx="1944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D6009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喇叭</a:t>
            </a:r>
          </a:p>
        </p:txBody>
      </p:sp>
      <p:sp>
        <p:nvSpPr>
          <p:cNvPr id="28682" name="文本框 28681"/>
          <p:cNvSpPr txBox="1"/>
          <p:nvPr/>
        </p:nvSpPr>
        <p:spPr>
          <a:xfrm>
            <a:off x="4572000" y="1844675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D6009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拍手</a:t>
            </a:r>
          </a:p>
        </p:txBody>
      </p:sp>
      <p:sp>
        <p:nvSpPr>
          <p:cNvPr id="28683" name="文本框 28682"/>
          <p:cNvSpPr txBox="1"/>
          <p:nvPr/>
        </p:nvSpPr>
        <p:spPr>
          <a:xfrm>
            <a:off x="323850" y="5229225"/>
            <a:ext cx="3311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D6009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动手试试看！</a:t>
            </a:r>
          </a:p>
        </p:txBody>
      </p:sp>
    </p:spTree>
    <p:extLst>
      <p:ext uri="{BB962C8B-B14F-4D97-AF65-F5344CB8AC3E}">
        <p14:creationId xmlns:p14="http://schemas.microsoft.com/office/powerpoint/2010/main" val="292746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" fill="hold"/>
                                        <p:tgtEl>
                                          <p:spTgt spid="286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7" grpId="0"/>
      <p:bldP spid="28678" grpId="0"/>
      <p:bldP spid="28679" grpId="0"/>
      <p:bldP spid="28680" grpId="0"/>
      <p:bldP spid="28681" grpId="0"/>
      <p:bldP spid="28682" grpId="0"/>
      <p:bldP spid="286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5121"/>
          <p:cNvSpPr txBox="1"/>
          <p:nvPr/>
        </p:nvSpPr>
        <p:spPr>
          <a:xfrm>
            <a:off x="684213" y="1838325"/>
            <a:ext cx="7632700" cy="2870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</a:rPr>
              <a:t>一、一根橡皮筋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</a:rPr>
              <a:t>一个钢尺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</a:rPr>
              <a:t>试着让他们发出声音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1</a:t>
            </a:r>
            <a:r>
              <a:rPr lang="zh-CN" altLang="en-US" sz="2800" b="1">
                <a:latin typeface="Arial" panose="020B0604020202020204" pitchFamily="34" charset="0"/>
              </a:rPr>
              <a:t>、此时这两个发声的物体有什么共同的特征？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2</a:t>
            </a:r>
            <a:r>
              <a:rPr lang="zh-CN" altLang="en-US" sz="2800" b="1">
                <a:latin typeface="Arial" panose="020B0604020202020204" pitchFamily="34" charset="0"/>
              </a:rPr>
              <a:t>、当橡皮筋和钢尺停止振动时，你还能听到声音吗？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3</a:t>
            </a:r>
            <a:r>
              <a:rPr lang="zh-CN" altLang="en-US" sz="2800" b="1">
                <a:latin typeface="Arial" panose="020B0604020202020204" pitchFamily="34" charset="0"/>
              </a:rPr>
              <a:t>、这说明声音是怎么产生的？</a:t>
            </a:r>
          </a:p>
        </p:txBody>
      </p:sp>
      <p:sp>
        <p:nvSpPr>
          <p:cNvPr id="5123" name="圆角矩形 5122"/>
          <p:cNvSpPr/>
          <p:nvPr/>
        </p:nvSpPr>
        <p:spPr>
          <a:xfrm>
            <a:off x="611188" y="1179513"/>
            <a:ext cx="7705725" cy="3887787"/>
          </a:xfrm>
          <a:prstGeom prst="roundRect">
            <a:avLst>
              <a:gd name="adj" fmla="val 16667"/>
            </a:avLst>
          </a:prstGeom>
          <a:noFill/>
          <a:ln w="57150" cap="flat" cmpd="thinThick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124" name="组合 5123"/>
          <p:cNvGrpSpPr/>
          <p:nvPr/>
        </p:nvGrpSpPr>
        <p:grpSpPr>
          <a:xfrm>
            <a:off x="160338" y="44450"/>
            <a:ext cx="2682875" cy="1495425"/>
            <a:chOff x="0" y="0"/>
            <a:chExt cx="1690" cy="942"/>
          </a:xfrm>
        </p:grpSpPr>
        <p:pic>
          <p:nvPicPr>
            <p:cNvPr id="5125" name="图片 5124" descr="图片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092" cy="9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6" name="矩形 5125"/>
            <p:cNvSpPr/>
            <p:nvPr/>
          </p:nvSpPr>
          <p:spPr>
            <a:xfrm rot="20557756">
              <a:off x="692" y="278"/>
              <a:ext cx="998" cy="408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32056"/>
                </a:avLst>
              </a:prstTxWarp>
              <a:normAutofit lnSpcReduction="10000"/>
            </a:bodyPr>
            <a:lstStyle/>
            <a:p>
              <a:pPr algn="ctr"/>
              <a:r>
                <a:rPr lang="zh-CN" altLang="en-US" sz="4000" b="1">
                  <a:ln w="9525" cap="flat" cmpd="sng">
                    <a:solidFill>
                      <a:srgbClr val="CC99FF"/>
                    </a:solidFill>
                    <a:prstDash val="solid"/>
                    <a:headEnd type="none" w="med" len="med"/>
                    <a:tailEnd type="none" w="med" len="med"/>
                  </a:ln>
                  <a:gradFill rotWithShape="0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6480000" scaled="1"/>
                  </a:gradFill>
                  <a:effectLst>
                    <a:outerShdw dist="53882" dir="2699999" algn="ctr" rotWithShape="0">
                      <a:srgbClr val="9999FF">
                        <a:alpha val="78999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实验</a:t>
              </a:r>
            </a:p>
          </p:txBody>
        </p:sp>
      </p:grpSp>
      <p:sp>
        <p:nvSpPr>
          <p:cNvPr id="5127" name="矩形 5126"/>
          <p:cNvSpPr/>
          <p:nvPr/>
        </p:nvSpPr>
        <p:spPr>
          <a:xfrm>
            <a:off x="250825" y="5013325"/>
            <a:ext cx="1293813" cy="10525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8999"/>
                    </a:srgbClr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</a:rPr>
              <a:t>结论</a:t>
            </a:r>
          </a:p>
        </p:txBody>
      </p:sp>
      <p:sp>
        <p:nvSpPr>
          <p:cNvPr id="5128" name="文本框 5127"/>
          <p:cNvSpPr txBox="1"/>
          <p:nvPr/>
        </p:nvSpPr>
        <p:spPr>
          <a:xfrm>
            <a:off x="2052638" y="5581650"/>
            <a:ext cx="5759450" cy="655638"/>
          </a:xfrm>
          <a:prstGeom prst="rect">
            <a:avLst/>
          </a:prstGeom>
          <a:noFill/>
          <a:ln w="76200" cap="flat" cmpd="tri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声音是由于物体的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振动</a:t>
            </a:r>
            <a:r>
              <a:rPr lang="zh-CN" altLang="en-US" sz="2800" b="1">
                <a:latin typeface="Arial" panose="020B0604020202020204" pitchFamily="34" charset="0"/>
              </a:rPr>
              <a:t>产生的</a:t>
            </a:r>
          </a:p>
        </p:txBody>
      </p:sp>
    </p:spTree>
    <p:extLst>
      <p:ext uri="{BB962C8B-B14F-4D97-AF65-F5344CB8AC3E}">
        <p14:creationId xmlns:p14="http://schemas.microsoft.com/office/powerpoint/2010/main" val="3134858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6145"/>
          <p:cNvSpPr txBox="1"/>
          <p:nvPr/>
        </p:nvSpPr>
        <p:spPr>
          <a:xfrm>
            <a:off x="1116013" y="2060575"/>
            <a:ext cx="7777162" cy="259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</a:rPr>
              <a:t>二、用两只手指轻轻地放在你的喉部，然后发出声音。</a:t>
            </a:r>
          </a:p>
          <a:p>
            <a:r>
              <a:rPr lang="zh-CN" altLang="en-US" sz="3600" b="1">
                <a:latin typeface="Arial" panose="020B0604020202020204" pitchFamily="34" charset="0"/>
              </a:rPr>
              <a:t>①发声时你感觉喉部在</a:t>
            </a:r>
            <a:r>
              <a:rPr lang="en-US" altLang="zh-CN" sz="3600" b="1">
                <a:latin typeface="Arial" panose="020B0604020202020204" pitchFamily="34" charset="0"/>
              </a:rPr>
              <a:t>_________</a:t>
            </a:r>
            <a:r>
              <a:rPr lang="zh-CN" altLang="en-US" sz="3600" b="1">
                <a:latin typeface="Arial" panose="020B0604020202020204" pitchFamily="34" charset="0"/>
              </a:rPr>
              <a:t>。</a:t>
            </a:r>
          </a:p>
          <a:p>
            <a:r>
              <a:rPr lang="zh-CN" altLang="en-US" sz="3600" b="1">
                <a:latin typeface="Arial" panose="020B0604020202020204" pitchFamily="34" charset="0"/>
              </a:rPr>
              <a:t>②这时，实际上是</a:t>
            </a:r>
            <a:r>
              <a:rPr lang="en-US" altLang="zh-CN" sz="3600" b="1">
                <a:latin typeface="Arial" panose="020B0604020202020204" pitchFamily="34" charset="0"/>
              </a:rPr>
              <a:t>_________</a:t>
            </a:r>
            <a:r>
              <a:rPr lang="zh-CN" altLang="en-US" sz="3600" b="1">
                <a:latin typeface="Arial" panose="020B0604020202020204" pitchFamily="34" charset="0"/>
              </a:rPr>
              <a:t>在振动。</a:t>
            </a:r>
          </a:p>
        </p:txBody>
      </p:sp>
      <p:sp>
        <p:nvSpPr>
          <p:cNvPr id="6147" name="圆角矩形 6146"/>
          <p:cNvSpPr/>
          <p:nvPr/>
        </p:nvSpPr>
        <p:spPr>
          <a:xfrm>
            <a:off x="900113" y="1125538"/>
            <a:ext cx="8064500" cy="4103687"/>
          </a:xfrm>
          <a:prstGeom prst="roundRect">
            <a:avLst>
              <a:gd name="adj" fmla="val 16667"/>
            </a:avLst>
          </a:prstGeom>
          <a:noFill/>
          <a:ln w="57150" cap="flat" cmpd="thinThick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6148" name="图片 6147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4813"/>
            <a:ext cx="1733550" cy="1495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矩形 6148"/>
          <p:cNvSpPr/>
          <p:nvPr/>
        </p:nvSpPr>
        <p:spPr>
          <a:xfrm rot="20557756">
            <a:off x="1098550" y="441325"/>
            <a:ext cx="1584325" cy="647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 lnSpcReduction="10000"/>
          </a:bodyPr>
          <a:lstStyle/>
          <a:p>
            <a:pPr algn="ctr"/>
            <a:r>
              <a:rPr lang="zh-CN" altLang="en-US" sz="40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6480000" scaled="1"/>
                </a:gradFill>
                <a:effectLst>
                  <a:outerShdw dist="53882" dir="2699999" algn="ctr" rotWithShape="0">
                    <a:srgbClr val="9999FF">
                      <a:alpha val="78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实验</a:t>
            </a:r>
          </a:p>
        </p:txBody>
      </p:sp>
      <p:sp>
        <p:nvSpPr>
          <p:cNvPr id="6150" name="文本框 6149"/>
          <p:cNvSpPr txBox="1"/>
          <p:nvPr/>
        </p:nvSpPr>
        <p:spPr>
          <a:xfrm>
            <a:off x="5867400" y="2852738"/>
            <a:ext cx="2087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振动</a:t>
            </a:r>
          </a:p>
        </p:txBody>
      </p:sp>
      <p:sp>
        <p:nvSpPr>
          <p:cNvPr id="6151" name="文本框 6150"/>
          <p:cNvSpPr txBox="1"/>
          <p:nvPr/>
        </p:nvSpPr>
        <p:spPr>
          <a:xfrm>
            <a:off x="4932363" y="3429000"/>
            <a:ext cx="20875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声带</a:t>
            </a:r>
          </a:p>
        </p:txBody>
      </p:sp>
    </p:spTree>
    <p:extLst>
      <p:ext uri="{BB962C8B-B14F-4D97-AF65-F5344CB8AC3E}">
        <p14:creationId xmlns:p14="http://schemas.microsoft.com/office/powerpoint/2010/main" val="485278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61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29697"/>
          <p:cNvSpPr>
            <a:spLocks noRot="1"/>
          </p:cNvSpPr>
          <p:nvPr/>
        </p:nvSpPr>
        <p:spPr>
          <a:xfrm>
            <a:off x="179705" y="222568"/>
            <a:ext cx="8893175" cy="292576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609600" lvl="0" indent="-609600">
              <a:lnSpc>
                <a:spcPct val="80000"/>
              </a:lnSpc>
            </a:pPr>
            <a:r>
              <a:rPr lang="zh-CN" altLang="en-US" b="1">
                <a:solidFill>
                  <a:srgbClr val="D60093"/>
                </a:solidFill>
                <a:ea typeface="华文新魏" panose="02010800040101010101" pitchFamily="2" charset="-122"/>
              </a:rPr>
              <a:t>探究</a:t>
            </a:r>
          </a:p>
          <a:p>
            <a:pPr marL="609600" lvl="0" indent="-609600" algn="ctr">
              <a:lnSpc>
                <a:spcPct val="80000"/>
              </a:lnSpc>
              <a:buNone/>
            </a:pPr>
            <a:r>
              <a:rPr lang="zh-CN" altLang="en-US" b="1">
                <a:solidFill>
                  <a:srgbClr val="D60093"/>
                </a:solidFill>
                <a:ea typeface="华文新魏" panose="02010800040101010101" pitchFamily="2" charset="-122"/>
              </a:rPr>
              <a:t>声音是怎样产生的？</a:t>
            </a:r>
          </a:p>
          <a:p>
            <a:pPr marL="609600" lvl="0" indent="-609600">
              <a:lnSpc>
                <a:spcPct val="80000"/>
              </a:lnSpc>
              <a:buFont typeface="Wingdings" panose="05000000000000000000" pitchFamily="2" charset="2"/>
              <a:buAutoNum type="arabicPeriod"/>
            </a:pP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将手指按住自己的喉头两侧后说话</a:t>
            </a:r>
          </a:p>
          <a:p>
            <a:pPr marL="609600" lvl="0" indent="-609600">
              <a:lnSpc>
                <a:spcPct val="80000"/>
              </a:lnSpc>
              <a:buFont typeface="Wingdings" panose="05000000000000000000" pitchFamily="2" charset="2"/>
              <a:buAutoNum type="arabicPeriod"/>
            </a:pP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尺子的发声</a:t>
            </a:r>
          </a:p>
          <a:p>
            <a:pPr marL="609600" lvl="0" indent="-609600">
              <a:lnSpc>
                <a:spcPct val="80000"/>
              </a:lnSpc>
              <a:buFont typeface="Wingdings" panose="05000000000000000000" pitchFamily="2" charset="2"/>
              <a:buAutoNum type="arabicPeriod"/>
            </a:pP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音叉发声</a:t>
            </a:r>
          </a:p>
          <a:p>
            <a:pPr marL="609600" lvl="0" indent="-609600">
              <a:lnSpc>
                <a:spcPct val="80000"/>
              </a:lnSpc>
              <a:buFont typeface="Wingdings" panose="05000000000000000000" pitchFamily="2" charset="2"/>
              <a:buAutoNum type="arabicPeriod"/>
            </a:pP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喇叭的发声</a:t>
            </a:r>
          </a:p>
        </p:txBody>
      </p:sp>
      <p:sp>
        <p:nvSpPr>
          <p:cNvPr id="29699" name="文本框 29698"/>
          <p:cNvSpPr txBox="1"/>
          <p:nvPr/>
        </p:nvSpPr>
        <p:spPr>
          <a:xfrm>
            <a:off x="107950" y="3148013"/>
            <a:ext cx="77755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1.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声音是由物体的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振动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产生的</a:t>
            </a:r>
          </a:p>
        </p:txBody>
      </p:sp>
      <p:sp>
        <p:nvSpPr>
          <p:cNvPr id="29700" name="文本框 29699"/>
          <p:cNvSpPr txBox="1"/>
          <p:nvPr/>
        </p:nvSpPr>
        <p:spPr>
          <a:xfrm>
            <a:off x="611188" y="3867150"/>
            <a:ext cx="49688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声源：正在发声的物体</a:t>
            </a:r>
          </a:p>
        </p:txBody>
      </p:sp>
      <p:sp>
        <p:nvSpPr>
          <p:cNvPr id="29701" name="文本框 29700"/>
          <p:cNvSpPr txBox="1"/>
          <p:nvPr/>
        </p:nvSpPr>
        <p:spPr>
          <a:xfrm>
            <a:off x="215900" y="4721225"/>
            <a:ext cx="86042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D60093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思考：用手握住正在发声的音叉，又会怎样？</a:t>
            </a:r>
          </a:p>
        </p:txBody>
      </p:sp>
      <p:sp>
        <p:nvSpPr>
          <p:cNvPr id="29702" name="文本框 29701"/>
          <p:cNvSpPr txBox="1"/>
          <p:nvPr/>
        </p:nvSpPr>
        <p:spPr>
          <a:xfrm>
            <a:off x="179388" y="5445125"/>
            <a:ext cx="8640762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2.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一切发声的物体都在振动，振动停止，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发声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也停止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16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uild="p"/>
      <p:bldP spid="29699" grpId="0"/>
      <p:bldP spid="29700" grpId="0"/>
      <p:bldP spid="29701" grpId="0"/>
      <p:bldP spid="297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30721"/>
          <p:cNvSpPr/>
          <p:nvPr/>
        </p:nvSpPr>
        <p:spPr>
          <a:xfrm>
            <a:off x="144463" y="188913"/>
            <a:ext cx="8748712" cy="14414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endParaRPr lang="zh-CN" altLang="en-US" b="1">
              <a:solidFill>
                <a:srgbClr val="FF6600"/>
              </a:solidFill>
              <a:ea typeface="华文新魏" pitchFamily="2" charset="-122"/>
            </a:endParaRPr>
          </a:p>
          <a:p>
            <a:pPr lvl="0">
              <a:buNone/>
            </a:pPr>
            <a:endParaRPr lang="zh-CN" altLang="en-US" b="1">
              <a:solidFill>
                <a:srgbClr val="FF6600"/>
              </a:solidFill>
              <a:ea typeface="华文新魏" pitchFamily="2" charset="-122"/>
            </a:endParaRPr>
          </a:p>
          <a:p>
            <a:pPr lvl="0">
              <a:buNone/>
            </a:pPr>
            <a:endParaRPr lang="zh-CN" altLang="en-US" b="1">
              <a:solidFill>
                <a:srgbClr val="FF6600"/>
              </a:solidFill>
              <a:ea typeface="华文新魏" pitchFamily="2" charset="-122"/>
            </a:endParaRPr>
          </a:p>
          <a:p>
            <a:pPr lvl="0">
              <a:buNone/>
            </a:pPr>
            <a:r>
              <a:rPr lang="zh-CN" altLang="en-US" b="1">
                <a:solidFill>
                  <a:srgbClr val="FF6600"/>
                </a:solidFill>
                <a:ea typeface="华文新魏" pitchFamily="2" charset="-122"/>
              </a:rPr>
              <a:t>弦乐器　</a:t>
            </a:r>
            <a:r>
              <a:rPr lang="zh-CN" altLang="en-US" b="1">
                <a:ea typeface="华文新魏" panose="02010800040101010101" pitchFamily="2" charset="-122"/>
              </a:rPr>
              <a:t>　</a:t>
            </a: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二胡．小提琴等通过弦的振动发声</a:t>
            </a:r>
          </a:p>
          <a:p>
            <a:pPr lvl="0">
              <a:buNone/>
            </a:pPr>
            <a:r>
              <a:rPr lang="zh-CN" altLang="en-US" b="1">
                <a:solidFill>
                  <a:srgbClr val="FF6600"/>
                </a:solidFill>
                <a:ea typeface="华文新魏" panose="02010800040101010101" pitchFamily="2" charset="-122"/>
              </a:rPr>
              <a:t>管乐器</a:t>
            </a:r>
            <a:r>
              <a:rPr lang="zh-CN" altLang="en-US" b="1">
                <a:ea typeface="华文新魏" panose="02010800040101010101" pitchFamily="2" charset="-122"/>
              </a:rPr>
              <a:t>　　</a:t>
            </a: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长笛．萧等包含一段空气柱，吹奏时       空气柱振动发声</a:t>
            </a:r>
          </a:p>
        </p:txBody>
      </p:sp>
      <p:sp>
        <p:nvSpPr>
          <p:cNvPr id="30723" name="文本框 30722"/>
          <p:cNvSpPr txBox="1"/>
          <p:nvPr/>
        </p:nvSpPr>
        <p:spPr>
          <a:xfrm>
            <a:off x="252413" y="4365625"/>
            <a:ext cx="8137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固体、液体和气体均能因振动而发声</a:t>
            </a:r>
          </a:p>
        </p:txBody>
      </p:sp>
      <p:sp>
        <p:nvSpPr>
          <p:cNvPr id="30724" name="矩形 30723"/>
          <p:cNvSpPr>
            <a:spLocks noRot="1"/>
          </p:cNvSpPr>
          <p:nvPr/>
        </p:nvSpPr>
        <p:spPr>
          <a:xfrm>
            <a:off x="395288" y="5372100"/>
            <a:ext cx="2881312" cy="6492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672046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/>
      <p:bldP spid="30723" grpId="0"/>
      <p:bldP spid="307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31745"/>
          <p:cNvSpPr/>
          <p:nvPr/>
        </p:nvSpPr>
        <p:spPr>
          <a:xfrm>
            <a:off x="323850" y="981075"/>
            <a:ext cx="5346700" cy="70008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</a:rPr>
              <a:t>二</a:t>
            </a:r>
            <a:r>
              <a:rPr lang="en-US" altLang="zh-CN" sz="4000" b="1">
                <a:latin typeface="Arial" panose="020B0604020202020204" pitchFamily="34" charset="0"/>
              </a:rPr>
              <a:t>.</a:t>
            </a:r>
            <a:r>
              <a:rPr lang="zh-CN" altLang="en-US" sz="4000" b="1">
                <a:latin typeface="Arial" panose="020B0604020202020204" pitchFamily="34" charset="0"/>
              </a:rPr>
              <a:t>声音是怎么传播的</a:t>
            </a:r>
            <a:r>
              <a:rPr lang="en-US" altLang="zh-CN" sz="4000" b="1">
                <a:latin typeface="Arial" panose="020B0604020202020204" pitchFamily="34" charset="0"/>
              </a:rPr>
              <a:t>?</a:t>
            </a:r>
            <a:r>
              <a:rPr lang="en-US" altLang="zh-CN" sz="4000" b="1">
                <a:solidFill>
                  <a:srgbClr val="CC33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31747" name="矩形 31746"/>
          <p:cNvSpPr/>
          <p:nvPr/>
        </p:nvSpPr>
        <p:spPr>
          <a:xfrm>
            <a:off x="611188" y="6156325"/>
            <a:ext cx="438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31748" name="矩形 31747"/>
          <p:cNvSpPr/>
          <p:nvPr/>
        </p:nvSpPr>
        <p:spPr>
          <a:xfrm>
            <a:off x="0" y="2133600"/>
            <a:ext cx="14185900" cy="701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600">
                <a:solidFill>
                  <a:srgbClr val="E11F24"/>
                </a:solidFill>
                <a:latin typeface="楷体_GB2312" pitchFamily="49" charset="-122"/>
                <a:ea typeface="楷体_GB2312" pitchFamily="49" charset="-122"/>
              </a:rPr>
              <a:t>老师讲课的声音通过什么传到我们的耳朵？</a:t>
            </a:r>
            <a:r>
              <a:rPr lang="zh-CN" altLang="en-US" sz="4000">
                <a:solidFill>
                  <a:srgbClr val="E11F24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pic>
        <p:nvPicPr>
          <p:cNvPr id="31749" name="图片 31748" descr="MCj02321820000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238" y="3068638"/>
            <a:ext cx="2700337" cy="234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0" name="文本框 31749"/>
          <p:cNvSpPr txBox="1"/>
          <p:nvPr/>
        </p:nvSpPr>
        <p:spPr>
          <a:xfrm>
            <a:off x="1187450" y="4221163"/>
            <a:ext cx="47529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1751" name="文本框 31750"/>
          <p:cNvSpPr txBox="1"/>
          <p:nvPr/>
        </p:nvSpPr>
        <p:spPr>
          <a:xfrm>
            <a:off x="1619250" y="5734050"/>
            <a:ext cx="5976938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D60093"/>
                </a:solidFill>
                <a:latin typeface="Arial" panose="020B0604020202020204" pitchFamily="34" charset="0"/>
              </a:rPr>
              <a:t>结论</a:t>
            </a:r>
            <a:r>
              <a:rPr lang="en-US" altLang="zh-CN" sz="3200" b="1">
                <a:solidFill>
                  <a:srgbClr val="D60093"/>
                </a:solidFill>
                <a:latin typeface="Arial" panose="020B0604020202020204" pitchFamily="34" charset="0"/>
              </a:rPr>
              <a:t>:</a:t>
            </a:r>
            <a:r>
              <a:rPr lang="zh-CN" altLang="en-US" sz="3200" b="1">
                <a:solidFill>
                  <a:srgbClr val="D60093"/>
                </a:solidFill>
                <a:latin typeface="Arial" panose="020B0604020202020204" pitchFamily="34" charset="0"/>
              </a:rPr>
              <a:t>声音可以在空气中传播</a:t>
            </a:r>
          </a:p>
        </p:txBody>
      </p:sp>
    </p:spTree>
    <p:extLst>
      <p:ext uri="{BB962C8B-B14F-4D97-AF65-F5344CB8AC3E}">
        <p14:creationId xmlns:p14="http://schemas.microsoft.com/office/powerpoint/2010/main" val="669901252"/>
      </p:ext>
    </p:extLst>
  </p:cSld>
  <p:clrMapOvr>
    <a:masterClrMapping/>
  </p:clrMapOvr>
  <p:transition>
    <p:strips dir="ru"/>
    <p:sndAc>
      <p:stSnd>
        <p:snd r:embed="rId2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17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1809a88-e000-479e-b3fc-6d70a524a9b0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1774</Words>
  <Application>Microsoft Office PowerPoint</Application>
  <PresentationFormat>全屏显示(4:3)</PresentationFormat>
  <Paragraphs>223</Paragraphs>
  <Slides>33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Office 主题</vt:lpstr>
      <vt:lpstr>avifile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2</cp:revision>
  <dcterms:created xsi:type="dcterms:W3CDTF">2020-11-18T08:25:49Z</dcterms:created>
  <dcterms:modified xsi:type="dcterms:W3CDTF">2020-11-18T08:36:25Z</dcterms:modified>
</cp:coreProperties>
</file>