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media/audio1.wav" ContentType="audio/x-wav"/>
  <Override PartName="/ppt/media/audio2.wav" ContentType="audio/x-wav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524" r:id="rId2"/>
    <p:sldId id="581" r:id="rId3"/>
    <p:sldId id="525" r:id="rId4"/>
    <p:sldId id="256" r:id="rId5"/>
    <p:sldId id="672" r:id="rId6"/>
    <p:sldId id="743" r:id="rId7"/>
    <p:sldId id="744" r:id="rId8"/>
    <p:sldId id="745" r:id="rId9"/>
    <p:sldId id="746" r:id="rId10"/>
    <p:sldId id="747" r:id="rId11"/>
    <p:sldId id="742" r:id="rId12"/>
    <p:sldId id="675" r:id="rId13"/>
    <p:sldId id="682" r:id="rId14"/>
    <p:sldId id="673" r:id="rId15"/>
    <p:sldId id="686" r:id="rId16"/>
    <p:sldId id="685" r:id="rId17"/>
    <p:sldId id="777" r:id="rId18"/>
    <p:sldId id="710" r:id="rId19"/>
    <p:sldId id="732" r:id="rId20"/>
    <p:sldId id="690" r:id="rId21"/>
    <p:sldId id="706" r:id="rId22"/>
    <p:sldId id="731" r:id="rId23"/>
    <p:sldId id="703" r:id="rId24"/>
    <p:sldId id="778" r:id="rId25"/>
    <p:sldId id="716" r:id="rId26"/>
    <p:sldId id="724" r:id="rId27"/>
    <p:sldId id="776" r:id="rId28"/>
    <p:sldId id="748" r:id="rId29"/>
    <p:sldId id="749" r:id="rId30"/>
    <p:sldId id="750" r:id="rId31"/>
    <p:sldId id="751" r:id="rId32"/>
    <p:sldId id="754" r:id="rId33"/>
    <p:sldId id="755" r:id="rId34"/>
    <p:sldId id="753" r:id="rId35"/>
    <p:sldId id="779" r:id="rId36"/>
    <p:sldId id="752" r:id="rId37"/>
    <p:sldId id="756" r:id="rId38"/>
    <p:sldId id="757" r:id="rId39"/>
    <p:sldId id="758" r:id="rId40"/>
    <p:sldId id="642" r:id="rId41"/>
    <p:sldId id="780" r:id="rId42"/>
    <p:sldId id="722" r:id="rId43"/>
  </p:sldIdLst>
  <p:sldSz cx="9144000" cy="5143500" type="screen16x9"/>
  <p:notesSz cx="6858000" cy="9144000"/>
  <p:embeddedFontLst>
    <p:embeddedFont>
      <p:font typeface="黑体" pitchFamily="49" charset="-122"/>
      <p:regular r:id="rId46"/>
    </p:embeddedFont>
    <p:embeddedFont>
      <p:font typeface="微软雅黑" pitchFamily="34" charset="-122"/>
      <p:regular r:id="rId47"/>
      <p:bold r:id="rId48"/>
    </p:embeddedFont>
    <p:embeddedFont>
      <p:font typeface="仿宋" pitchFamily="49" charset="-122"/>
      <p:regular r:id="rId49"/>
    </p:embeddedFont>
    <p:embeddedFont>
      <p:font typeface="隶书" pitchFamily="49" charset="-122"/>
      <p:regular r:id="rId50"/>
    </p:embeddedFont>
    <p:embeddedFont>
      <p:font typeface="Calibri" pitchFamily="34" charset="0"/>
      <p:regular r:id="rId51"/>
      <p:bold r:id="rId52"/>
      <p:italic r:id="rId53"/>
      <p:boldItalic r:id="rId54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810" y="-90"/>
      </p:cViewPr>
      <p:guideLst>
        <p:guide orient="horz" pos="1552"/>
        <p:guide pos="2919"/>
        <p:guide pos="28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6993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4251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0008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49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9268"/>
            <a:ext cx="439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声音的产生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06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9268"/>
            <a:ext cx="439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点二  声音的传播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406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94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9268"/>
            <a:ext cx="439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点三  声速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06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746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15" r:id="rId8"/>
    <p:sldLayoutId id="2147483717" r:id="rId9"/>
    <p:sldLayoutId id="2147483716" r:id="rId10"/>
    <p:sldLayoutId id="214748371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112\AppData\Local\Temp\wps\INetCache\1413d88048945cd1de4482482055509b" TargetMode="Externa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8.wmv"/><Relationship Id="rId1" Type="http://schemas.microsoft.com/office/2007/relationships/media" Target="../media/media8.wmv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0.wmv"/><Relationship Id="rId1" Type="http://schemas.microsoft.com/office/2007/relationships/media" Target="../media/media10.wmv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9.xml"/><Relationship Id="rId4" Type="http://schemas.openxmlformats.org/officeDocument/2006/relationships/tags" Target="../tags/tag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image" Target="../media/image35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microsoft.com/office/2007/relationships/media" Target="../media/media2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7.jpeg"/><Relationship Id="rId5" Type="http://schemas.microsoft.com/office/2007/relationships/media" Target="../media/media3.wav"/><Relationship Id="rId10" Type="http://schemas.openxmlformats.org/officeDocument/2006/relationships/image" Target="../media/image6.jpeg"/><Relationship Id="rId4" Type="http://schemas.openxmlformats.org/officeDocument/2006/relationships/audio" Target="../media/media2.wav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slideLayout" Target="../slideLayouts/slideLayout5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0" Type="http://schemas.openxmlformats.org/officeDocument/2006/relationships/tags" Target="../tags/tag36.xml"/><Relationship Id="rId4" Type="http://schemas.openxmlformats.org/officeDocument/2006/relationships/tags" Target="../tags/tag30.xml"/><Relationship Id="rId9" Type="http://schemas.openxmlformats.org/officeDocument/2006/relationships/tags" Target="../tags/tag3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223628" y="141962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第二章 </a:t>
            </a:r>
            <a:r>
              <a:rPr lang="en-US" altLang="zh-CN" sz="4800" dirty="0">
                <a:latin typeface="隶书" panose="02010509060101010101" pitchFamily="49" charset="-122"/>
                <a:ea typeface="隶书" panose="02010509060101010101" pitchFamily="49" charset="-122"/>
              </a:rPr>
              <a:t> </a:t>
            </a:r>
            <a:r>
              <a:rPr lang="zh-CN" altLang="en-US" sz="4800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声</a:t>
            </a:r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现象</a:t>
            </a:r>
          </a:p>
        </p:txBody>
      </p:sp>
      <p:sp>
        <p:nvSpPr>
          <p:cNvPr id="6" name="矩形 5"/>
          <p:cNvSpPr/>
          <p:nvPr/>
        </p:nvSpPr>
        <p:spPr>
          <a:xfrm>
            <a:off x="2512689" y="2499742"/>
            <a:ext cx="587438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第1节 </a:t>
            </a:r>
            <a:r>
              <a:rPr 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声音的产生</a:t>
            </a:r>
            <a:r>
              <a:rPr lang="zh-CN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1043608" y="1068757"/>
            <a:ext cx="7544504" cy="13013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>
              <a:lnSpc>
                <a:spcPct val="150000"/>
              </a:lnSpc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zh-CN" dirty="0"/>
              <a:t>探究活动</a:t>
            </a:r>
            <a:r>
              <a:rPr lang="en-US" altLang="zh-CN" dirty="0"/>
              <a:t>5</a:t>
            </a:r>
            <a:r>
              <a:rPr lang="zh-CN" dirty="0"/>
              <a:t>：敲击音叉后将音叉放入水中</a:t>
            </a:r>
            <a:r>
              <a:rPr lang="zh-CN" dirty="0" smtClean="0"/>
              <a:t>。</a:t>
            </a:r>
            <a:endParaRPr lang="en-US" altLang="zh-CN" dirty="0" smtClean="0"/>
          </a:p>
          <a:p>
            <a:r>
              <a:rPr lang="zh-CN" dirty="0" smtClean="0">
                <a:sym typeface="+mn-ea"/>
              </a:rPr>
              <a:t>观察</a:t>
            </a:r>
            <a:r>
              <a:rPr lang="zh-CN" dirty="0">
                <a:sym typeface="+mn-ea"/>
              </a:rPr>
              <a:t>现象。这个现象说明什么？</a:t>
            </a:r>
            <a:endParaRPr lang="zh-CN" altLang="en-US" dirty="0"/>
          </a:p>
        </p:txBody>
      </p:sp>
      <p:pic>
        <p:nvPicPr>
          <p:cNvPr id="4" name="图片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275588" y="2499742"/>
            <a:ext cx="3188555" cy="2125703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7704" y="1131590"/>
            <a:ext cx="6306666" cy="3607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47664" y="1635646"/>
            <a:ext cx="6637982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</a:rPr>
              <a:t>结论：</a:t>
            </a:r>
            <a:r>
              <a:rPr kumimoji="1" sz="2800" b="1" dirty="0">
                <a:sym typeface="+mn-ea"/>
              </a:rPr>
              <a:t>声音是由物体</a:t>
            </a:r>
            <a:r>
              <a:rPr kumimoji="1" sz="2800" b="1" dirty="0">
                <a:solidFill>
                  <a:srgbClr val="FF0000"/>
                </a:solidFill>
                <a:sym typeface="+mn-ea"/>
              </a:rPr>
              <a:t>振动</a:t>
            </a:r>
            <a:r>
              <a:rPr kumimoji="1" sz="2800" b="1" dirty="0">
                <a:sym typeface="+mn-ea"/>
              </a:rPr>
              <a:t>产生的。</a:t>
            </a:r>
          </a:p>
          <a:p>
            <a:pPr eaLnBrk="1" latinLnBrk="0" hangingPunct="1">
              <a:lnSpc>
                <a:spcPct val="150000"/>
              </a:lnSpc>
            </a:pPr>
            <a:r>
              <a:rPr kumimoji="1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振动停止，发声也会立即停止</a:t>
            </a:r>
            <a:r>
              <a:rPr kumimoji="1" lang="zh-CN" sz="2800" b="1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。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4294967295"/>
          </p:nvPr>
        </p:nvSpPr>
        <p:spPr>
          <a:xfrm>
            <a:off x="2483768" y="1049892"/>
            <a:ext cx="3221038" cy="682625"/>
          </a:xfrm>
          <a:prstGeom prst="rect">
            <a:avLst/>
          </a:prstGeo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0" indent="0">
              <a:buNone/>
            </a:pPr>
            <a:r>
              <a:rPr kumimoji="1" sz="3200" dirty="0">
                <a:latin typeface="+mn-ea"/>
                <a:ea typeface="+mn-ea"/>
              </a:rPr>
              <a:t>正在发声的物体</a:t>
            </a:r>
            <a:r>
              <a:rPr kumimoji="1" lang="zh-CN" sz="3200" dirty="0">
                <a:latin typeface="+mn-ea"/>
                <a:ea typeface="+mn-ea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23785" y="1049892"/>
            <a:ext cx="14395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 dirty="0">
                <a:solidFill>
                  <a:srgbClr val="0070C0"/>
                </a:solidFill>
                <a:latin typeface="+mn-ea"/>
                <a:ea typeface="+mn-ea"/>
              </a:rPr>
              <a:t>1.</a:t>
            </a:r>
            <a:r>
              <a:rPr lang="zh-CN" altLang="en-US" sz="3200" b="1" dirty="0">
                <a:solidFill>
                  <a:srgbClr val="0070C0"/>
                </a:solidFill>
                <a:latin typeface="+mn-ea"/>
                <a:ea typeface="+mn-ea"/>
              </a:rPr>
              <a:t>声源：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55636" y="1726880"/>
            <a:ext cx="691070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+mn-ea"/>
                <a:ea typeface="+mn-ea"/>
              </a:rPr>
              <a:t>固体、液体、气体都可以作为声源。</a:t>
            </a:r>
          </a:p>
        </p:txBody>
      </p:sp>
      <p:pic>
        <p:nvPicPr>
          <p:cNvPr id="12" name="图片 11" descr="150"/>
          <p:cNvPicPr>
            <a:picLocks noChangeAspect="1"/>
          </p:cNvPicPr>
          <p:nvPr/>
        </p:nvPicPr>
        <p:blipFill>
          <a:blip r:embed="rId2"/>
          <a:srcRect l="20527" r="19862" b="23296"/>
          <a:stretch>
            <a:fillRect/>
          </a:stretch>
        </p:blipFill>
        <p:spPr>
          <a:xfrm>
            <a:off x="949960" y="2400935"/>
            <a:ext cx="1441450" cy="140017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85926" y="3848017"/>
            <a:ext cx="2861938" cy="88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5000"/>
              </a:lnSpc>
              <a:buClrTx/>
              <a:buSzTx/>
            </a:pPr>
            <a:r>
              <a:rPr lang="zh-CN" altLang="en-US" sz="2200" b="1" dirty="0">
                <a:latin typeface="+mn-ea"/>
                <a:ea typeface="+mn-ea"/>
                <a:sym typeface="+mn-ea"/>
              </a:rPr>
              <a:t>鸟鸣</a:t>
            </a:r>
            <a:r>
              <a:rPr lang="zh-CN" altLang="en-US" sz="2200" b="1" dirty="0" smtClean="0">
                <a:latin typeface="+mn-ea"/>
                <a:ea typeface="+mn-ea"/>
                <a:sym typeface="+mn-ea"/>
              </a:rPr>
              <a:t>：</a:t>
            </a:r>
            <a:endParaRPr lang="en-US" altLang="zh-CN" sz="2200" b="1" dirty="0" smtClean="0">
              <a:latin typeface="+mn-ea"/>
              <a:ea typeface="+mn-ea"/>
              <a:sym typeface="+mn-ea"/>
            </a:endParaRPr>
          </a:p>
          <a:p>
            <a:pPr lvl="0" algn="just">
              <a:lnSpc>
                <a:spcPct val="125000"/>
              </a:lnSpc>
              <a:buClrTx/>
              <a:buSzTx/>
            </a:pPr>
            <a:r>
              <a:rPr lang="zh-CN" altLang="en-US" sz="2200" b="1" dirty="0" smtClean="0">
                <a:latin typeface="+mn-ea"/>
                <a:ea typeface="+mn-ea"/>
                <a:sym typeface="+mn-ea"/>
              </a:rPr>
              <a:t>鸟</a:t>
            </a:r>
            <a:r>
              <a:rPr lang="zh-CN" altLang="en-US" sz="2200" b="1" dirty="0">
                <a:latin typeface="+mn-ea"/>
                <a:ea typeface="+mn-ea"/>
                <a:sym typeface="+mn-ea"/>
              </a:rPr>
              <a:t>的鸣膜振动发声</a:t>
            </a:r>
          </a:p>
        </p:txBody>
      </p:sp>
      <p:pic>
        <p:nvPicPr>
          <p:cNvPr id="16" name="图片 15" descr="151"/>
          <p:cNvPicPr>
            <a:picLocks noChangeAspect="1"/>
          </p:cNvPicPr>
          <p:nvPr/>
        </p:nvPicPr>
        <p:blipFill>
          <a:blip r:embed="rId3"/>
          <a:srcRect l="20991" r="13655"/>
          <a:stretch>
            <a:fillRect/>
          </a:stretch>
        </p:blipFill>
        <p:spPr>
          <a:xfrm>
            <a:off x="3779912" y="2361952"/>
            <a:ext cx="1551940" cy="148907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3362641" y="3848016"/>
            <a:ext cx="2694940" cy="88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 algn="ctr">
              <a:lnSpc>
                <a:spcPct val="125000"/>
              </a:lnSpc>
              <a:buClrTx/>
              <a:buSzTx/>
              <a:defRPr sz="2400" b="1">
                <a:latin typeface="+mn-ea"/>
                <a:ea typeface="+mn-ea"/>
              </a:defRPr>
            </a:lvl1pPr>
          </a:lstStyle>
          <a:p>
            <a:r>
              <a:rPr lang="zh-CN" altLang="en-US" sz="2200" dirty="0">
                <a:sym typeface="+mn-ea"/>
              </a:rPr>
              <a:t>涛声</a:t>
            </a:r>
            <a:r>
              <a:rPr lang="zh-CN" altLang="en-US" sz="2200" dirty="0" smtClean="0">
                <a:sym typeface="+mn-ea"/>
              </a:rPr>
              <a:t>：</a:t>
            </a:r>
            <a:endParaRPr lang="en-US" altLang="zh-CN" sz="2200" dirty="0" smtClean="0">
              <a:sym typeface="+mn-ea"/>
            </a:endParaRPr>
          </a:p>
          <a:p>
            <a:r>
              <a:rPr lang="zh-CN" altLang="en-US" sz="2200" dirty="0" smtClean="0">
                <a:sym typeface="+mn-ea"/>
              </a:rPr>
              <a:t>海水</a:t>
            </a:r>
            <a:r>
              <a:rPr lang="zh-CN" altLang="en-US" sz="2200" dirty="0">
                <a:sym typeface="+mn-ea"/>
              </a:rPr>
              <a:t>拍打振动产生</a:t>
            </a:r>
          </a:p>
        </p:txBody>
      </p:sp>
      <p:pic>
        <p:nvPicPr>
          <p:cNvPr id="19" name="图片 18" descr="1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030" y="2328462"/>
            <a:ext cx="1531620" cy="151955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012160" y="3848017"/>
            <a:ext cx="3312367" cy="880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lvl="0" algn="ctr">
              <a:lnSpc>
                <a:spcPct val="125000"/>
              </a:lnSpc>
              <a:buClrTx/>
              <a:buSzTx/>
              <a:defRPr sz="2400" b="1">
                <a:latin typeface="+mn-ea"/>
                <a:ea typeface="+mn-ea"/>
              </a:defRPr>
            </a:lvl1pPr>
          </a:lstStyle>
          <a:p>
            <a:r>
              <a:rPr lang="zh-CN" altLang="en-US" sz="2200" dirty="0">
                <a:sym typeface="+mn-ea"/>
              </a:rPr>
              <a:t>雷声</a:t>
            </a:r>
            <a:r>
              <a:rPr lang="zh-CN" altLang="en-US" sz="2200" dirty="0" smtClean="0">
                <a:sym typeface="+mn-ea"/>
              </a:rPr>
              <a:t>：</a:t>
            </a:r>
            <a:endParaRPr lang="en-US" altLang="zh-CN" sz="2200" dirty="0" smtClean="0">
              <a:sym typeface="+mn-ea"/>
            </a:endParaRPr>
          </a:p>
          <a:p>
            <a:r>
              <a:rPr lang="zh-CN" altLang="en-US" sz="2200" dirty="0" smtClean="0">
                <a:sym typeface="+mn-ea"/>
              </a:rPr>
              <a:t>空气</a:t>
            </a:r>
            <a:r>
              <a:rPr lang="zh-CN" altLang="en-US" sz="2200" dirty="0">
                <a:sym typeface="+mn-ea"/>
              </a:rPr>
              <a:t>受热膨胀产生爆鸣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4059555" y="3074092"/>
            <a:ext cx="1103630" cy="521970"/>
            <a:chOff x="8532" y="9176"/>
            <a:chExt cx="1738" cy="822"/>
          </a:xfrm>
        </p:grpSpPr>
        <p:sp>
          <p:nvSpPr>
            <p:cNvPr id="21" name="圆角矩形 20"/>
            <p:cNvSpPr/>
            <p:nvPr/>
          </p:nvSpPr>
          <p:spPr>
            <a:xfrm>
              <a:off x="8532" y="9214"/>
              <a:ext cx="1738" cy="719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534" y="9176"/>
              <a:ext cx="1719" cy="82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+mn-ea"/>
                  <a:ea typeface="+mn-ea"/>
                </a:rPr>
                <a:t>液体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17554" y="3074092"/>
            <a:ext cx="1347470" cy="521970"/>
            <a:chOff x="2236" y="9136"/>
            <a:chExt cx="2122" cy="822"/>
          </a:xfrm>
        </p:grpSpPr>
        <p:sp>
          <p:nvSpPr>
            <p:cNvPr id="25" name="圆角矩形 24"/>
            <p:cNvSpPr/>
            <p:nvPr/>
          </p:nvSpPr>
          <p:spPr>
            <a:xfrm>
              <a:off x="2410" y="9175"/>
              <a:ext cx="1738" cy="719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236" y="9136"/>
              <a:ext cx="212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chemeClr val="bg1"/>
                  </a:solidFill>
                  <a:latin typeface="+mn-ea"/>
                  <a:ea typeface="+mn-ea"/>
                  <a:sym typeface="+mn-ea"/>
                </a:rPr>
                <a:t>固体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784974" y="2935842"/>
            <a:ext cx="1347470" cy="521970"/>
            <a:chOff x="14196" y="9195"/>
            <a:chExt cx="2122" cy="822"/>
          </a:xfrm>
        </p:grpSpPr>
        <p:sp>
          <p:nvSpPr>
            <p:cNvPr id="31" name="圆角矩形 30"/>
            <p:cNvSpPr/>
            <p:nvPr/>
          </p:nvSpPr>
          <p:spPr>
            <a:xfrm>
              <a:off x="14416" y="9214"/>
              <a:ext cx="1738" cy="719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4196" y="9195"/>
              <a:ext cx="212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chemeClr val="bg1"/>
                  </a:solidFill>
                  <a:latin typeface="+mn-ea"/>
                  <a:ea typeface="+mn-ea"/>
                  <a:sym typeface="+mn-ea"/>
                </a:rPr>
                <a:t>气体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  <p:bldP spid="8" grpId="0"/>
      <p:bldP spid="14" grpId="0"/>
      <p:bldP spid="17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706120" y="1097915"/>
            <a:ext cx="645816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zh-CN" sz="28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以下物体是靠什么振动发出的声音？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2"/>
          <a:srcRect l="19580" t="17864" r="20914" b="19988"/>
          <a:stretch>
            <a:fillRect/>
          </a:stretch>
        </p:blipFill>
        <p:spPr>
          <a:xfrm>
            <a:off x="5499100" y="1808480"/>
            <a:ext cx="1856740" cy="21329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" name="文本框 105"/>
          <p:cNvSpPr txBox="1"/>
          <p:nvPr/>
        </p:nvSpPr>
        <p:spPr>
          <a:xfrm>
            <a:off x="1704836" y="4011930"/>
            <a:ext cx="187465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dirty="0">
                <a:latin typeface="Times New Roman" panose="02020603050405020304" charset="0"/>
                <a:ea typeface="宋体" panose="02010600030101010101" pitchFamily="2" charset="-122"/>
              </a:rPr>
              <a:t>声带振动</a:t>
            </a: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27420" y="4011930"/>
            <a:ext cx="171293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dirty="0">
                <a:latin typeface="Times New Roman" panose="02020603050405020304" charset="0"/>
                <a:ea typeface="宋体" panose="02010600030101010101" pitchFamily="2" charset="-122"/>
              </a:rPr>
              <a:t>鼓面振动</a:t>
            </a: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905" y="1808480"/>
            <a:ext cx="2053590" cy="1945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图片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1481824"/>
            <a:ext cx="1666240" cy="1743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7" name="图片 106"/>
          <p:cNvPicPr/>
          <p:nvPr/>
        </p:nvPicPr>
        <p:blipFill>
          <a:blip r:embed="rId3"/>
          <a:stretch>
            <a:fillRect/>
          </a:stretch>
        </p:blipFill>
        <p:spPr>
          <a:xfrm>
            <a:off x="3419872" y="1485791"/>
            <a:ext cx="1988185" cy="1838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8" name="图片 107"/>
          <p:cNvPicPr/>
          <p:nvPr/>
        </p:nvPicPr>
        <p:blipFill>
          <a:blip r:embed="rId4"/>
          <a:stretch>
            <a:fillRect/>
          </a:stretch>
        </p:blipFill>
        <p:spPr>
          <a:xfrm>
            <a:off x="5974080" y="1615440"/>
            <a:ext cx="2212340" cy="1720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67544" y="3337176"/>
            <a:ext cx="20967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dirty="0">
                <a:latin typeface="Times New Roman" panose="02020603050405020304" charset="0"/>
                <a:ea typeface="宋体" panose="02010600030101010101" pitchFamily="2" charset="-122"/>
              </a:rPr>
              <a:t>空气柱振动</a:t>
            </a: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19872" y="3337176"/>
            <a:ext cx="189991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dirty="0">
                <a:latin typeface="Times New Roman" panose="02020603050405020304" charset="0"/>
                <a:ea typeface="宋体" panose="02010600030101010101" pitchFamily="2" charset="-122"/>
              </a:rPr>
              <a:t>琴弦振动</a:t>
            </a: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310995" y="3435846"/>
            <a:ext cx="1789127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800" dirty="0">
                <a:latin typeface="Times New Roman" panose="02020603050405020304" charset="0"/>
                <a:ea typeface="宋体" panose="02010600030101010101" pitchFamily="2" charset="-122"/>
              </a:rPr>
              <a:t>翅膀振动</a:t>
            </a:r>
            <a:endParaRPr lang="zh-CN" altLang="en-US" sz="2800" dirty="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600" y="1131590"/>
            <a:ext cx="648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留声机的原理：把发声体的振动记录下来。</a:t>
            </a:r>
          </a:p>
        </p:txBody>
      </p:sp>
      <p:pic>
        <p:nvPicPr>
          <p:cNvPr id="109" name="图片 108"/>
          <p:cNvPicPr/>
          <p:nvPr/>
        </p:nvPicPr>
        <p:blipFill>
          <a:blip r:embed="rId2" r:link="rId3"/>
          <a:stretch>
            <a:fillRect/>
          </a:stretch>
        </p:blipFill>
        <p:spPr>
          <a:xfrm>
            <a:off x="4572000" y="257175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rcRect l="1201" b="15478"/>
          <a:stretch>
            <a:fillRect/>
          </a:stretch>
        </p:blipFill>
        <p:spPr>
          <a:xfrm>
            <a:off x="1077946" y="1868804"/>
            <a:ext cx="3133725" cy="207708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644008" y="2907347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机械唱片表面的沟槽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5696" y="1131589"/>
            <a:ext cx="6123073" cy="350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4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文本框 1"/>
          <p:cNvSpPr txBox="1"/>
          <p:nvPr/>
        </p:nvSpPr>
        <p:spPr>
          <a:xfrm>
            <a:off x="1286510" y="1275606"/>
            <a:ext cx="6760210" cy="2889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zh-CN" sz="2800" dirty="0">
                <a:latin typeface="Times New Roman" panose="02020603050405020304" charset="0"/>
              </a:rPr>
              <a:t>例</a:t>
            </a:r>
            <a:r>
              <a:rPr lang="en-US" altLang="zh-CN" sz="2800" dirty="0">
                <a:latin typeface="Times New Roman" panose="02020603050405020304" charset="0"/>
              </a:rPr>
              <a:t>1 </a:t>
            </a:r>
            <a:r>
              <a:rPr lang="zh-CN" altLang="zh-CN" sz="2800" dirty="0">
                <a:latin typeface="Times New Roman" panose="02020603050405020304" charset="0"/>
              </a:rPr>
              <a:t>下列说法错误的是（　　）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zh-CN" sz="2800" dirty="0">
                <a:latin typeface="Times New Roman" panose="02020603050405020304" charset="0"/>
              </a:rPr>
              <a:t>A．正在发声的物体都在振动 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zh-CN" sz="2800" dirty="0">
                <a:latin typeface="Times New Roman" panose="02020603050405020304" charset="0"/>
              </a:rPr>
              <a:t>B．所有生物都靠声带振动发声 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zh-CN" sz="2800" dirty="0">
                <a:latin typeface="Times New Roman" panose="02020603050405020304" charset="0"/>
              </a:rPr>
              <a:t>C．振动停止，发音停止 </a:t>
            </a:r>
          </a:p>
          <a:p>
            <a:pPr eaLnBrk="1" hangingPunct="1">
              <a:lnSpc>
                <a:spcPct val="130000"/>
              </a:lnSpc>
            </a:pPr>
            <a:r>
              <a:rPr lang="zh-CN" altLang="zh-CN" sz="2800" dirty="0">
                <a:latin typeface="Times New Roman" panose="02020603050405020304" charset="0"/>
              </a:rPr>
              <a:t>D．敲击课桌发声，是由于课桌振动发声 </a:t>
            </a:r>
          </a:p>
        </p:txBody>
      </p:sp>
      <p:sp>
        <p:nvSpPr>
          <p:cNvPr id="24580" name="文本框 2"/>
          <p:cNvSpPr txBox="1"/>
          <p:nvPr/>
        </p:nvSpPr>
        <p:spPr>
          <a:xfrm>
            <a:off x="5328920" y="1359426"/>
            <a:ext cx="4832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00"/>
          <p:cNvSpPr txBox="1">
            <a:spLocks noChangeArrowheads="1"/>
          </p:cNvSpPr>
          <p:nvPr/>
        </p:nvSpPr>
        <p:spPr>
          <a:xfrm>
            <a:off x="755576" y="1047815"/>
            <a:ext cx="56172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b="1" dirty="0">
                <a:solidFill>
                  <a:srgbClr val="0070C0"/>
                </a:solidFill>
                <a:latin typeface="+mj-ea"/>
                <a:ea typeface="+mj-ea"/>
                <a:cs typeface="仿宋" panose="02010609060101010101" charset="-122"/>
              </a:rPr>
              <a:t>探究活动6：真空不能传播声音。</a:t>
            </a:r>
          </a:p>
        </p:txBody>
      </p:sp>
      <p:pic>
        <p:nvPicPr>
          <p:cNvPr id="2" name="media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98237" y="1635646"/>
            <a:ext cx="5475477" cy="3075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593953" y="1007312"/>
            <a:ext cx="6516000" cy="751205"/>
            <a:chOff x="-754815" y="783354"/>
            <a:chExt cx="6516000" cy="751205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754815" y="783354"/>
              <a:ext cx="65074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第1节 声音的产生</a:t>
              </a:r>
              <a:r>
                <a:rPr 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与</a:t>
              </a: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传播</a:t>
              </a:r>
              <a:r>
                <a:rPr lang="en-US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 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754815" y="1534559"/>
              <a:ext cx="6516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1551393" y="3219822"/>
            <a:ext cx="606298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034425" y="240989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3939668" y="2410076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934107" y="2805957"/>
            <a:ext cx="1710868" cy="82773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声音</a:t>
            </a:r>
            <a:endParaRPr kumimoji="0" lang="en-US" altLang="zh-CN" sz="24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defTabSz="683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的产生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3974475" y="2683470"/>
            <a:ext cx="1508840" cy="107307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声音的</a:t>
            </a:r>
          </a:p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传播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Oval 120"/>
          <p:cNvSpPr/>
          <p:nvPr>
            <p:custDataLst>
              <p:tags r:id="rId7"/>
            </p:custDataLst>
          </p:nvPr>
        </p:nvSpPr>
        <p:spPr>
          <a:xfrm>
            <a:off x="6747638" y="2483736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45"/>
          <p:cNvSpPr txBox="1"/>
          <p:nvPr>
            <p:custDataLst>
              <p:tags r:id="rId8"/>
            </p:custDataLst>
          </p:nvPr>
        </p:nvSpPr>
        <p:spPr>
          <a:xfrm>
            <a:off x="6747998" y="2700628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声速</a:t>
            </a:r>
            <a:endParaRPr kumimoji="0" lang="zh-CN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85518" y="1067132"/>
            <a:ext cx="8319135" cy="345325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latin typeface="Times New Roman" panose="02020603050405020304" charset="0"/>
              </a:rPr>
              <a:t>（</a:t>
            </a:r>
            <a:r>
              <a:rPr lang="en-US" altLang="zh-CN" sz="2400" dirty="0">
                <a:latin typeface="Times New Roman" panose="02020603050405020304" charset="0"/>
              </a:rPr>
              <a:t>1</a:t>
            </a:r>
            <a:r>
              <a:rPr lang="zh-CN" altLang="en-US" sz="2400" dirty="0">
                <a:latin typeface="Times New Roman" panose="02020603050405020304" charset="0"/>
              </a:rPr>
              <a:t>）在没有抽出玻璃罩的空气前，你能看到泡沫的振动吗？你能听到音乐吗？</a:t>
            </a:r>
          </a:p>
          <a:p>
            <a:pPr eaLnBrk="1" hangingPunct="1">
              <a:lnSpc>
                <a:spcPct val="130000"/>
              </a:lnSpc>
            </a:pPr>
            <a:endParaRPr lang="zh-CN" altLang="en-US" sz="2400" dirty="0">
              <a:latin typeface="Times New Roman" panose="02020603050405020304" charset="0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latin typeface="Times New Roman" panose="02020603050405020304" charset="0"/>
              </a:rPr>
              <a:t>（</a:t>
            </a:r>
            <a:r>
              <a:rPr lang="en-US" altLang="zh-CN" sz="2400" dirty="0">
                <a:latin typeface="Times New Roman" panose="02020603050405020304" charset="0"/>
              </a:rPr>
              <a:t>2</a:t>
            </a:r>
            <a:r>
              <a:rPr lang="zh-CN" altLang="en-US" sz="2400" dirty="0">
                <a:latin typeface="Times New Roman" panose="02020603050405020304" charset="0"/>
              </a:rPr>
              <a:t>）在用抽气机抽气的过程中，你能看到泡沫的振动吗？说明什么问题？但是随着抽气的不断进行，玻璃罩内的空气越来越稀少，你听到的音乐声有什么变化？</a:t>
            </a:r>
          </a:p>
          <a:p>
            <a:pPr eaLnBrk="1" hangingPunct="1">
              <a:lnSpc>
                <a:spcPct val="130000"/>
              </a:lnSpc>
            </a:pPr>
            <a:endParaRPr lang="zh-CN" altLang="en-US" sz="2400" dirty="0">
              <a:latin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05380" y="2068279"/>
            <a:ext cx="468052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</a:rPr>
              <a:t>能看到泡沫的振动，能听到音乐。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85518" y="4010554"/>
            <a:ext cx="8684260" cy="53245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200" b="1" dirty="0">
                <a:solidFill>
                  <a:srgbClr val="FF0000"/>
                </a:solidFill>
                <a:latin typeface="宋体" panose="02010600030101010101" pitchFamily="2" charset="-122"/>
              </a:rPr>
              <a:t>能看到振动，说明音响发声，随着抽气的不断进行，音乐声越来越小。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899592" y="1123592"/>
            <a:ext cx="7913702" cy="29731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latin typeface="+mn-ea"/>
                <a:ea typeface="+mn-ea"/>
              </a:rPr>
              <a:t>（</a:t>
            </a:r>
            <a:r>
              <a:rPr lang="en-US" altLang="zh-CN" sz="2400" dirty="0">
                <a:latin typeface="+mn-ea"/>
                <a:ea typeface="+mn-ea"/>
              </a:rPr>
              <a:t>3</a:t>
            </a:r>
            <a:r>
              <a:rPr lang="zh-CN" altLang="en-US" sz="2400" dirty="0">
                <a:latin typeface="+mn-ea"/>
                <a:ea typeface="+mn-ea"/>
              </a:rPr>
              <a:t>）如果</a:t>
            </a:r>
            <a:r>
              <a:rPr lang="zh-CN" altLang="en-US" sz="2400" dirty="0">
                <a:latin typeface="+mn-ea"/>
                <a:ea typeface="+mn-ea"/>
                <a:sym typeface="+mn-ea"/>
              </a:rPr>
              <a:t>玻璃</a:t>
            </a:r>
            <a:r>
              <a:rPr lang="zh-CN" altLang="en-US" sz="2400" dirty="0">
                <a:latin typeface="+mn-ea"/>
                <a:ea typeface="+mn-ea"/>
              </a:rPr>
              <a:t>罩内的空气全部抽尽，</a:t>
            </a:r>
            <a:r>
              <a:rPr lang="zh-CN" altLang="en-US" sz="2400" dirty="0">
                <a:latin typeface="+mn-ea"/>
                <a:ea typeface="+mn-ea"/>
                <a:sym typeface="+mn-ea"/>
              </a:rPr>
              <a:t>玻璃</a:t>
            </a:r>
            <a:r>
              <a:rPr lang="zh-CN" altLang="en-US" sz="2400" dirty="0">
                <a:latin typeface="+mn-ea"/>
                <a:ea typeface="+mn-ea"/>
              </a:rPr>
              <a:t>罩内变成真空，你还能听到音乐吗</a:t>
            </a:r>
            <a:r>
              <a:rPr lang="zh-CN" altLang="en-US" sz="2400" dirty="0" smtClean="0">
                <a:latin typeface="+mn-ea"/>
                <a:ea typeface="+mn-ea"/>
              </a:rPr>
              <a:t>？</a:t>
            </a:r>
            <a:endParaRPr lang="zh-CN" altLang="en-US" sz="2400" dirty="0">
              <a:latin typeface="+mn-ea"/>
              <a:ea typeface="+mn-ea"/>
            </a:endParaRPr>
          </a:p>
          <a:p>
            <a:pPr eaLnBrk="1" hangingPunct="1">
              <a:lnSpc>
                <a:spcPct val="130000"/>
              </a:lnSpc>
            </a:pPr>
            <a:endParaRPr lang="zh-CN" altLang="en-US" sz="2400" dirty="0">
              <a:latin typeface="+mn-ea"/>
              <a:ea typeface="+mn-ea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latin typeface="+mn-ea"/>
                <a:ea typeface="+mn-ea"/>
              </a:rPr>
              <a:t>（</a:t>
            </a:r>
            <a:r>
              <a:rPr lang="en-US" altLang="zh-CN" sz="2400" dirty="0">
                <a:latin typeface="+mn-ea"/>
                <a:ea typeface="+mn-ea"/>
              </a:rPr>
              <a:t>4</a:t>
            </a:r>
            <a:r>
              <a:rPr lang="zh-CN" altLang="en-US" sz="2400" dirty="0">
                <a:latin typeface="+mn-ea"/>
                <a:ea typeface="+mn-ea"/>
              </a:rPr>
              <a:t>）再让空气进入玻璃罩，听到的声音有什么变化？</a:t>
            </a:r>
          </a:p>
          <a:p>
            <a:pPr eaLnBrk="1" hangingPunct="1">
              <a:lnSpc>
                <a:spcPct val="130000"/>
              </a:lnSpc>
            </a:pPr>
            <a:endParaRPr lang="zh-CN" altLang="en-US" sz="2400" dirty="0">
              <a:latin typeface="+mn-ea"/>
              <a:ea typeface="+mn-ea"/>
            </a:endParaRPr>
          </a:p>
          <a:p>
            <a:pPr eaLnBrk="1" hangingPunct="1">
              <a:lnSpc>
                <a:spcPct val="130000"/>
              </a:lnSpc>
            </a:pPr>
            <a:r>
              <a:rPr lang="zh-CN" altLang="en-US" sz="2400" dirty="0">
                <a:solidFill>
                  <a:srgbClr val="0000FF"/>
                </a:solidFill>
                <a:latin typeface="+mn-ea"/>
                <a:ea typeface="+mn-ea"/>
              </a:rPr>
              <a:t>（</a:t>
            </a:r>
            <a:r>
              <a:rPr lang="en-US" altLang="zh-CN" sz="2400" dirty="0">
                <a:solidFill>
                  <a:srgbClr val="0000FF"/>
                </a:solidFill>
                <a:latin typeface="+mn-ea"/>
                <a:ea typeface="+mn-ea"/>
              </a:rPr>
              <a:t>5</a:t>
            </a:r>
            <a:r>
              <a:rPr lang="zh-CN" altLang="en-US" sz="2400" dirty="0">
                <a:solidFill>
                  <a:srgbClr val="0000FF"/>
                </a:solidFill>
                <a:latin typeface="+mn-ea"/>
                <a:ea typeface="+mn-ea"/>
              </a:rPr>
              <a:t>）通过真空罩实验，你能得到什么结论？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33571" y="2115682"/>
            <a:ext cx="4896544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罩内变成真空，就不能听到音乐了。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616082" y="3136171"/>
            <a:ext cx="3240361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声音由无变弱再变强。</a:t>
            </a:r>
          </a:p>
        </p:txBody>
      </p:sp>
      <p:sp>
        <p:nvSpPr>
          <p:cNvPr id="116749" name="矩形 116748"/>
          <p:cNvSpPr/>
          <p:nvPr/>
        </p:nvSpPr>
        <p:spPr>
          <a:xfrm>
            <a:off x="1763688" y="4162931"/>
            <a:ext cx="5525770" cy="461665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cs typeface="+mn-ea"/>
              </a:rPr>
              <a:t>空气可以传播声音，真空不能传声。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/>
      <p:bldP spid="10" grpId="0"/>
      <p:bldP spid="11674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99592" y="2355726"/>
            <a:ext cx="3550285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结论</a:t>
            </a:r>
            <a:r>
              <a:rPr lang="zh-CN" altLang="en-US" sz="2800" b="1" dirty="0" smtClean="0">
                <a:solidFill>
                  <a:srgbClr val="FF0000"/>
                </a:solidFill>
                <a:latin typeface="+mn-ea"/>
                <a:ea typeface="+mn-ea"/>
              </a:rPr>
              <a:t>：</a:t>
            </a:r>
            <a:endParaRPr lang="en-US" altLang="zh-CN" sz="28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+mn-ea"/>
                <a:ea typeface="+mn-ea"/>
              </a:rPr>
              <a:t>空气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可以传播声音。</a:t>
            </a:r>
          </a:p>
        </p:txBody>
      </p:sp>
      <p:sp>
        <p:nvSpPr>
          <p:cNvPr id="7" name="文本框 100"/>
          <p:cNvSpPr txBox="1">
            <a:spLocks noChangeArrowheads="1"/>
          </p:cNvSpPr>
          <p:nvPr/>
        </p:nvSpPr>
        <p:spPr>
          <a:xfrm>
            <a:off x="624887" y="1087123"/>
            <a:ext cx="45015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b="1" dirty="0">
                <a:solidFill>
                  <a:srgbClr val="0070C0"/>
                </a:solidFill>
                <a:latin typeface="+mn-ea"/>
                <a:ea typeface="+mn-ea"/>
                <a:cs typeface="仿宋" panose="02010609060101010101" charset="-122"/>
              </a:rPr>
              <a:t>探究活动7：空气传声。</a:t>
            </a:r>
          </a:p>
        </p:txBody>
      </p:sp>
      <p:pic>
        <p:nvPicPr>
          <p:cNvPr id="2" name="media5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4008" y="1384340"/>
            <a:ext cx="4157084" cy="3097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1"/>
      <p:bldP spid="6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00"/>
          <p:cNvSpPr txBox="1">
            <a:spLocks noChangeArrowheads="1"/>
          </p:cNvSpPr>
          <p:nvPr/>
        </p:nvSpPr>
        <p:spPr>
          <a:xfrm>
            <a:off x="611560" y="915566"/>
            <a:ext cx="54720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defTabSz="914400" eaLnBrk="1" latinLnBrk="0" hangingPunct="1">
              <a:lnSpc>
                <a:spcPct val="100000"/>
              </a:lnSpc>
              <a:buFontTx/>
              <a:buNone/>
              <a:defRPr sz="2800" b="1">
                <a:solidFill>
                  <a:srgbClr val="0070C0"/>
                </a:solidFill>
                <a:latin typeface="+mn-ea"/>
                <a:ea typeface="+mn-ea"/>
                <a:cs typeface="仿宋" panose="02010609060101010101" charset="-122"/>
              </a:defRPr>
            </a:lvl1pPr>
            <a:lvl2pPr marL="74295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Calibri" panose="020F0502020204030204" charset="0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000">
                <a:latin typeface="Calibri" panose="020F0502020204030204" charset="0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Calibri" panose="020F0502020204030204" charset="0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</a:defRPr>
            </a:lvl9pPr>
          </a:lstStyle>
          <a:p>
            <a:r>
              <a:rPr lang="zh-CN" dirty="0"/>
              <a:t>探究活动8：水可以传播声音。</a:t>
            </a:r>
          </a:p>
        </p:txBody>
      </p:sp>
      <p:pic>
        <p:nvPicPr>
          <p:cNvPr id="3" name="media6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9752" y="1539973"/>
            <a:ext cx="5544616" cy="3108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00"/>
          <p:cNvSpPr txBox="1">
            <a:spLocks noChangeArrowheads="1"/>
          </p:cNvSpPr>
          <p:nvPr/>
        </p:nvSpPr>
        <p:spPr>
          <a:xfrm>
            <a:off x="683568" y="1070630"/>
            <a:ext cx="54720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defTabSz="914400" eaLnBrk="1" latinLnBrk="0" hangingPunct="1">
              <a:lnSpc>
                <a:spcPct val="100000"/>
              </a:lnSpc>
              <a:buFontTx/>
              <a:buNone/>
              <a:defRPr sz="2800" b="1">
                <a:solidFill>
                  <a:srgbClr val="0070C0"/>
                </a:solidFill>
                <a:latin typeface="+mn-ea"/>
                <a:ea typeface="+mn-ea"/>
                <a:cs typeface="仿宋" panose="02010609060101010101" charset="-122"/>
              </a:defRPr>
            </a:lvl1pPr>
            <a:lvl2pPr marL="74295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Calibri" panose="020F0502020204030204" charset="0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000">
                <a:latin typeface="Calibri" panose="020F0502020204030204" charset="0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Calibri" panose="020F0502020204030204" charset="0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</a:defRPr>
            </a:lvl9pPr>
          </a:lstStyle>
          <a:p>
            <a:r>
              <a:rPr lang="zh-CN" dirty="0"/>
              <a:t>探究活动8：水可以传播声音。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43608" y="2427734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结论：液体可以传播声音。</a:t>
            </a:r>
          </a:p>
        </p:txBody>
      </p:sp>
    </p:spTree>
    <p:extLst>
      <p:ext uri="{BB962C8B-B14F-4D97-AF65-F5344CB8AC3E}">
        <p14:creationId xmlns:p14="http://schemas.microsoft.com/office/powerpoint/2010/main" val="205560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3" name="图片 32772"/>
          <p:cNvPicPr>
            <a:picLocks noChangeAspect="1"/>
          </p:cNvPicPr>
          <p:nvPr/>
        </p:nvPicPr>
        <p:blipFill>
          <a:blip r:embed="rId2"/>
          <a:srcRect r="2959"/>
          <a:stretch>
            <a:fillRect/>
          </a:stretch>
        </p:blipFill>
        <p:spPr>
          <a:xfrm>
            <a:off x="3059832" y="2133599"/>
            <a:ext cx="2908300" cy="203771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3" name="文本框 2"/>
          <p:cNvSpPr txBox="1"/>
          <p:nvPr/>
        </p:nvSpPr>
        <p:spPr>
          <a:xfrm>
            <a:off x="971600" y="1203598"/>
            <a:ext cx="636608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水中的鱼会被两位同学的说话声吓跑。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91485" y="1907510"/>
            <a:ext cx="2814955" cy="245364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00" name="文本框 99"/>
          <p:cNvSpPr txBox="1"/>
          <p:nvPr/>
        </p:nvSpPr>
        <p:spPr>
          <a:xfrm>
            <a:off x="971600" y="1182369"/>
            <a:ext cx="80092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400" b="1">
                <a:latin typeface="Times New Roman" panose="02020603050405020304" charset="0"/>
                <a:ea typeface="宋体" panose="02010600030101010101" pitchFamily="2" charset="-122"/>
              </a:rPr>
              <a:t>趴在铁轨上，能听到远处通过铁轨传来的火车运行的声音。</a:t>
            </a:r>
            <a:endParaRPr lang="zh-CN" altLang="en-US" sz="2400" b="1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971600" y="987574"/>
            <a:ext cx="7567930" cy="393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latinLnBrk="0" hangingPunct="1">
              <a:lnSpc>
                <a:spcPct val="145000"/>
              </a:lnSpc>
            </a:pPr>
            <a:r>
              <a:rPr lang="zh-CN" altLang="en-US" sz="2400" b="1" dirty="0"/>
              <a:t>想想做做：用一张桌子做实验。请你把耳朵贴在桌面上，让一位同学用手指甲轻刮桌子（不要让附近的同学听到声音）</a:t>
            </a:r>
            <a:r>
              <a:rPr lang="zh-CN" altLang="en-US" sz="2400" b="1" dirty="0" smtClean="0"/>
              <a:t>。从实验</a:t>
            </a:r>
            <a:r>
              <a:rPr lang="zh-CN" altLang="en-US" sz="2400" b="1" dirty="0"/>
              <a:t>你能得出什么结论</a:t>
            </a:r>
            <a:r>
              <a:rPr lang="zh-CN" altLang="en-US" sz="2400" b="1" dirty="0" smtClean="0"/>
              <a:t>？</a:t>
            </a:r>
            <a:endParaRPr lang="zh-CN" altLang="en-US" sz="2400" b="1" dirty="0"/>
          </a:p>
          <a:p>
            <a:pPr eaLnBrk="1" latinLnBrk="0" hangingPunct="1">
              <a:lnSpc>
                <a:spcPct val="145000"/>
              </a:lnSpc>
            </a:pPr>
            <a:endParaRPr lang="zh-CN" altLang="en-US" sz="2400" b="1" dirty="0"/>
          </a:p>
          <a:p>
            <a:pPr eaLnBrk="1" latinLnBrk="0" hangingPunct="1">
              <a:lnSpc>
                <a:spcPct val="145000"/>
              </a:lnSpc>
            </a:pPr>
            <a:endParaRPr lang="en-US" altLang="zh-CN" sz="2400" b="1" dirty="0" smtClean="0"/>
          </a:p>
          <a:p>
            <a:pPr eaLnBrk="1" latinLnBrk="0" hangingPunct="1">
              <a:lnSpc>
                <a:spcPct val="145000"/>
              </a:lnSpc>
            </a:pPr>
            <a:endParaRPr lang="zh-CN" altLang="en-US" sz="2400" b="1" dirty="0"/>
          </a:p>
          <a:p>
            <a:pPr eaLnBrk="1" latinLnBrk="0" hangingPunct="1">
              <a:lnSpc>
                <a:spcPct val="145000"/>
              </a:lnSpc>
            </a:pPr>
            <a:r>
              <a:rPr lang="zh-CN" altLang="en-US" sz="2800" b="1" dirty="0">
                <a:solidFill>
                  <a:srgbClr val="0070C0"/>
                </a:solidFill>
              </a:rPr>
              <a:t>从这个实验可以发现，桌子也能传声。</a:t>
            </a: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2643758"/>
            <a:ext cx="2592705" cy="1357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00"/>
          <p:cNvSpPr txBox="1">
            <a:spLocks noChangeArrowheads="1"/>
          </p:cNvSpPr>
          <p:nvPr/>
        </p:nvSpPr>
        <p:spPr>
          <a:xfrm>
            <a:off x="983160" y="1030974"/>
            <a:ext cx="56905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indent="266700" defTabSz="914400" eaLnBrk="1" latinLnBrk="0" hangingPunct="1">
              <a:lnSpc>
                <a:spcPct val="100000"/>
              </a:lnSpc>
              <a:buFontTx/>
              <a:buNone/>
              <a:defRPr sz="2800" b="1">
                <a:solidFill>
                  <a:srgbClr val="0070C0"/>
                </a:solidFill>
                <a:latin typeface="+mn-ea"/>
                <a:ea typeface="+mn-ea"/>
                <a:cs typeface="仿宋" panose="02010609060101010101" charset="-122"/>
              </a:defRPr>
            </a:lvl1pPr>
            <a:lvl2pPr marL="74295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400">
                <a:latin typeface="Calibri" panose="020F0502020204030204" charset="0"/>
              </a:defRPr>
            </a:lvl2pPr>
            <a:lvl3pPr marL="1143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2000">
                <a:latin typeface="Calibri" panose="020F0502020204030204" charset="0"/>
              </a:defRPr>
            </a:lvl3pPr>
            <a:lvl4pPr marL="1600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Calibri" panose="020F0502020204030204" charset="0"/>
              </a:defRPr>
            </a:lvl4pPr>
            <a:lvl5pPr marL="20574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Char char="•"/>
              <a:defRPr sz="1800">
                <a:latin typeface="Calibri" panose="020F050202020403020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>
                <a:latin typeface="Calibri" panose="020F050202020403020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charset="0"/>
              </a:defRPr>
            </a:lvl9pPr>
          </a:lstStyle>
          <a:p>
            <a:r>
              <a:rPr lang="zh-CN" dirty="0"/>
              <a:t>实验探究：自制</a:t>
            </a:r>
            <a:r>
              <a:rPr lang="en-US" altLang="zh-CN" dirty="0"/>
              <a:t>“</a:t>
            </a:r>
            <a:r>
              <a:rPr lang="zh-CN" altLang="en-US" dirty="0"/>
              <a:t>土</a:t>
            </a:r>
            <a:r>
              <a:rPr lang="zh-CN" dirty="0"/>
              <a:t>电话</a:t>
            </a:r>
            <a:r>
              <a:rPr lang="en-US" altLang="zh-CN" dirty="0"/>
              <a:t>“</a:t>
            </a:r>
            <a:r>
              <a:rPr lang="zh-CN" altLang="en-US" dirty="0"/>
              <a:t>。</a:t>
            </a:r>
          </a:p>
        </p:txBody>
      </p:sp>
      <p:sp>
        <p:nvSpPr>
          <p:cNvPr id="110" name="文本框 109"/>
          <p:cNvSpPr txBox="1"/>
          <p:nvPr/>
        </p:nvSpPr>
        <p:spPr>
          <a:xfrm>
            <a:off x="5508104" y="2159426"/>
            <a:ext cx="3538808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>
              <a:lnSpc>
                <a:spcPct val="150000"/>
              </a:lnSpc>
            </a:pPr>
            <a:r>
              <a:rPr 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结论</a:t>
            </a:r>
            <a:r>
              <a:rPr lang="zh-CN" sz="28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：</a:t>
            </a:r>
            <a:endParaRPr lang="en-US" altLang="zh-CN" sz="2800" b="1" dirty="0" smtClean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marL="0" indent="266700">
              <a:lnSpc>
                <a:spcPct val="150000"/>
              </a:lnSpc>
            </a:pPr>
            <a:r>
              <a:rPr lang="zh-CN" sz="2800" b="1" dirty="0" smtClean="0">
                <a:solidFill>
                  <a:srgbClr val="FF0000"/>
                </a:solidFill>
                <a:ea typeface="宋体" panose="02010600030101010101" pitchFamily="2" charset="-122"/>
              </a:rPr>
              <a:t>固体</a:t>
            </a:r>
            <a:r>
              <a:rPr lang="zh-CN" sz="2800" b="1" dirty="0">
                <a:solidFill>
                  <a:srgbClr val="FF0000"/>
                </a:solidFill>
                <a:ea typeface="宋体" panose="02010600030101010101" pitchFamily="2" charset="-122"/>
              </a:rPr>
              <a:t>可以传播声音。</a:t>
            </a:r>
            <a:endParaRPr lang="zh-CN" altLang="en-US" sz="28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5" name="media7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63224" y="1707654"/>
            <a:ext cx="3841504" cy="2862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10" grpId="0"/>
      <p:bldP spid="11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文本框 116739"/>
          <p:cNvSpPr txBox="1"/>
          <p:nvPr/>
        </p:nvSpPr>
        <p:spPr>
          <a:xfrm>
            <a:off x="866775" y="2301875"/>
            <a:ext cx="8043545" cy="737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800" dirty="0">
                <a:latin typeface="+mn-ea"/>
                <a:ea typeface="+mn-ea"/>
              </a:rPr>
              <a:t>（</a:t>
            </a:r>
            <a:r>
              <a:rPr lang="en-US" altLang="zh-CN" sz="2800" dirty="0">
                <a:latin typeface="+mn-ea"/>
                <a:ea typeface="+mn-ea"/>
              </a:rPr>
              <a:t>2</a:t>
            </a:r>
            <a:r>
              <a:rPr lang="zh-CN" altLang="en-US" sz="2800" dirty="0">
                <a:latin typeface="+mn-ea"/>
                <a:ea typeface="+mn-ea"/>
              </a:rPr>
              <a:t>）声音能靠一切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固体、液体、气体</a:t>
            </a:r>
            <a:r>
              <a:rPr lang="zh-CN" altLang="en-US" sz="2800" dirty="0">
                <a:latin typeface="+mn-ea"/>
                <a:ea typeface="+mn-ea"/>
              </a:rPr>
              <a:t>等介质传播。</a:t>
            </a:r>
          </a:p>
        </p:txBody>
      </p:sp>
      <p:sp>
        <p:nvSpPr>
          <p:cNvPr id="116742" name="文本框 116741"/>
          <p:cNvSpPr txBox="1"/>
          <p:nvPr/>
        </p:nvSpPr>
        <p:spPr>
          <a:xfrm>
            <a:off x="866775" y="1779905"/>
            <a:ext cx="43815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</a:pPr>
            <a:r>
              <a:rPr lang="zh-CN" altLang="en-US" sz="2800" dirty="0">
                <a:latin typeface="+mn-ea"/>
                <a:ea typeface="+mn-ea"/>
              </a:rPr>
              <a:t>（</a:t>
            </a:r>
            <a:r>
              <a:rPr lang="en-US" altLang="zh-CN" sz="2800" dirty="0">
                <a:latin typeface="+mn-ea"/>
                <a:ea typeface="+mn-ea"/>
              </a:rPr>
              <a:t>1</a:t>
            </a:r>
            <a:r>
              <a:rPr lang="zh-CN" altLang="en-US" sz="2800" dirty="0">
                <a:latin typeface="+mn-ea"/>
                <a:ea typeface="+mn-ea"/>
              </a:rPr>
              <a:t>）声音是靠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介质</a:t>
            </a:r>
            <a:r>
              <a:rPr lang="zh-CN" altLang="en-US" sz="2800" dirty="0">
                <a:latin typeface="+mn-ea"/>
                <a:ea typeface="+mn-ea"/>
              </a:rPr>
              <a:t>传播的。</a:t>
            </a:r>
          </a:p>
        </p:txBody>
      </p:sp>
      <p:sp>
        <p:nvSpPr>
          <p:cNvPr id="116743" name="文本框 116742"/>
          <p:cNvSpPr txBox="1"/>
          <p:nvPr/>
        </p:nvSpPr>
        <p:spPr>
          <a:xfrm>
            <a:off x="822325" y="3167380"/>
            <a:ext cx="33623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2800" dirty="0">
                <a:latin typeface="+mn-ea"/>
                <a:ea typeface="+mn-ea"/>
              </a:rPr>
              <a:t>（</a:t>
            </a:r>
            <a:r>
              <a:rPr lang="en-US" altLang="zh-CN" sz="2800" dirty="0">
                <a:latin typeface="+mn-ea"/>
                <a:ea typeface="+mn-ea"/>
              </a:rPr>
              <a:t>3</a:t>
            </a:r>
            <a:r>
              <a:rPr lang="zh-CN" altLang="en-US" sz="2800" dirty="0">
                <a:latin typeface="+mn-ea"/>
                <a:ea typeface="+mn-ea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+mn-ea"/>
                <a:ea typeface="+mn-ea"/>
              </a:rPr>
              <a:t>真空不能传声</a:t>
            </a:r>
            <a:r>
              <a:rPr lang="zh-CN" altLang="en-US" sz="2800" dirty="0">
                <a:latin typeface="+mn-ea"/>
                <a:ea typeface="+mn-ea"/>
              </a:rPr>
              <a:t>。</a:t>
            </a:r>
            <a:endParaRPr lang="zh-CN" altLang="en-US" sz="2800" i="1" dirty="0">
              <a:latin typeface="+mn-ea"/>
              <a:ea typeface="+mn-ea"/>
            </a:endParaRPr>
          </a:p>
        </p:txBody>
      </p:sp>
      <p:sp>
        <p:nvSpPr>
          <p:cNvPr id="116749" name="矩形 116748"/>
          <p:cNvSpPr/>
          <p:nvPr/>
        </p:nvSpPr>
        <p:spPr>
          <a:xfrm>
            <a:off x="920115" y="4005898"/>
            <a:ext cx="7304088" cy="521970"/>
          </a:xfrm>
          <a:prstGeom prst="rect">
            <a:avLst/>
          </a:prstGeom>
          <a:solidFill>
            <a:schemeClr val="accent5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n-ea"/>
              </a:rPr>
              <a:t>声的传播需要物质，这样的物质叫作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ea typeface="+mn-ea"/>
                <a:cs typeface="+mn-ea"/>
              </a:rPr>
              <a:t>介质</a:t>
            </a:r>
            <a:r>
              <a:rPr kumimoji="0" lang="zh-CN" altLang="en-US" sz="28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ea typeface="+mn-ea"/>
                <a:cs typeface="+mn-ea"/>
              </a:rPr>
              <a:t>。</a:t>
            </a:r>
          </a:p>
        </p:txBody>
      </p:sp>
      <p:sp>
        <p:nvSpPr>
          <p:cNvPr id="2" name="文本框 7"/>
          <p:cNvSpPr txBox="1"/>
          <p:nvPr/>
        </p:nvSpPr>
        <p:spPr>
          <a:xfrm>
            <a:off x="945515" y="1024573"/>
            <a:ext cx="896938" cy="51077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400" b="1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  <a:sym typeface="Times New Roman" panose="02020603050405020304" charset="0"/>
              </a:rPr>
              <a:t>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/>
      <p:bldP spid="116742" grpId="0"/>
      <p:bldP spid="116743" grpId="0"/>
      <p:bldP spid="11674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91339" y="1059582"/>
            <a:ext cx="8528050" cy="267765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eaLnBrk="1" latinLnBrk="0" hangingPunct="1">
              <a:lnSpc>
                <a:spcPct val="150000"/>
              </a:lnSpc>
            </a:pPr>
            <a:r>
              <a:rPr sz="2800" dirty="0">
                <a:latin typeface="宋体" pitchFamily="2" charset="-122"/>
                <a:cs typeface="仿宋" panose="02010609060101010101" charset="-122"/>
              </a:rPr>
              <a:t>1</a:t>
            </a:r>
            <a:r>
              <a:rPr lang="en-US" sz="2800" dirty="0">
                <a:latin typeface="宋体" pitchFamily="2" charset="-122"/>
                <a:cs typeface="仿宋" panose="02010609060101010101" charset="-122"/>
              </a:rPr>
              <a:t>.</a:t>
            </a:r>
            <a:r>
              <a:rPr sz="2800" dirty="0">
                <a:latin typeface="宋体" pitchFamily="2" charset="-122"/>
                <a:cs typeface="仿宋" panose="02010609060101010101" charset="-122"/>
              </a:rPr>
              <a:t>认识声音的产生。</a:t>
            </a:r>
            <a:r>
              <a:rPr lang="zh-CN" sz="2800" dirty="0">
                <a:solidFill>
                  <a:srgbClr val="FF0000"/>
                </a:solidFill>
                <a:latin typeface="宋体" pitchFamily="2" charset="-122"/>
                <a:cs typeface="仿宋" panose="02010609060101010101" charset="-122"/>
              </a:rPr>
              <a:t>（重点）</a:t>
            </a:r>
            <a:endParaRPr sz="2800" dirty="0">
              <a:latin typeface="宋体" pitchFamily="2" charset="-122"/>
              <a:cs typeface="仿宋" panose="02010609060101010101" charset="-122"/>
            </a:endParaRPr>
          </a:p>
          <a:p>
            <a:pPr marL="0" eaLnBrk="1" latinLnBrk="0" hangingPunct="1">
              <a:lnSpc>
                <a:spcPct val="150000"/>
              </a:lnSpc>
            </a:pPr>
            <a:r>
              <a:rPr sz="2800" dirty="0">
                <a:latin typeface="宋体" pitchFamily="2" charset="-122"/>
                <a:cs typeface="仿宋" panose="02010609060101010101" charset="-122"/>
              </a:rPr>
              <a:t>2</a:t>
            </a:r>
            <a:r>
              <a:rPr lang="en-US" sz="2800" dirty="0">
                <a:latin typeface="宋体" pitchFamily="2" charset="-122"/>
                <a:cs typeface="仿宋" panose="02010609060101010101" charset="-122"/>
              </a:rPr>
              <a:t>.</a:t>
            </a:r>
            <a:r>
              <a:rPr sz="2800" dirty="0">
                <a:latin typeface="宋体" pitchFamily="2" charset="-122"/>
                <a:cs typeface="仿宋" panose="02010609060101010101" charset="-122"/>
              </a:rPr>
              <a:t>认识声音的传播，真空不能传声，</a:t>
            </a:r>
            <a:r>
              <a:rPr sz="2800" dirty="0" smtClean="0">
                <a:latin typeface="宋体" pitchFamily="2" charset="-122"/>
                <a:cs typeface="仿宋" panose="02010609060101010101" charset="-122"/>
              </a:rPr>
              <a:t>认识声音在不同介质中传播速度不同</a:t>
            </a:r>
            <a:r>
              <a:rPr lang="zh-CN" sz="2800" dirty="0">
                <a:latin typeface="宋体" pitchFamily="2" charset="-122"/>
                <a:cs typeface="仿宋" panose="02010609060101010101" charset="-122"/>
              </a:rPr>
              <a:t>。</a:t>
            </a:r>
            <a:r>
              <a:rPr lang="zh-CN" sz="2800" dirty="0">
                <a:solidFill>
                  <a:srgbClr val="FF0000"/>
                </a:solidFill>
                <a:latin typeface="宋体" pitchFamily="2" charset="-122"/>
                <a:cs typeface="仿宋" panose="02010609060101010101" charset="-122"/>
                <a:sym typeface="+mn-ea"/>
              </a:rPr>
              <a:t>（重点）</a:t>
            </a:r>
            <a:endParaRPr sz="2800" dirty="0">
              <a:latin typeface="宋体" pitchFamily="2" charset="-122"/>
              <a:cs typeface="仿宋" panose="02010609060101010101" charset="-122"/>
            </a:endParaRPr>
          </a:p>
          <a:p>
            <a:pPr marL="0" eaLnBrk="1" latinLnBrk="0" hangingPunct="1">
              <a:lnSpc>
                <a:spcPct val="150000"/>
              </a:lnSpc>
            </a:pPr>
            <a:r>
              <a:rPr sz="2800" dirty="0">
                <a:latin typeface="宋体" pitchFamily="2" charset="-122"/>
                <a:cs typeface="仿宋" panose="02010609060101010101" charset="-122"/>
              </a:rPr>
              <a:t>3</a:t>
            </a:r>
            <a:r>
              <a:rPr lang="en-US" sz="2800" dirty="0">
                <a:latin typeface="宋体" pitchFamily="2" charset="-122"/>
                <a:cs typeface="仿宋" panose="02010609060101010101" charset="-122"/>
              </a:rPr>
              <a:t>.</a:t>
            </a:r>
            <a:r>
              <a:rPr sz="2800" dirty="0">
                <a:latin typeface="宋体" pitchFamily="2" charset="-122"/>
                <a:cs typeface="仿宋" panose="02010609060101010101" charset="-122"/>
              </a:rPr>
              <a:t>了解回声测距及</a:t>
            </a:r>
            <a:r>
              <a:rPr lang="zh-CN" sz="2800" dirty="0">
                <a:latin typeface="宋体" pitchFamily="2" charset="-122"/>
                <a:cs typeface="仿宋" panose="02010609060101010101" charset="-122"/>
              </a:rPr>
              <a:t>其</a:t>
            </a:r>
            <a:r>
              <a:rPr sz="2800" dirty="0" err="1">
                <a:latin typeface="宋体" pitchFamily="2" charset="-122"/>
                <a:cs typeface="仿宋" panose="02010609060101010101" charset="-122"/>
              </a:rPr>
              <a:t>在生产、生活中的应用</a:t>
            </a:r>
            <a:r>
              <a:rPr sz="2800" dirty="0">
                <a:latin typeface="宋体" pitchFamily="2" charset="-122"/>
                <a:cs typeface="仿宋" panose="02010609060101010101" charset="-122"/>
              </a:rPr>
              <a:t>。</a:t>
            </a:r>
            <a:r>
              <a:rPr lang="zh-CN" sz="2800" dirty="0">
                <a:solidFill>
                  <a:srgbClr val="FF0000"/>
                </a:solidFill>
                <a:latin typeface="宋体" pitchFamily="2" charset="-122"/>
                <a:cs typeface="仿宋" panose="02010609060101010101" charset="-122"/>
              </a:rPr>
              <a:t>（难点）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图片 471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b="12188"/>
          <a:stretch>
            <a:fillRect/>
          </a:stretch>
        </p:blipFill>
        <p:spPr>
          <a:xfrm>
            <a:off x="2673985" y="2031365"/>
            <a:ext cx="3185160" cy="21939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779644" y="1063186"/>
            <a:ext cx="7473315" cy="68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</a:rPr>
              <a:t>声音以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</a:rPr>
              <a:t>声波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</a:rPr>
              <a:t>的形式向外传播。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本框 1"/>
          <p:cNvSpPr txBox="1"/>
          <p:nvPr/>
        </p:nvSpPr>
        <p:spPr>
          <a:xfrm>
            <a:off x="867817" y="1203598"/>
            <a:ext cx="7893050" cy="230832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latin typeface="Times New Roman" panose="02020603050405020304" charset="0"/>
              </a:rPr>
              <a:t>例</a:t>
            </a:r>
            <a:r>
              <a:rPr lang="en-US" altLang="zh-CN" sz="2400" dirty="0">
                <a:latin typeface="Times New Roman" panose="02020603050405020304" charset="0"/>
              </a:rPr>
              <a:t>2 </a:t>
            </a:r>
            <a:r>
              <a:rPr lang="en-US" altLang="zh-CN" sz="2400" dirty="0" smtClean="0">
                <a:latin typeface="Times New Roman" panose="02020603050405020304" charset="0"/>
              </a:rPr>
              <a:t>   </a:t>
            </a:r>
            <a:r>
              <a:rPr lang="zh-CN" altLang="en-US" sz="2400" dirty="0" smtClean="0">
                <a:latin typeface="Times New Roman" panose="02020603050405020304" charset="0"/>
              </a:rPr>
              <a:t>玻璃</a:t>
            </a:r>
            <a:r>
              <a:rPr lang="zh-CN" altLang="en-US" sz="2400" dirty="0">
                <a:latin typeface="Times New Roman" panose="02020603050405020304" charset="0"/>
              </a:rPr>
              <a:t>鱼缸中养有金鱼，用细棍轻轻敲击鱼缸上沿，金鱼立即受惊，这时金鱼接收到声波的主要途径是（      ）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 smtClean="0">
                <a:latin typeface="Times New Roman" panose="02020603050405020304" charset="0"/>
              </a:rPr>
              <a:t>A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鱼缸→空气→水→</a:t>
            </a:r>
            <a:r>
              <a:rPr lang="zh-CN" altLang="en-US" sz="2400" dirty="0" smtClean="0">
                <a:latin typeface="Times New Roman" panose="02020603050405020304" charset="0"/>
              </a:rPr>
              <a:t>金鱼       </a:t>
            </a:r>
            <a:r>
              <a:rPr lang="en-US" altLang="zh-CN" sz="2400" dirty="0" smtClean="0">
                <a:latin typeface="Times New Roman" panose="02020603050405020304" charset="0"/>
              </a:rPr>
              <a:t>B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空气→水</a:t>
            </a:r>
            <a:r>
              <a:rPr lang="zh-CN" altLang="en-US" sz="2400" dirty="0">
                <a:latin typeface="Times New Roman" panose="02020603050405020304" charset="0"/>
                <a:sym typeface="宋体" panose="02010600030101010101" pitchFamily="2" charset="-122"/>
              </a:rPr>
              <a:t>→金鱼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400" dirty="0" smtClean="0">
                <a:latin typeface="Times New Roman" panose="02020603050405020304" charset="0"/>
              </a:rPr>
              <a:t>C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鱼缸→水</a:t>
            </a:r>
            <a:r>
              <a:rPr lang="zh-CN" altLang="en-US" sz="2400" dirty="0">
                <a:latin typeface="Times New Roman" panose="02020603050405020304" charset="0"/>
                <a:sym typeface="宋体" panose="02010600030101010101" pitchFamily="2" charset="-122"/>
              </a:rPr>
              <a:t>→</a:t>
            </a:r>
            <a:r>
              <a:rPr lang="zh-CN" altLang="en-US" sz="2400" dirty="0" smtClean="0">
                <a:latin typeface="Times New Roman" panose="02020603050405020304" charset="0"/>
                <a:sym typeface="宋体" panose="02010600030101010101" pitchFamily="2" charset="-122"/>
              </a:rPr>
              <a:t>金鱼                   </a:t>
            </a:r>
            <a:r>
              <a:rPr lang="en-US" altLang="zh-CN" sz="2400" dirty="0" smtClean="0">
                <a:latin typeface="Times New Roman" panose="02020603050405020304" charset="0"/>
              </a:rPr>
              <a:t>D</a:t>
            </a:r>
            <a:r>
              <a:rPr lang="en-US" altLang="zh-CN" sz="2400" dirty="0">
                <a:latin typeface="Times New Roman" panose="02020603050405020304" charset="0"/>
              </a:rPr>
              <a:t>.</a:t>
            </a:r>
            <a:r>
              <a:rPr lang="zh-CN" altLang="en-US" sz="2400" dirty="0">
                <a:latin typeface="Times New Roman" panose="02020603050405020304" charset="0"/>
              </a:rPr>
              <a:t>水</a:t>
            </a:r>
            <a:r>
              <a:rPr lang="zh-CN" altLang="en-US" sz="2400" dirty="0">
                <a:latin typeface="Times New Roman" panose="02020603050405020304" charset="0"/>
                <a:sym typeface="宋体" panose="02010600030101010101" pitchFamily="2" charset="-122"/>
              </a:rPr>
              <a:t>→金鱼</a:t>
            </a:r>
          </a:p>
        </p:txBody>
      </p:sp>
      <p:sp>
        <p:nvSpPr>
          <p:cNvPr id="27650" name="文本框 2"/>
          <p:cNvSpPr txBox="1"/>
          <p:nvPr/>
        </p:nvSpPr>
        <p:spPr>
          <a:xfrm>
            <a:off x="7990496" y="1838330"/>
            <a:ext cx="434975" cy="5194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latin typeface="Times New Roman" panose="02020603050405020304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图片 109"/>
          <p:cNvPicPr/>
          <p:nvPr/>
        </p:nvPicPr>
        <p:blipFill>
          <a:blip r:embed="rId2"/>
          <a:stretch>
            <a:fillRect/>
          </a:stretch>
        </p:blipFill>
        <p:spPr>
          <a:xfrm>
            <a:off x="2195736" y="1969681"/>
            <a:ext cx="4674235" cy="2272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1" name="文本框 110"/>
          <p:cNvSpPr txBox="1"/>
          <p:nvPr/>
        </p:nvSpPr>
        <p:spPr>
          <a:xfrm>
            <a:off x="611560" y="1131590"/>
            <a:ext cx="8280919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zh-CN" sz="2600" b="1" dirty="0">
                <a:solidFill>
                  <a:srgbClr val="FF0000"/>
                </a:solidFill>
                <a:ea typeface="宋体" panose="02010600030101010101" pitchFamily="2" charset="-122"/>
              </a:rPr>
              <a:t>为什么大于来临前，我们总是先看到闪电后听到雷声？</a:t>
            </a:r>
            <a:endParaRPr lang="zh-CN" altLang="en-US" sz="26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33120" y="1083310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indent="26670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声音的传播速度叫作声速。</a:t>
            </a:r>
            <a:endParaRPr lang="zh-CN" altLang="en-US" sz="28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138" y="1631526"/>
            <a:ext cx="6306185" cy="2986405"/>
          </a:xfrm>
          <a:prstGeom prst="rect">
            <a:avLst/>
          </a:prstGeom>
        </p:spPr>
      </p:pic>
      <p:sp>
        <p:nvSpPr>
          <p:cNvPr id="8" name="椭圆 7"/>
          <p:cNvSpPr/>
          <p:nvPr>
            <p:custDataLst>
              <p:tags r:id="rId1"/>
            </p:custDataLst>
          </p:nvPr>
        </p:nvSpPr>
        <p:spPr>
          <a:xfrm>
            <a:off x="1385703" y="2925021"/>
            <a:ext cx="3175000" cy="4000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5536" y="1059582"/>
            <a:ext cx="8496944" cy="2808312"/>
          </a:xfrm>
          <a:prstGeom prst="roundRect">
            <a:avLst>
              <a:gd name="adj" fmla="val 8789"/>
            </a:avLst>
          </a:prstGeom>
          <a:noFill/>
          <a:ln w="25400">
            <a:noFill/>
          </a:ln>
          <a:effectLst>
            <a:outerShdw blurRad="225425" dist="38100" dir="5220000" algn="ctr">
              <a:schemeClr val="bg1">
                <a:alpha val="33000"/>
              </a:scheme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lvl="2" indent="457200" algn="just" defTabSz="9144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zh-CN" altLang="en-US" sz="2700" dirty="0" smtClean="0">
                <a:solidFill>
                  <a:schemeClr val="tx1"/>
                </a:solidFill>
                <a:latin typeface="+mj-ea"/>
                <a:ea typeface="+mj-ea"/>
              </a:rPr>
              <a:t>声音</a:t>
            </a:r>
            <a:r>
              <a:rPr lang="zh-CN" altLang="en-US" sz="2700" dirty="0">
                <a:solidFill>
                  <a:schemeClr val="tx1"/>
                </a:solidFill>
                <a:latin typeface="+mj-ea"/>
                <a:ea typeface="+mj-ea"/>
              </a:rPr>
              <a:t>在不同介质中的传播速度不同，一般来说，在</a:t>
            </a:r>
            <a:r>
              <a:rPr lang="zh-CN" altLang="en-US" sz="2700" dirty="0">
                <a:solidFill>
                  <a:srgbClr val="FF0000"/>
                </a:solidFill>
                <a:latin typeface="+mj-ea"/>
                <a:ea typeface="+mj-ea"/>
              </a:rPr>
              <a:t>固</a:t>
            </a:r>
            <a:r>
              <a:rPr lang="zh-CN" altLang="en-US" sz="2700" dirty="0">
                <a:solidFill>
                  <a:schemeClr val="tx1"/>
                </a:solidFill>
                <a:latin typeface="+mj-ea"/>
                <a:ea typeface="+mj-ea"/>
              </a:rPr>
              <a:t>体中声速最快，</a:t>
            </a:r>
            <a:r>
              <a:rPr lang="zh-CN" altLang="en-US" sz="2700" dirty="0">
                <a:solidFill>
                  <a:srgbClr val="FF0000"/>
                </a:solidFill>
                <a:latin typeface="+mj-ea"/>
                <a:ea typeface="+mj-ea"/>
              </a:rPr>
              <a:t>液</a:t>
            </a:r>
            <a:r>
              <a:rPr lang="zh-CN" altLang="en-US" sz="2700" dirty="0">
                <a:solidFill>
                  <a:schemeClr val="tx1"/>
                </a:solidFill>
                <a:latin typeface="+mj-ea"/>
                <a:ea typeface="+mj-ea"/>
              </a:rPr>
              <a:t>体中较快，</a:t>
            </a:r>
            <a:r>
              <a:rPr lang="zh-CN" altLang="en-US" sz="2700" dirty="0">
                <a:solidFill>
                  <a:srgbClr val="FF0000"/>
                </a:solidFill>
                <a:latin typeface="+mj-ea"/>
                <a:ea typeface="+mj-ea"/>
              </a:rPr>
              <a:t>气</a:t>
            </a:r>
            <a:r>
              <a:rPr lang="zh-CN" altLang="en-US" sz="2700" dirty="0">
                <a:solidFill>
                  <a:schemeClr val="tx1"/>
                </a:solidFill>
                <a:latin typeface="+mj-ea"/>
                <a:ea typeface="+mj-ea"/>
              </a:rPr>
              <a:t>体中最慢。</a:t>
            </a:r>
          </a:p>
          <a:p>
            <a:pPr marL="0" lvl="2" indent="457200" algn="just" defTabSz="914400" eaLnBrk="0" fontAlgn="ctr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zh-CN" altLang="en-US" sz="2700" dirty="0" smtClean="0">
                <a:solidFill>
                  <a:schemeClr val="tx1"/>
                </a:solidFill>
                <a:latin typeface="+mj-ea"/>
                <a:ea typeface="+mj-ea"/>
              </a:rPr>
              <a:t>而且</a:t>
            </a:r>
            <a:r>
              <a:rPr lang="zh-CN" altLang="en-US" sz="2700" dirty="0">
                <a:solidFill>
                  <a:schemeClr val="tx1"/>
                </a:solidFill>
                <a:latin typeface="+mj-ea"/>
                <a:ea typeface="+mj-ea"/>
              </a:rPr>
              <a:t>声音在同种介质中的传播速度还</a:t>
            </a:r>
            <a:r>
              <a:rPr lang="zh-CN" altLang="en-US" sz="2700" dirty="0" smtClean="0">
                <a:solidFill>
                  <a:schemeClr val="tx1"/>
                </a:solidFill>
                <a:latin typeface="+mj-ea"/>
                <a:ea typeface="+mj-ea"/>
              </a:rPr>
              <a:t>与</a:t>
            </a:r>
            <a:r>
              <a:rPr lang="zh-CN" altLang="en-US" sz="2700" dirty="0" smtClean="0">
                <a:solidFill>
                  <a:srgbClr val="FF0000"/>
                </a:solidFill>
                <a:latin typeface="+mj-ea"/>
                <a:ea typeface="+mj-ea"/>
              </a:rPr>
              <a:t>温度</a:t>
            </a:r>
            <a:r>
              <a:rPr lang="zh-CN" altLang="en-US" sz="2700" dirty="0" smtClean="0">
                <a:solidFill>
                  <a:schemeClr val="tx1"/>
                </a:solidFill>
                <a:latin typeface="+mj-ea"/>
                <a:ea typeface="+mj-ea"/>
              </a:rPr>
              <a:t>有关</a:t>
            </a:r>
            <a:r>
              <a:rPr lang="zh-CN" altLang="en-US" sz="2700" dirty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8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5729" y="1140083"/>
            <a:ext cx="4645536" cy="347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5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/>
          <p:cNvSpPr txBox="1"/>
          <p:nvPr>
            <p:custDataLst>
              <p:tags r:id="rId1"/>
            </p:custDataLst>
          </p:nvPr>
        </p:nvSpPr>
        <p:spPr>
          <a:xfrm>
            <a:off x="818871" y="1031000"/>
            <a:ext cx="65633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sz="2800" b="1">
                <a:latin typeface="Arial" panose="020B0604020202020204"/>
                <a:ea typeface="微软雅黑" panose="020B0503020204020204" pitchFamily="34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rgbClr val="0070C0"/>
                </a:solidFill>
                <a:latin typeface="+mj-ea"/>
                <a:ea typeface="+mj-ea"/>
              </a:rPr>
              <a:t>声音在传播过程中遇到障碍物会怎么样？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27025" y="1699260"/>
            <a:ext cx="9334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回声：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149350" y="1699260"/>
            <a:ext cx="79406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+mj-ea"/>
                <a:ea typeface="+mj-ea"/>
              </a:rPr>
              <a:t>声音在传播的过程中，遇到障碍物时，被反射回来的声音。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rcRect t="11647"/>
          <a:stretch>
            <a:fillRect/>
          </a:stretch>
        </p:blipFill>
        <p:spPr>
          <a:xfrm>
            <a:off x="1819910" y="2418715"/>
            <a:ext cx="5031740" cy="2393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52462" y="929929"/>
            <a:ext cx="7994110" cy="1492534"/>
          </a:xfrm>
          <a:prstGeom prst="roundRect">
            <a:avLst>
              <a:gd name="adj" fmla="val 11948"/>
            </a:avLst>
          </a:prstGeom>
          <a:solidFill>
            <a:schemeClr val="bg1">
              <a:alpha val="80000"/>
            </a:schemeClr>
          </a:solidFill>
          <a:ln w="25400">
            <a:noFill/>
          </a:ln>
          <a:effectLst>
            <a:outerShdw blurRad="225425" dist="38100" dir="5220000" algn="ctr">
              <a:srgbClr val="000000">
                <a:alpha val="33000"/>
              </a:srgbClr>
            </a:outerShdw>
          </a:effectLst>
          <a:scene3d>
            <a:camera prst="orthographicFront"/>
            <a:lightRig rig="flat" dir="t"/>
          </a:scene3d>
          <a:sp3d contourW="19050">
            <a:bevelT w="101600" prst="artDeco"/>
            <a:bevelB w="0" h="0"/>
            <a:contourClr>
              <a:schemeClr val="bg1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215900" lvl="2" algn="just" eaLnBrk="0" fontAlgn="ctr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70000"/>
              <a:tabLst>
                <a:tab pos="136525" algn="l"/>
              </a:tabLst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人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耳区分回声与原声的条件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</a:rPr>
              <a:t>：反射回来的声波比原声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迟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</a:rPr>
              <a:t>0.1s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，</a:t>
            </a:r>
            <a:r>
              <a:rPr lang="zh-CN" altLang="en-US" sz="2400" b="1" spc="-100" dirty="0">
                <a:solidFill>
                  <a:schemeClr val="tx1"/>
                </a:solidFill>
                <a:latin typeface="+mn-ea"/>
              </a:rPr>
              <a:t>人耳能把回声和原声区分开，小于</a:t>
            </a:r>
            <a:r>
              <a:rPr lang="en-US" altLang="zh-CN" sz="2400" b="1" spc="-100" dirty="0">
                <a:solidFill>
                  <a:schemeClr val="tx1"/>
                </a:solidFill>
                <a:latin typeface="+mn-ea"/>
              </a:rPr>
              <a:t>0.1s</a:t>
            </a:r>
            <a:r>
              <a:rPr lang="zh-CN" altLang="en-US" sz="2400" b="1" spc="-100" dirty="0">
                <a:solidFill>
                  <a:schemeClr val="tx1"/>
                </a:solidFill>
                <a:latin typeface="+mn-ea"/>
              </a:rPr>
              <a:t>时，人耳是感觉原声增强了。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64088" y="2580662"/>
            <a:ext cx="3074819" cy="2140111"/>
          </a:xfrm>
          <a:prstGeom prst="rect">
            <a:avLst/>
          </a:prstGeom>
          <a:ln w="25400">
            <a:solidFill>
              <a:srgbClr val="FE8A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1" name="文本框 110"/>
          <p:cNvSpPr txBox="1"/>
          <p:nvPr/>
        </p:nvSpPr>
        <p:spPr>
          <a:xfrm>
            <a:off x="902247" y="2643758"/>
            <a:ext cx="4265574" cy="18755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457200" eaLnBrk="1" latinLnBrk="0" hangingPunct="1">
              <a:lnSpc>
                <a:spcPct val="125000"/>
              </a:lnSpc>
            </a:pPr>
            <a:r>
              <a:rPr lang="zh-CN" sz="2400" dirty="0">
                <a:latin typeface="+mn-ea"/>
                <a:ea typeface="+mn-ea"/>
              </a:rPr>
              <a:t>请大家计算一下要想区别出原声和回声，人距离障碍物的距离至少要多少米？（声速按照</a:t>
            </a:r>
            <a:r>
              <a:rPr lang="en-US" sz="2400" dirty="0">
                <a:latin typeface="+mn-ea"/>
                <a:ea typeface="+mn-ea"/>
              </a:rPr>
              <a:t>340m/s</a:t>
            </a:r>
            <a:r>
              <a:rPr lang="zh-CN" sz="2400" dirty="0">
                <a:latin typeface="+mn-ea"/>
                <a:ea typeface="+mn-ea"/>
              </a:rPr>
              <a:t>计算）</a:t>
            </a:r>
            <a:endParaRPr lang="zh-CN" altLang="en-US" sz="24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文本框 1"/>
          <p:cNvSpPr txBox="1"/>
          <p:nvPr/>
        </p:nvSpPr>
        <p:spPr>
          <a:xfrm>
            <a:off x="395536" y="988060"/>
            <a:ext cx="862266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400" dirty="0">
                <a:latin typeface="Times New Roman" panose="02020603050405020304" charset="0"/>
              </a:rPr>
              <a:t>例 </a:t>
            </a:r>
            <a:r>
              <a:rPr lang="en-US" altLang="zh-CN" sz="2400" dirty="0">
                <a:latin typeface="Times New Roman" panose="02020603050405020304" charset="0"/>
              </a:rPr>
              <a:t>3 </a:t>
            </a:r>
            <a:r>
              <a:rPr lang="en-US" altLang="zh-CN" sz="2400" dirty="0">
                <a:latin typeface="宋体" pitchFamily="2" charset="-122"/>
              </a:rPr>
              <a:t> “</a:t>
            </a:r>
            <a:r>
              <a:rPr lang="zh-CN" altLang="en-US" sz="2400" dirty="0" smtClean="0">
                <a:latin typeface="Times New Roman" panose="02020603050405020304" charset="0"/>
              </a:rPr>
              <a:t>蛟龙</a:t>
            </a:r>
            <a:r>
              <a:rPr lang="en-US" altLang="zh-CN" sz="2400" dirty="0">
                <a:latin typeface="宋体" pitchFamily="2" charset="-122"/>
                <a:sym typeface="+mn-ea"/>
              </a:rPr>
              <a:t>”</a:t>
            </a:r>
            <a:r>
              <a:rPr lang="zh-CN" altLang="en-US" sz="2400" dirty="0" smtClean="0">
                <a:latin typeface="Times New Roman" panose="02020603050405020304" charset="0"/>
              </a:rPr>
              <a:t>号在</a:t>
            </a:r>
            <a:r>
              <a:rPr lang="zh-CN" altLang="en-US" sz="2400" dirty="0">
                <a:latin typeface="Times New Roman" panose="02020603050405020304" charset="0"/>
              </a:rPr>
              <a:t>探测海深，下潜的速度20 m/s，某时刻向海底发射一束超声波，4 s后收到信息，</a:t>
            </a:r>
            <a:r>
              <a:rPr lang="zh-CN" altLang="en-US" sz="2400" dirty="0">
                <a:latin typeface="Times New Roman" panose="02020603050405020304" charset="0"/>
                <a:sym typeface="+mn-ea"/>
              </a:rPr>
              <a:t>求此时距海底的距离。</a:t>
            </a:r>
            <a:r>
              <a:rPr lang="zh-CN" altLang="en-US" sz="2400" dirty="0">
                <a:latin typeface="Times New Roman" panose="02020603050405020304" charset="0"/>
              </a:rPr>
              <a:t>（超声波在海水中的速度是1500 m/s）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29531" y="2585681"/>
            <a:ext cx="59531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</a:rPr>
              <a:t>解：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6482715" y="2464435"/>
            <a:ext cx="2319655" cy="1755775"/>
            <a:chOff x="6547" y="4509"/>
            <a:chExt cx="6756" cy="5041"/>
          </a:xfrm>
        </p:grpSpPr>
        <p:pic>
          <p:nvPicPr>
            <p:cNvPr id="45065" name="图片 3" descr="4c385e4c-a63b-4064-9a4e-9ac3e72216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30" y="6259"/>
              <a:ext cx="2412" cy="77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5066" name="图片 4" descr="4c385e4c-a63b-4064-9a4e-9ac3e72216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30" y="4509"/>
              <a:ext cx="2412" cy="772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6" name="直接连接符 5"/>
            <p:cNvCxnSpPr/>
            <p:nvPr/>
          </p:nvCxnSpPr>
          <p:spPr>
            <a:xfrm>
              <a:off x="6547" y="9550"/>
              <a:ext cx="675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弧形 6"/>
            <p:cNvSpPr/>
            <p:nvPr/>
          </p:nvSpPr>
          <p:spPr>
            <a:xfrm>
              <a:off x="12303" y="9142"/>
              <a:ext cx="228" cy="118"/>
            </a:xfrm>
            <a:prstGeom prst="arc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9" name="直接箭头连接符 8"/>
            <p:cNvCxnSpPr/>
            <p:nvPr/>
          </p:nvCxnSpPr>
          <p:spPr>
            <a:xfrm>
              <a:off x="11105" y="4964"/>
              <a:ext cx="0" cy="457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箭头连接符 9"/>
            <p:cNvCxnSpPr/>
            <p:nvPr/>
          </p:nvCxnSpPr>
          <p:spPr>
            <a:xfrm flipV="1">
              <a:off x="10725" y="7107"/>
              <a:ext cx="0" cy="244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右大括号 10"/>
            <p:cNvSpPr/>
            <p:nvPr/>
          </p:nvSpPr>
          <p:spPr>
            <a:xfrm>
              <a:off x="11278" y="4947"/>
              <a:ext cx="458" cy="2040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右大括号 11"/>
            <p:cNvSpPr/>
            <p:nvPr/>
          </p:nvSpPr>
          <p:spPr>
            <a:xfrm>
              <a:off x="11278" y="7107"/>
              <a:ext cx="553" cy="2430"/>
            </a:xfrm>
            <a:prstGeom prst="righ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6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073" name="文本框 12"/>
            <p:cNvSpPr txBox="1"/>
            <p:nvPr/>
          </p:nvSpPr>
          <p:spPr>
            <a:xfrm>
              <a:off x="11736" y="5607"/>
              <a:ext cx="1200" cy="13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altLang="zh-CN" sz="2400" i="1" dirty="0">
                  <a:solidFill>
                    <a:srgbClr val="FF0000"/>
                  </a:solidFill>
                  <a:latin typeface="Times New Roman" panose="02020603050405020304" charset="0"/>
                </a:rPr>
                <a:t>s</a:t>
              </a:r>
              <a:r>
                <a:rPr lang="en-US" altLang="zh-CN" sz="2400" baseline="-25000" dirty="0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</a:p>
          </p:txBody>
        </p:sp>
        <p:sp>
          <p:nvSpPr>
            <p:cNvPr id="45074" name="文本框 13"/>
            <p:cNvSpPr txBox="1"/>
            <p:nvPr/>
          </p:nvSpPr>
          <p:spPr>
            <a:xfrm>
              <a:off x="11830" y="7962"/>
              <a:ext cx="1200" cy="13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en-US" altLang="zh-CN" sz="2400" i="1" dirty="0">
                  <a:solidFill>
                    <a:srgbClr val="FF0000"/>
                  </a:solidFill>
                  <a:latin typeface="Times New Roman" panose="02020603050405020304" charset="0"/>
                </a:rPr>
                <a:t>s</a:t>
              </a:r>
              <a:r>
                <a:rPr lang="en-US" altLang="zh-CN" sz="2400" baseline="-25000" dirty="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928323" y="2517736"/>
            <a:ext cx="35661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charset="0"/>
              </a:rPr>
              <a:t>s</a:t>
            </a:r>
            <a:r>
              <a:rPr lang="en-US" altLang="zh-CN" sz="2400" baseline="-25000" dirty="0">
                <a:solidFill>
                  <a:srgbClr val="FF0000"/>
                </a:solidFill>
                <a:latin typeface="Times New Roman" panose="02020603050405020304" charset="0"/>
              </a:rPr>
              <a:t>1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</a:rPr>
              <a:t>=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charset="0"/>
              </a:rPr>
              <a:t>v</a:t>
            </a:r>
            <a:r>
              <a:rPr lang="zh-CN" altLang="en-US" sz="2400" baseline="-25000" dirty="0">
                <a:solidFill>
                  <a:srgbClr val="FF0000"/>
                </a:solidFill>
                <a:latin typeface="Times New Roman" panose="02020603050405020304" charset="0"/>
              </a:rPr>
              <a:t>蛟龙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charset="0"/>
              </a:rPr>
              <a:t>t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</a:rPr>
              <a:t>=20m/s×4s=80 m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，</a:t>
            </a:r>
          </a:p>
        </p:txBody>
      </p:sp>
      <p:graphicFrame>
        <p:nvGraphicFramePr>
          <p:cNvPr id="17" name="对象 16"/>
          <p:cNvGraphicFramePr/>
          <p:nvPr>
            <p:extLst>
              <p:ext uri="{D42A27DB-BD31-4B8C-83A1-F6EECF244321}">
                <p14:modId xmlns:p14="http://schemas.microsoft.com/office/powerpoint/2010/main" val="1721445386"/>
              </p:ext>
            </p:extLst>
          </p:nvPr>
        </p:nvGraphicFramePr>
        <p:xfrm>
          <a:off x="993093" y="3094316"/>
          <a:ext cx="5405120" cy="732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r:id="rId4" imgW="3288665" imgH="393700" progId="Equation.DSMT4">
                  <p:embed/>
                </p:oleObj>
              </mc:Choice>
              <mc:Fallback>
                <p:oleObj r:id="rId4" imgW="3288665" imgH="393700" progId="Equation.DSMT4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3093" y="3094316"/>
                        <a:ext cx="5405120" cy="7321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931498" y="3974426"/>
            <a:ext cx="24847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charset="0"/>
              </a:rPr>
              <a:t>s=s</a:t>
            </a:r>
            <a:r>
              <a:rPr lang="en-US" altLang="zh-CN" sz="2400" baseline="-25000" dirty="0">
                <a:solidFill>
                  <a:srgbClr val="FF0000"/>
                </a:solidFill>
                <a:latin typeface="Times New Roman" panose="02020603050405020304" charset="0"/>
              </a:rPr>
              <a:t>1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charset="0"/>
              </a:rPr>
              <a:t>+s</a:t>
            </a:r>
            <a:r>
              <a:rPr lang="en-US" altLang="zh-CN" sz="2400" baseline="-25000" dirty="0">
                <a:solidFill>
                  <a:srgbClr val="FF0000"/>
                </a:solidFill>
                <a:latin typeface="Times New Roman" panose="02020603050405020304" charset="0"/>
              </a:rPr>
              <a:t>2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charset="0"/>
              </a:rPr>
              <a:t>=3 040 m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charset="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7315" y="195580"/>
            <a:ext cx="34963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科学世界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骨传导 </a:t>
            </a:r>
          </a:p>
        </p:txBody>
      </p:sp>
      <p:pic>
        <p:nvPicPr>
          <p:cNvPr id="2" name="media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11760" y="1131590"/>
            <a:ext cx="4739432" cy="3539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ishuai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9840" y="1419225"/>
            <a:ext cx="723900" cy="640080"/>
          </a:xfrm>
          <a:prstGeom prst="rect">
            <a:avLst/>
          </a:prstGeom>
        </p:spPr>
      </p:pic>
      <p:pic>
        <p:nvPicPr>
          <p:cNvPr id="3" name="xiaotiqin">
            <a:hlinkClick r:id="" action="ppaction://media"/>
          </p:cNvPr>
          <p:cNvPicPr/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11955" y="1419225"/>
            <a:ext cx="619125" cy="619125"/>
          </a:xfrm>
          <a:prstGeom prst="rect">
            <a:avLst/>
          </a:prstGeom>
        </p:spPr>
      </p:pic>
      <p:pic>
        <p:nvPicPr>
          <p:cNvPr id="8" name="gu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92315" y="1429385"/>
            <a:ext cx="619125" cy="61912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10"/>
          <a:stretch>
            <a:fillRect/>
          </a:stretch>
        </p:blipFill>
        <p:spPr>
          <a:xfrm>
            <a:off x="6156325" y="2427605"/>
            <a:ext cx="2371090" cy="1724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11"/>
          <a:stretch>
            <a:fillRect/>
          </a:stretch>
        </p:blipFill>
        <p:spPr>
          <a:xfrm>
            <a:off x="3996055" y="2393442"/>
            <a:ext cx="1219200" cy="18348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12"/>
          <a:stretch>
            <a:fillRect/>
          </a:stretch>
        </p:blipFill>
        <p:spPr>
          <a:xfrm>
            <a:off x="683260" y="2571750"/>
            <a:ext cx="2240280" cy="14878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22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2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0351" y="1664430"/>
            <a:ext cx="155730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kumimoji="1"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声音的产生与传播</a:t>
            </a:r>
          </a:p>
        </p:txBody>
      </p:sp>
      <p:sp>
        <p:nvSpPr>
          <p:cNvPr id="35" name="AutoShape 5"/>
          <p:cNvSpPr/>
          <p:nvPr>
            <p:custDataLst>
              <p:tags r:id="rId2"/>
            </p:custDataLst>
          </p:nvPr>
        </p:nvSpPr>
        <p:spPr bwMode="auto">
          <a:xfrm>
            <a:off x="2030653" y="1291347"/>
            <a:ext cx="204341" cy="2408871"/>
          </a:xfrm>
          <a:prstGeom prst="leftBrace">
            <a:avLst>
              <a:gd name="adj1" fmla="val 124634"/>
              <a:gd name="adj2" fmla="val 50000"/>
            </a:avLst>
          </a:prstGeom>
          <a:noFill/>
          <a:ln w="254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/>
            <a:endParaRPr lang="zh-CN" altLang="en-US" sz="1800" b="1">
              <a:latin typeface="+mj-ea"/>
              <a:ea typeface="+mj-ea"/>
            </a:endParaRPr>
          </a:p>
        </p:txBody>
      </p:sp>
      <p:grpSp>
        <p:nvGrpSpPr>
          <p:cNvPr id="36" name="Group 4"/>
          <p:cNvGrpSpPr/>
          <p:nvPr>
            <p:custDataLst>
              <p:tags r:id="rId3"/>
            </p:custDataLst>
          </p:nvPr>
        </p:nvGrpSpPr>
        <p:grpSpPr>
          <a:xfrm>
            <a:off x="2214240" y="1948681"/>
            <a:ext cx="6677864" cy="2567115"/>
            <a:chOff x="1688" y="2038"/>
            <a:chExt cx="2545" cy="1224"/>
          </a:xfrm>
        </p:grpSpPr>
        <p:sp>
          <p:nvSpPr>
            <p:cNvPr id="37" name="Text Box 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688" y="2597"/>
              <a:ext cx="369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zh-CN" altLang="en-US" sz="2400" b="1" dirty="0">
                  <a:solidFill>
                    <a:srgbClr val="0070C0"/>
                  </a:solidFill>
                  <a:latin typeface="+mj-ea"/>
                  <a:ea typeface="+mj-ea"/>
                </a:rPr>
                <a:t>传播</a:t>
              </a:r>
            </a:p>
          </p:txBody>
        </p:sp>
        <p:sp>
          <p:nvSpPr>
            <p:cNvPr id="38" name="AutoShape 6"/>
            <p:cNvSpPr/>
            <p:nvPr>
              <p:custDataLst>
                <p:tags r:id="rId8"/>
              </p:custDataLst>
            </p:nvPr>
          </p:nvSpPr>
          <p:spPr bwMode="auto">
            <a:xfrm>
              <a:off x="2010" y="2113"/>
              <a:ext cx="128" cy="1149"/>
            </a:xfrm>
            <a:prstGeom prst="leftBrace">
              <a:avLst>
                <a:gd name="adj1" fmla="val 46880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/>
              <a:endParaRPr lang="zh-CN" altLang="en-US" sz="2400" b="1">
                <a:latin typeface="+mj-ea"/>
                <a:ea typeface="+mj-ea"/>
              </a:endParaRPr>
            </a:p>
          </p:txBody>
        </p:sp>
        <p:grpSp>
          <p:nvGrpSpPr>
            <p:cNvPr id="39" name="Group 7"/>
            <p:cNvGrpSpPr/>
            <p:nvPr>
              <p:custDataLst>
                <p:tags r:id="rId9"/>
              </p:custDataLst>
            </p:nvPr>
          </p:nvGrpSpPr>
          <p:grpSpPr>
            <a:xfrm>
              <a:off x="2159" y="2038"/>
              <a:ext cx="2019" cy="554"/>
              <a:chOff x="2687" y="2019"/>
              <a:chExt cx="2361" cy="554"/>
            </a:xfrm>
          </p:grpSpPr>
          <p:sp>
            <p:nvSpPr>
              <p:cNvPr id="40" name="Text Box 8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687" y="2019"/>
                <a:ext cx="2361" cy="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b="1" dirty="0">
                    <a:latin typeface="+mj-ea"/>
                    <a:ea typeface="+mj-ea"/>
                  </a:rPr>
                  <a:t>声音是靠介质传播的，真空不能传声</a:t>
                </a:r>
              </a:p>
            </p:txBody>
          </p:sp>
          <p:sp>
            <p:nvSpPr>
              <p:cNvPr id="41" name="Text Box 9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698" y="2353"/>
                <a:ext cx="2082" cy="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kumimoji="1" lang="zh-CN" altLang="en-US" sz="2400" b="1" dirty="0">
                    <a:latin typeface="+mj-ea"/>
                    <a:ea typeface="+mj-ea"/>
                  </a:rPr>
                  <a:t>一切气体、液体、固体都能传声</a:t>
                </a:r>
              </a:p>
            </p:txBody>
          </p:sp>
        </p:grpSp>
        <p:sp>
          <p:nvSpPr>
            <p:cNvPr id="42" name="Text Box 10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171" y="2646"/>
              <a:ext cx="2062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黑体" panose="02010609060101010101" pitchFamily="49" charset="-122"/>
                </a:defRPr>
              </a:lvl9pPr>
            </a:lstStyle>
            <a:p>
              <a:pPr eaLnBrk="1" hangingPunct="1">
                <a:lnSpc>
                  <a:spcPct val="125000"/>
                </a:lnSpc>
                <a:spcBef>
                  <a:spcPts val="0"/>
                </a:spcBef>
              </a:pPr>
              <a:r>
                <a:rPr kumimoji="1" lang="zh-CN" altLang="en-US" sz="2400" b="1" dirty="0">
                  <a:solidFill>
                    <a:srgbClr val="0070C0"/>
                  </a:solidFill>
                  <a:latin typeface="+mj-ea"/>
                  <a:ea typeface="+mj-ea"/>
                </a:rPr>
                <a:t>声速：</a:t>
              </a:r>
              <a:r>
                <a:rPr kumimoji="1" lang="en-US" altLang="zh-CN" sz="2400" b="1" dirty="0">
                  <a:latin typeface="+mj-ea"/>
                  <a:ea typeface="+mj-ea"/>
                </a:rPr>
                <a:t>15</a:t>
              </a:r>
              <a:r>
                <a:rPr lang="en-US" altLang="zh-CN" sz="2400" b="1" dirty="0">
                  <a:latin typeface="+mj-ea"/>
                  <a:ea typeface="+mj-ea"/>
                </a:rPr>
                <a:t> ℃</a:t>
              </a:r>
              <a:r>
                <a:rPr kumimoji="1" lang="zh-CN" altLang="en-US" sz="2400" b="1" dirty="0">
                  <a:latin typeface="+mj-ea"/>
                  <a:ea typeface="+mj-ea"/>
                </a:rPr>
                <a:t>时，声音在空气中的</a:t>
              </a:r>
              <a:r>
                <a:rPr kumimoji="1" lang="zh-CN" altLang="en-US" sz="2400" b="1" dirty="0" smtClean="0">
                  <a:latin typeface="+mj-ea"/>
                  <a:ea typeface="+mj-ea"/>
                </a:rPr>
                <a:t>传播</a:t>
              </a:r>
              <a:endParaRPr kumimoji="1" lang="en-US" altLang="zh-CN" sz="2400" b="1" dirty="0" smtClean="0">
                <a:latin typeface="+mj-ea"/>
                <a:ea typeface="+mj-ea"/>
              </a:endParaRPr>
            </a:p>
            <a:p>
              <a:pPr eaLnBrk="1" hangingPunct="1">
                <a:lnSpc>
                  <a:spcPct val="125000"/>
                </a:lnSpc>
                <a:spcBef>
                  <a:spcPts val="0"/>
                </a:spcBef>
              </a:pPr>
              <a:r>
                <a:rPr kumimoji="1" lang="zh-CN" altLang="en-US" sz="2400" b="1" dirty="0" smtClean="0">
                  <a:latin typeface="+mj-ea"/>
                  <a:ea typeface="+mj-ea"/>
                </a:rPr>
                <a:t>速度</a:t>
              </a:r>
              <a:r>
                <a:rPr kumimoji="1" lang="zh-CN" altLang="en-US" sz="2400" b="1" dirty="0">
                  <a:latin typeface="+mj-ea"/>
                  <a:ea typeface="+mj-ea"/>
                </a:rPr>
                <a:t>是</a:t>
              </a:r>
              <a:r>
                <a:rPr kumimoji="1" lang="en-US" altLang="zh-CN" sz="2400" b="1" dirty="0">
                  <a:latin typeface="+mj-ea"/>
                  <a:ea typeface="+mj-ea"/>
                </a:rPr>
                <a:t>340 m/s</a:t>
              </a:r>
              <a:endParaRPr kumimoji="1" lang="zh-CN" altLang="en-US" sz="2400" b="1" dirty="0">
                <a:latin typeface="+mj-ea"/>
                <a:ea typeface="+mj-ea"/>
              </a:endParaRPr>
            </a:p>
          </p:txBody>
        </p:sp>
      </p:grpSp>
      <p:sp>
        <p:nvSpPr>
          <p:cNvPr id="43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18007" y="1257492"/>
            <a:ext cx="8450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solidFill>
                  <a:srgbClr val="0070C0"/>
                </a:solidFill>
                <a:latin typeface="+mj-ea"/>
                <a:ea typeface="+mj-ea"/>
              </a:rPr>
              <a:t>产生：</a:t>
            </a:r>
          </a:p>
        </p:txBody>
      </p:sp>
      <p:sp>
        <p:nvSpPr>
          <p:cNvPr id="44" name="Text Box 1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34669" y="1257492"/>
            <a:ext cx="43913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+mj-ea"/>
                <a:ea typeface="+mj-ea"/>
              </a:rPr>
              <a:t>声音是由物体的振动产生的</a:t>
            </a:r>
          </a:p>
        </p:txBody>
      </p:sp>
      <p:sp>
        <p:nvSpPr>
          <p:cNvPr id="2" name="Text 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63888" y="4284963"/>
            <a:ext cx="12774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>
                <a:latin typeface="+mj-ea"/>
                <a:ea typeface="+mj-ea"/>
              </a:rPr>
              <a:t>回声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5368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10329" y="2067694"/>
            <a:ext cx="5760640" cy="72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11348" b="6298"/>
          <a:stretch>
            <a:fillRect/>
          </a:stretch>
        </p:blipFill>
        <p:spPr>
          <a:xfrm>
            <a:off x="6948264" y="1851670"/>
            <a:ext cx="2096135" cy="1843405"/>
          </a:xfrm>
          <a:prstGeom prst="rect">
            <a:avLst/>
          </a:prstGeom>
        </p:spPr>
      </p:pic>
      <p:sp>
        <p:nvSpPr>
          <p:cNvPr id="103" name="文本框 102"/>
          <p:cNvSpPr txBox="1"/>
          <p:nvPr/>
        </p:nvSpPr>
        <p:spPr>
          <a:xfrm>
            <a:off x="885160" y="1203598"/>
            <a:ext cx="64198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探究活动1：边说话边把手放在声带上。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5536" y="1851670"/>
            <a:ext cx="7399099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7970" eaLnBrk="1" latinLnBrk="0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ea typeface="宋体" panose="02010600030101010101" pitchFamily="2" charset="-122"/>
              </a:rPr>
              <a:t>（1）你的手指感觉到了什么？</a:t>
            </a:r>
          </a:p>
          <a:p>
            <a:pPr marL="0" indent="267970" eaLnBrk="1" latinLnBrk="0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ea typeface="宋体" panose="02010600030101010101" pitchFamily="2" charset="-122"/>
              </a:rPr>
              <a:t>（2）当你不说话时，还能感受到振动吗？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908912" y="1131590"/>
            <a:ext cx="71862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2</a:t>
            </a:r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：拨动</a:t>
            </a:r>
            <a:r>
              <a:rPr lang="zh-CN" sz="2800" b="1" dirty="0">
                <a:solidFill>
                  <a:srgbClr val="0070C0"/>
                </a:solidFill>
                <a:sym typeface="+mn-ea"/>
              </a:rPr>
              <a:t>张紧到一定程度的橡皮筋。</a:t>
            </a:r>
            <a:endParaRPr lang="zh-CN" sz="2800" b="1" dirty="0">
              <a:solidFill>
                <a:srgbClr val="0070C0"/>
              </a:solidFill>
            </a:endParaRPr>
          </a:p>
        </p:txBody>
      </p:sp>
      <p:pic>
        <p:nvPicPr>
          <p:cNvPr id="14" name="图片 13" descr="1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1902157"/>
            <a:ext cx="2165350" cy="15265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27758" y="1923678"/>
            <a:ext cx="641791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）你听到声音了吗？ </a:t>
            </a:r>
            <a:endParaRPr lang="en-US" altLang="zh-CN" sz="2400" dirty="0">
              <a:solidFill>
                <a:srgbClr val="3333FF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）橡皮筋在做什么运动？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3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）这声音是由什么引起的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? 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4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）当橡皮筋停止振动，你还能听到声音吗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?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899592" y="1131590"/>
            <a:ext cx="59575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探究活动</a:t>
            </a:r>
            <a:r>
              <a:rPr lang="en-US" alt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3</a:t>
            </a:r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：拨动伸出桌面的尺子。</a:t>
            </a:r>
            <a:endParaRPr lang="zh-CN" altLang="en-US" sz="28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128520"/>
            <a:ext cx="3080385" cy="16789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37941" y="1653560"/>
            <a:ext cx="5077951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）你听到声音了吗？ </a:t>
            </a:r>
            <a:endParaRPr lang="en-US" altLang="zh-CN" sz="2400" dirty="0">
              <a:solidFill>
                <a:srgbClr val="3333FF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）尺子在做什么运动？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3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）这声音是由什么引起的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? 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4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）当尺子停止振动，你还能听到声音吗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sym typeface="+mn-ea"/>
              </a:rPr>
              <a:t>?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899592" y="1052609"/>
            <a:ext cx="7776864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>
              <a:defRPr sz="2800" b="1">
                <a:solidFill>
                  <a:srgbClr val="0070C0"/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zh-CN" dirty="0"/>
              <a:t>探究活动</a:t>
            </a:r>
            <a:r>
              <a:rPr lang="en-US" altLang="zh-CN" dirty="0"/>
              <a:t>4</a:t>
            </a:r>
            <a:r>
              <a:rPr lang="zh-CN" dirty="0"/>
              <a:t>：</a:t>
            </a:r>
            <a:r>
              <a:rPr lang="en-US" altLang="zh-CN" dirty="0"/>
              <a:t> </a:t>
            </a:r>
            <a:r>
              <a:rPr lang="zh-CN" dirty="0">
                <a:sym typeface="+mn-ea"/>
              </a:rPr>
              <a:t>敲击音叉，然后</a:t>
            </a:r>
            <a:r>
              <a:rPr lang="zh-CN" dirty="0"/>
              <a:t>将一个</a:t>
            </a:r>
            <a:r>
              <a:rPr lang="zh-CN" dirty="0">
                <a:sym typeface="+mn-ea"/>
              </a:rPr>
              <a:t>悬挂起来的</a:t>
            </a:r>
            <a:r>
              <a:rPr lang="zh-CN" dirty="0"/>
              <a:t>乒乓球</a:t>
            </a:r>
            <a:r>
              <a:rPr lang="zh-CN" dirty="0">
                <a:sym typeface="+mn-ea"/>
              </a:rPr>
              <a:t>接触</a:t>
            </a:r>
            <a:r>
              <a:rPr lang="zh-CN" dirty="0"/>
              <a:t>音叉，观察现象。这个现象说明什么？</a:t>
            </a:r>
            <a:endParaRPr lang="zh-CN" altLang="en-US" dirty="0"/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240825" y="2499742"/>
            <a:ext cx="2767965" cy="221043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2470" y="1046889"/>
            <a:ext cx="6573810" cy="3760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976,&quot;width&quot;:5709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1104</Words>
  <PresentationFormat>全屏显示(16:9)</PresentationFormat>
  <Paragraphs>123</Paragraphs>
  <Slides>42</Slides>
  <Notes>1</Notes>
  <HiddenSlides>0</HiddenSlides>
  <MMClips>12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3" baseType="lpstr">
      <vt:lpstr>Arial</vt:lpstr>
      <vt:lpstr>宋体</vt:lpstr>
      <vt:lpstr>黑体</vt:lpstr>
      <vt:lpstr>微软雅黑</vt:lpstr>
      <vt:lpstr>Wingdings</vt:lpstr>
      <vt:lpstr>Times New Roman</vt:lpstr>
      <vt:lpstr>仿宋</vt:lpstr>
      <vt:lpstr>隶书</vt:lpstr>
      <vt:lpstr>Calibri</vt:lpstr>
      <vt:lpstr>自定义设计方案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950E5AF35E2D4F058F1DBB65C7206C47</vt:lpwstr>
  </property>
</Properties>
</file>