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7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8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  <p:sldMasterId id="2147483677" r:id="rId2"/>
    <p:sldMasterId id="2147483682" r:id="rId3"/>
  </p:sldMasterIdLst>
  <p:notesMasterIdLst>
    <p:notesMasterId r:id="rId23"/>
  </p:notesMasterIdLst>
  <p:handoutMasterIdLst>
    <p:handoutMasterId r:id="rId24"/>
  </p:handoutMasterIdLst>
  <p:sldIdLst>
    <p:sldId id="291" r:id="rId4"/>
    <p:sldId id="290" r:id="rId5"/>
    <p:sldId id="297" r:id="rId6"/>
    <p:sldId id="321" r:id="rId7"/>
    <p:sldId id="327" r:id="rId8"/>
    <p:sldId id="333" r:id="rId9"/>
    <p:sldId id="334" r:id="rId10"/>
    <p:sldId id="328" r:id="rId11"/>
    <p:sldId id="335" r:id="rId12"/>
    <p:sldId id="329" r:id="rId13"/>
    <p:sldId id="330" r:id="rId14"/>
    <p:sldId id="331" r:id="rId15"/>
    <p:sldId id="295" r:id="rId16"/>
    <p:sldId id="332" r:id="rId17"/>
    <p:sldId id="319" r:id="rId18"/>
    <p:sldId id="280" r:id="rId19"/>
    <p:sldId id="283" r:id="rId20"/>
    <p:sldId id="303" r:id="rId21"/>
    <p:sldId id="336" r:id="rId22"/>
  </p:sldIdLst>
  <p:sldSz cx="12192000" cy="6858000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04300"/>
    <a:srgbClr val="9699B5"/>
    <a:srgbClr val="7E8764"/>
    <a:srgbClr val="026BA5"/>
    <a:srgbClr val="892428"/>
    <a:srgbClr val="823E03"/>
    <a:srgbClr val="4D341E"/>
    <a:srgbClr val="863300"/>
    <a:srgbClr val="F9B03C"/>
    <a:srgbClr val="FBA1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BF443B-976B-437E-A35D-B4A3E217EEB3}" v="17" dt="2021-01-14T02:48:37.90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浅色样式 2 - 强调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185" autoAdjust="0"/>
  </p:normalViewPr>
  <p:slideViewPr>
    <p:cSldViewPr snapToGrid="0">
      <p:cViewPr varScale="1">
        <p:scale>
          <a:sx n="98" d="100"/>
          <a:sy n="98" d="100"/>
        </p:scale>
        <p:origin x="110" y="115"/>
      </p:cViewPr>
      <p:guideLst>
        <p:guide orient="horz" pos="2160"/>
        <p:guide pos="3840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70" d="100"/>
        <a:sy n="70" d="100"/>
      </p:scale>
      <p:origin x="0" y="-2252"/>
    </p:cViewPr>
  </p:sorterViewPr>
  <p:notesViewPr>
    <p:cSldViewPr snapToGrid="0">
      <p:cViewPr varScale="1">
        <p:scale>
          <a:sx n="53" d="100"/>
          <a:sy n="53" d="100"/>
        </p:scale>
        <p:origin x="2648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赵 联庆" userId="73432175d4177085" providerId="LiveId" clId="{5BBF443B-976B-437E-A35D-B4A3E217EEB3}"/>
    <pc:docChg chg="custSel addSld modSld modMainMaster">
      <pc:chgData name="赵 联庆" userId="73432175d4177085" providerId="LiveId" clId="{5BBF443B-976B-437E-A35D-B4A3E217EEB3}" dt="2021-01-14T02:49:38.822" v="53" actId="680"/>
      <pc:docMkLst>
        <pc:docMk/>
      </pc:docMkLst>
      <pc:sldChg chg="new">
        <pc:chgData name="赵 联庆" userId="73432175d4177085" providerId="LiveId" clId="{5BBF443B-976B-437E-A35D-B4A3E217EEB3}" dt="2021-01-14T02:49:22.092" v="52" actId="680"/>
        <pc:sldMkLst>
          <pc:docMk/>
          <pc:sldMk cId="2017025879" sldId="264"/>
        </pc:sldMkLst>
      </pc:sldChg>
      <pc:sldChg chg="new">
        <pc:chgData name="赵 联庆" userId="73432175d4177085" providerId="LiveId" clId="{5BBF443B-976B-437E-A35D-B4A3E217EEB3}" dt="2021-01-14T02:49:38.822" v="53" actId="680"/>
        <pc:sldMkLst>
          <pc:docMk/>
          <pc:sldMk cId="2219447499" sldId="265"/>
        </pc:sldMkLst>
      </pc:sldChg>
      <pc:sldMasterChg chg="addSldLayout delSldLayout modSldLayout">
        <pc:chgData name="赵 联庆" userId="73432175d4177085" providerId="LiveId" clId="{5BBF443B-976B-437E-A35D-B4A3E217EEB3}" dt="2021-01-14T02:48:47.156" v="51" actId="2696"/>
        <pc:sldMasterMkLst>
          <pc:docMk/>
          <pc:sldMasterMk cId="2146158388" sldId="2147483648"/>
        </pc:sldMasterMkLst>
        <pc:sldLayoutChg chg="del">
          <pc:chgData name="赵 联庆" userId="73432175d4177085" providerId="LiveId" clId="{5BBF443B-976B-437E-A35D-B4A3E217EEB3}" dt="2021-01-14T02:44:37.376" v="0" actId="2696"/>
          <pc:sldLayoutMkLst>
            <pc:docMk/>
            <pc:sldMasterMk cId="2146158388" sldId="2147483648"/>
            <pc:sldLayoutMk cId="211254583" sldId="2147483658"/>
          </pc:sldLayoutMkLst>
        </pc:sldLayoutChg>
        <pc:sldLayoutChg chg="addSp delSp modSp add mod modTransition setBg">
          <pc:chgData name="赵 联庆" userId="73432175d4177085" providerId="LiveId" clId="{5BBF443B-976B-437E-A35D-B4A3E217EEB3}" dt="2021-01-14T02:48:37.907" v="50" actId="571"/>
          <pc:sldLayoutMkLst>
            <pc:docMk/>
            <pc:sldMasterMk cId="2146158388" sldId="2147483648"/>
            <pc:sldLayoutMk cId="3249343329" sldId="2147483658"/>
          </pc:sldLayoutMkLst>
          <pc:spChg chg="del">
            <ac:chgData name="赵 联庆" userId="73432175d4177085" providerId="LiveId" clId="{5BBF443B-976B-437E-A35D-B4A3E217EEB3}" dt="2021-01-14T02:46:42.645" v="8"/>
            <ac:spMkLst>
              <pc:docMk/>
              <pc:sldMasterMk cId="2146158388" sldId="2147483648"/>
              <pc:sldLayoutMk cId="3249343329" sldId="2147483658"/>
              <ac:spMk id="2" creationId="{00000000-0000-0000-0000-000000000000}"/>
            </ac:spMkLst>
          </pc:spChg>
          <pc:spChg chg="add del">
            <ac:chgData name="赵 联庆" userId="73432175d4177085" providerId="LiveId" clId="{5BBF443B-976B-437E-A35D-B4A3E217EEB3}" dt="2021-01-14T02:46:53.071" v="9" actId="11529"/>
            <ac:spMkLst>
              <pc:docMk/>
              <pc:sldMasterMk cId="2146158388" sldId="2147483648"/>
              <pc:sldLayoutMk cId="3249343329" sldId="2147483658"/>
              <ac:spMk id="3" creationId="{735687F6-AE52-4FC4-9797-41A56F706282}"/>
            </ac:spMkLst>
          </pc:spChg>
          <pc:spChg chg="mod topLvl">
            <ac:chgData name="赵 联庆" userId="73432175d4177085" providerId="LiveId" clId="{5BBF443B-976B-437E-A35D-B4A3E217EEB3}" dt="2021-01-14T02:46:30.628" v="6" actId="165"/>
            <ac:spMkLst>
              <pc:docMk/>
              <pc:sldMasterMk cId="2146158388" sldId="2147483648"/>
              <pc:sldLayoutMk cId="3249343329" sldId="2147483658"/>
              <ac:spMk id="5" creationId="{64F9BB6C-B13C-4AF1-9209-1E0D379448BD}"/>
            </ac:spMkLst>
          </pc:spChg>
          <pc:spChg chg="del mod topLvl">
            <ac:chgData name="赵 联庆" userId="73432175d4177085" providerId="LiveId" clId="{5BBF443B-976B-437E-A35D-B4A3E217EEB3}" dt="2021-01-14T02:46:35.140" v="7" actId="478"/>
            <ac:spMkLst>
              <pc:docMk/>
              <pc:sldMasterMk cId="2146158388" sldId="2147483648"/>
              <pc:sldLayoutMk cId="3249343329" sldId="2147483658"/>
              <ac:spMk id="6" creationId="{D3B8E9F3-AF3E-450F-B7F6-9247904BF2FC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8" creationId="{DEC85682-1742-492E-B70E-A51D54B6788F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9" creationId="{EAC7A002-A7A3-4AA8-B914-35578A817FEF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1" creationId="{7C3B4312-2315-4D45-9CE8-031BF4056E3E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2" creationId="{0D450A99-D49C-4EA2-B6CD-C799A37916D5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4" creationId="{2DC11238-6C47-4BED-8289-B8A4A1476F82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5" creationId="{3E7C58D1-9B13-4A1B-9FD6-AD13B01A19D8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7" creationId="{8CC883B0-403B-445F-81D2-FA5396518209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8" creationId="{AB90211D-7943-410F-A397-104E2F666B10}"/>
            </ac:spMkLst>
          </pc:spChg>
          <pc:spChg chg="add mod">
            <ac:chgData name="赵 联庆" userId="73432175d4177085" providerId="LiveId" clId="{5BBF443B-976B-437E-A35D-B4A3E217EEB3}" dt="2021-01-14T02:48:06.938" v="42" actId="14100"/>
            <ac:spMkLst>
              <pc:docMk/>
              <pc:sldMasterMk cId="2146158388" sldId="2147483648"/>
              <pc:sldLayoutMk cId="3249343329" sldId="2147483658"/>
              <ac:spMk id="20" creationId="{44FBF735-0B07-452B-9B5A-260B75D9E226}"/>
            </ac:spMkLst>
          </pc:spChg>
          <pc:spChg chg="add mod">
            <ac:chgData name="赵 联庆" userId="73432175d4177085" providerId="LiveId" clId="{5BBF443B-976B-437E-A35D-B4A3E217EEB3}" dt="2021-01-14T02:48:25.892" v="47" actId="571"/>
            <ac:spMkLst>
              <pc:docMk/>
              <pc:sldMasterMk cId="2146158388" sldId="2147483648"/>
              <pc:sldLayoutMk cId="3249343329" sldId="2147483658"/>
              <ac:spMk id="21" creationId="{2F9B31A4-E342-4C92-89DD-6A2E27333C5E}"/>
            </ac:spMkLst>
          </pc:spChg>
          <pc:spChg chg="add mod">
            <ac:chgData name="赵 联庆" userId="73432175d4177085" providerId="LiveId" clId="{5BBF443B-976B-437E-A35D-B4A3E217EEB3}" dt="2021-01-14T02:48:25.892" v="47" actId="571"/>
            <ac:spMkLst>
              <pc:docMk/>
              <pc:sldMasterMk cId="2146158388" sldId="2147483648"/>
              <pc:sldLayoutMk cId="3249343329" sldId="2147483658"/>
              <ac:spMk id="22" creationId="{CFED223E-1804-4B3C-8015-693464C50493}"/>
            </ac:spMkLst>
          </pc:spChg>
          <pc:spChg chg="add mod">
            <ac:chgData name="赵 联庆" userId="73432175d4177085" providerId="LiveId" clId="{5BBF443B-976B-437E-A35D-B4A3E217EEB3}" dt="2021-01-14T02:48:30.849" v="48" actId="571"/>
            <ac:spMkLst>
              <pc:docMk/>
              <pc:sldMasterMk cId="2146158388" sldId="2147483648"/>
              <pc:sldLayoutMk cId="3249343329" sldId="2147483658"/>
              <ac:spMk id="23" creationId="{D093B6C1-B67A-4575-B3F3-390893A0E5DA}"/>
            </ac:spMkLst>
          </pc:spChg>
          <pc:spChg chg="add mod">
            <ac:chgData name="赵 联庆" userId="73432175d4177085" providerId="LiveId" clId="{5BBF443B-976B-437E-A35D-B4A3E217EEB3}" dt="2021-01-14T02:48:30.849" v="48" actId="571"/>
            <ac:spMkLst>
              <pc:docMk/>
              <pc:sldMasterMk cId="2146158388" sldId="2147483648"/>
              <pc:sldLayoutMk cId="3249343329" sldId="2147483658"/>
              <ac:spMk id="24" creationId="{00A5612A-0267-49DE-B533-E78505436245}"/>
            </ac:spMkLst>
          </pc:spChg>
          <pc:spChg chg="add mod">
            <ac:chgData name="赵 联庆" userId="73432175d4177085" providerId="LiveId" clId="{5BBF443B-976B-437E-A35D-B4A3E217EEB3}" dt="2021-01-14T02:48:34.802" v="49" actId="571"/>
            <ac:spMkLst>
              <pc:docMk/>
              <pc:sldMasterMk cId="2146158388" sldId="2147483648"/>
              <pc:sldLayoutMk cId="3249343329" sldId="2147483658"/>
              <ac:spMk id="25" creationId="{32EF0376-F653-45B6-8944-D2137B6C9C15}"/>
            </ac:spMkLst>
          </pc:spChg>
          <pc:spChg chg="add mod">
            <ac:chgData name="赵 联庆" userId="73432175d4177085" providerId="LiveId" clId="{5BBF443B-976B-437E-A35D-B4A3E217EEB3}" dt="2021-01-14T02:48:34.802" v="49" actId="571"/>
            <ac:spMkLst>
              <pc:docMk/>
              <pc:sldMasterMk cId="2146158388" sldId="2147483648"/>
              <pc:sldLayoutMk cId="3249343329" sldId="2147483658"/>
              <ac:spMk id="26" creationId="{A285249D-51AD-4835-81D6-C78505D43D42}"/>
            </ac:spMkLst>
          </pc:spChg>
          <pc:spChg chg="add mod">
            <ac:chgData name="赵 联庆" userId="73432175d4177085" providerId="LiveId" clId="{5BBF443B-976B-437E-A35D-B4A3E217EEB3}" dt="2021-01-14T02:48:37.907" v="50" actId="571"/>
            <ac:spMkLst>
              <pc:docMk/>
              <pc:sldMasterMk cId="2146158388" sldId="2147483648"/>
              <pc:sldLayoutMk cId="3249343329" sldId="2147483658"/>
              <ac:spMk id="27" creationId="{712650FE-7FFF-4710-BF8B-1B257BCDBA0A}"/>
            </ac:spMkLst>
          </pc:spChg>
          <pc:spChg chg="add mod">
            <ac:chgData name="赵 联庆" userId="73432175d4177085" providerId="LiveId" clId="{5BBF443B-976B-437E-A35D-B4A3E217EEB3}" dt="2021-01-14T02:48:37.907" v="50" actId="571"/>
            <ac:spMkLst>
              <pc:docMk/>
              <pc:sldMasterMk cId="2146158388" sldId="2147483648"/>
              <pc:sldLayoutMk cId="3249343329" sldId="2147483658"/>
              <ac:spMk id="28" creationId="{BECBD0A9-3277-4D68-AE4D-380EECA853D5}"/>
            </ac:spMkLst>
          </pc:spChg>
          <pc:grpChg chg="add del mod">
            <ac:chgData name="赵 联庆" userId="73432175d4177085" providerId="LiveId" clId="{5BBF443B-976B-437E-A35D-B4A3E217EEB3}" dt="2021-01-14T02:46:30.628" v="6" actId="165"/>
            <ac:grpSpMkLst>
              <pc:docMk/>
              <pc:sldMasterMk cId="2146158388" sldId="2147483648"/>
              <pc:sldLayoutMk cId="3249343329" sldId="2147483658"/>
              <ac:grpSpMk id="4" creationId="{C5D17FDC-9B36-4748-ADB6-4463B447F7B8}"/>
            </ac:grpSpMkLst>
          </pc:grpChg>
          <pc:grpChg chg="add del mod">
            <ac:chgData name="赵 联庆" userId="73432175d4177085" providerId="LiveId" clId="{5BBF443B-976B-437E-A35D-B4A3E217EEB3}" dt="2021-01-14T02:48:15.250" v="43" actId="478"/>
            <ac:grpSpMkLst>
              <pc:docMk/>
              <pc:sldMasterMk cId="2146158388" sldId="2147483648"/>
              <pc:sldLayoutMk cId="3249343329" sldId="2147483658"/>
              <ac:grpSpMk id="7" creationId="{7F54821F-5B1E-4E4B-B9C7-FE71D21F3A9B}"/>
            </ac:grpSpMkLst>
          </pc:grpChg>
          <pc:grpChg chg="add del mod">
            <ac:chgData name="赵 联庆" userId="73432175d4177085" providerId="LiveId" clId="{5BBF443B-976B-437E-A35D-B4A3E217EEB3}" dt="2021-01-14T02:48:16.935" v="44" actId="478"/>
            <ac:grpSpMkLst>
              <pc:docMk/>
              <pc:sldMasterMk cId="2146158388" sldId="2147483648"/>
              <pc:sldLayoutMk cId="3249343329" sldId="2147483658"/>
              <ac:grpSpMk id="10" creationId="{CFF60394-29E2-428E-B0D5-10F6C086E3DA}"/>
            </ac:grpSpMkLst>
          </pc:grpChg>
          <pc:grpChg chg="add del mod">
            <ac:chgData name="赵 联庆" userId="73432175d4177085" providerId="LiveId" clId="{5BBF443B-976B-437E-A35D-B4A3E217EEB3}" dt="2021-01-14T02:48:18.814" v="45" actId="478"/>
            <ac:grpSpMkLst>
              <pc:docMk/>
              <pc:sldMasterMk cId="2146158388" sldId="2147483648"/>
              <pc:sldLayoutMk cId="3249343329" sldId="2147483658"/>
              <ac:grpSpMk id="13" creationId="{4388F0CF-4290-4343-A0F2-965126E429A0}"/>
            </ac:grpSpMkLst>
          </pc:grpChg>
          <pc:grpChg chg="add del mod">
            <ac:chgData name="赵 联庆" userId="73432175d4177085" providerId="LiveId" clId="{5BBF443B-976B-437E-A35D-B4A3E217EEB3}" dt="2021-01-14T02:48:20.518" v="46" actId="478"/>
            <ac:grpSpMkLst>
              <pc:docMk/>
              <pc:sldMasterMk cId="2146158388" sldId="2147483648"/>
              <pc:sldLayoutMk cId="3249343329" sldId="2147483658"/>
              <ac:grpSpMk id="16" creationId="{C0CE0056-90F0-4B8F-8D24-15E14AEE0737}"/>
            </ac:grpSpMkLst>
          </pc:grpChg>
        </pc:sldLayoutChg>
        <pc:sldLayoutChg chg="add del mod modTransition">
          <pc:chgData name="赵 联庆" userId="73432175d4177085" providerId="LiveId" clId="{5BBF443B-976B-437E-A35D-B4A3E217EEB3}" dt="2021-01-14T02:48:47.156" v="51" actId="2696"/>
          <pc:sldLayoutMkLst>
            <pc:docMk/>
            <pc:sldMasterMk cId="2146158388" sldId="2147483648"/>
            <pc:sldLayoutMk cId="1734904491" sldId="2147483659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4A61C-6C9E-4571-98AB-DCE859B0FB7B}" type="datetimeFigureOut">
              <a:rPr lang="zh-CN" altLang="en-US" smtClean="0"/>
              <a:t>2022/10/23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93E652-97E8-4E43-81D4-B2F97C751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3569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3CFE-E85A-4CB1-B388-FD452395EFF5}" type="datetimeFigureOut">
              <a:rPr lang="zh-CN" altLang="en-US" smtClean="0"/>
              <a:t>2022/10/23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13E388-8A17-44FA-AE8B-AAB64D7735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752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err="1"/>
              <a:t>ppt</a:t>
            </a:r>
            <a:r>
              <a:rPr lang="zh-CN" altLang="en-US" dirty="0"/>
              <a:t>中的视频可正常播放，动画请静音播放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0691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5317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9298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6808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61017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63334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2650" cy="33543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1DCCC-45F5-481E-A028-86055A13174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8662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3339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1619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7032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0183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89639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93038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4396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9649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323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12" y="44625"/>
            <a:ext cx="805270" cy="2849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" y="-324"/>
            <a:ext cx="12192001" cy="68580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235" y="3345520"/>
            <a:ext cx="12193588" cy="2948630"/>
          </a:xfrm>
          <a:prstGeom prst="rect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n>
                <a:solidFill>
                  <a:schemeClr val="bg2">
                    <a:lumMod val="10000"/>
                  </a:schemeClr>
                </a:solidFill>
              </a:ln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217540" y="4940844"/>
            <a:ext cx="5689373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11" y="44301"/>
            <a:ext cx="805270" cy="284905"/>
          </a:xfrm>
          <a:prstGeom prst="rect">
            <a:avLst/>
          </a:prstGeom>
        </p:spPr>
      </p:pic>
      <p:sp>
        <p:nvSpPr>
          <p:cNvPr id="7" name="标题 6"/>
          <p:cNvSpPr>
            <a:spLocks noGrp="1"/>
          </p:cNvSpPr>
          <p:nvPr>
            <p:ph type="title" hasCustomPrompt="1"/>
          </p:nvPr>
        </p:nvSpPr>
        <p:spPr>
          <a:xfrm>
            <a:off x="838310" y="3573017"/>
            <a:ext cx="10515382" cy="1325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zh-CN" altLang="en-US" sz="7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/>
            <a:r>
              <a:rPr lang="zh-CN" altLang="en-US" dirty="0"/>
              <a:t>物理精品课件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0"/>
          </p:nvPr>
        </p:nvSpPr>
        <p:spPr>
          <a:xfrm>
            <a:off x="3156392" y="5006007"/>
            <a:ext cx="5833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 algn="ctr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55816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 userDrawn="1"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 userDrawn="1"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 userDrawn="1"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 userDrawn="1"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 userDrawn="1"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 userDrawn="1"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 userDrawn="1"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 userDrawn="1"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 userDrawn="1"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7167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2022/10/23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2973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9267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12" y="44625"/>
            <a:ext cx="805270" cy="2849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" y="-324"/>
            <a:ext cx="12192001" cy="68580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235" y="3345520"/>
            <a:ext cx="12193588" cy="2948630"/>
          </a:xfrm>
          <a:prstGeom prst="rect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rgbClr val="EEECE1">
                    <a:lumMod val="10000"/>
                  </a:srgbClr>
                </a:solidFill>
              </a:ln>
              <a:solidFill>
                <a:prstClr val="white"/>
              </a:solid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217540" y="4940844"/>
            <a:ext cx="5689373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6"/>
          <p:cNvSpPr>
            <a:spLocks noGrp="1"/>
          </p:cNvSpPr>
          <p:nvPr>
            <p:ph type="title" hasCustomPrompt="1"/>
          </p:nvPr>
        </p:nvSpPr>
        <p:spPr>
          <a:xfrm>
            <a:off x="838310" y="3573017"/>
            <a:ext cx="10515382" cy="1325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zh-CN" altLang="en-US" sz="7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/>
            <a:r>
              <a:rPr lang="zh-CN" altLang="en-US" dirty="0"/>
              <a:t>物理精品课件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0"/>
          </p:nvPr>
        </p:nvSpPr>
        <p:spPr>
          <a:xfrm>
            <a:off x="3156392" y="5006007"/>
            <a:ext cx="5833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 algn="ctr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021185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3071270" y="1677714"/>
            <a:ext cx="8354015" cy="4631607"/>
            <a:chOff x="3070870" y="1677713"/>
            <a:chExt cx="8352928" cy="4631607"/>
          </a:xfrm>
        </p:grpSpPr>
        <p:sp>
          <p:nvSpPr>
            <p:cNvPr id="51" name="圆角矩形 50"/>
            <p:cNvSpPr/>
            <p:nvPr/>
          </p:nvSpPr>
          <p:spPr>
            <a:xfrm>
              <a:off x="3070870" y="1677713"/>
              <a:ext cx="8352928" cy="4631607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>
              <a:solidFill>
                <a:srgbClr val="569D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3170954" y="1773319"/>
              <a:ext cx="8152760" cy="4440395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 w="12700">
              <a:solidFill>
                <a:srgbClr val="569DD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568865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2670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00" b="2501"/>
          <a:stretch/>
        </p:blipFill>
        <p:spPr>
          <a:xfrm>
            <a:off x="0" y="-1"/>
            <a:ext cx="12190888" cy="6887183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300190" y="2204742"/>
            <a:ext cx="42490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</a:p>
        </p:txBody>
      </p:sp>
    </p:spTree>
    <p:extLst>
      <p:ext uri="{BB962C8B-B14F-4D97-AF65-F5344CB8AC3E}">
        <p14:creationId xmlns:p14="http://schemas.microsoft.com/office/powerpoint/2010/main" val="24489484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2678544" y="1161288"/>
            <a:ext cx="8675255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41353239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212848"/>
            <a:ext cx="6806184" cy="1297114"/>
          </a:xfrm>
          <a:prstGeom prst="rect">
            <a:avLst/>
          </a:prstGeom>
        </p:spPr>
        <p:txBody>
          <a:bodyPr anchor="ctr" anchorCtr="0"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>
                <a:solidFill>
                  <a:prstClr val="black"/>
                </a:solidFill>
              </a:rPr>
              <a:pPr/>
              <a:t>2022/10/23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27641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>
                <a:solidFill>
                  <a:prstClr val="black"/>
                </a:solidFill>
              </a:rPr>
              <a:pPr/>
              <a:t>2022/10/23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2980034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116632"/>
            <a:ext cx="789537" cy="219456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3071270" y="1677714"/>
            <a:ext cx="8354015" cy="4631607"/>
            <a:chOff x="3070870" y="1677713"/>
            <a:chExt cx="8352928" cy="4631607"/>
          </a:xfrm>
        </p:grpSpPr>
        <p:sp>
          <p:nvSpPr>
            <p:cNvPr id="51" name="圆角矩形 50"/>
            <p:cNvSpPr/>
            <p:nvPr/>
          </p:nvSpPr>
          <p:spPr>
            <a:xfrm>
              <a:off x="3070870" y="1677713"/>
              <a:ext cx="8352928" cy="4631607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>
              <a:solidFill>
                <a:srgbClr val="569D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3170954" y="1773319"/>
              <a:ext cx="8152760" cy="4440395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 w="12700">
              <a:solidFill>
                <a:srgbClr val="569DD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27469501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17962369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116632"/>
            <a:ext cx="789537" cy="219456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030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53861"/>
            <a:ext cx="805270" cy="2849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" y="325"/>
            <a:ext cx="12192000" cy="685710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300190" y="2204742"/>
            <a:ext cx="42490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200" y="44503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762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2678544" y="1161288"/>
            <a:ext cx="8675255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36274468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212848"/>
            <a:ext cx="6806184" cy="1297114"/>
          </a:xfrm>
          <a:prstGeom prst="rect">
            <a:avLst/>
          </a:prstGeom>
        </p:spPr>
        <p:txBody>
          <a:bodyPr anchor="ctr" anchorCtr="0"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pPr/>
              <a:t>2022/10/23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8388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2022/10/23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49" y="172904"/>
            <a:ext cx="1101621" cy="389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5487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21639781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7"/>
            <a:ext cx="10363200" cy="1470025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7200">
                <a:solidFill>
                  <a:srgbClr val="595959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solidFill>
                  <a:srgbClr val="595959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2022/10/23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532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7012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6" r:id="rId6"/>
    <p:sldLayoutId id="2147483665" r:id="rId7"/>
    <p:sldLayoutId id="2147483649" r:id="rId8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6730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2508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tags" Target="../tags/tag7.xml"/><Relationship Id="rId7" Type="http://schemas.microsoft.com/office/2007/relationships/hdphoto" Target="../media/hdphoto1.wdp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18.png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2.xml"/><Relationship Id="rId9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3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14.png"/><Relationship Id="rId9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g"/><Relationship Id="rId3" Type="http://schemas.openxmlformats.org/officeDocument/2006/relationships/image" Target="../media/image18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jpeg"/><Relationship Id="rId5" Type="http://schemas.openxmlformats.org/officeDocument/2006/relationships/image" Target="../media/image29.jp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png"/><Relationship Id="rId5" Type="http://schemas.openxmlformats.org/officeDocument/2006/relationships/image" Target="../media/image32.png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6.png"/><Relationship Id="rId4" Type="http://schemas.openxmlformats.org/officeDocument/2006/relationships/image" Target="../media/image1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7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9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tags" Target="../tags/tag3.xml"/><Relationship Id="rId7" Type="http://schemas.openxmlformats.org/officeDocument/2006/relationships/image" Target="../media/image13.pn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4.xml"/><Relationship Id="rId9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2250" y="0"/>
            <a:ext cx="584975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309047"/>
            <a:ext cx="7594490" cy="1325563"/>
          </a:xfrm>
        </p:spPr>
        <p:txBody>
          <a:bodyPr>
            <a:normAutofit/>
          </a:bodyPr>
          <a:lstStyle/>
          <a:p>
            <a:r>
              <a:rPr lang="zh-CN" altLang="en-US" sz="6000" dirty="0">
                <a:solidFill>
                  <a:srgbClr val="026BA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第四章 光现象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951160" y="3967655"/>
            <a:ext cx="5833655" cy="1286506"/>
          </a:xfrm>
        </p:spPr>
        <p:txBody>
          <a:bodyPr/>
          <a:lstStyle/>
          <a:p>
            <a:pPr algn="ctr"/>
            <a:r>
              <a:rPr lang="zh-CN" alt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  平面镜成像</a:t>
            </a:r>
            <a:endParaRPr lang="en-US" altLang="zh-CN" sz="4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（第一课时）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41486" y="3634610"/>
            <a:ext cx="7453004" cy="0"/>
          </a:xfrm>
          <a:prstGeom prst="line">
            <a:avLst/>
          </a:prstGeom>
          <a:ln w="38100">
            <a:solidFill>
              <a:srgbClr val="0163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10063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图片 68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6602005" y="4475604"/>
            <a:ext cx="2100206" cy="625684"/>
          </a:xfrm>
          <a:prstGeom prst="rect">
            <a:avLst/>
          </a:prstGeom>
        </p:spPr>
      </p:pic>
      <p:pic>
        <p:nvPicPr>
          <p:cNvPr id="65" name="图片 64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7755641" y="1956495"/>
            <a:ext cx="1476577" cy="625684"/>
          </a:xfrm>
          <a:prstGeom prst="rect">
            <a:avLst/>
          </a:prstGeom>
        </p:spPr>
      </p:pic>
      <p:pic>
        <p:nvPicPr>
          <p:cNvPr id="66" name="图片 65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6481381" y="2697534"/>
            <a:ext cx="1476577" cy="625684"/>
          </a:xfrm>
          <a:prstGeom prst="rect">
            <a:avLst/>
          </a:prstGeom>
        </p:spPr>
      </p:pic>
      <p:pic>
        <p:nvPicPr>
          <p:cNvPr id="67" name="图片 66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6787894" y="3411836"/>
            <a:ext cx="967747" cy="625684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2776318" y="652873"/>
            <a:ext cx="4464453" cy="874410"/>
            <a:chOff x="6186283" y="5103141"/>
            <a:chExt cx="3519827" cy="689395"/>
          </a:xfrm>
        </p:grpSpPr>
        <p:grpSp>
          <p:nvGrpSpPr>
            <p:cNvPr id="27" name="组合 26"/>
            <p:cNvGrpSpPr/>
            <p:nvPr/>
          </p:nvGrpSpPr>
          <p:grpSpPr>
            <a:xfrm>
              <a:off x="6186283" y="5103141"/>
              <a:ext cx="3519827" cy="689395"/>
              <a:chOff x="3142878" y="1753554"/>
              <a:chExt cx="3519827" cy="689395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3372405" y="1903173"/>
                <a:ext cx="3290300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4017879" y="1923897"/>
                <a:ext cx="2586145" cy="4125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平面镜成像的特点</a:t>
                </a:r>
              </a:p>
            </p:txBody>
          </p:sp>
          <p:sp>
            <p:nvSpPr>
              <p:cNvPr id="31" name="Shape 2248"/>
              <p:cNvSpPr/>
              <p:nvPr/>
            </p:nvSpPr>
            <p:spPr>
              <a:xfrm flipH="1">
                <a:off x="3142878" y="1753554"/>
                <a:ext cx="689395" cy="6893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/>
              </a:p>
            </p:txBody>
          </p:sp>
        </p:grpSp>
        <p:sp>
          <p:nvSpPr>
            <p:cNvPr id="28" name="Shape 25434"/>
            <p:cNvSpPr/>
            <p:nvPr/>
          </p:nvSpPr>
          <p:spPr>
            <a:xfrm>
              <a:off x="6306309" y="5172600"/>
              <a:ext cx="481014" cy="4365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537814" y="1997158"/>
            <a:ext cx="5694405" cy="461665"/>
            <a:chOff x="3552337" y="1863593"/>
            <a:chExt cx="5694405" cy="461665"/>
          </a:xfrm>
        </p:grpSpPr>
        <p:sp>
          <p:nvSpPr>
            <p:cNvPr id="55" name="文本框 54"/>
            <p:cNvSpPr txBox="1"/>
            <p:nvPr/>
          </p:nvSpPr>
          <p:spPr>
            <a:xfrm>
              <a:off x="3788858" y="1863593"/>
              <a:ext cx="54578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平面镜所成像的大小与物体的大小相等</a:t>
              </a:r>
            </a:p>
          </p:txBody>
        </p:sp>
        <p:sp>
          <p:nvSpPr>
            <p:cNvPr id="62" name="椭圆 61"/>
            <p:cNvSpPr/>
            <p:nvPr>
              <p:custDataLst>
                <p:tags r:id="rId3"/>
              </p:custDataLst>
            </p:nvPr>
          </p:nvSpPr>
          <p:spPr>
            <a:xfrm>
              <a:off x="3552337" y="1999668"/>
              <a:ext cx="227199" cy="23061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537814" y="2759874"/>
            <a:ext cx="4496576" cy="461665"/>
            <a:chOff x="3558362" y="2691116"/>
            <a:chExt cx="4496576" cy="461665"/>
          </a:xfrm>
        </p:grpSpPr>
        <p:sp>
          <p:nvSpPr>
            <p:cNvPr id="58" name="文本框 57"/>
            <p:cNvSpPr txBox="1"/>
            <p:nvPr/>
          </p:nvSpPr>
          <p:spPr>
            <a:xfrm>
              <a:off x="3788857" y="2691116"/>
              <a:ext cx="42660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像和物体到平面镜的距离相等</a:t>
              </a:r>
            </a:p>
          </p:txBody>
        </p:sp>
        <p:sp>
          <p:nvSpPr>
            <p:cNvPr id="63" name="椭圆 62"/>
            <p:cNvSpPr/>
            <p:nvPr>
              <p:custDataLst>
                <p:tags r:id="rId2"/>
              </p:custDataLst>
            </p:nvPr>
          </p:nvSpPr>
          <p:spPr>
            <a:xfrm>
              <a:off x="3558362" y="2826454"/>
              <a:ext cx="227199" cy="23061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537814" y="3522591"/>
            <a:ext cx="5881617" cy="461665"/>
            <a:chOff x="3537814" y="3389026"/>
            <a:chExt cx="5881617" cy="461665"/>
          </a:xfrm>
        </p:grpSpPr>
        <p:sp>
          <p:nvSpPr>
            <p:cNvPr id="61" name="文本框 60"/>
            <p:cNvSpPr txBox="1"/>
            <p:nvPr/>
          </p:nvSpPr>
          <p:spPr>
            <a:xfrm>
              <a:off x="3788857" y="3389026"/>
              <a:ext cx="56305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像和物体的连线与镜面垂直</a:t>
              </a:r>
            </a:p>
          </p:txBody>
        </p:sp>
        <p:sp>
          <p:nvSpPr>
            <p:cNvPr id="64" name="椭圆 63"/>
            <p:cNvSpPr/>
            <p:nvPr>
              <p:custDataLst>
                <p:tags r:id="rId1"/>
              </p:custDataLst>
            </p:nvPr>
          </p:nvSpPr>
          <p:spPr>
            <a:xfrm>
              <a:off x="3537814" y="3525102"/>
              <a:ext cx="227199" cy="23061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8" name="文本框 67"/>
          <p:cNvSpPr txBox="1"/>
          <p:nvPr/>
        </p:nvSpPr>
        <p:spPr>
          <a:xfrm>
            <a:off x="3537814" y="4586359"/>
            <a:ext cx="56305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平面镜所成的像与物体关于镜面对称</a:t>
            </a:r>
          </a:p>
        </p:txBody>
      </p:sp>
      <p:grpSp>
        <p:nvGrpSpPr>
          <p:cNvPr id="70" name="组合 69"/>
          <p:cNvGrpSpPr/>
          <p:nvPr/>
        </p:nvGrpSpPr>
        <p:grpSpPr>
          <a:xfrm>
            <a:off x="96056" y="4002264"/>
            <a:ext cx="1572904" cy="658425"/>
            <a:chOff x="3142451" y="548680"/>
            <a:chExt cx="1572904" cy="658425"/>
          </a:xfrm>
        </p:grpSpPr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2" name="文本框 7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96056" y="560640"/>
            <a:ext cx="1572904" cy="658425"/>
            <a:chOff x="3142451" y="548680"/>
            <a:chExt cx="1572904" cy="658425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5" name="文本框 7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96056" y="1421046"/>
            <a:ext cx="1572904" cy="658425"/>
            <a:chOff x="3142451" y="548680"/>
            <a:chExt cx="1572904" cy="658425"/>
          </a:xfrm>
        </p:grpSpPr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8" name="文本框 7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96056" y="2281452"/>
            <a:ext cx="1572904" cy="658425"/>
            <a:chOff x="118542" y="795531"/>
            <a:chExt cx="1572904" cy="658425"/>
          </a:xfrm>
        </p:grpSpPr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81" name="文本框 80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96056" y="3141858"/>
            <a:ext cx="1572904" cy="658425"/>
            <a:chOff x="3142451" y="548680"/>
            <a:chExt cx="1572904" cy="658425"/>
          </a:xfrm>
        </p:grpSpPr>
        <p:pic>
          <p:nvPicPr>
            <p:cNvPr id="83" name="图片 82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4" name="文本框 8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96056" y="5722989"/>
            <a:ext cx="1572699" cy="658339"/>
            <a:chOff x="3142451" y="548680"/>
            <a:chExt cx="1572904" cy="658425"/>
          </a:xfrm>
        </p:grpSpPr>
        <p:pic>
          <p:nvPicPr>
            <p:cNvPr id="86" name="图片 85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7" name="文本框 8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96056" y="4862670"/>
            <a:ext cx="1572699" cy="658339"/>
            <a:chOff x="3142451" y="548680"/>
            <a:chExt cx="1572904" cy="658425"/>
          </a:xfrm>
        </p:grpSpPr>
        <p:pic>
          <p:nvPicPr>
            <p:cNvPr id="89" name="图片 8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0" name="文本框 89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042348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6056" y="1411239"/>
            <a:ext cx="1572904" cy="658425"/>
            <a:chOff x="118542" y="795531"/>
            <a:chExt cx="1572904" cy="658425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6056" y="2273798"/>
            <a:ext cx="1572904" cy="903005"/>
            <a:chOff x="3142451" y="548680"/>
            <a:chExt cx="1572904" cy="903005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14886" y="620688"/>
              <a:ext cx="146161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  <a:p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6056" y="3998916"/>
            <a:ext cx="1572904" cy="658425"/>
            <a:chOff x="3142451" y="548680"/>
            <a:chExt cx="1572904" cy="658425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6056" y="3136357"/>
            <a:ext cx="1572904" cy="658425"/>
            <a:chOff x="3142451" y="548680"/>
            <a:chExt cx="1572904" cy="658425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6056" y="5723947"/>
            <a:ext cx="1572699" cy="658339"/>
            <a:chOff x="3142451" y="548680"/>
            <a:chExt cx="1572904" cy="658425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6056" y="4861475"/>
            <a:ext cx="1572699" cy="658339"/>
            <a:chOff x="3142451" y="548680"/>
            <a:chExt cx="1572904" cy="65842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776318" y="406297"/>
            <a:ext cx="4464453" cy="874410"/>
            <a:chOff x="6186283" y="5103141"/>
            <a:chExt cx="3519827" cy="689395"/>
          </a:xfrm>
        </p:grpSpPr>
        <p:grpSp>
          <p:nvGrpSpPr>
            <p:cNvPr id="27" name="组合 26"/>
            <p:cNvGrpSpPr/>
            <p:nvPr/>
          </p:nvGrpSpPr>
          <p:grpSpPr>
            <a:xfrm>
              <a:off x="6186283" y="5103141"/>
              <a:ext cx="3519827" cy="689395"/>
              <a:chOff x="3142878" y="1753554"/>
              <a:chExt cx="3519827" cy="689395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3372405" y="1903173"/>
                <a:ext cx="3290300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4017879" y="1923897"/>
                <a:ext cx="2586145" cy="4125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平面镜成像的特点</a:t>
                </a:r>
              </a:p>
            </p:txBody>
          </p:sp>
          <p:sp>
            <p:nvSpPr>
              <p:cNvPr id="31" name="Shape 2248"/>
              <p:cNvSpPr/>
              <p:nvPr/>
            </p:nvSpPr>
            <p:spPr>
              <a:xfrm flipH="1">
                <a:off x="3142878" y="1753554"/>
                <a:ext cx="689395" cy="6893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/>
              </a:p>
            </p:txBody>
          </p:sp>
        </p:grpSp>
        <p:sp>
          <p:nvSpPr>
            <p:cNvPr id="28" name="Shape 25434"/>
            <p:cNvSpPr/>
            <p:nvPr/>
          </p:nvSpPr>
          <p:spPr>
            <a:xfrm>
              <a:off x="6306309" y="5172600"/>
              <a:ext cx="481014" cy="4365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2922144" y="1657798"/>
            <a:ext cx="1946558" cy="549114"/>
            <a:chOff x="2707786" y="3134788"/>
            <a:chExt cx="1946558" cy="549114"/>
          </a:xfrm>
        </p:grpSpPr>
        <p:sp>
          <p:nvSpPr>
            <p:cNvPr id="115" name="Line 10"/>
            <p:cNvSpPr>
              <a:spLocks noChangeShapeType="1"/>
            </p:cNvSpPr>
            <p:nvPr/>
          </p:nvSpPr>
          <p:spPr bwMode="gray">
            <a:xfrm>
              <a:off x="3165076" y="3661812"/>
              <a:ext cx="1489268" cy="2209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 type="oval" w="med" len="med"/>
            </a:ln>
          </p:spPr>
          <p:txBody>
            <a:bodyPr wrap="none" anchor="ctr"/>
            <a:lstStyle/>
            <a:p>
              <a:endParaRPr lang="zh-CN" altLang="en-US" sz="3600"/>
            </a:p>
          </p:txBody>
        </p:sp>
        <p:sp>
          <p:nvSpPr>
            <p:cNvPr id="116" name="Rectangle 11"/>
            <p:cNvSpPr>
              <a:spLocks noChangeArrowheads="1"/>
            </p:cNvSpPr>
            <p:nvPr/>
          </p:nvSpPr>
          <p:spPr bwMode="gray">
            <a:xfrm rot="3419336">
              <a:off x="2691680" y="3264282"/>
              <a:ext cx="296832" cy="264619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475E00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 sz="3600"/>
            </a:p>
          </p:txBody>
        </p:sp>
        <p:sp>
          <p:nvSpPr>
            <p:cNvPr id="117" name="Text Box 12"/>
            <p:cNvSpPr txBox="1">
              <a:spLocks noChangeArrowheads="1"/>
            </p:cNvSpPr>
            <p:nvPr/>
          </p:nvSpPr>
          <p:spPr bwMode="gray">
            <a:xfrm>
              <a:off x="3232160" y="3134788"/>
              <a:ext cx="1415772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评估交流</a:t>
              </a:r>
              <a:endPara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3233608" y="2360961"/>
            <a:ext cx="84409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薄玻璃板要垂直于桌面放置。如果不垂直，会导致怎样的实验后果？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891849" y="3295508"/>
            <a:ext cx="1974831" cy="1364283"/>
            <a:chOff x="5478946" y="3377261"/>
            <a:chExt cx="1974831" cy="1364283"/>
          </a:xfrm>
        </p:grpSpPr>
        <p:pic>
          <p:nvPicPr>
            <p:cNvPr id="93" name="Picture 4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64858" y="3377261"/>
              <a:ext cx="1888919" cy="1013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0" name="标题 1"/>
            <p:cNvSpPr txBox="1">
              <a:spLocks/>
            </p:cNvSpPr>
            <p:nvPr/>
          </p:nvSpPr>
          <p:spPr bwMode="auto">
            <a:xfrm>
              <a:off x="5478946" y="4196289"/>
              <a:ext cx="1741150" cy="5452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2000" b="1" kern="0" dirty="0">
                  <a:latin typeface="华文楷体" panose="02010600040101010101" pitchFamily="2" charset="-122"/>
                  <a:ea typeface="华文楷体" panose="02010600040101010101" pitchFamily="2" charset="-122"/>
                  <a:cs typeface="+mj-cs"/>
                </a:rPr>
                <a:t>向后倾斜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558254" y="3285532"/>
            <a:ext cx="2044706" cy="1364283"/>
            <a:chOff x="7643929" y="3377261"/>
            <a:chExt cx="2044706" cy="1364283"/>
          </a:xfrm>
        </p:grpSpPr>
        <p:pic>
          <p:nvPicPr>
            <p:cNvPr id="94" name="Picture 4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43929" y="3377261"/>
              <a:ext cx="2044706" cy="10527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1" name="标题 1"/>
            <p:cNvSpPr txBox="1">
              <a:spLocks/>
            </p:cNvSpPr>
            <p:nvPr/>
          </p:nvSpPr>
          <p:spPr bwMode="auto">
            <a:xfrm>
              <a:off x="7844390" y="4196289"/>
              <a:ext cx="1740005" cy="5452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2000" b="1" kern="0" dirty="0">
                  <a:latin typeface="华文楷体" panose="02010600040101010101" pitchFamily="2" charset="-122"/>
                  <a:ea typeface="华文楷体" panose="02010600040101010101" pitchFamily="2" charset="-122"/>
                  <a:cs typeface="+mj-cs"/>
                </a:rPr>
                <a:t>向前倾斜</a:t>
              </a:r>
            </a:p>
          </p:txBody>
        </p:sp>
      </p:grpSp>
      <p:sp>
        <p:nvSpPr>
          <p:cNvPr id="56" name="任意多边形 55"/>
          <p:cNvSpPr/>
          <p:nvPr/>
        </p:nvSpPr>
        <p:spPr>
          <a:xfrm>
            <a:off x="7844390" y="2345806"/>
            <a:ext cx="1263221" cy="648881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F963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14537" y="3178005"/>
            <a:ext cx="2297930" cy="2986250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590153" y="3219150"/>
            <a:ext cx="2034073" cy="2864307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233608" y="3306224"/>
            <a:ext cx="2037609" cy="2668115"/>
            <a:chOff x="3233608" y="3306224"/>
            <a:chExt cx="2037609" cy="2668115"/>
          </a:xfrm>
        </p:grpSpPr>
        <p:grpSp>
          <p:nvGrpSpPr>
            <p:cNvPr id="3" name="组合 2"/>
            <p:cNvGrpSpPr/>
            <p:nvPr/>
          </p:nvGrpSpPr>
          <p:grpSpPr>
            <a:xfrm>
              <a:off x="3312680" y="3306224"/>
              <a:ext cx="1958537" cy="2668115"/>
              <a:chOff x="3556808" y="3377261"/>
              <a:chExt cx="1958537" cy="2668115"/>
            </a:xfrm>
          </p:grpSpPr>
          <p:pic>
            <p:nvPicPr>
              <p:cNvPr id="95" name="Picture 4"/>
              <p:cNvPicPr>
                <a:picLocks noChangeAspect="1" noChangeArrowheads="1"/>
              </p:cNvPicPr>
              <p:nvPr/>
            </p:nvPicPr>
            <p:blipFill>
              <a:blip r:embed="rId9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56808" y="3377261"/>
                <a:ext cx="1772078" cy="10527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96" name="直接箭头连接符 95"/>
              <p:cNvCxnSpPr>
                <a:cxnSpLocks noChangeShapeType="1"/>
              </p:cNvCxnSpPr>
              <p:nvPr/>
            </p:nvCxnSpPr>
            <p:spPr bwMode="auto">
              <a:xfrm flipV="1">
                <a:off x="5011585" y="3734655"/>
                <a:ext cx="0" cy="506308"/>
              </a:xfrm>
              <a:prstGeom prst="straightConnector1">
                <a:avLst/>
              </a:prstGeom>
              <a:noFill/>
              <a:ln w="28575" algn="ctr">
                <a:solidFill>
                  <a:srgbClr val="FF0000"/>
                </a:solidFill>
                <a:prstDash val="dash"/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99" name="标题 1"/>
              <p:cNvSpPr txBox="1">
                <a:spLocks/>
              </p:cNvSpPr>
              <p:nvPr/>
            </p:nvSpPr>
            <p:spPr bwMode="auto">
              <a:xfrm>
                <a:off x="3611792" y="4191707"/>
                <a:ext cx="1740004" cy="5464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zh-CN" altLang="en-US" sz="2000" b="1" kern="0" dirty="0">
                    <a:latin typeface="华文楷体" panose="02010600040101010101" pitchFamily="2" charset="-122"/>
                    <a:ea typeface="华文楷体" panose="02010600040101010101" pitchFamily="2" charset="-122"/>
                    <a:cs typeface="+mj-cs"/>
                  </a:rPr>
                  <a:t>垂直放置</a:t>
                </a:r>
              </a:p>
            </p:txBody>
          </p:sp>
          <p:pic>
            <p:nvPicPr>
              <p:cNvPr id="55" name="Picture 2"/>
              <p:cNvPicPr>
                <a:picLocks noChangeAspect="1" noChangeArrowheads="1"/>
              </p:cNvPicPr>
              <p:nvPr/>
            </p:nvPicPr>
            <p:blipFill>
              <a:blip r:embed="rId10" cstate="screen">
                <a:lum contrast="30000"/>
              </a:blip>
              <a:srcRect t="-3705"/>
              <a:stretch>
                <a:fillRect/>
              </a:stretch>
            </p:blipFill>
            <p:spPr bwMode="auto">
              <a:xfrm>
                <a:off x="3598239" y="4927065"/>
                <a:ext cx="1917106" cy="1118311"/>
              </a:xfrm>
              <a:prstGeom prst="roundRect">
                <a:avLst>
                  <a:gd name="adj" fmla="val 16667"/>
                </a:avLst>
              </a:prstGeom>
              <a:ln>
                <a:noFill/>
              </a:ln>
              <a:effectLst>
                <a:outerShdw blurRad="76200" dist="38100" dir="78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contrasting" dir="t">
                  <a:rot lat="0" lon="0" rev="4200000"/>
                </a:lightRig>
              </a:scene3d>
              <a:sp3d prstMaterial="plastic">
                <a:bevelT w="381000" h="114300" prst="relaxedInset"/>
                <a:contourClr>
                  <a:srgbClr val="969696"/>
                </a:contourClr>
              </a:sp3d>
            </p:spPr>
          </p:pic>
        </p:grpSp>
        <p:sp>
          <p:nvSpPr>
            <p:cNvPr id="2" name="文本框 1"/>
            <p:cNvSpPr txBox="1"/>
            <p:nvPr/>
          </p:nvSpPr>
          <p:spPr>
            <a:xfrm>
              <a:off x="3233608" y="3447393"/>
              <a:ext cx="30505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物</a:t>
              </a: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4774608" y="3447393"/>
              <a:ext cx="30505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像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387254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8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5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1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5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/>
      <p:bldP spid="5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5856114" y="5557380"/>
            <a:ext cx="798686" cy="625684"/>
          </a:xfrm>
          <a:prstGeom prst="rect">
            <a:avLst/>
          </a:prstGeom>
        </p:spPr>
      </p:pic>
      <p:pic>
        <p:nvPicPr>
          <p:cNvPr id="84" name="图片 8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7312066" y="5543809"/>
            <a:ext cx="1069934" cy="625684"/>
          </a:xfrm>
          <a:prstGeom prst="rect">
            <a:avLst/>
          </a:prstGeom>
        </p:spPr>
      </p:pic>
      <p:pic>
        <p:nvPicPr>
          <p:cNvPr id="85" name="图片 8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8993022" y="5543378"/>
            <a:ext cx="798686" cy="625684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10448974" y="5529807"/>
            <a:ext cx="1069934" cy="625684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6056" y="1411239"/>
            <a:ext cx="1572904" cy="658425"/>
            <a:chOff x="118542" y="795531"/>
            <a:chExt cx="1572904" cy="658425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6056" y="2273798"/>
            <a:ext cx="1572904" cy="903005"/>
            <a:chOff x="3142451" y="548680"/>
            <a:chExt cx="1572904" cy="903005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14886" y="620688"/>
              <a:ext cx="146161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  <a:p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6056" y="3998916"/>
            <a:ext cx="1572904" cy="658425"/>
            <a:chOff x="3142451" y="548680"/>
            <a:chExt cx="1572904" cy="658425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6056" y="3136357"/>
            <a:ext cx="1572904" cy="658425"/>
            <a:chOff x="3142451" y="548680"/>
            <a:chExt cx="1572904" cy="658425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6056" y="5723947"/>
            <a:ext cx="1572699" cy="658339"/>
            <a:chOff x="3142451" y="548680"/>
            <a:chExt cx="1572904" cy="658425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6056" y="4861475"/>
            <a:ext cx="1572699" cy="658339"/>
            <a:chOff x="3142451" y="548680"/>
            <a:chExt cx="1572904" cy="65842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776318" y="406297"/>
            <a:ext cx="4464453" cy="874410"/>
            <a:chOff x="6186283" y="5103141"/>
            <a:chExt cx="3519827" cy="689395"/>
          </a:xfrm>
        </p:grpSpPr>
        <p:grpSp>
          <p:nvGrpSpPr>
            <p:cNvPr id="27" name="组合 26"/>
            <p:cNvGrpSpPr/>
            <p:nvPr/>
          </p:nvGrpSpPr>
          <p:grpSpPr>
            <a:xfrm>
              <a:off x="6186283" y="5103141"/>
              <a:ext cx="3519827" cy="689395"/>
              <a:chOff x="3142878" y="1753554"/>
              <a:chExt cx="3519827" cy="689395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3372405" y="1903173"/>
                <a:ext cx="3290300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4017879" y="1923897"/>
                <a:ext cx="2586145" cy="4125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平面镜成像的特点</a:t>
                </a:r>
              </a:p>
            </p:txBody>
          </p:sp>
          <p:sp>
            <p:nvSpPr>
              <p:cNvPr id="31" name="Shape 2248"/>
              <p:cNvSpPr/>
              <p:nvPr/>
            </p:nvSpPr>
            <p:spPr>
              <a:xfrm flipH="1">
                <a:off x="3142878" y="1753554"/>
                <a:ext cx="689395" cy="6893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/>
              </a:p>
            </p:txBody>
          </p:sp>
        </p:grpSp>
        <p:sp>
          <p:nvSpPr>
            <p:cNvPr id="28" name="Shape 25434"/>
            <p:cNvSpPr/>
            <p:nvPr/>
          </p:nvSpPr>
          <p:spPr>
            <a:xfrm>
              <a:off x="6306309" y="5172600"/>
              <a:ext cx="481014" cy="4365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2922144" y="1657798"/>
            <a:ext cx="1946558" cy="549114"/>
            <a:chOff x="2707786" y="3134788"/>
            <a:chExt cx="1946558" cy="549114"/>
          </a:xfrm>
        </p:grpSpPr>
        <p:sp>
          <p:nvSpPr>
            <p:cNvPr id="115" name="Line 10"/>
            <p:cNvSpPr>
              <a:spLocks noChangeShapeType="1"/>
            </p:cNvSpPr>
            <p:nvPr/>
          </p:nvSpPr>
          <p:spPr bwMode="gray">
            <a:xfrm>
              <a:off x="3165076" y="3661812"/>
              <a:ext cx="1489268" cy="2209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 type="oval" w="med" len="med"/>
            </a:ln>
          </p:spPr>
          <p:txBody>
            <a:bodyPr wrap="none" anchor="ctr"/>
            <a:lstStyle/>
            <a:p>
              <a:endParaRPr lang="zh-CN" altLang="en-US" sz="3600"/>
            </a:p>
          </p:txBody>
        </p:sp>
        <p:sp>
          <p:nvSpPr>
            <p:cNvPr id="116" name="Rectangle 11"/>
            <p:cNvSpPr>
              <a:spLocks noChangeArrowheads="1"/>
            </p:cNvSpPr>
            <p:nvPr/>
          </p:nvSpPr>
          <p:spPr bwMode="gray">
            <a:xfrm rot="3419336">
              <a:off x="2691680" y="3264282"/>
              <a:ext cx="296832" cy="264619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475E00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 sz="3600"/>
            </a:p>
          </p:txBody>
        </p:sp>
        <p:sp>
          <p:nvSpPr>
            <p:cNvPr id="117" name="Text Box 12"/>
            <p:cNvSpPr txBox="1">
              <a:spLocks noChangeArrowheads="1"/>
            </p:cNvSpPr>
            <p:nvPr/>
          </p:nvSpPr>
          <p:spPr bwMode="gray">
            <a:xfrm>
              <a:off x="3232160" y="3134788"/>
              <a:ext cx="1415772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评估交流</a:t>
              </a:r>
              <a:endPara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3379434" y="2496554"/>
            <a:ext cx="63401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为什么观察到的平面镜所成像“近大远小”？</a:t>
            </a: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1337" y="3308213"/>
            <a:ext cx="1365198" cy="1823905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2862646" y="3238310"/>
            <a:ext cx="2402206" cy="2083101"/>
            <a:chOff x="7009491" y="4016662"/>
            <a:chExt cx="3039084" cy="2815847"/>
          </a:xfrm>
        </p:grpSpPr>
        <p:sp>
          <p:nvSpPr>
            <p:cNvPr id="71" name="TextBox 31"/>
            <p:cNvSpPr txBox="1">
              <a:spLocks noChangeArrowheads="1"/>
            </p:cNvSpPr>
            <p:nvPr/>
          </p:nvSpPr>
          <p:spPr bwMode="auto">
            <a:xfrm>
              <a:off x="7009491" y="4292761"/>
              <a:ext cx="443432" cy="13788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视</a:t>
              </a:r>
              <a:endPara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eaLnBrk="1" hangingPunct="1"/>
              <a:r>
                <a:rPr lang="zh-CN" altLang="en-US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网</a:t>
              </a:r>
              <a:endPara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eaLnBrk="1" hangingPunct="1"/>
              <a:r>
                <a:rPr lang="zh-CN" altLang="en-US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膜</a:t>
              </a: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341030" y="4016662"/>
              <a:ext cx="2707545" cy="2815847"/>
            </a:xfrm>
            <a:prstGeom prst="rect">
              <a:avLst/>
            </a:prstGeom>
          </p:spPr>
        </p:pic>
        <p:cxnSp>
          <p:nvCxnSpPr>
            <p:cNvPr id="11" name="直接连接符 10"/>
            <p:cNvCxnSpPr/>
            <p:nvPr/>
          </p:nvCxnSpPr>
          <p:spPr>
            <a:xfrm flipH="1" flipV="1">
              <a:off x="7462145" y="5190644"/>
              <a:ext cx="591971" cy="1749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72" name="组合 26"/>
          <p:cNvGrpSpPr>
            <a:grpSpLocks/>
          </p:cNvGrpSpPr>
          <p:nvPr/>
        </p:nvGrpSpPr>
        <p:grpSpPr bwMode="auto">
          <a:xfrm>
            <a:off x="3811325" y="3377930"/>
            <a:ext cx="3101017" cy="1728787"/>
            <a:chOff x="1149070" y="2403635"/>
            <a:chExt cx="3100391" cy="1728192"/>
          </a:xfrm>
        </p:grpSpPr>
        <p:sp>
          <p:nvSpPr>
            <p:cNvPr id="73" name="等腰三角形 18"/>
            <p:cNvSpPr>
              <a:spLocks noChangeArrowheads="1"/>
            </p:cNvSpPr>
            <p:nvPr/>
          </p:nvSpPr>
          <p:spPr bwMode="auto">
            <a:xfrm rot="-5400000">
              <a:off x="2360000" y="2242366"/>
              <a:ext cx="1728192" cy="2050730"/>
            </a:xfrm>
            <a:prstGeom prst="triangle">
              <a:avLst>
                <a:gd name="adj" fmla="val 50000"/>
              </a:avLst>
            </a:prstGeom>
            <a:solidFill>
              <a:srgbClr val="66FF66">
                <a:alpha val="47842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4" name="等腰三角形 19"/>
            <p:cNvSpPr>
              <a:spLocks noChangeArrowheads="1"/>
            </p:cNvSpPr>
            <p:nvPr/>
          </p:nvSpPr>
          <p:spPr bwMode="auto">
            <a:xfrm rot="5400000" flipH="1">
              <a:off x="1365070" y="2743844"/>
              <a:ext cx="611789" cy="1043789"/>
            </a:xfrm>
            <a:prstGeom prst="triangle">
              <a:avLst>
                <a:gd name="adj" fmla="val 50000"/>
              </a:avLst>
            </a:prstGeom>
            <a:solidFill>
              <a:srgbClr val="66FF66">
                <a:alpha val="47058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sp>
        <p:nvSpPr>
          <p:cNvPr id="75" name="任意多边形 74"/>
          <p:cNvSpPr>
            <a:spLocks/>
          </p:cNvSpPr>
          <p:nvPr/>
        </p:nvSpPr>
        <p:spPr bwMode="auto">
          <a:xfrm>
            <a:off x="5261342" y="4090717"/>
            <a:ext cx="60325" cy="336550"/>
          </a:xfrm>
          <a:custGeom>
            <a:avLst/>
            <a:gdLst>
              <a:gd name="T0" fmla="*/ 0 w 60158"/>
              <a:gd name="T1" fmla="*/ 0 h 336884"/>
              <a:gd name="T2" fmla="*/ 12824 w 60158"/>
              <a:gd name="T3" fmla="*/ 35282 h 336884"/>
              <a:gd name="T4" fmla="*/ 38471 w 60158"/>
              <a:gd name="T5" fmla="*/ 70562 h 336884"/>
              <a:gd name="T6" fmla="*/ 51295 w 60158"/>
              <a:gd name="T7" fmla="*/ 129361 h 336884"/>
              <a:gd name="T8" fmla="*/ 64120 w 60158"/>
              <a:gd name="T9" fmla="*/ 164641 h 336884"/>
              <a:gd name="T10" fmla="*/ 51295 w 60158"/>
              <a:gd name="T11" fmla="*/ 246962 h 336884"/>
              <a:gd name="T12" fmla="*/ 38471 w 60158"/>
              <a:gd name="T13" fmla="*/ 329286 h 33688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0158"/>
              <a:gd name="T22" fmla="*/ 0 h 336884"/>
              <a:gd name="T23" fmla="*/ 60158 w 60158"/>
              <a:gd name="T24" fmla="*/ 336884 h 33688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0158" h="336884">
                <a:moveTo>
                  <a:pt x="0" y="0"/>
                </a:moveTo>
                <a:cubicBezTo>
                  <a:pt x="4011" y="12032"/>
                  <a:pt x="6360" y="24751"/>
                  <a:pt x="12032" y="36095"/>
                </a:cubicBezTo>
                <a:cubicBezTo>
                  <a:pt x="18499" y="49028"/>
                  <a:pt x="31018" y="58650"/>
                  <a:pt x="36095" y="72189"/>
                </a:cubicBezTo>
                <a:cubicBezTo>
                  <a:pt x="43275" y="91337"/>
                  <a:pt x="43166" y="112508"/>
                  <a:pt x="48126" y="132347"/>
                </a:cubicBezTo>
                <a:cubicBezTo>
                  <a:pt x="51202" y="144651"/>
                  <a:pt x="56147" y="156410"/>
                  <a:pt x="60158" y="168442"/>
                </a:cubicBezTo>
                <a:cubicBezTo>
                  <a:pt x="56147" y="196516"/>
                  <a:pt x="52438" y="224634"/>
                  <a:pt x="48126" y="252663"/>
                </a:cubicBezTo>
                <a:cubicBezTo>
                  <a:pt x="35436" y="335150"/>
                  <a:pt x="36095" y="299415"/>
                  <a:pt x="36095" y="336884"/>
                </a:cubicBezTo>
              </a:path>
            </a:pathLst>
          </a:custGeom>
          <a:noFill/>
          <a:ln w="19050" cap="flat" cmpd="sng" algn="ctr">
            <a:solidFill>
              <a:srgbClr val="0000FF"/>
            </a:solidFill>
            <a:prstDash val="solid"/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77" name="图片 76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V="1">
            <a:off x="3566420" y="3945568"/>
            <a:ext cx="469197" cy="626848"/>
          </a:xfrm>
          <a:prstGeom prst="rect">
            <a:avLst/>
          </a:prstGeom>
        </p:spPr>
      </p:pic>
      <p:grpSp>
        <p:nvGrpSpPr>
          <p:cNvPr id="78" name="组合 25"/>
          <p:cNvGrpSpPr>
            <a:grpSpLocks/>
          </p:cNvGrpSpPr>
          <p:nvPr/>
        </p:nvGrpSpPr>
        <p:grpSpPr bwMode="auto">
          <a:xfrm>
            <a:off x="3735227" y="3369911"/>
            <a:ext cx="7291398" cy="1728787"/>
            <a:chOff x="1097258" y="2403635"/>
            <a:chExt cx="7291166" cy="1728192"/>
          </a:xfrm>
        </p:grpSpPr>
        <p:sp>
          <p:nvSpPr>
            <p:cNvPr id="79" name="等腰三角形 23"/>
            <p:cNvSpPr>
              <a:spLocks noChangeArrowheads="1"/>
            </p:cNvSpPr>
            <p:nvPr/>
          </p:nvSpPr>
          <p:spPr bwMode="auto">
            <a:xfrm rot="-5400000">
              <a:off x="4427984" y="171387"/>
              <a:ext cx="1728192" cy="6192688"/>
            </a:xfrm>
            <a:prstGeom prst="triangle">
              <a:avLst>
                <a:gd name="adj" fmla="val 50000"/>
              </a:avLst>
            </a:prstGeom>
            <a:solidFill>
              <a:srgbClr val="FF0000">
                <a:alpha val="47842"/>
              </a:srgbClr>
            </a:solidFill>
            <a:ln w="9525" algn="ctr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80" name="等腰三角形 24"/>
            <p:cNvSpPr>
              <a:spLocks noChangeArrowheads="1"/>
            </p:cNvSpPr>
            <p:nvPr/>
          </p:nvSpPr>
          <p:spPr bwMode="auto">
            <a:xfrm rot="5400000" flipH="1">
              <a:off x="1493225" y="2731752"/>
              <a:ext cx="288032" cy="1079966"/>
            </a:xfrm>
            <a:prstGeom prst="triangle">
              <a:avLst>
                <a:gd name="adj" fmla="val 50000"/>
              </a:avLst>
            </a:prstGeom>
            <a:solidFill>
              <a:srgbClr val="FF0000">
                <a:alpha val="47058"/>
              </a:srgbClr>
            </a:solidFill>
            <a:ln w="9525" algn="ctr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pic>
        <p:nvPicPr>
          <p:cNvPr id="81" name="图片 80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V="1">
            <a:off x="3617270" y="4098444"/>
            <a:ext cx="219941" cy="293841"/>
          </a:xfrm>
          <a:prstGeom prst="rect">
            <a:avLst/>
          </a:prstGeom>
        </p:spPr>
      </p:pic>
      <p:sp>
        <p:nvSpPr>
          <p:cNvPr id="82" name="任意多边形 81"/>
          <p:cNvSpPr>
            <a:spLocks/>
          </p:cNvSpPr>
          <p:nvPr/>
        </p:nvSpPr>
        <p:spPr bwMode="auto">
          <a:xfrm>
            <a:off x="5749044" y="4079186"/>
            <a:ext cx="60325" cy="287338"/>
          </a:xfrm>
          <a:custGeom>
            <a:avLst/>
            <a:gdLst>
              <a:gd name="T0" fmla="*/ 0 w 60158"/>
              <a:gd name="T1" fmla="*/ 0 h 336884"/>
              <a:gd name="T2" fmla="*/ 12824 w 60158"/>
              <a:gd name="T3" fmla="*/ 795 h 336884"/>
              <a:gd name="T4" fmla="*/ 38471 w 60158"/>
              <a:gd name="T5" fmla="*/ 1590 h 336884"/>
              <a:gd name="T6" fmla="*/ 51295 w 60158"/>
              <a:gd name="T7" fmla="*/ 2915 h 336884"/>
              <a:gd name="T8" fmla="*/ 64120 w 60158"/>
              <a:gd name="T9" fmla="*/ 3710 h 336884"/>
              <a:gd name="T10" fmla="*/ 51295 w 60158"/>
              <a:gd name="T11" fmla="*/ 5565 h 336884"/>
              <a:gd name="T12" fmla="*/ 38471 w 60158"/>
              <a:gd name="T13" fmla="*/ 7420 h 33688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0158"/>
              <a:gd name="T22" fmla="*/ 0 h 336884"/>
              <a:gd name="T23" fmla="*/ 60158 w 60158"/>
              <a:gd name="T24" fmla="*/ 336884 h 33688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0158" h="336884">
                <a:moveTo>
                  <a:pt x="0" y="0"/>
                </a:moveTo>
                <a:cubicBezTo>
                  <a:pt x="4011" y="12032"/>
                  <a:pt x="6360" y="24751"/>
                  <a:pt x="12032" y="36095"/>
                </a:cubicBezTo>
                <a:cubicBezTo>
                  <a:pt x="18499" y="49028"/>
                  <a:pt x="31018" y="58650"/>
                  <a:pt x="36095" y="72189"/>
                </a:cubicBezTo>
                <a:cubicBezTo>
                  <a:pt x="43275" y="91337"/>
                  <a:pt x="43166" y="112508"/>
                  <a:pt x="48126" y="132347"/>
                </a:cubicBezTo>
                <a:cubicBezTo>
                  <a:pt x="51202" y="144651"/>
                  <a:pt x="56147" y="156410"/>
                  <a:pt x="60158" y="168442"/>
                </a:cubicBezTo>
                <a:cubicBezTo>
                  <a:pt x="56147" y="196516"/>
                  <a:pt x="52438" y="224634"/>
                  <a:pt x="48126" y="252663"/>
                </a:cubicBezTo>
                <a:cubicBezTo>
                  <a:pt x="35436" y="335150"/>
                  <a:pt x="36095" y="299415"/>
                  <a:pt x="36095" y="336884"/>
                </a:cubicBezTo>
              </a:path>
            </a:pathLst>
          </a:custGeom>
          <a:noFill/>
          <a:ln w="19050" cap="flat" cmpd="sng" algn="ctr">
            <a:solidFill>
              <a:srgbClr val="002060"/>
            </a:solidFill>
            <a:prstDash val="solid"/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124707" y="5639390"/>
            <a:ext cx="87935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物体大小一定时，看近处的物体视角大，看远处的物体视角小。</a:t>
            </a:r>
          </a:p>
        </p:txBody>
      </p:sp>
    </p:spTree>
    <p:extLst>
      <p:ext uri="{BB962C8B-B14F-4D97-AF65-F5344CB8AC3E}">
        <p14:creationId xmlns:p14="http://schemas.microsoft.com/office/powerpoint/2010/main" val="21806064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86 2.22222E-6 L 0.33698 2.22222E-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6" dur="indefinite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7" dur="indefinite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82" grpId="0" animBg="1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96056" y="4002264"/>
            <a:ext cx="1572904" cy="658425"/>
            <a:chOff x="3142451" y="548680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96056" y="560640"/>
            <a:ext cx="1572904" cy="658425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96056" y="1421046"/>
            <a:ext cx="1572904" cy="658425"/>
            <a:chOff x="3142451" y="548680"/>
            <a:chExt cx="1572904" cy="658425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4" name="文本框 7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96056" y="2281452"/>
            <a:ext cx="1572904" cy="658425"/>
            <a:chOff x="118542" y="795531"/>
            <a:chExt cx="1572904" cy="658425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7" name="文本框 76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96056" y="3141858"/>
            <a:ext cx="1572904" cy="658425"/>
            <a:chOff x="3142451" y="548680"/>
            <a:chExt cx="1572904" cy="658425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0" name="文本框 7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96056" y="5722989"/>
            <a:ext cx="1572699" cy="658339"/>
            <a:chOff x="3142451" y="548680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3" name="文本框 8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96056" y="4862670"/>
            <a:ext cx="1572699" cy="658339"/>
            <a:chOff x="3142451" y="548680"/>
            <a:chExt cx="1572904" cy="658425"/>
          </a:xfrm>
        </p:grpSpPr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6" name="文本框 85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3462" y="3354643"/>
            <a:ext cx="4149542" cy="2697515"/>
          </a:xfrm>
          <a:prstGeom prst="rect">
            <a:avLst/>
          </a:prstGeom>
          <a:ln w="127000" cap="rnd">
            <a:solidFill>
              <a:schemeClr val="accent5">
                <a:lumMod val="75000"/>
              </a:schemeClr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513" y="3748194"/>
            <a:ext cx="3949700" cy="2633134"/>
          </a:xfrm>
          <a:prstGeom prst="rect">
            <a:avLst/>
          </a:prstGeom>
          <a:ln w="127000" cap="rnd">
            <a:solidFill>
              <a:schemeClr val="accent5">
                <a:lumMod val="75000"/>
              </a:schemeClr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04" name="矩形 103"/>
          <p:cNvSpPr/>
          <p:nvPr/>
        </p:nvSpPr>
        <p:spPr>
          <a:xfrm>
            <a:off x="2830512" y="1493054"/>
            <a:ext cx="91058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平静的水面就好像是一个平面镜。对物体的每一点来说，它在水中所成的像点都与物点“等距”，越接近水面的点，所成的像点距水面就越近，各点组成的像从水面上看就是倒的了。</a:t>
            </a: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05" name="组合 104"/>
          <p:cNvGrpSpPr/>
          <p:nvPr/>
        </p:nvGrpSpPr>
        <p:grpSpPr>
          <a:xfrm>
            <a:off x="2700118" y="364158"/>
            <a:ext cx="5123081" cy="874410"/>
            <a:chOff x="6186283" y="5103141"/>
            <a:chExt cx="4039097" cy="689395"/>
          </a:xfrm>
        </p:grpSpPr>
        <p:grpSp>
          <p:nvGrpSpPr>
            <p:cNvPr id="106" name="组合 105"/>
            <p:cNvGrpSpPr/>
            <p:nvPr/>
          </p:nvGrpSpPr>
          <p:grpSpPr>
            <a:xfrm>
              <a:off x="6186283" y="5103141"/>
              <a:ext cx="4039097" cy="689395"/>
              <a:chOff x="3142878" y="1753554"/>
              <a:chExt cx="4039097" cy="689395"/>
            </a:xfrm>
          </p:grpSpPr>
          <p:sp>
            <p:nvSpPr>
              <p:cNvPr id="108" name="圆角矩形 107"/>
              <p:cNvSpPr/>
              <p:nvPr/>
            </p:nvSpPr>
            <p:spPr>
              <a:xfrm>
                <a:off x="3372405" y="1903173"/>
                <a:ext cx="3809570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文本框 108"/>
              <p:cNvSpPr txBox="1"/>
              <p:nvPr/>
            </p:nvSpPr>
            <p:spPr>
              <a:xfrm>
                <a:off x="4017880" y="1923897"/>
                <a:ext cx="3013904" cy="4125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平面镜成像规律的应用</a:t>
                </a:r>
              </a:p>
            </p:txBody>
          </p:sp>
          <p:sp>
            <p:nvSpPr>
              <p:cNvPr id="110" name="Shape 2248"/>
              <p:cNvSpPr/>
              <p:nvPr/>
            </p:nvSpPr>
            <p:spPr>
              <a:xfrm flipH="1">
                <a:off x="3142878" y="1753554"/>
                <a:ext cx="689395" cy="6893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/>
              </a:p>
            </p:txBody>
          </p:sp>
        </p:grpSp>
        <p:sp>
          <p:nvSpPr>
            <p:cNvPr id="107" name="Shape 25434"/>
            <p:cNvSpPr/>
            <p:nvPr/>
          </p:nvSpPr>
          <p:spPr>
            <a:xfrm>
              <a:off x="6306309" y="5172600"/>
              <a:ext cx="481014" cy="4365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</p:grpSp>
      <p:grpSp>
        <p:nvGrpSpPr>
          <p:cNvPr id="111" name="组合 110"/>
          <p:cNvGrpSpPr/>
          <p:nvPr/>
        </p:nvGrpSpPr>
        <p:grpSpPr>
          <a:xfrm rot="21540000" flipH="1">
            <a:off x="6524959" y="2252217"/>
            <a:ext cx="72000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112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13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10646086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933167" y="2382731"/>
            <a:ext cx="7436911" cy="2833408"/>
            <a:chOff x="2998861" y="2635554"/>
            <a:chExt cx="7436911" cy="2833408"/>
          </a:xfrm>
        </p:grpSpPr>
        <p:grpSp>
          <p:nvGrpSpPr>
            <p:cNvPr id="2" name="组合 1"/>
            <p:cNvGrpSpPr/>
            <p:nvPr/>
          </p:nvGrpSpPr>
          <p:grpSpPr>
            <a:xfrm>
              <a:off x="2998861" y="2635554"/>
              <a:ext cx="7436911" cy="2833408"/>
              <a:chOff x="3062361" y="3166307"/>
              <a:chExt cx="7436911" cy="2833408"/>
            </a:xfrm>
          </p:grpSpPr>
          <p:sp>
            <p:nvSpPr>
              <p:cNvPr id="39" name="任意多边形 38"/>
              <p:cNvSpPr/>
              <p:nvPr/>
            </p:nvSpPr>
            <p:spPr>
              <a:xfrm>
                <a:off x="3516797" y="3341326"/>
                <a:ext cx="6982475" cy="2658389"/>
              </a:xfrm>
              <a:custGeom>
                <a:avLst/>
                <a:gdLst>
                  <a:gd name="connsiteX0" fmla="*/ 467173 w 9694331"/>
                  <a:gd name="connsiteY0" fmla="*/ 143919 h 2043595"/>
                  <a:gd name="connsiteX1" fmla="*/ 2316293 w 9694331"/>
                  <a:gd name="connsiteY1" fmla="*/ 326799 h 2043595"/>
                  <a:gd name="connsiteX2" fmla="*/ 4795333 w 9694331"/>
                  <a:gd name="connsiteY2" fmla="*/ 21999 h 2043595"/>
                  <a:gd name="connsiteX3" fmla="*/ 8137973 w 9694331"/>
                  <a:gd name="connsiteY3" fmla="*/ 113439 h 2043595"/>
                  <a:gd name="connsiteX4" fmla="*/ 9418133 w 9694331"/>
                  <a:gd name="connsiteY4" fmla="*/ 824639 h 2043595"/>
                  <a:gd name="connsiteX5" fmla="*/ 9367333 w 9694331"/>
                  <a:gd name="connsiteY5" fmla="*/ 1850799 h 2043595"/>
                  <a:gd name="connsiteX6" fmla="*/ 5953573 w 9694331"/>
                  <a:gd name="connsiteY6" fmla="*/ 2013359 h 2043595"/>
                  <a:gd name="connsiteX7" fmla="*/ 3596453 w 9694331"/>
                  <a:gd name="connsiteY7" fmla="*/ 2023519 h 2043595"/>
                  <a:gd name="connsiteX8" fmla="*/ 284293 w 9694331"/>
                  <a:gd name="connsiteY8" fmla="*/ 1799999 h 2043595"/>
                  <a:gd name="connsiteX9" fmla="*/ 396053 w 9694331"/>
                  <a:gd name="connsiteY9" fmla="*/ 32159 h 2043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694331" h="2043595">
                    <a:moveTo>
                      <a:pt x="467173" y="143919"/>
                    </a:moveTo>
                    <a:cubicBezTo>
                      <a:pt x="1031053" y="245519"/>
                      <a:pt x="1594933" y="347119"/>
                      <a:pt x="2316293" y="326799"/>
                    </a:cubicBezTo>
                    <a:cubicBezTo>
                      <a:pt x="3037653" y="306479"/>
                      <a:pt x="3825053" y="57559"/>
                      <a:pt x="4795333" y="21999"/>
                    </a:cubicBezTo>
                    <a:cubicBezTo>
                      <a:pt x="5765613" y="-13561"/>
                      <a:pt x="7367506" y="-20334"/>
                      <a:pt x="8137973" y="113439"/>
                    </a:cubicBezTo>
                    <a:cubicBezTo>
                      <a:pt x="8908440" y="247212"/>
                      <a:pt x="9213240" y="535079"/>
                      <a:pt x="9418133" y="824639"/>
                    </a:cubicBezTo>
                    <a:cubicBezTo>
                      <a:pt x="9623026" y="1114199"/>
                      <a:pt x="9944760" y="1652679"/>
                      <a:pt x="9367333" y="1850799"/>
                    </a:cubicBezTo>
                    <a:cubicBezTo>
                      <a:pt x="8789906" y="2048919"/>
                      <a:pt x="6915386" y="1984572"/>
                      <a:pt x="5953573" y="2013359"/>
                    </a:cubicBezTo>
                    <a:cubicBezTo>
                      <a:pt x="4991760" y="2042146"/>
                      <a:pt x="4541333" y="2059079"/>
                      <a:pt x="3596453" y="2023519"/>
                    </a:cubicBezTo>
                    <a:cubicBezTo>
                      <a:pt x="2651573" y="1987959"/>
                      <a:pt x="817693" y="2131892"/>
                      <a:pt x="284293" y="1799999"/>
                    </a:cubicBezTo>
                    <a:cubicBezTo>
                      <a:pt x="-249107" y="1468106"/>
                      <a:pt x="73473" y="750132"/>
                      <a:pt x="396053" y="32159"/>
                    </a:cubicBezTo>
                  </a:path>
                </a:pathLst>
              </a:custGeom>
              <a:solidFill>
                <a:srgbClr val="FDC252">
                  <a:alpha val="29000"/>
                </a:srgbClr>
              </a:solidFill>
              <a:ln w="31750">
                <a:noFill/>
              </a:ln>
              <a:effectLst>
                <a:glow>
                  <a:schemeClr val="accent1"/>
                </a:glow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  <a:softEdge rad="2032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0" name="图片 39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62361" y="3166307"/>
                <a:ext cx="1455680" cy="1995563"/>
              </a:xfrm>
              <a:prstGeom prst="rect">
                <a:avLst/>
              </a:prstGeom>
            </p:spPr>
          </p:pic>
        </p:grpSp>
        <p:sp>
          <p:nvSpPr>
            <p:cNvPr id="46" name="矩形 45"/>
            <p:cNvSpPr/>
            <p:nvPr/>
          </p:nvSpPr>
          <p:spPr>
            <a:xfrm>
              <a:off x="3385295" y="3782663"/>
              <a:ext cx="80859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 dirty="0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4" name="文本框 7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96056" y="3141010"/>
            <a:ext cx="1572904" cy="658425"/>
            <a:chOff x="118542" y="795531"/>
            <a:chExt cx="1572904" cy="658425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7" name="文本框 76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96056" y="2276900"/>
            <a:ext cx="1572904" cy="658425"/>
            <a:chOff x="3142451" y="548680"/>
            <a:chExt cx="1572904" cy="658425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0" name="文本框 7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96056" y="1412790"/>
            <a:ext cx="1572904" cy="658425"/>
            <a:chOff x="3142451" y="548680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3" name="文本框 8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96056" y="4005120"/>
            <a:ext cx="1572904" cy="658425"/>
            <a:chOff x="3142451" y="548680"/>
            <a:chExt cx="1572904" cy="658425"/>
          </a:xfrm>
        </p:grpSpPr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6" name="文本框 8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96056" y="5733256"/>
            <a:ext cx="1572699" cy="658339"/>
            <a:chOff x="3142451" y="548680"/>
            <a:chExt cx="1572904" cy="658425"/>
          </a:xfrm>
        </p:grpSpPr>
        <p:pic>
          <p:nvPicPr>
            <p:cNvPr id="88" name="图片 8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9" name="文本框 8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96056" y="4869230"/>
            <a:ext cx="1572699" cy="658339"/>
            <a:chOff x="3142451" y="548680"/>
            <a:chExt cx="1572904" cy="658425"/>
          </a:xfrm>
        </p:grpSpPr>
        <p:pic>
          <p:nvPicPr>
            <p:cNvPr id="91" name="图片 9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2" name="文本框 9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116" name="Rectangle 3"/>
          <p:cNvSpPr>
            <a:spLocks noChangeArrowheads="1"/>
          </p:cNvSpPr>
          <p:nvPr/>
        </p:nvSpPr>
        <p:spPr bwMode="auto">
          <a:xfrm>
            <a:off x="2559791" y="997750"/>
            <a:ext cx="9553651" cy="83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 </a:t>
            </a:r>
            <a:r>
              <a:rPr kumimoji="1"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月亮到地球的距离是 </a:t>
            </a:r>
            <a:r>
              <a:rPr kumimoji="1"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3.8×10</a:t>
            </a:r>
            <a:r>
              <a:rPr kumimoji="1"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 </a:t>
            </a:r>
            <a:r>
              <a:rPr kumimoji="1"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kumimoji="1"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，井水水深 </a:t>
            </a:r>
            <a:r>
              <a:rPr kumimoji="1"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5m</a:t>
            </a:r>
            <a:r>
              <a:rPr kumimoji="1"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，则月亮的像到水面的距离是</a:t>
            </a:r>
            <a:r>
              <a:rPr kumimoji="1"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_______________m</a:t>
            </a:r>
            <a:r>
              <a:rPr kumimoji="1"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1"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37862" y="3239389"/>
            <a:ext cx="264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平面镜成像特点：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4737862" y="3707795"/>
            <a:ext cx="41112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像物等大；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像距等于物距；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像物连线垂直于平面镜。</a:t>
            </a:r>
          </a:p>
        </p:txBody>
      </p:sp>
      <p:sp>
        <p:nvSpPr>
          <p:cNvPr id="13" name="矩形 12"/>
          <p:cNvSpPr/>
          <p:nvPr/>
        </p:nvSpPr>
        <p:spPr>
          <a:xfrm>
            <a:off x="4256325" y="1339166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3.8×10</a:t>
            </a:r>
            <a:r>
              <a:rPr kumimoji="1"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 </a:t>
            </a:r>
            <a:endParaRPr lang="zh-CN" altLang="en-US" dirty="0"/>
          </a:p>
        </p:txBody>
      </p:sp>
      <p:grpSp>
        <p:nvGrpSpPr>
          <p:cNvPr id="50" name="组合 49"/>
          <p:cNvGrpSpPr/>
          <p:nvPr/>
        </p:nvGrpSpPr>
        <p:grpSpPr>
          <a:xfrm rot="21540000" flipH="1">
            <a:off x="2933443" y="1388405"/>
            <a:ext cx="162000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51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54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55" name="组合 54"/>
          <p:cNvGrpSpPr/>
          <p:nvPr/>
        </p:nvGrpSpPr>
        <p:grpSpPr>
          <a:xfrm rot="21540000" flipH="1">
            <a:off x="10670441" y="1402605"/>
            <a:ext cx="122400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56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57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965842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3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4" name="文本框 7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96056" y="3141010"/>
            <a:ext cx="1572904" cy="658425"/>
            <a:chOff x="118542" y="795531"/>
            <a:chExt cx="1572904" cy="658425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7" name="文本框 76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96056" y="2276900"/>
            <a:ext cx="1572904" cy="658425"/>
            <a:chOff x="3142451" y="548680"/>
            <a:chExt cx="1572904" cy="658425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0" name="文本框 7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96056" y="1412790"/>
            <a:ext cx="1572904" cy="658425"/>
            <a:chOff x="3142451" y="548680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3" name="文本框 8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96056" y="4005120"/>
            <a:ext cx="1572904" cy="658425"/>
            <a:chOff x="3142451" y="548680"/>
            <a:chExt cx="1572904" cy="658425"/>
          </a:xfrm>
        </p:grpSpPr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6" name="文本框 8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96056" y="5733256"/>
            <a:ext cx="1572699" cy="658339"/>
            <a:chOff x="3142451" y="548680"/>
            <a:chExt cx="1572904" cy="658425"/>
          </a:xfrm>
        </p:grpSpPr>
        <p:pic>
          <p:nvPicPr>
            <p:cNvPr id="88" name="图片 8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9" name="文本框 8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96056" y="4869230"/>
            <a:ext cx="1572699" cy="658339"/>
            <a:chOff x="3142451" y="548680"/>
            <a:chExt cx="1572904" cy="658425"/>
          </a:xfrm>
        </p:grpSpPr>
        <p:pic>
          <p:nvPicPr>
            <p:cNvPr id="91" name="图片 9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2" name="文本框 9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116" name="Rectangle 3"/>
          <p:cNvSpPr>
            <a:spLocks noChangeArrowheads="1"/>
          </p:cNvSpPr>
          <p:nvPr/>
        </p:nvSpPr>
        <p:spPr bwMode="auto">
          <a:xfrm>
            <a:off x="2775692" y="582710"/>
            <a:ext cx="848008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Aft>
                <a:spcPct val="0"/>
              </a:spcAft>
              <a:buFontTx/>
              <a:buNone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从平面镜中看到一只挂钟的指针位置如图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所示，此时这个钟的实际时间是（     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202188" y="1568747"/>
            <a:ext cx="44099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A. 4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35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分            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B. 5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25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</a:p>
          <a:p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C. 6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35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分            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D. 7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25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分 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8617060" y="1008925"/>
            <a:ext cx="1926168" cy="2132085"/>
            <a:chOff x="8718660" y="1127316"/>
            <a:chExt cx="1926168" cy="213208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718660" y="1127316"/>
              <a:ext cx="1926168" cy="1850467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9466306" y="2859291"/>
              <a:ext cx="7242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20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062361" y="3166307"/>
            <a:ext cx="5884899" cy="3173133"/>
            <a:chOff x="2732161" y="3100610"/>
            <a:chExt cx="5884899" cy="3173133"/>
          </a:xfrm>
        </p:grpSpPr>
        <p:grpSp>
          <p:nvGrpSpPr>
            <p:cNvPr id="4" name="组合 3"/>
            <p:cNvGrpSpPr/>
            <p:nvPr/>
          </p:nvGrpSpPr>
          <p:grpSpPr>
            <a:xfrm>
              <a:off x="2732161" y="3100610"/>
              <a:ext cx="1455680" cy="1995563"/>
              <a:chOff x="2774524" y="3490823"/>
              <a:chExt cx="1455680" cy="1727545"/>
            </a:xfrm>
          </p:grpSpPr>
          <p:pic>
            <p:nvPicPr>
              <p:cNvPr id="48" name="图片 47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74524" y="3490823"/>
                <a:ext cx="1455680" cy="1727545"/>
              </a:xfrm>
              <a:prstGeom prst="rect">
                <a:avLst/>
              </a:prstGeom>
            </p:spPr>
          </p:pic>
          <p:sp>
            <p:nvSpPr>
              <p:cNvPr id="49" name="矩形 48"/>
              <p:cNvSpPr/>
              <p:nvPr/>
            </p:nvSpPr>
            <p:spPr>
              <a:xfrm>
                <a:off x="3126914" y="4527313"/>
                <a:ext cx="808592" cy="3996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kern="100" dirty="0">
                    <a:effectLst>
                      <a:glow>
                        <a:srgbClr val="FDC050"/>
                      </a:glow>
                      <a:innerShdw blurRad="63500" dist="50800" dir="13500000">
                        <a:prstClr val="black">
                          <a:alpha val="50000"/>
                        </a:prstClr>
                      </a:inn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  <a:cs typeface="仿宋" panose="02010609060101010101" pitchFamily="49" charset="-122"/>
                  </a:rPr>
                  <a:t>解析</a:t>
                </a:r>
                <a:endParaRPr lang="zh-CN" altLang="en-US" sz="2400" dirty="0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263904" y="3799435"/>
              <a:ext cx="4353156" cy="2474308"/>
              <a:chOff x="4124800" y="3508765"/>
              <a:chExt cx="4353156" cy="2474308"/>
            </a:xfrm>
          </p:grpSpPr>
          <p:pic>
            <p:nvPicPr>
              <p:cNvPr id="141" name="图片 140"/>
              <p:cNvPicPr>
                <a:picLocks noChangeAspect="1"/>
              </p:cNvPicPr>
              <p:nvPr/>
            </p:nvPicPr>
            <p:blipFill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124800" y="3908875"/>
                <a:ext cx="1926168" cy="1850467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235254" y="3643073"/>
                <a:ext cx="97338" cy="2340000"/>
              </a:xfrm>
              <a:prstGeom prst="rect">
                <a:avLst/>
              </a:prstGeom>
            </p:spPr>
          </p:pic>
          <p:pic>
            <p:nvPicPr>
              <p:cNvPr id="145" name="图片 144"/>
              <p:cNvPicPr>
                <a:picLocks noChangeAspect="1"/>
              </p:cNvPicPr>
              <p:nvPr/>
            </p:nvPicPr>
            <p:blipFill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flipH="1">
                <a:off x="6551788" y="3908875"/>
                <a:ext cx="1926168" cy="1850467"/>
              </a:xfrm>
              <a:prstGeom prst="rect">
                <a:avLst/>
              </a:prstGeom>
            </p:spPr>
          </p:pic>
          <p:sp>
            <p:nvSpPr>
              <p:cNvPr id="146" name="文本框 145"/>
              <p:cNvSpPr txBox="1"/>
              <p:nvPr/>
            </p:nvSpPr>
            <p:spPr>
              <a:xfrm>
                <a:off x="7152753" y="3508765"/>
                <a:ext cx="72423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物</a:t>
                </a:r>
              </a:p>
            </p:txBody>
          </p:sp>
          <p:sp>
            <p:nvSpPr>
              <p:cNvPr id="147" name="文本框 146"/>
              <p:cNvSpPr txBox="1"/>
              <p:nvPr/>
            </p:nvSpPr>
            <p:spPr>
              <a:xfrm>
                <a:off x="4868898" y="3508765"/>
                <a:ext cx="72423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像</a:t>
                </a:r>
              </a:p>
            </p:txBody>
          </p:sp>
        </p:grpSp>
      </p:grpSp>
      <p:sp>
        <p:nvSpPr>
          <p:cNvPr id="148" name="文本框 147"/>
          <p:cNvSpPr txBox="1"/>
          <p:nvPr/>
        </p:nvSpPr>
        <p:spPr>
          <a:xfrm>
            <a:off x="5635616" y="919727"/>
            <a:ext cx="7242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118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6056" y="4005120"/>
            <a:ext cx="1572904" cy="658425"/>
            <a:chOff x="118542" y="795531"/>
            <a:chExt cx="1572904" cy="658425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6056" y="2276900"/>
            <a:ext cx="1572904" cy="658425"/>
            <a:chOff x="3142451" y="548680"/>
            <a:chExt cx="1572904" cy="65842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8" name="文本框 5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96056" y="1412790"/>
            <a:ext cx="1572904" cy="658425"/>
            <a:chOff x="3142451" y="548680"/>
            <a:chExt cx="1572904" cy="658425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96056" y="3141010"/>
            <a:ext cx="1572904" cy="658425"/>
            <a:chOff x="3142451" y="548680"/>
            <a:chExt cx="1572904" cy="658425"/>
          </a:xfrm>
        </p:grpSpPr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2" name="文本框 7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96056" y="5733256"/>
            <a:ext cx="1572699" cy="658339"/>
            <a:chOff x="3142451" y="548680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96056" y="4869230"/>
            <a:ext cx="1572699" cy="658339"/>
            <a:chOff x="3142451" y="548680"/>
            <a:chExt cx="1572904" cy="658425"/>
          </a:xfrm>
        </p:grpSpPr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7" name="文本框 96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070968" y="1324464"/>
            <a:ext cx="2712605" cy="3916936"/>
            <a:chOff x="3640300" y="1457512"/>
            <a:chExt cx="2712605" cy="4488489"/>
          </a:xfrm>
        </p:grpSpPr>
        <p:sp>
          <p:nvSpPr>
            <p:cNvPr id="63" name="圆角矩形 62"/>
            <p:cNvSpPr/>
            <p:nvPr/>
          </p:nvSpPr>
          <p:spPr>
            <a:xfrm>
              <a:off x="4490650" y="1457512"/>
              <a:ext cx="1760135" cy="1086258"/>
            </a:xfrm>
            <a:prstGeom prst="roundRect">
              <a:avLst/>
            </a:prstGeom>
            <a:solidFill>
              <a:srgbClr val="026BA5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实验方法</a:t>
              </a:r>
              <a:endParaRPr lang="en-US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sp>
          <p:nvSpPr>
            <p:cNvPr id="78" name="圆角矩形 77"/>
            <p:cNvSpPr/>
            <p:nvPr/>
          </p:nvSpPr>
          <p:spPr>
            <a:xfrm>
              <a:off x="4491171" y="4877774"/>
              <a:ext cx="1861734" cy="1068227"/>
            </a:xfrm>
            <a:prstGeom prst="roundRect">
              <a:avLst/>
            </a:prstGeom>
            <a:solidFill>
              <a:srgbClr val="026BA5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成像特点</a:t>
              </a: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3640300" y="1905756"/>
              <a:ext cx="868049" cy="3521347"/>
              <a:chOff x="3790888" y="1757925"/>
              <a:chExt cx="868049" cy="3521347"/>
            </a:xfrm>
          </p:grpSpPr>
          <p:cxnSp>
            <p:nvCxnSpPr>
              <p:cNvPr id="86" name="直接箭头连接符 85"/>
              <p:cNvCxnSpPr/>
              <p:nvPr/>
            </p:nvCxnSpPr>
            <p:spPr>
              <a:xfrm>
                <a:off x="4193427" y="1773083"/>
                <a:ext cx="465510" cy="0"/>
              </a:xfrm>
              <a:prstGeom prst="straightConnector1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87" name="直接箭头连接符 86"/>
              <p:cNvCxnSpPr/>
              <p:nvPr/>
            </p:nvCxnSpPr>
            <p:spPr>
              <a:xfrm>
                <a:off x="4193427" y="5264057"/>
                <a:ext cx="448331" cy="0"/>
              </a:xfrm>
              <a:prstGeom prst="straightConnector1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88" name="直接连接符 87"/>
              <p:cNvCxnSpPr/>
              <p:nvPr/>
            </p:nvCxnSpPr>
            <p:spPr>
              <a:xfrm>
                <a:off x="4209300" y="1757925"/>
                <a:ext cx="0" cy="3521347"/>
              </a:xfrm>
              <a:prstGeom prst="line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90" name="直接箭头连接符 89"/>
              <p:cNvCxnSpPr/>
              <p:nvPr/>
            </p:nvCxnSpPr>
            <p:spPr>
              <a:xfrm>
                <a:off x="3790888" y="3514147"/>
                <a:ext cx="418412" cy="0"/>
              </a:xfrm>
              <a:prstGeom prst="straightConnector1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grpSp>
        <p:nvGrpSpPr>
          <p:cNvPr id="4" name="组合 3"/>
          <p:cNvGrpSpPr/>
          <p:nvPr/>
        </p:nvGrpSpPr>
        <p:grpSpPr>
          <a:xfrm>
            <a:off x="6743027" y="1440932"/>
            <a:ext cx="2656152" cy="602139"/>
            <a:chOff x="7104636" y="981216"/>
            <a:chExt cx="2656152" cy="602139"/>
          </a:xfrm>
        </p:grpSpPr>
        <p:cxnSp>
          <p:nvCxnSpPr>
            <p:cNvPr id="54" name="直接箭头连接符 53"/>
            <p:cNvCxnSpPr/>
            <p:nvPr/>
          </p:nvCxnSpPr>
          <p:spPr>
            <a:xfrm>
              <a:off x="7104636" y="1288063"/>
              <a:ext cx="818479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圆角矩形 54"/>
            <p:cNvSpPr/>
            <p:nvPr/>
          </p:nvSpPr>
          <p:spPr>
            <a:xfrm>
              <a:off x="7923115" y="981216"/>
              <a:ext cx="1837673" cy="602139"/>
            </a:xfrm>
            <a:prstGeom prst="roundRect">
              <a:avLst/>
            </a:prstGeom>
            <a:noFill/>
            <a:ln w="28575" cmpd="sng">
              <a:solidFill>
                <a:srgbClr val="026BA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>
                <a:buClrTx/>
                <a:buSzTx/>
                <a:buFontTx/>
              </a:pPr>
              <a:r>
                <a:rPr lang="zh-CN" altLang="en-US" sz="24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等效替代法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783573" y="3983926"/>
            <a:ext cx="5045234" cy="1582746"/>
            <a:chOff x="7197486" y="2202887"/>
            <a:chExt cx="5045234" cy="2234697"/>
          </a:xfrm>
        </p:grpSpPr>
        <p:sp>
          <p:nvSpPr>
            <p:cNvPr id="61" name="圆角矩形 60"/>
            <p:cNvSpPr/>
            <p:nvPr/>
          </p:nvSpPr>
          <p:spPr>
            <a:xfrm>
              <a:off x="7915266" y="2202887"/>
              <a:ext cx="4327454" cy="2234697"/>
            </a:xfrm>
            <a:prstGeom prst="roundRect">
              <a:avLst/>
            </a:prstGeom>
            <a:noFill/>
            <a:ln w="28575" cmpd="sng">
              <a:solidFill>
                <a:srgbClr val="026BA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>
                <a:buClrTx/>
                <a:buSzTx/>
                <a:buFontTx/>
              </a:pPr>
              <a:r>
                <a:rPr lang="en-US" altLang="zh-CN" sz="24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1.</a:t>
              </a:r>
              <a:r>
                <a:rPr lang="zh-CN" altLang="en-US" sz="24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像物等大</a:t>
              </a:r>
              <a:endPara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  <a:p>
              <a:pPr lvl="0">
                <a:buClrTx/>
                <a:buSzTx/>
                <a:buFontTx/>
              </a:pPr>
              <a:r>
                <a:rPr lang="en-US" altLang="zh-CN" sz="24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2.</a:t>
              </a:r>
              <a:r>
                <a:rPr lang="zh-CN" altLang="en-US" sz="24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像距等于物距</a:t>
              </a:r>
              <a:endPara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  <a:p>
              <a:pPr lvl="0">
                <a:buClrTx/>
                <a:buSzTx/>
                <a:buFontTx/>
              </a:pPr>
              <a:r>
                <a:rPr lang="en-US" altLang="zh-CN" sz="24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3.</a:t>
              </a:r>
              <a:r>
                <a:rPr lang="zh-CN" altLang="en-US" sz="24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像和物体的连线与镜面垂直</a:t>
              </a:r>
            </a:p>
          </p:txBody>
        </p:sp>
        <p:cxnSp>
          <p:nvCxnSpPr>
            <p:cNvPr id="68" name="直接箭头连接符 67"/>
            <p:cNvCxnSpPr/>
            <p:nvPr/>
          </p:nvCxnSpPr>
          <p:spPr>
            <a:xfrm>
              <a:off x="7197486" y="3320236"/>
              <a:ext cx="717780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圆角矩形 48"/>
          <p:cNvSpPr/>
          <p:nvPr/>
        </p:nvSpPr>
        <p:spPr>
          <a:xfrm>
            <a:off x="2528430" y="2739049"/>
            <a:ext cx="1753586" cy="947938"/>
          </a:xfrm>
          <a:prstGeom prst="roundRect">
            <a:avLst/>
          </a:prstGeom>
          <a:solidFill>
            <a:srgbClr val="026BA5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平面镜</a:t>
            </a:r>
            <a:endParaRPr lang="en-US" altLang="zh-CN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ctr"/>
            <a:r>
              <a:rPr lang="zh-CN" altLang="en-US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成像</a:t>
            </a:r>
            <a:endParaRPr lang="zh-CN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524959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96056" y="4869230"/>
            <a:ext cx="1572699" cy="658339"/>
            <a:chOff x="118542" y="795531"/>
            <a:chExt cx="1572904" cy="658425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190550" y="879103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6056" y="5733256"/>
            <a:ext cx="1572699" cy="658339"/>
            <a:chOff x="3142451" y="548680"/>
            <a:chExt cx="1572904" cy="658425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6056" y="2276900"/>
            <a:ext cx="1572904" cy="658425"/>
            <a:chOff x="3142451" y="548680"/>
            <a:chExt cx="1572904" cy="658425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96056" y="1412790"/>
            <a:ext cx="1572904" cy="658425"/>
            <a:chOff x="3142451" y="548680"/>
            <a:chExt cx="1572904" cy="658425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6056" y="3141010"/>
            <a:ext cx="1572904" cy="658425"/>
            <a:chOff x="3142451" y="548680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96056" y="4005120"/>
            <a:ext cx="1572904" cy="658425"/>
            <a:chOff x="3142451" y="548680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2814084" y="564959"/>
            <a:ext cx="84776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如图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所示，家用小轿车的前挡风玻璃都是斜的，请你运用所学知识简要说明这样设计的目的。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3680851" y="4165146"/>
            <a:ext cx="6583032" cy="2373622"/>
            <a:chOff x="5366863" y="4191564"/>
            <a:chExt cx="5935188" cy="2373622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07457" y="4191564"/>
              <a:ext cx="5894594" cy="2373622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5366863" y="4403430"/>
              <a:ext cx="5884392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分析：</a:t>
              </a:r>
              <a:endPara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       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这样设计可以保证夜间行车时，车内景物通过挡风玻璃所成的像，成在司机前面斜上方，如图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所示。从而避免干扰司机视线，保证驾驶安全。</a:t>
              </a:r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 rot="21540000" flipH="1">
            <a:off x="8828952" y="1009219"/>
            <a:ext cx="68400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29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30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873238" y="1598153"/>
            <a:ext cx="2116212" cy="2393672"/>
            <a:chOff x="7873238" y="1598153"/>
            <a:chExt cx="2116212" cy="2393672"/>
          </a:xfrm>
        </p:grpSpPr>
        <p:grpSp>
          <p:nvGrpSpPr>
            <p:cNvPr id="17" name="组合 16"/>
            <p:cNvGrpSpPr/>
            <p:nvPr/>
          </p:nvGrpSpPr>
          <p:grpSpPr>
            <a:xfrm>
              <a:off x="7873238" y="1598153"/>
              <a:ext cx="2116212" cy="2077714"/>
              <a:chOff x="7726431" y="1927406"/>
              <a:chExt cx="2409825" cy="2352675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7726431" y="1927406"/>
                <a:ext cx="2409825" cy="2352675"/>
                <a:chOff x="7726431" y="1927406"/>
                <a:chExt cx="2409825" cy="2352675"/>
              </a:xfrm>
            </p:grpSpPr>
            <p:grpSp>
              <p:nvGrpSpPr>
                <p:cNvPr id="13" name="组合 12"/>
                <p:cNvGrpSpPr/>
                <p:nvPr/>
              </p:nvGrpSpPr>
              <p:grpSpPr>
                <a:xfrm>
                  <a:off x="7726431" y="1927406"/>
                  <a:ext cx="2409825" cy="2352675"/>
                  <a:chOff x="7496063" y="1727529"/>
                  <a:chExt cx="2409825" cy="2352675"/>
                </a:xfrm>
              </p:grpSpPr>
              <p:pic>
                <p:nvPicPr>
                  <p:cNvPr id="10" name="图片 9"/>
                  <p:cNvPicPr>
                    <a:picLocks noChangeAspect="1"/>
                  </p:cNvPicPr>
                  <p:nvPr/>
                </p:nvPicPr>
                <p:blipFill>
                  <a:blip r:embed="rId6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tretch>
                    <a:fillRect/>
                  </a:stretch>
                </p:blipFill>
                <p:spPr>
                  <a:xfrm>
                    <a:off x="7496063" y="1727529"/>
                    <a:ext cx="2409825" cy="2352675"/>
                  </a:xfrm>
                  <a:prstGeom prst="rect">
                    <a:avLst/>
                  </a:prstGeom>
                </p:spPr>
              </p:pic>
              <p:cxnSp>
                <p:nvCxnSpPr>
                  <p:cNvPr id="12" name="直接箭头连接符 11"/>
                  <p:cNvCxnSpPr/>
                  <p:nvPr/>
                </p:nvCxnSpPr>
                <p:spPr>
                  <a:xfrm flipV="1">
                    <a:off x="9487463" y="2652147"/>
                    <a:ext cx="0" cy="566356"/>
                  </a:xfrm>
                  <a:prstGeom prst="straightConnector1">
                    <a:avLst/>
                  </a:prstGeom>
                  <a:ln w="28575">
                    <a:tailEnd type="triangle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60" name="直接箭头连接符 59"/>
                <p:cNvCxnSpPr/>
                <p:nvPr/>
              </p:nvCxnSpPr>
              <p:spPr>
                <a:xfrm rot="4620000" flipV="1">
                  <a:off x="8931344" y="2261601"/>
                  <a:ext cx="0" cy="566356"/>
                </a:xfrm>
                <a:prstGeom prst="straightConnector1">
                  <a:avLst/>
                </a:prstGeom>
                <a:ln w="28575">
                  <a:prstDash val="dash"/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4" name="文本框 63"/>
              <p:cNvSpPr txBox="1"/>
              <p:nvPr/>
            </p:nvSpPr>
            <p:spPr>
              <a:xfrm>
                <a:off x="9772651" y="3160312"/>
                <a:ext cx="30505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物</a:t>
                </a:r>
              </a:p>
            </p:txBody>
          </p:sp>
          <p:sp>
            <p:nvSpPr>
              <p:cNvPr id="65" name="文本框 64"/>
              <p:cNvSpPr txBox="1"/>
              <p:nvPr/>
            </p:nvSpPr>
            <p:spPr>
              <a:xfrm>
                <a:off x="8655423" y="2047090"/>
                <a:ext cx="30505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像</a:t>
                </a:r>
              </a:p>
            </p:txBody>
          </p:sp>
        </p:grpSp>
        <p:sp>
          <p:nvSpPr>
            <p:cNvPr id="67" name="矩形 66"/>
            <p:cNvSpPr/>
            <p:nvPr/>
          </p:nvSpPr>
          <p:spPr>
            <a:xfrm>
              <a:off x="8604259" y="3591715"/>
              <a:ext cx="56938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20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1600" dirty="0"/>
            </a:p>
          </p:txBody>
        </p:sp>
      </p:grpSp>
      <p:grpSp>
        <p:nvGrpSpPr>
          <p:cNvPr id="68" name="组合 67"/>
          <p:cNvGrpSpPr/>
          <p:nvPr/>
        </p:nvGrpSpPr>
        <p:grpSpPr>
          <a:xfrm rot="21540000" flipH="1">
            <a:off x="8945009" y="5504709"/>
            <a:ext cx="97200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69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70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275183" y="1448143"/>
            <a:ext cx="3164065" cy="2433296"/>
            <a:chOff x="3378877" y="1653023"/>
            <a:chExt cx="3164065" cy="24332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78877" y="1653023"/>
              <a:ext cx="3164065" cy="2229794"/>
            </a:xfrm>
            <a:prstGeom prst="rect">
              <a:avLst/>
            </a:prstGeom>
          </p:spPr>
        </p:pic>
        <p:sp>
          <p:nvSpPr>
            <p:cNvPr id="61" name="矩形 60"/>
            <p:cNvSpPr/>
            <p:nvPr/>
          </p:nvSpPr>
          <p:spPr>
            <a:xfrm>
              <a:off x="4930353" y="3686209"/>
              <a:ext cx="56938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20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42019168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6815" y="760351"/>
            <a:ext cx="7048163" cy="5358535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4175491" y="1568808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作业</a:t>
            </a:r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：</a:t>
            </a:r>
          </a:p>
        </p:txBody>
      </p:sp>
      <p:cxnSp>
        <p:nvCxnSpPr>
          <p:cNvPr id="43" name="直接连接符 42"/>
          <p:cNvCxnSpPr/>
          <p:nvPr/>
        </p:nvCxnSpPr>
        <p:spPr>
          <a:xfrm>
            <a:off x="4869770" y="2881135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4869770" y="369178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4934506" y="456572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7800724" y="4978884"/>
            <a:ext cx="14889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20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96056" y="5733256"/>
            <a:ext cx="1572699" cy="658339"/>
            <a:chOff x="118542" y="795531"/>
            <a:chExt cx="1572904" cy="658425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6056" y="2276872"/>
            <a:ext cx="1572904" cy="658425"/>
            <a:chOff x="3142451" y="548680"/>
            <a:chExt cx="1572904" cy="658425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96056" y="1412776"/>
            <a:ext cx="1572904" cy="658425"/>
            <a:chOff x="3142451" y="548680"/>
            <a:chExt cx="1572904" cy="658425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7" name="文本框 3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6056" y="3140968"/>
            <a:ext cx="1572904" cy="658425"/>
            <a:chOff x="3142451" y="548680"/>
            <a:chExt cx="1572904" cy="658425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6056" y="4005064"/>
            <a:ext cx="1572904" cy="658425"/>
            <a:chOff x="3142451" y="548680"/>
            <a:chExt cx="1572904" cy="658425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6056" y="4869160"/>
            <a:ext cx="1572904" cy="658425"/>
            <a:chOff x="3142451" y="548680"/>
            <a:chExt cx="1572904" cy="658425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363779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73072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内容占位符 1"/>
          <p:cNvSpPr txBox="1">
            <a:spLocks/>
          </p:cNvSpPr>
          <p:nvPr/>
        </p:nvSpPr>
        <p:spPr>
          <a:xfrm>
            <a:off x="2871650" y="2738389"/>
            <a:ext cx="8162806" cy="468000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能描述平面镜成像的特点。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内容占位符 1"/>
          <p:cNvSpPr txBox="1">
            <a:spLocks/>
          </p:cNvSpPr>
          <p:nvPr/>
        </p:nvSpPr>
        <p:spPr>
          <a:xfrm>
            <a:off x="2871650" y="3466144"/>
            <a:ext cx="8789533" cy="847129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通过实验，探究并了解平面镜成像的特点</a:t>
            </a: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674471" y="326379"/>
            <a:ext cx="2968316" cy="899144"/>
            <a:chOff x="2669935" y="349904"/>
            <a:chExt cx="2968316" cy="899144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3583419" y="1102861"/>
              <a:ext cx="1872208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1" name="组合 70"/>
            <p:cNvGrpSpPr/>
            <p:nvPr/>
          </p:nvGrpSpPr>
          <p:grpSpPr>
            <a:xfrm>
              <a:off x="2669935" y="349904"/>
              <a:ext cx="2968316" cy="899144"/>
              <a:chOff x="3059156" y="518364"/>
              <a:chExt cx="2275879" cy="689395"/>
            </a:xfrm>
          </p:grpSpPr>
          <p:sp>
            <p:nvSpPr>
              <p:cNvPr id="72" name="圆角矩形 71"/>
              <p:cNvSpPr/>
              <p:nvPr/>
            </p:nvSpPr>
            <p:spPr>
              <a:xfrm>
                <a:off x="3358902" y="667983"/>
                <a:ext cx="1976133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3" name="Group 2261"/>
              <p:cNvGrpSpPr/>
              <p:nvPr/>
            </p:nvGrpSpPr>
            <p:grpSpPr>
              <a:xfrm flipH="1">
                <a:off x="3059156" y="518364"/>
                <a:ext cx="757333" cy="689395"/>
                <a:chOff x="-2" y="-1"/>
                <a:chExt cx="963727" cy="877273"/>
              </a:xfr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5" name="Shape 2248"/>
                <p:cNvSpPr/>
                <p:nvPr/>
              </p:nvSpPr>
              <p:spPr>
                <a:xfrm>
                  <a:off x="-2" y="-1"/>
                  <a:ext cx="877274" cy="87727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rgbClr val="026BA5"/>
                </a:solidFill>
                <a:ln w="28575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6" name="Shape 2249"/>
                <p:cNvSpPr/>
                <p:nvPr/>
              </p:nvSpPr>
              <p:spPr>
                <a:xfrm>
                  <a:off x="822000" y="384073"/>
                  <a:ext cx="141725" cy="552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968" y="0"/>
                      </a:moveTo>
                      <a:lnTo>
                        <a:pt x="0" y="21600"/>
                      </a:lnTo>
                      <a:lnTo>
                        <a:pt x="16848" y="21600"/>
                      </a:lnTo>
                      <a:lnTo>
                        <a:pt x="21600" y="0"/>
                      </a:lnTo>
                      <a:lnTo>
                        <a:pt x="4968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7" name="Shape 2250"/>
                <p:cNvSpPr/>
                <p:nvPr/>
              </p:nvSpPr>
              <p:spPr>
                <a:xfrm>
                  <a:off x="822000" y="439345"/>
                  <a:ext cx="141725" cy="5385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16848" y="0"/>
                      </a:lnTo>
                      <a:lnTo>
                        <a:pt x="21600" y="21600"/>
                      </a:lnTo>
                      <a:lnTo>
                        <a:pt x="4968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8" name="Shape 2251"/>
                <p:cNvSpPr/>
                <p:nvPr/>
              </p:nvSpPr>
              <p:spPr>
                <a:xfrm>
                  <a:off x="112323" y="107002"/>
                  <a:ext cx="659019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9" name="Shape 2252"/>
                <p:cNvSpPr/>
                <p:nvPr/>
              </p:nvSpPr>
              <p:spPr>
                <a:xfrm>
                  <a:off x="109128" y="109128"/>
                  <a:ext cx="659018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1800"/>
                      </a:moveTo>
                      <a:cubicBezTo>
                        <a:pt x="15750" y="1800"/>
                        <a:pt x="19800" y="5850"/>
                        <a:pt x="19800" y="10800"/>
                      </a:cubicBezTo>
                      <a:cubicBezTo>
                        <a:pt x="19800" y="15778"/>
                        <a:pt x="15750" y="19800"/>
                        <a:pt x="10800" y="19800"/>
                      </a:cubicBezTo>
                      <a:cubicBezTo>
                        <a:pt x="5850" y="19800"/>
                        <a:pt x="1800" y="15778"/>
                        <a:pt x="1800" y="10800"/>
                      </a:cubicBezTo>
                      <a:cubicBezTo>
                        <a:pt x="1800" y="5850"/>
                        <a:pt x="5850" y="1800"/>
                        <a:pt x="10800" y="1800"/>
                      </a:cubicBezTo>
                      <a:moveTo>
                        <a:pt x="10800" y="0"/>
                      </a:moveTo>
                      <a:cubicBezTo>
                        <a:pt x="4837" y="0"/>
                        <a:pt x="0" y="4837"/>
                        <a:pt x="0" y="10800"/>
                      </a:cubicBezTo>
                      <a:cubicBezTo>
                        <a:pt x="0" y="16791"/>
                        <a:pt x="4837" y="21600"/>
                        <a:pt x="10800" y="21600"/>
                      </a:cubicBezTo>
                      <a:cubicBezTo>
                        <a:pt x="16762" y="21600"/>
                        <a:pt x="21600" y="16791"/>
                        <a:pt x="21600" y="10800"/>
                      </a:cubicBezTo>
                      <a:cubicBezTo>
                        <a:pt x="21600" y="4837"/>
                        <a:pt x="16762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0" name="Shape 2253"/>
                <p:cNvSpPr/>
                <p:nvPr/>
              </p:nvSpPr>
              <p:spPr>
                <a:xfrm>
                  <a:off x="219674" y="219673"/>
                  <a:ext cx="437928" cy="43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2700"/>
                      </a:moveTo>
                      <a:cubicBezTo>
                        <a:pt x="15272" y="2700"/>
                        <a:pt x="18900" y="6370"/>
                        <a:pt x="18900" y="10800"/>
                      </a:cubicBezTo>
                      <a:cubicBezTo>
                        <a:pt x="18900" y="15272"/>
                        <a:pt x="15272" y="18900"/>
                        <a:pt x="10800" y="18900"/>
                      </a:cubicBezTo>
                      <a:cubicBezTo>
                        <a:pt x="6328" y="18900"/>
                        <a:pt x="2700" y="15272"/>
                        <a:pt x="2700" y="10800"/>
                      </a:cubicBezTo>
                      <a:cubicBezTo>
                        <a:pt x="2700" y="6370"/>
                        <a:pt x="6328" y="2700"/>
                        <a:pt x="10800" y="2700"/>
                      </a:cubicBezTo>
                      <a:moveTo>
                        <a:pt x="10800" y="0"/>
                      </a:moveTo>
                      <a:cubicBezTo>
                        <a:pt x="4852" y="0"/>
                        <a:pt x="0" y="4852"/>
                        <a:pt x="0" y="10800"/>
                      </a:cubicBezTo>
                      <a:cubicBezTo>
                        <a:pt x="0" y="16791"/>
                        <a:pt x="4852" y="21600"/>
                        <a:pt x="10800" y="21600"/>
                      </a:cubicBezTo>
                      <a:cubicBezTo>
                        <a:pt x="16748" y="21600"/>
                        <a:pt x="21600" y="16791"/>
                        <a:pt x="21600" y="10800"/>
                      </a:cubicBezTo>
                      <a:cubicBezTo>
                        <a:pt x="21600" y="4852"/>
                        <a:pt x="16748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1" name="Shape 2254"/>
                <p:cNvSpPr/>
                <p:nvPr/>
              </p:nvSpPr>
              <p:spPr>
                <a:xfrm>
                  <a:off x="328800" y="328800"/>
                  <a:ext cx="219673" cy="2196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5400"/>
                      </a:moveTo>
                      <a:cubicBezTo>
                        <a:pt x="13753" y="5400"/>
                        <a:pt x="16200" y="7847"/>
                        <a:pt x="16200" y="10800"/>
                      </a:cubicBezTo>
                      <a:cubicBezTo>
                        <a:pt x="16200" y="13838"/>
                        <a:pt x="13753" y="16200"/>
                        <a:pt x="10800" y="16200"/>
                      </a:cubicBezTo>
                      <a:cubicBezTo>
                        <a:pt x="7847" y="16200"/>
                        <a:pt x="5400" y="13838"/>
                        <a:pt x="5400" y="10800"/>
                      </a:cubicBezTo>
                      <a:cubicBezTo>
                        <a:pt x="5400" y="7847"/>
                        <a:pt x="7847" y="5400"/>
                        <a:pt x="10800" y="5400"/>
                      </a:cubicBezTo>
                      <a:moveTo>
                        <a:pt x="10800" y="0"/>
                      </a:moveTo>
                      <a:cubicBezTo>
                        <a:pt x="4809" y="0"/>
                        <a:pt x="0" y="4894"/>
                        <a:pt x="0" y="10800"/>
                      </a:cubicBezTo>
                      <a:cubicBezTo>
                        <a:pt x="0" y="16791"/>
                        <a:pt x="4809" y="21600"/>
                        <a:pt x="10800" y="21600"/>
                      </a:cubicBezTo>
                      <a:cubicBezTo>
                        <a:pt x="16791" y="21600"/>
                        <a:pt x="21600" y="16791"/>
                        <a:pt x="21600" y="10800"/>
                      </a:cubicBezTo>
                      <a:cubicBezTo>
                        <a:pt x="21600" y="4894"/>
                        <a:pt x="16791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2" name="Shape 2255"/>
                <p:cNvSpPr/>
                <p:nvPr/>
              </p:nvSpPr>
              <p:spPr>
                <a:xfrm>
                  <a:off x="432259" y="432259"/>
                  <a:ext cx="527215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319" y="21600"/>
                      </a:moveTo>
                      <a:cubicBezTo>
                        <a:pt x="281" y="21600"/>
                        <a:pt x="281" y="21600"/>
                        <a:pt x="281" y="21600"/>
                      </a:cubicBezTo>
                      <a:cubicBezTo>
                        <a:pt x="140" y="21600"/>
                        <a:pt x="0" y="17550"/>
                        <a:pt x="0" y="10800"/>
                      </a:cubicBezTo>
                      <a:cubicBezTo>
                        <a:pt x="0" y="5400"/>
                        <a:pt x="140" y="0"/>
                        <a:pt x="281" y="0"/>
                      </a:cubicBezTo>
                      <a:cubicBezTo>
                        <a:pt x="21319" y="0"/>
                        <a:pt x="21319" y="0"/>
                        <a:pt x="21319" y="0"/>
                      </a:cubicBezTo>
                      <a:cubicBezTo>
                        <a:pt x="21460" y="0"/>
                        <a:pt x="21600" y="5400"/>
                        <a:pt x="21600" y="10800"/>
                      </a:cubicBezTo>
                      <a:cubicBezTo>
                        <a:pt x="21600" y="17550"/>
                        <a:pt x="21460" y="21600"/>
                        <a:pt x="21319" y="21600"/>
                      </a:cubicBezTo>
                    </a:path>
                  </a:pathLst>
                </a:custGeom>
                <a:solidFill>
                  <a:srgbClr val="08191E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3" name="Shape 2256"/>
                <p:cNvSpPr/>
                <p:nvPr/>
              </p:nvSpPr>
              <p:spPr>
                <a:xfrm>
                  <a:off x="433676" y="432259"/>
                  <a:ext cx="204084" cy="2055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516" y="16539"/>
                      </a:moveTo>
                      <a:cubicBezTo>
                        <a:pt x="17153" y="16900"/>
                        <a:pt x="16790" y="17172"/>
                        <a:pt x="16427" y="17533"/>
                      </a:cubicBezTo>
                      <a:cubicBezTo>
                        <a:pt x="20511" y="21600"/>
                        <a:pt x="20511" y="21600"/>
                        <a:pt x="20511" y="21600"/>
                      </a:cubicBezTo>
                      <a:cubicBezTo>
                        <a:pt x="20874" y="21329"/>
                        <a:pt x="21237" y="20967"/>
                        <a:pt x="21600" y="20606"/>
                      </a:cubicBezTo>
                      <a:cubicBezTo>
                        <a:pt x="17516" y="16539"/>
                        <a:pt x="17516" y="16539"/>
                        <a:pt x="17516" y="16539"/>
                      </a:cubicBezTo>
                      <a:moveTo>
                        <a:pt x="9257" y="8315"/>
                      </a:moveTo>
                      <a:cubicBezTo>
                        <a:pt x="8894" y="8676"/>
                        <a:pt x="8622" y="9038"/>
                        <a:pt x="8259" y="9309"/>
                      </a:cubicBezTo>
                      <a:cubicBezTo>
                        <a:pt x="12343" y="13466"/>
                        <a:pt x="12343" y="13466"/>
                        <a:pt x="12343" y="13466"/>
                      </a:cubicBezTo>
                      <a:cubicBezTo>
                        <a:pt x="12706" y="13105"/>
                        <a:pt x="13069" y="12743"/>
                        <a:pt x="13341" y="12382"/>
                      </a:cubicBezTo>
                      <a:cubicBezTo>
                        <a:pt x="9257" y="8315"/>
                        <a:pt x="9257" y="8315"/>
                        <a:pt x="9257" y="8315"/>
                      </a:cubicBezTo>
                      <a:moveTo>
                        <a:pt x="0" y="1175"/>
                      </a:moveTo>
                      <a:cubicBezTo>
                        <a:pt x="4084" y="5242"/>
                        <a:pt x="4084" y="5242"/>
                        <a:pt x="4084" y="5242"/>
                      </a:cubicBezTo>
                      <a:cubicBezTo>
                        <a:pt x="4447" y="4971"/>
                        <a:pt x="4810" y="4609"/>
                        <a:pt x="5173" y="4248"/>
                      </a:cubicBezTo>
                      <a:cubicBezTo>
                        <a:pt x="2269" y="1356"/>
                        <a:pt x="2269" y="1356"/>
                        <a:pt x="2269" y="1356"/>
                      </a:cubicBezTo>
                      <a:cubicBezTo>
                        <a:pt x="545" y="1356"/>
                        <a:pt x="545" y="1356"/>
                        <a:pt x="545" y="1356"/>
                      </a:cubicBezTo>
                      <a:cubicBezTo>
                        <a:pt x="363" y="1356"/>
                        <a:pt x="182" y="1356"/>
                        <a:pt x="0" y="1175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182" y="90"/>
                      </a:moveTo>
                      <a:cubicBezTo>
                        <a:pt x="182" y="90"/>
                        <a:pt x="91" y="90"/>
                        <a:pt x="91" y="90"/>
                      </a:cubicBezTo>
                      <a:cubicBezTo>
                        <a:pt x="91" y="90"/>
                        <a:pt x="182" y="90"/>
                        <a:pt x="182" y="9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90"/>
                        <a:pt x="182" y="90"/>
                      </a:cubicBezTo>
                      <a:cubicBezTo>
                        <a:pt x="182" y="9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</a:path>
                  </a:pathLst>
                </a:custGeom>
                <a:solidFill>
                  <a:srgbClr val="C45A3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4" name="Shape 2257"/>
                <p:cNvSpPr/>
                <p:nvPr/>
              </p:nvSpPr>
              <p:spPr>
                <a:xfrm>
                  <a:off x="627838" y="627839"/>
                  <a:ext cx="48188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16"/>
                        <a:pt x="1516" y="3032"/>
                        <a:pt x="0" y="4168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084"/>
                        <a:pt x="20084" y="18568"/>
                        <a:pt x="21600" y="17053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5" name="Shape 2258"/>
                <p:cNvSpPr/>
                <p:nvPr/>
              </p:nvSpPr>
              <p:spPr>
                <a:xfrm>
                  <a:off x="549890" y="549890"/>
                  <a:ext cx="49604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168" y="0"/>
                      </a:moveTo>
                      <a:cubicBezTo>
                        <a:pt x="3032" y="1516"/>
                        <a:pt x="1516" y="3032"/>
                        <a:pt x="0" y="4547"/>
                      </a:cubicBezTo>
                      <a:cubicBezTo>
                        <a:pt x="17053" y="21600"/>
                        <a:pt x="17053" y="21600"/>
                        <a:pt x="17053" y="21600"/>
                      </a:cubicBezTo>
                      <a:cubicBezTo>
                        <a:pt x="18568" y="20084"/>
                        <a:pt x="20084" y="18947"/>
                        <a:pt x="21600" y="17432"/>
                      </a:cubicBezTo>
                      <a:cubicBezTo>
                        <a:pt x="4168" y="0"/>
                        <a:pt x="4168" y="0"/>
                        <a:pt x="4168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6" name="Shape 2259"/>
                <p:cNvSpPr/>
                <p:nvPr/>
              </p:nvSpPr>
              <p:spPr>
                <a:xfrm>
                  <a:off x="471942" y="473359"/>
                  <a:ext cx="49604" cy="4818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43"/>
                        <a:pt x="1516" y="3086"/>
                        <a:pt x="0" y="4243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443"/>
                        <a:pt x="20084" y="18900"/>
                        <a:pt x="21600" y="17357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7" name="Shape 2260"/>
                <p:cNvSpPr/>
                <p:nvPr/>
              </p:nvSpPr>
              <p:spPr>
                <a:xfrm>
                  <a:off x="431487" y="432259"/>
                  <a:ext cx="23448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21" h="21600" extrusionOk="0">
                      <a:moveTo>
                        <a:pt x="6364" y="0"/>
                      </a:moveTo>
                      <a:cubicBezTo>
                        <a:pt x="5592" y="0"/>
                        <a:pt x="4821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2700"/>
                        <a:pt x="3278" y="2700"/>
                      </a:cubicBezTo>
                      <a:cubicBezTo>
                        <a:pt x="3278" y="2700"/>
                        <a:pt x="3278" y="2700"/>
                        <a:pt x="3278" y="2700"/>
                      </a:cubicBezTo>
                      <a:cubicBezTo>
                        <a:pt x="3278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4050"/>
                        <a:pt x="1735" y="4050"/>
                      </a:cubicBezTo>
                      <a:cubicBezTo>
                        <a:pt x="-579" y="8100"/>
                        <a:pt x="-579" y="14850"/>
                        <a:pt x="1735" y="18900"/>
                      </a:cubicBezTo>
                      <a:cubicBezTo>
                        <a:pt x="1735" y="18900"/>
                        <a:pt x="1735" y="18900"/>
                        <a:pt x="1735" y="18900"/>
                      </a:cubicBezTo>
                      <a:cubicBezTo>
                        <a:pt x="3278" y="21600"/>
                        <a:pt x="4821" y="21600"/>
                        <a:pt x="6364" y="21600"/>
                      </a:cubicBezTo>
                      <a:cubicBezTo>
                        <a:pt x="21021" y="21600"/>
                        <a:pt x="21021" y="21600"/>
                        <a:pt x="21021" y="21600"/>
                      </a:cubicBezTo>
                      <a:cubicBezTo>
                        <a:pt x="10992" y="4050"/>
                        <a:pt x="10992" y="4050"/>
                        <a:pt x="10992" y="4050"/>
                      </a:cubicBezTo>
                      <a:cubicBezTo>
                        <a:pt x="9450" y="1350"/>
                        <a:pt x="7907" y="0"/>
                        <a:pt x="6364" y="0"/>
                      </a:cubicBezTo>
                    </a:path>
                  </a:pathLst>
                </a:custGeom>
                <a:solidFill>
                  <a:srgbClr val="17252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</p:grpSp>
        </p:grpSp>
        <p:sp>
          <p:nvSpPr>
            <p:cNvPr id="69" name="文本框 68"/>
            <p:cNvSpPr txBox="1"/>
            <p:nvPr/>
          </p:nvSpPr>
          <p:spPr>
            <a:xfrm>
              <a:off x="3515705" y="568790"/>
              <a:ext cx="2088586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学习目标</a:t>
              </a:r>
              <a:endParaRPr lang="zh-CN" altLang="en-US" sz="28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4" name="直接连接符 73"/>
          <p:cNvCxnSpPr/>
          <p:nvPr/>
        </p:nvCxnSpPr>
        <p:spPr>
          <a:xfrm>
            <a:off x="2674471" y="6043240"/>
            <a:ext cx="9233049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>
            <a:off x="2763079" y="2115707"/>
            <a:ext cx="9093641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8" name="组合 107"/>
          <p:cNvGrpSpPr/>
          <p:nvPr/>
        </p:nvGrpSpPr>
        <p:grpSpPr>
          <a:xfrm>
            <a:off x="3259741" y="3899859"/>
            <a:ext cx="5544000" cy="45719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109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10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115" name="矩形 114"/>
          <p:cNvSpPr/>
          <p:nvPr/>
        </p:nvSpPr>
        <p:spPr>
          <a:xfrm rot="21106913">
            <a:off x="9506631" y="3893711"/>
            <a:ext cx="700833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难点</a:t>
            </a:r>
          </a:p>
        </p:txBody>
      </p:sp>
      <p:sp>
        <p:nvSpPr>
          <p:cNvPr id="117" name="矩形 116"/>
          <p:cNvSpPr/>
          <p:nvPr/>
        </p:nvSpPr>
        <p:spPr>
          <a:xfrm rot="20913814">
            <a:off x="8961430" y="3348291"/>
            <a:ext cx="700833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重点</a:t>
            </a:r>
          </a:p>
        </p:txBody>
      </p:sp>
      <p:grpSp>
        <p:nvGrpSpPr>
          <p:cNvPr id="50" name="组合 49"/>
          <p:cNvGrpSpPr/>
          <p:nvPr/>
        </p:nvGrpSpPr>
        <p:grpSpPr>
          <a:xfrm>
            <a:off x="96056" y="1415847"/>
            <a:ext cx="1572904" cy="658425"/>
            <a:chOff x="3142451" y="548680"/>
            <a:chExt cx="1572904" cy="658425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2" name="文本框 5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96056" y="556378"/>
            <a:ext cx="1572904" cy="658425"/>
            <a:chOff x="118542" y="795531"/>
            <a:chExt cx="1572904" cy="658425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8" name="文本框 5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4" name="文本框 6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8" name="文本框 87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268546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 animBg="1"/>
      <p:bldP spid="1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96056" y="1415847"/>
            <a:ext cx="1572904" cy="658425"/>
            <a:chOff x="3142451" y="548680"/>
            <a:chExt cx="1572904" cy="65842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6056" y="556378"/>
            <a:ext cx="1572904" cy="658425"/>
            <a:chOff x="118542" y="795531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5" name="文本框 4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7" name="文本框 56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63" name="矩形 62"/>
          <p:cNvSpPr/>
          <p:nvPr/>
        </p:nvSpPr>
        <p:spPr>
          <a:xfrm>
            <a:off x="4175876" y="629019"/>
            <a:ext cx="6559808" cy="830997"/>
          </a:xfrm>
          <a:prstGeom prst="rect">
            <a:avLst/>
          </a:prstGeom>
          <a:effectLst>
            <a:glow rad="127000">
              <a:srgbClr val="E45832"/>
            </a:glo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2400" kern="100" dirty="0">
                <a:effectLst>
                  <a:glow>
                    <a:srgbClr val="FDC050"/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pitchFamily="49" charset="-122"/>
              </a:rPr>
              <a:t>水中的“倒影”和岸上的景物间有什么规律？大小改变吗？是倒立的吗？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2723325" y="1668173"/>
            <a:ext cx="8208378" cy="4578540"/>
            <a:chOff x="2893448" y="1668173"/>
            <a:chExt cx="8208378" cy="45785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96" t="5410" r="2049" b="10970"/>
            <a:stretch/>
          </p:blipFill>
          <p:spPr>
            <a:xfrm flipH="1">
              <a:off x="4946916" y="2802994"/>
              <a:ext cx="6154910" cy="3443719"/>
            </a:xfrm>
            <a:prstGeom prst="rect">
              <a:avLst/>
            </a:prstGeom>
            <a:ln w="127000" cap="rnd">
              <a:solidFill>
                <a:srgbClr val="FFFFFF"/>
              </a:solidFill>
            </a:ln>
            <a:effectLst>
              <a:outerShdw blurRad="76200" dist="95250" dir="10500000" sx="97000" sy="23000" kx="900000" algn="br" rotWithShape="0">
                <a:srgbClr val="000000">
                  <a:alpha val="20000"/>
                </a:srgbClr>
              </a:outerShdw>
            </a:effectLst>
            <a:scene3d>
              <a:camera prst="orthographicFront"/>
              <a:lightRig rig="twoPt" dir="t">
                <a:rot lat="0" lon="0" rev="7800000"/>
              </a:lightRig>
            </a:scene3d>
            <a:sp3d contourW="6350">
              <a:bevelT w="50800" h="16510"/>
              <a:contourClr>
                <a:srgbClr val="C0C0C0"/>
              </a:contourClr>
            </a:sp3d>
          </p:spPr>
        </p:pic>
        <p:grpSp>
          <p:nvGrpSpPr>
            <p:cNvPr id="13" name="组合 12"/>
            <p:cNvGrpSpPr/>
            <p:nvPr/>
          </p:nvGrpSpPr>
          <p:grpSpPr>
            <a:xfrm>
              <a:off x="2893448" y="1668173"/>
              <a:ext cx="2982612" cy="2903825"/>
              <a:chOff x="4466525" y="1190321"/>
              <a:chExt cx="2982612" cy="2903825"/>
            </a:xfrm>
          </p:grpSpPr>
          <p:pic>
            <p:nvPicPr>
              <p:cNvPr id="11" name="图片 10"/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744" t="30447" r="21428" b="30012"/>
              <a:stretch/>
            </p:blipFill>
            <p:spPr>
              <a:xfrm>
                <a:off x="4466525" y="1190321"/>
                <a:ext cx="2982612" cy="2903825"/>
              </a:xfrm>
              <a:prstGeom prst="rect">
                <a:avLst/>
              </a:prstGeom>
            </p:spPr>
          </p:pic>
          <p:grpSp>
            <p:nvGrpSpPr>
              <p:cNvPr id="12" name="组合 11"/>
              <p:cNvGrpSpPr/>
              <p:nvPr/>
            </p:nvGrpSpPr>
            <p:grpSpPr>
              <a:xfrm>
                <a:off x="5214330" y="1327498"/>
                <a:ext cx="1369424" cy="2629607"/>
                <a:chOff x="3097100" y="1693859"/>
                <a:chExt cx="1369424" cy="2629607"/>
              </a:xfrm>
            </p:grpSpPr>
            <p:sp>
              <p:nvSpPr>
                <p:cNvPr id="71" name="文本框 70"/>
                <p:cNvSpPr txBox="1"/>
                <p:nvPr/>
              </p:nvSpPr>
              <p:spPr>
                <a:xfrm>
                  <a:off x="3097100" y="2230013"/>
                  <a:ext cx="1046440" cy="2093453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pPr>
                    <a:lnSpc>
                      <a:spcPct val="140000"/>
                    </a:lnSpc>
                  </a:pPr>
                  <a:r>
                    <a:rPr lang="zh-CN" altLang="en-US" sz="20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绿树阴浓夏日长</a:t>
                  </a:r>
                  <a:r>
                    <a:rPr lang="en-US" altLang="zh-CN" sz="20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,</a:t>
                  </a:r>
                  <a:r>
                    <a:rPr lang="zh-CN" altLang="en-US" sz="20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楼台倒影入池塘。</a:t>
                  </a:r>
                  <a:endParaRPr lang="zh-CN" altLang="en-US" sz="2000" b="1" dirty="0"/>
                </a:p>
              </p:txBody>
            </p:sp>
            <p:sp>
              <p:nvSpPr>
                <p:cNvPr id="72" name="文本框 71"/>
                <p:cNvSpPr txBox="1"/>
                <p:nvPr/>
              </p:nvSpPr>
              <p:spPr>
                <a:xfrm>
                  <a:off x="3974081" y="1693859"/>
                  <a:ext cx="492443" cy="2343791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r>
                    <a:rPr lang="en-US" altLang="zh-CN" sz="20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《</a:t>
                  </a:r>
                  <a:r>
                    <a:rPr lang="zh-CN" altLang="en-US" sz="20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高骈</a:t>
                  </a:r>
                  <a:r>
                    <a:rPr lang="en-US" altLang="zh-CN" sz="2000" b="1" dirty="0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•</a:t>
                  </a:r>
                  <a:r>
                    <a:rPr lang="zh-CN" altLang="en-US" sz="20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山亭夏日</a:t>
                  </a:r>
                  <a:r>
                    <a:rPr lang="en-US" altLang="zh-CN" sz="20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》</a:t>
                  </a:r>
                  <a:endParaRPr lang="zh-CN" altLang="en-US" sz="2000" dirty="0"/>
                </a:p>
              </p:txBody>
            </p:sp>
          </p:grpSp>
        </p:grpSp>
      </p:grpSp>
      <p:grpSp>
        <p:nvGrpSpPr>
          <p:cNvPr id="73" name="组合 72"/>
          <p:cNvGrpSpPr/>
          <p:nvPr/>
        </p:nvGrpSpPr>
        <p:grpSpPr>
          <a:xfrm rot="21540000" flipH="1">
            <a:off x="5610947" y="1438458"/>
            <a:ext cx="129600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74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75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76" name="组合 75"/>
          <p:cNvGrpSpPr/>
          <p:nvPr/>
        </p:nvGrpSpPr>
        <p:grpSpPr>
          <a:xfrm rot="21540000" flipH="1">
            <a:off x="7710035" y="1437961"/>
            <a:ext cx="72000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77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78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32325105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19"/>
            </p:par>
          </p:childTnLst>
        </p:cTn>
      </p:par>
    </p:tnLst>
    <p:bldLst>
      <p:bldP spid="6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2627965" y="2410937"/>
            <a:ext cx="9564035" cy="461665"/>
          </a:xfrm>
          <a:prstGeom prst="rect">
            <a:avLst/>
          </a:prstGeom>
          <a:effectLst>
            <a:glow rad="127000">
              <a:srgbClr val="E45832"/>
            </a:glow>
          </a:effectLst>
        </p:spPr>
        <p:txBody>
          <a:bodyPr wrap="square">
            <a:spAutoFit/>
          </a:bodyPr>
          <a:lstStyle/>
          <a:p>
            <a:r>
              <a:rPr lang="zh-CN" altLang="en-US" sz="2400" kern="100" dirty="0">
                <a:effectLst>
                  <a:glow>
                    <a:srgbClr val="FDC050"/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pitchFamily="49" charset="-122"/>
              </a:rPr>
              <a:t>探究平面镜成像时，像的位置、大小跟物体的位置、大小有什么关系？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6056" y="1411239"/>
            <a:ext cx="1572904" cy="658425"/>
            <a:chOff x="118542" y="795531"/>
            <a:chExt cx="1572904" cy="658425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6056" y="2273798"/>
            <a:ext cx="1572904" cy="903005"/>
            <a:chOff x="3142451" y="548680"/>
            <a:chExt cx="1572904" cy="903005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14886" y="620688"/>
              <a:ext cx="146161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  <a:p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6056" y="3998916"/>
            <a:ext cx="1572904" cy="658425"/>
            <a:chOff x="3142451" y="548680"/>
            <a:chExt cx="1572904" cy="658425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6056" y="3136357"/>
            <a:ext cx="1572904" cy="658425"/>
            <a:chOff x="3142451" y="548680"/>
            <a:chExt cx="1572904" cy="658425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6056" y="5723947"/>
            <a:ext cx="1572699" cy="658339"/>
            <a:chOff x="3142451" y="548680"/>
            <a:chExt cx="1572904" cy="658425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6056" y="4861475"/>
            <a:ext cx="1572699" cy="658339"/>
            <a:chOff x="3142451" y="548680"/>
            <a:chExt cx="1572904" cy="65842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776318" y="406297"/>
            <a:ext cx="4464453" cy="874410"/>
            <a:chOff x="6186283" y="5103141"/>
            <a:chExt cx="3519827" cy="689395"/>
          </a:xfrm>
        </p:grpSpPr>
        <p:grpSp>
          <p:nvGrpSpPr>
            <p:cNvPr id="27" name="组合 26"/>
            <p:cNvGrpSpPr/>
            <p:nvPr/>
          </p:nvGrpSpPr>
          <p:grpSpPr>
            <a:xfrm>
              <a:off x="6186283" y="5103141"/>
              <a:ext cx="3519827" cy="689395"/>
              <a:chOff x="3142878" y="1753554"/>
              <a:chExt cx="3519827" cy="689395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3372405" y="1903173"/>
                <a:ext cx="3290300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4017879" y="1923897"/>
                <a:ext cx="2586145" cy="4125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平面镜成像的特点</a:t>
                </a:r>
              </a:p>
            </p:txBody>
          </p:sp>
          <p:sp>
            <p:nvSpPr>
              <p:cNvPr id="31" name="Shape 2248"/>
              <p:cNvSpPr/>
              <p:nvPr/>
            </p:nvSpPr>
            <p:spPr>
              <a:xfrm flipH="1">
                <a:off x="3142878" y="1753554"/>
                <a:ext cx="689395" cy="6893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/>
              </a:p>
            </p:txBody>
          </p:sp>
        </p:grpSp>
        <p:sp>
          <p:nvSpPr>
            <p:cNvPr id="28" name="Shape 25434"/>
            <p:cNvSpPr/>
            <p:nvPr/>
          </p:nvSpPr>
          <p:spPr>
            <a:xfrm>
              <a:off x="6306309" y="5172600"/>
              <a:ext cx="481014" cy="4365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2707786" y="1586434"/>
            <a:ext cx="1946558" cy="549114"/>
            <a:chOff x="522364" y="1312604"/>
            <a:chExt cx="1946558" cy="549114"/>
          </a:xfrm>
        </p:grpSpPr>
        <p:sp>
          <p:nvSpPr>
            <p:cNvPr id="69" name="Line 10"/>
            <p:cNvSpPr>
              <a:spLocks noChangeShapeType="1"/>
            </p:cNvSpPr>
            <p:nvPr/>
          </p:nvSpPr>
          <p:spPr bwMode="gray">
            <a:xfrm>
              <a:off x="979654" y="1839628"/>
              <a:ext cx="1489268" cy="2209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 type="oval" w="med" len="med"/>
            </a:ln>
          </p:spPr>
          <p:txBody>
            <a:bodyPr wrap="none" anchor="ctr"/>
            <a:lstStyle/>
            <a:p>
              <a:endParaRPr lang="zh-CN" altLang="en-US" sz="3600"/>
            </a:p>
          </p:txBody>
        </p:sp>
        <p:sp>
          <p:nvSpPr>
            <p:cNvPr id="70" name="Rectangle 11"/>
            <p:cNvSpPr>
              <a:spLocks noChangeArrowheads="1"/>
            </p:cNvSpPr>
            <p:nvPr/>
          </p:nvSpPr>
          <p:spPr bwMode="gray">
            <a:xfrm rot="3419336">
              <a:off x="506258" y="1442098"/>
              <a:ext cx="296832" cy="264619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475E00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 sz="3600"/>
            </a:p>
          </p:txBody>
        </p:sp>
        <p:sp>
          <p:nvSpPr>
            <p:cNvPr id="90" name="Text Box 12"/>
            <p:cNvSpPr txBox="1">
              <a:spLocks noChangeArrowheads="1"/>
            </p:cNvSpPr>
            <p:nvPr/>
          </p:nvSpPr>
          <p:spPr bwMode="gray">
            <a:xfrm>
              <a:off x="1046738" y="1312604"/>
              <a:ext cx="1422184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实验目的</a:t>
              </a:r>
              <a:endPara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 rot="21540000" flipH="1">
            <a:off x="5526549" y="2845661"/>
            <a:ext cx="118800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94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95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96" name="组合 95"/>
          <p:cNvGrpSpPr/>
          <p:nvPr/>
        </p:nvGrpSpPr>
        <p:grpSpPr>
          <a:xfrm rot="21540000" flipH="1">
            <a:off x="6944262" y="2844684"/>
            <a:ext cx="72000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97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98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99" name="组合 98"/>
          <p:cNvGrpSpPr/>
          <p:nvPr/>
        </p:nvGrpSpPr>
        <p:grpSpPr>
          <a:xfrm rot="21540000" flipH="1">
            <a:off x="8078720" y="2840601"/>
            <a:ext cx="118800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100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01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102" name="组合 101"/>
          <p:cNvGrpSpPr/>
          <p:nvPr/>
        </p:nvGrpSpPr>
        <p:grpSpPr>
          <a:xfrm rot="21540000" flipH="1">
            <a:off x="9681186" y="2822198"/>
            <a:ext cx="64800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103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04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707786" y="3347443"/>
            <a:ext cx="1946558" cy="549114"/>
            <a:chOff x="2707786" y="3134788"/>
            <a:chExt cx="1946558" cy="549114"/>
          </a:xfrm>
        </p:grpSpPr>
        <p:sp>
          <p:nvSpPr>
            <p:cNvPr id="106" name="Line 10"/>
            <p:cNvSpPr>
              <a:spLocks noChangeShapeType="1"/>
            </p:cNvSpPr>
            <p:nvPr/>
          </p:nvSpPr>
          <p:spPr bwMode="gray">
            <a:xfrm>
              <a:off x="3165076" y="3661812"/>
              <a:ext cx="1489268" cy="2209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 type="oval" w="med" len="med"/>
            </a:ln>
          </p:spPr>
          <p:txBody>
            <a:bodyPr wrap="none" anchor="ctr"/>
            <a:lstStyle/>
            <a:p>
              <a:endParaRPr lang="zh-CN" altLang="en-US" sz="3600"/>
            </a:p>
          </p:txBody>
        </p:sp>
        <p:sp>
          <p:nvSpPr>
            <p:cNvPr id="107" name="Rectangle 11"/>
            <p:cNvSpPr>
              <a:spLocks noChangeArrowheads="1"/>
            </p:cNvSpPr>
            <p:nvPr/>
          </p:nvSpPr>
          <p:spPr bwMode="gray">
            <a:xfrm rot="3419336">
              <a:off x="2691680" y="3264282"/>
              <a:ext cx="296832" cy="264619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475E00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 sz="3600"/>
            </a:p>
          </p:txBody>
        </p:sp>
        <p:sp>
          <p:nvSpPr>
            <p:cNvPr id="108" name="Text Box 12"/>
            <p:cNvSpPr txBox="1">
              <a:spLocks noChangeArrowheads="1"/>
            </p:cNvSpPr>
            <p:nvPr/>
          </p:nvSpPr>
          <p:spPr bwMode="gray">
            <a:xfrm>
              <a:off x="3232160" y="3134788"/>
              <a:ext cx="1415772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猜想假设</a:t>
              </a:r>
              <a:endPara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818829" y="4079118"/>
            <a:ext cx="5273419" cy="461665"/>
            <a:chOff x="2830666" y="3866463"/>
            <a:chExt cx="5273419" cy="461665"/>
          </a:xfrm>
        </p:grpSpPr>
        <p:sp>
          <p:nvSpPr>
            <p:cNvPr id="109" name="矩形 108"/>
            <p:cNvSpPr/>
            <p:nvPr/>
          </p:nvSpPr>
          <p:spPr>
            <a:xfrm>
              <a:off x="3067444" y="3866463"/>
              <a:ext cx="5036641" cy="461665"/>
            </a:xfrm>
            <a:prstGeom prst="rect">
              <a:avLst/>
            </a:prstGeom>
            <a:effectLst>
              <a:glow rad="127000">
                <a:srgbClr val="E45832"/>
              </a:glow>
            </a:effectLst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平面镜所成的像与物体的大小相等</a:t>
              </a:r>
            </a:p>
          </p:txBody>
        </p:sp>
        <p:pic>
          <p:nvPicPr>
            <p:cNvPr id="110" name="图片 109" descr="矢量智能对象 拷贝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830666" y="3957863"/>
              <a:ext cx="240983" cy="320993"/>
            </a:xfrm>
            <a:prstGeom prst="rect">
              <a:avLst/>
            </a:prstGeom>
          </p:spPr>
        </p:pic>
      </p:grpSp>
      <p:grpSp>
        <p:nvGrpSpPr>
          <p:cNvPr id="111" name="组合 110"/>
          <p:cNvGrpSpPr/>
          <p:nvPr/>
        </p:nvGrpSpPr>
        <p:grpSpPr>
          <a:xfrm>
            <a:off x="2818829" y="4664511"/>
            <a:ext cx="6739841" cy="461665"/>
            <a:chOff x="2830666" y="3866463"/>
            <a:chExt cx="6739841" cy="461665"/>
          </a:xfrm>
        </p:grpSpPr>
        <p:sp>
          <p:nvSpPr>
            <p:cNvPr id="112" name="矩形 111"/>
            <p:cNvSpPr/>
            <p:nvPr/>
          </p:nvSpPr>
          <p:spPr>
            <a:xfrm>
              <a:off x="3067444" y="3866463"/>
              <a:ext cx="6503063" cy="461665"/>
            </a:xfrm>
            <a:prstGeom prst="rect">
              <a:avLst/>
            </a:prstGeom>
            <a:effectLst>
              <a:glow rad="127000">
                <a:srgbClr val="E45832"/>
              </a:glow>
            </a:effectLst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像到平面镜的距离与物体到平面镜的距离相等</a:t>
              </a:r>
            </a:p>
          </p:txBody>
        </p:sp>
        <p:pic>
          <p:nvPicPr>
            <p:cNvPr id="113" name="图片 112" descr="矢量智能对象 拷贝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830666" y="3957863"/>
              <a:ext cx="240983" cy="32099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063242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图片 76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6934219" y="5324354"/>
            <a:ext cx="1544216" cy="547436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8478434" y="4408172"/>
            <a:ext cx="1643497" cy="547436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6056" y="1411239"/>
            <a:ext cx="1572904" cy="658425"/>
            <a:chOff x="118542" y="795531"/>
            <a:chExt cx="1572904" cy="658425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6056" y="2273798"/>
            <a:ext cx="1572904" cy="903005"/>
            <a:chOff x="3142451" y="548680"/>
            <a:chExt cx="1572904" cy="903005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14886" y="620688"/>
              <a:ext cx="146161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  <a:p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6056" y="3998916"/>
            <a:ext cx="1572904" cy="658425"/>
            <a:chOff x="3142451" y="548680"/>
            <a:chExt cx="1572904" cy="658425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6056" y="3136357"/>
            <a:ext cx="1572904" cy="658425"/>
            <a:chOff x="3142451" y="548680"/>
            <a:chExt cx="1572904" cy="658425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6056" y="5723947"/>
            <a:ext cx="1572699" cy="658339"/>
            <a:chOff x="3142451" y="548680"/>
            <a:chExt cx="1572904" cy="658425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6056" y="4861475"/>
            <a:ext cx="1572699" cy="658339"/>
            <a:chOff x="3142451" y="548680"/>
            <a:chExt cx="1572904" cy="65842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776318" y="406297"/>
            <a:ext cx="4464453" cy="874410"/>
            <a:chOff x="6186283" y="5103141"/>
            <a:chExt cx="3519827" cy="689395"/>
          </a:xfrm>
        </p:grpSpPr>
        <p:grpSp>
          <p:nvGrpSpPr>
            <p:cNvPr id="27" name="组合 26"/>
            <p:cNvGrpSpPr/>
            <p:nvPr/>
          </p:nvGrpSpPr>
          <p:grpSpPr>
            <a:xfrm>
              <a:off x="6186283" y="5103141"/>
              <a:ext cx="3519827" cy="689395"/>
              <a:chOff x="3142878" y="1753554"/>
              <a:chExt cx="3519827" cy="689395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3372405" y="1903173"/>
                <a:ext cx="3290300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4017879" y="1923897"/>
                <a:ext cx="2586145" cy="4125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平面镜成像的特点</a:t>
                </a:r>
              </a:p>
            </p:txBody>
          </p:sp>
          <p:sp>
            <p:nvSpPr>
              <p:cNvPr id="31" name="Shape 2248"/>
              <p:cNvSpPr/>
              <p:nvPr/>
            </p:nvSpPr>
            <p:spPr>
              <a:xfrm flipH="1">
                <a:off x="3142878" y="1753554"/>
                <a:ext cx="689395" cy="6893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/>
              </a:p>
            </p:txBody>
          </p:sp>
        </p:grpSp>
        <p:sp>
          <p:nvSpPr>
            <p:cNvPr id="28" name="Shape 25434"/>
            <p:cNvSpPr/>
            <p:nvPr/>
          </p:nvSpPr>
          <p:spPr>
            <a:xfrm>
              <a:off x="6306309" y="5172600"/>
              <a:ext cx="481014" cy="4365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2928556" y="3763051"/>
            <a:ext cx="1946558" cy="549114"/>
            <a:chOff x="2707786" y="3134788"/>
            <a:chExt cx="1946558" cy="549114"/>
          </a:xfrm>
        </p:grpSpPr>
        <p:sp>
          <p:nvSpPr>
            <p:cNvPr id="115" name="Line 10"/>
            <p:cNvSpPr>
              <a:spLocks noChangeShapeType="1"/>
            </p:cNvSpPr>
            <p:nvPr/>
          </p:nvSpPr>
          <p:spPr bwMode="gray">
            <a:xfrm>
              <a:off x="3165076" y="3661812"/>
              <a:ext cx="1489268" cy="2209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 type="oval" w="med" len="med"/>
            </a:ln>
          </p:spPr>
          <p:txBody>
            <a:bodyPr wrap="none" anchor="ctr"/>
            <a:lstStyle/>
            <a:p>
              <a:endParaRPr lang="zh-CN" altLang="en-US" sz="3600"/>
            </a:p>
          </p:txBody>
        </p:sp>
        <p:sp>
          <p:nvSpPr>
            <p:cNvPr id="116" name="Rectangle 11"/>
            <p:cNvSpPr>
              <a:spLocks noChangeArrowheads="1"/>
            </p:cNvSpPr>
            <p:nvPr/>
          </p:nvSpPr>
          <p:spPr bwMode="gray">
            <a:xfrm rot="3419336">
              <a:off x="2691680" y="3264282"/>
              <a:ext cx="296832" cy="264619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475E00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 sz="3600"/>
            </a:p>
          </p:txBody>
        </p:sp>
        <p:sp>
          <p:nvSpPr>
            <p:cNvPr id="117" name="Text Box 12"/>
            <p:cNvSpPr txBox="1">
              <a:spLocks noChangeArrowheads="1"/>
            </p:cNvSpPr>
            <p:nvPr/>
          </p:nvSpPr>
          <p:spPr bwMode="gray">
            <a:xfrm>
              <a:off x="3232160" y="3134788"/>
              <a:ext cx="1415772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设计实验</a:t>
              </a:r>
              <a:endPara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3039843" y="4451059"/>
            <a:ext cx="5273419" cy="461665"/>
            <a:chOff x="2830666" y="3866463"/>
            <a:chExt cx="5273419" cy="461665"/>
          </a:xfrm>
        </p:grpSpPr>
        <p:sp>
          <p:nvSpPr>
            <p:cNvPr id="119" name="矩形 118"/>
            <p:cNvSpPr/>
            <p:nvPr/>
          </p:nvSpPr>
          <p:spPr>
            <a:xfrm>
              <a:off x="3067444" y="3866463"/>
              <a:ext cx="5036641" cy="461665"/>
            </a:xfrm>
            <a:prstGeom prst="rect">
              <a:avLst/>
            </a:prstGeom>
            <a:effectLst>
              <a:glow rad="127000">
                <a:srgbClr val="E45832"/>
              </a:glow>
            </a:effectLst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如何比较像与物体的大小？</a:t>
              </a:r>
            </a:p>
          </p:txBody>
        </p:sp>
        <p:pic>
          <p:nvPicPr>
            <p:cNvPr id="120" name="图片 119" descr="矢量智能对象 拷贝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830666" y="3957863"/>
              <a:ext cx="240983" cy="320993"/>
            </a:xfrm>
            <a:prstGeom prst="rect">
              <a:avLst/>
            </a:prstGeom>
          </p:spPr>
        </p:pic>
      </p:grpSp>
      <p:sp>
        <p:nvSpPr>
          <p:cNvPr id="2" name="燕尾形箭头 1"/>
          <p:cNvSpPr/>
          <p:nvPr/>
        </p:nvSpPr>
        <p:spPr>
          <a:xfrm>
            <a:off x="7077063" y="4542459"/>
            <a:ext cx="361507" cy="320993"/>
          </a:xfrm>
          <a:prstGeom prst="notchedRightArrow">
            <a:avLst/>
          </a:prstGeom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608692" y="4451058"/>
            <a:ext cx="3498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用两个完全相同的物体</a:t>
            </a:r>
          </a:p>
        </p:txBody>
      </p:sp>
      <p:grpSp>
        <p:nvGrpSpPr>
          <p:cNvPr id="72" name="组合 71"/>
          <p:cNvGrpSpPr/>
          <p:nvPr/>
        </p:nvGrpSpPr>
        <p:grpSpPr>
          <a:xfrm>
            <a:off x="3039843" y="5367241"/>
            <a:ext cx="3346105" cy="461665"/>
            <a:chOff x="2830666" y="3866463"/>
            <a:chExt cx="3346105" cy="461665"/>
          </a:xfrm>
        </p:grpSpPr>
        <p:sp>
          <p:nvSpPr>
            <p:cNvPr id="73" name="矩形 72"/>
            <p:cNvSpPr/>
            <p:nvPr/>
          </p:nvSpPr>
          <p:spPr>
            <a:xfrm>
              <a:off x="3067445" y="3866463"/>
              <a:ext cx="3109326" cy="461665"/>
            </a:xfrm>
            <a:prstGeom prst="rect">
              <a:avLst/>
            </a:prstGeom>
            <a:effectLst>
              <a:glow rad="127000">
                <a:srgbClr val="E45832"/>
              </a:glow>
            </a:effectLst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如何确定像的位置？</a:t>
              </a:r>
            </a:p>
          </p:txBody>
        </p:sp>
        <p:pic>
          <p:nvPicPr>
            <p:cNvPr id="74" name="图片 73" descr="矢量智能对象 拷贝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830666" y="3957863"/>
              <a:ext cx="240983" cy="320993"/>
            </a:xfrm>
            <a:prstGeom prst="rect">
              <a:avLst/>
            </a:prstGeom>
          </p:spPr>
        </p:pic>
      </p:grpSp>
      <p:sp>
        <p:nvSpPr>
          <p:cNvPr id="75" name="燕尾形箭头 74"/>
          <p:cNvSpPr/>
          <p:nvPr/>
        </p:nvSpPr>
        <p:spPr>
          <a:xfrm>
            <a:off x="6205194" y="5448997"/>
            <a:ext cx="361507" cy="320993"/>
          </a:xfrm>
          <a:prstGeom prst="notchedRightArrow">
            <a:avLst/>
          </a:prstGeom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文本框 75"/>
          <p:cNvSpPr txBox="1"/>
          <p:nvPr/>
        </p:nvSpPr>
        <p:spPr>
          <a:xfrm>
            <a:off x="6729378" y="5367240"/>
            <a:ext cx="3498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用薄玻璃板替代平面镜</a:t>
            </a:r>
          </a:p>
        </p:txBody>
      </p:sp>
      <p:grpSp>
        <p:nvGrpSpPr>
          <p:cNvPr id="78" name="组合 77"/>
          <p:cNvGrpSpPr/>
          <p:nvPr/>
        </p:nvGrpSpPr>
        <p:grpSpPr>
          <a:xfrm>
            <a:off x="2928556" y="1570994"/>
            <a:ext cx="1946558" cy="549114"/>
            <a:chOff x="2707786" y="3134788"/>
            <a:chExt cx="1946558" cy="549114"/>
          </a:xfrm>
        </p:grpSpPr>
        <p:sp>
          <p:nvSpPr>
            <p:cNvPr id="79" name="Line 10"/>
            <p:cNvSpPr>
              <a:spLocks noChangeShapeType="1"/>
            </p:cNvSpPr>
            <p:nvPr/>
          </p:nvSpPr>
          <p:spPr bwMode="gray">
            <a:xfrm>
              <a:off x="3165076" y="3661812"/>
              <a:ext cx="1489268" cy="2209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 type="oval" w="med" len="med"/>
            </a:ln>
          </p:spPr>
          <p:txBody>
            <a:bodyPr wrap="none" anchor="ctr"/>
            <a:lstStyle/>
            <a:p>
              <a:endParaRPr lang="zh-CN" altLang="en-US" sz="3600"/>
            </a:p>
          </p:txBody>
        </p:sp>
        <p:sp>
          <p:nvSpPr>
            <p:cNvPr id="80" name="Rectangle 11"/>
            <p:cNvSpPr>
              <a:spLocks noChangeArrowheads="1"/>
            </p:cNvSpPr>
            <p:nvPr/>
          </p:nvSpPr>
          <p:spPr bwMode="gray">
            <a:xfrm rot="3419336">
              <a:off x="2691680" y="3264282"/>
              <a:ext cx="296832" cy="264619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475E00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 sz="3600"/>
            </a:p>
          </p:txBody>
        </p:sp>
        <p:sp>
          <p:nvSpPr>
            <p:cNvPr id="81" name="Text Box 12"/>
            <p:cNvSpPr txBox="1">
              <a:spLocks noChangeArrowheads="1"/>
            </p:cNvSpPr>
            <p:nvPr/>
          </p:nvSpPr>
          <p:spPr bwMode="gray">
            <a:xfrm>
              <a:off x="3232160" y="3134788"/>
              <a:ext cx="1415772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实验器材</a:t>
              </a:r>
              <a:endPara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3275106" y="2491455"/>
            <a:ext cx="74575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薄玻璃板、两个完全相同的蜡烛（棋子）、刻度尺、直角三角板、支架、白纸一张。</a:t>
            </a:r>
          </a:p>
        </p:txBody>
      </p:sp>
      <p:sp>
        <p:nvSpPr>
          <p:cNvPr id="55" name="矩形 54"/>
          <p:cNvSpPr/>
          <p:nvPr/>
        </p:nvSpPr>
        <p:spPr>
          <a:xfrm rot="20738639">
            <a:off x="10152256" y="4921343"/>
            <a:ext cx="1723549" cy="461665"/>
          </a:xfrm>
          <a:prstGeom prst="rect">
            <a:avLst/>
          </a:prstGeom>
          <a:noFill/>
          <a:ln w="50800" cmpd="thickThin">
            <a:solidFill>
              <a:srgbClr val="0070C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ea typeface="微软雅黑" panose="020B0503020204020204" pitchFamily="34" charset="-122"/>
              </a:rPr>
              <a:t>等效替代法</a:t>
            </a:r>
            <a:endParaRPr lang="en-US" altLang="zh-CN" sz="2400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73665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75" grpId="0" animBg="1"/>
      <p:bldP spid="76" grpId="0"/>
      <p:bldP spid="7" grpId="0"/>
      <p:bldP spid="5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6056" y="1411239"/>
            <a:ext cx="1572904" cy="658425"/>
            <a:chOff x="118542" y="795531"/>
            <a:chExt cx="1572904" cy="658425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6056" y="2273798"/>
            <a:ext cx="1572904" cy="903005"/>
            <a:chOff x="3142451" y="548680"/>
            <a:chExt cx="1572904" cy="903005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14886" y="620688"/>
              <a:ext cx="146161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  <a:p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6056" y="3998916"/>
            <a:ext cx="1572904" cy="658425"/>
            <a:chOff x="3142451" y="548680"/>
            <a:chExt cx="1572904" cy="658425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6056" y="3136357"/>
            <a:ext cx="1572904" cy="658425"/>
            <a:chOff x="3142451" y="548680"/>
            <a:chExt cx="1572904" cy="658425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6056" y="5723947"/>
            <a:ext cx="1572699" cy="658339"/>
            <a:chOff x="3142451" y="548680"/>
            <a:chExt cx="1572904" cy="658425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6056" y="4861475"/>
            <a:ext cx="1572699" cy="658339"/>
            <a:chOff x="3142451" y="548680"/>
            <a:chExt cx="1572904" cy="65842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776318" y="406297"/>
            <a:ext cx="4464453" cy="874410"/>
            <a:chOff x="6186283" y="5103141"/>
            <a:chExt cx="3519827" cy="689395"/>
          </a:xfrm>
        </p:grpSpPr>
        <p:grpSp>
          <p:nvGrpSpPr>
            <p:cNvPr id="27" name="组合 26"/>
            <p:cNvGrpSpPr/>
            <p:nvPr/>
          </p:nvGrpSpPr>
          <p:grpSpPr>
            <a:xfrm>
              <a:off x="6186283" y="5103141"/>
              <a:ext cx="3519827" cy="689395"/>
              <a:chOff x="3142878" y="1753554"/>
              <a:chExt cx="3519827" cy="689395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3372405" y="1903173"/>
                <a:ext cx="3290300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4017879" y="1923897"/>
                <a:ext cx="2586145" cy="4125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平面镜成像的特点</a:t>
                </a:r>
              </a:p>
            </p:txBody>
          </p:sp>
          <p:sp>
            <p:nvSpPr>
              <p:cNvPr id="31" name="Shape 2248"/>
              <p:cNvSpPr/>
              <p:nvPr/>
            </p:nvSpPr>
            <p:spPr>
              <a:xfrm flipH="1">
                <a:off x="3142878" y="1753554"/>
                <a:ext cx="689395" cy="6893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/>
              </a:p>
            </p:txBody>
          </p:sp>
        </p:grpSp>
        <p:sp>
          <p:nvSpPr>
            <p:cNvPr id="28" name="Shape 25434"/>
            <p:cNvSpPr/>
            <p:nvPr/>
          </p:nvSpPr>
          <p:spPr>
            <a:xfrm>
              <a:off x="6306309" y="5172600"/>
              <a:ext cx="481014" cy="4365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2922144" y="1657798"/>
            <a:ext cx="1946558" cy="549114"/>
            <a:chOff x="2707786" y="3134788"/>
            <a:chExt cx="1946558" cy="549114"/>
          </a:xfrm>
        </p:grpSpPr>
        <p:sp>
          <p:nvSpPr>
            <p:cNvPr id="115" name="Line 10"/>
            <p:cNvSpPr>
              <a:spLocks noChangeShapeType="1"/>
            </p:cNvSpPr>
            <p:nvPr/>
          </p:nvSpPr>
          <p:spPr bwMode="gray">
            <a:xfrm>
              <a:off x="3165076" y="3661812"/>
              <a:ext cx="1489268" cy="2209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 type="oval" w="med" len="med"/>
            </a:ln>
          </p:spPr>
          <p:txBody>
            <a:bodyPr wrap="none" anchor="ctr"/>
            <a:lstStyle/>
            <a:p>
              <a:endParaRPr lang="zh-CN" altLang="en-US" sz="3600"/>
            </a:p>
          </p:txBody>
        </p:sp>
        <p:sp>
          <p:nvSpPr>
            <p:cNvPr id="116" name="Rectangle 11"/>
            <p:cNvSpPr>
              <a:spLocks noChangeArrowheads="1"/>
            </p:cNvSpPr>
            <p:nvPr/>
          </p:nvSpPr>
          <p:spPr bwMode="gray">
            <a:xfrm rot="3419336">
              <a:off x="2691680" y="3264282"/>
              <a:ext cx="296832" cy="264619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475E00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 sz="3600"/>
            </a:p>
          </p:txBody>
        </p:sp>
        <p:sp>
          <p:nvSpPr>
            <p:cNvPr id="117" name="Text Box 12"/>
            <p:cNvSpPr txBox="1">
              <a:spLocks noChangeArrowheads="1"/>
            </p:cNvSpPr>
            <p:nvPr/>
          </p:nvSpPr>
          <p:spPr bwMode="gray">
            <a:xfrm>
              <a:off x="3232160" y="3134788"/>
              <a:ext cx="1415772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实验步骤</a:t>
              </a:r>
              <a:endPara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2776318" y="2455954"/>
            <a:ext cx="931067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图所示，在桌面上铺一张大纸，纸上竖立一块玻璃板作为平面镜。沿着玻璃板在纸上画一条直线，代表平面镜的位置。把一支点燃的蜡烛放在玻璃板的前面，可以看到它在玻璃板后面的像。再拿一支外形相同但不点燃的蜡烛，竖立着在玻璃板后面移动，直到看上去它跟前面那支蜡烛的像完全重合。这个位置就是前面那支蜡烛的像的位置。在纸上记下这两个位置。实验时注意观察蜡烛的大小和它的像的大小是否相同。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20710" y="5018939"/>
            <a:ext cx="1975973" cy="1422970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 rot="21540000" flipH="1">
            <a:off x="8246140" y="2834002"/>
            <a:ext cx="72000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59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60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61" name="组合 60"/>
          <p:cNvGrpSpPr/>
          <p:nvPr/>
        </p:nvGrpSpPr>
        <p:grpSpPr>
          <a:xfrm rot="21540000" flipH="1">
            <a:off x="5932703" y="4303952"/>
            <a:ext cx="118800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62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63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64" name="组合 63"/>
          <p:cNvGrpSpPr/>
          <p:nvPr/>
        </p:nvGrpSpPr>
        <p:grpSpPr>
          <a:xfrm rot="21540000" flipH="1">
            <a:off x="2928860" y="3942835"/>
            <a:ext cx="118800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65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66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1502173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6056" y="1411239"/>
            <a:ext cx="1572904" cy="658425"/>
            <a:chOff x="118542" y="795531"/>
            <a:chExt cx="1572904" cy="658425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6056" y="2273798"/>
            <a:ext cx="1572904" cy="903005"/>
            <a:chOff x="3142451" y="548680"/>
            <a:chExt cx="1572904" cy="903005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14886" y="620688"/>
              <a:ext cx="146161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  <a:p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6056" y="3998916"/>
            <a:ext cx="1572904" cy="658425"/>
            <a:chOff x="3142451" y="548680"/>
            <a:chExt cx="1572904" cy="658425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6056" y="3136357"/>
            <a:ext cx="1572904" cy="658425"/>
            <a:chOff x="3142451" y="548680"/>
            <a:chExt cx="1572904" cy="658425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6056" y="5723947"/>
            <a:ext cx="1572699" cy="658339"/>
            <a:chOff x="3142451" y="548680"/>
            <a:chExt cx="1572904" cy="658425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6056" y="4861475"/>
            <a:ext cx="1572699" cy="658339"/>
            <a:chOff x="3142451" y="548680"/>
            <a:chExt cx="1572904" cy="65842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776318" y="406297"/>
            <a:ext cx="4464453" cy="874410"/>
            <a:chOff x="6186283" y="5103141"/>
            <a:chExt cx="3519827" cy="689395"/>
          </a:xfrm>
        </p:grpSpPr>
        <p:grpSp>
          <p:nvGrpSpPr>
            <p:cNvPr id="27" name="组合 26"/>
            <p:cNvGrpSpPr/>
            <p:nvPr/>
          </p:nvGrpSpPr>
          <p:grpSpPr>
            <a:xfrm>
              <a:off x="6186283" y="5103141"/>
              <a:ext cx="3519827" cy="689395"/>
              <a:chOff x="3142878" y="1753554"/>
              <a:chExt cx="3519827" cy="689395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3372405" y="1903173"/>
                <a:ext cx="3290300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4017879" y="1923897"/>
                <a:ext cx="2586145" cy="4125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平面镜成像的特点</a:t>
                </a:r>
              </a:p>
            </p:txBody>
          </p:sp>
          <p:sp>
            <p:nvSpPr>
              <p:cNvPr id="31" name="Shape 2248"/>
              <p:cNvSpPr/>
              <p:nvPr/>
            </p:nvSpPr>
            <p:spPr>
              <a:xfrm flipH="1">
                <a:off x="3142878" y="1753554"/>
                <a:ext cx="689395" cy="6893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/>
              </a:p>
            </p:txBody>
          </p:sp>
        </p:grpSp>
        <p:sp>
          <p:nvSpPr>
            <p:cNvPr id="28" name="Shape 25434"/>
            <p:cNvSpPr/>
            <p:nvPr/>
          </p:nvSpPr>
          <p:spPr>
            <a:xfrm>
              <a:off x="6306309" y="5172600"/>
              <a:ext cx="481014" cy="4365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2922144" y="1657798"/>
            <a:ext cx="1946558" cy="549114"/>
            <a:chOff x="2707786" y="3134788"/>
            <a:chExt cx="1946558" cy="549114"/>
          </a:xfrm>
        </p:grpSpPr>
        <p:sp>
          <p:nvSpPr>
            <p:cNvPr id="115" name="Line 10"/>
            <p:cNvSpPr>
              <a:spLocks noChangeShapeType="1"/>
            </p:cNvSpPr>
            <p:nvPr/>
          </p:nvSpPr>
          <p:spPr bwMode="gray">
            <a:xfrm>
              <a:off x="3165076" y="3661812"/>
              <a:ext cx="1489268" cy="2209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 type="oval" w="med" len="med"/>
            </a:ln>
          </p:spPr>
          <p:txBody>
            <a:bodyPr wrap="none" anchor="ctr"/>
            <a:lstStyle/>
            <a:p>
              <a:endParaRPr lang="zh-CN" altLang="en-US" sz="3600"/>
            </a:p>
          </p:txBody>
        </p:sp>
        <p:sp>
          <p:nvSpPr>
            <p:cNvPr id="116" name="Rectangle 11"/>
            <p:cNvSpPr>
              <a:spLocks noChangeArrowheads="1"/>
            </p:cNvSpPr>
            <p:nvPr/>
          </p:nvSpPr>
          <p:spPr bwMode="gray">
            <a:xfrm rot="3419336">
              <a:off x="2691680" y="3264282"/>
              <a:ext cx="296832" cy="264619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475E00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 sz="3600"/>
            </a:p>
          </p:txBody>
        </p:sp>
        <p:sp>
          <p:nvSpPr>
            <p:cNvPr id="117" name="Text Box 12"/>
            <p:cNvSpPr txBox="1">
              <a:spLocks noChangeArrowheads="1"/>
            </p:cNvSpPr>
            <p:nvPr/>
          </p:nvSpPr>
          <p:spPr bwMode="gray">
            <a:xfrm>
              <a:off x="3232160" y="3134788"/>
              <a:ext cx="1415772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实验步骤</a:t>
              </a:r>
              <a:endPara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2928556" y="2496554"/>
            <a:ext cx="86531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移动点燃的蜡烛，重做实验。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用直线把每次实验中蜡烛和它的像在纸上的位置连起来，用刻度尺分别测量它们到玻璃板的距离，将数据记录在表格中。</a:t>
            </a:r>
          </a:p>
        </p:txBody>
      </p:sp>
      <p:grpSp>
        <p:nvGrpSpPr>
          <p:cNvPr id="47" name="组合 46"/>
          <p:cNvGrpSpPr/>
          <p:nvPr/>
        </p:nvGrpSpPr>
        <p:grpSpPr>
          <a:xfrm rot="21540000" flipH="1">
            <a:off x="4287860" y="3622275"/>
            <a:ext cx="331200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55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57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922144" y="3937272"/>
            <a:ext cx="3171252" cy="549114"/>
            <a:chOff x="2707786" y="3134788"/>
            <a:chExt cx="3171252" cy="549114"/>
          </a:xfrm>
        </p:grpSpPr>
        <p:sp>
          <p:nvSpPr>
            <p:cNvPr id="59" name="Line 10"/>
            <p:cNvSpPr>
              <a:spLocks noChangeShapeType="1"/>
            </p:cNvSpPr>
            <p:nvPr/>
          </p:nvSpPr>
          <p:spPr bwMode="gray">
            <a:xfrm>
              <a:off x="3165076" y="3661812"/>
              <a:ext cx="2700000" cy="2209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 type="oval" w="med" len="med"/>
            </a:ln>
          </p:spPr>
          <p:txBody>
            <a:bodyPr wrap="none" anchor="ctr"/>
            <a:lstStyle/>
            <a:p>
              <a:endParaRPr lang="zh-CN" altLang="en-US" sz="3600"/>
            </a:p>
          </p:txBody>
        </p:sp>
        <p:sp>
          <p:nvSpPr>
            <p:cNvPr id="60" name="Rectangle 11"/>
            <p:cNvSpPr>
              <a:spLocks noChangeArrowheads="1"/>
            </p:cNvSpPr>
            <p:nvPr/>
          </p:nvSpPr>
          <p:spPr bwMode="gray">
            <a:xfrm rot="3419336">
              <a:off x="2691680" y="3264282"/>
              <a:ext cx="296832" cy="264619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475E00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 sz="3600"/>
            </a:p>
          </p:txBody>
        </p:sp>
        <p:sp>
          <p:nvSpPr>
            <p:cNvPr id="61" name="Text Box 12"/>
            <p:cNvSpPr txBox="1">
              <a:spLocks noChangeArrowheads="1"/>
            </p:cNvSpPr>
            <p:nvPr/>
          </p:nvSpPr>
          <p:spPr bwMode="gray">
            <a:xfrm>
              <a:off x="3232160" y="3134788"/>
              <a:ext cx="2646878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实验数据记录表格</a:t>
              </a:r>
              <a:endPara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7315890"/>
              </p:ext>
            </p:extLst>
          </p:nvPr>
        </p:nvGraphicFramePr>
        <p:xfrm>
          <a:off x="2928555" y="4678077"/>
          <a:ext cx="8653129" cy="1889760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13230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33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433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433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次数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蜡烛到平面镜的</a:t>
                      </a:r>
                      <a:endParaRPr lang="en-US" altLang="zh-CN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zh-CN" alt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距离</a:t>
                      </a:r>
                      <a:r>
                        <a:rPr lang="en-US" altLang="zh-CN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/cm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蜡烛的像到平面镜的距离</a:t>
                      </a:r>
                      <a:r>
                        <a:rPr lang="en-US" altLang="zh-CN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/cm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蜡烛的像与蜡烛的大小关系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en-US" sz="200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en-US" sz="200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en-US" sz="200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19701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6056" y="1411239"/>
            <a:ext cx="1572904" cy="658425"/>
            <a:chOff x="118542" y="795531"/>
            <a:chExt cx="1572904" cy="658425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6056" y="2273798"/>
            <a:ext cx="1572904" cy="903005"/>
            <a:chOff x="3142451" y="548680"/>
            <a:chExt cx="1572904" cy="903005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14886" y="620688"/>
              <a:ext cx="146161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  <a:p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6056" y="3998916"/>
            <a:ext cx="1572904" cy="658425"/>
            <a:chOff x="3142451" y="548680"/>
            <a:chExt cx="1572904" cy="658425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6056" y="3136357"/>
            <a:ext cx="1572904" cy="658425"/>
            <a:chOff x="3142451" y="548680"/>
            <a:chExt cx="1572904" cy="658425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6056" y="5723947"/>
            <a:ext cx="1572699" cy="658339"/>
            <a:chOff x="3142451" y="548680"/>
            <a:chExt cx="1572904" cy="658425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6056" y="4861475"/>
            <a:ext cx="1572699" cy="658339"/>
            <a:chOff x="3142451" y="548680"/>
            <a:chExt cx="1572904" cy="65842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776318" y="406297"/>
            <a:ext cx="4464453" cy="874410"/>
            <a:chOff x="6186283" y="5103141"/>
            <a:chExt cx="3519827" cy="689395"/>
          </a:xfrm>
        </p:grpSpPr>
        <p:grpSp>
          <p:nvGrpSpPr>
            <p:cNvPr id="27" name="组合 26"/>
            <p:cNvGrpSpPr/>
            <p:nvPr/>
          </p:nvGrpSpPr>
          <p:grpSpPr>
            <a:xfrm>
              <a:off x="6186283" y="5103141"/>
              <a:ext cx="3519827" cy="689395"/>
              <a:chOff x="3142878" y="1753554"/>
              <a:chExt cx="3519827" cy="689395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3372405" y="1903173"/>
                <a:ext cx="3290300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4017879" y="1923897"/>
                <a:ext cx="2586145" cy="4125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平面镜成像的特点</a:t>
                </a:r>
              </a:p>
            </p:txBody>
          </p:sp>
          <p:sp>
            <p:nvSpPr>
              <p:cNvPr id="31" name="Shape 2248"/>
              <p:cNvSpPr/>
              <p:nvPr/>
            </p:nvSpPr>
            <p:spPr>
              <a:xfrm flipH="1">
                <a:off x="3142878" y="1753554"/>
                <a:ext cx="689395" cy="6893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/>
              </a:p>
            </p:txBody>
          </p:sp>
        </p:grpSp>
        <p:sp>
          <p:nvSpPr>
            <p:cNvPr id="28" name="Shape 25434"/>
            <p:cNvSpPr/>
            <p:nvPr/>
          </p:nvSpPr>
          <p:spPr>
            <a:xfrm>
              <a:off x="6306309" y="5172600"/>
              <a:ext cx="481014" cy="4365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2922144" y="1657798"/>
            <a:ext cx="1946558" cy="549114"/>
            <a:chOff x="2707786" y="3134788"/>
            <a:chExt cx="1946558" cy="549114"/>
          </a:xfrm>
        </p:grpSpPr>
        <p:sp>
          <p:nvSpPr>
            <p:cNvPr id="115" name="Line 10"/>
            <p:cNvSpPr>
              <a:spLocks noChangeShapeType="1"/>
            </p:cNvSpPr>
            <p:nvPr/>
          </p:nvSpPr>
          <p:spPr bwMode="gray">
            <a:xfrm>
              <a:off x="3165076" y="3661812"/>
              <a:ext cx="1489268" cy="2209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 type="oval" w="med" len="med"/>
            </a:ln>
          </p:spPr>
          <p:txBody>
            <a:bodyPr wrap="none" anchor="ctr"/>
            <a:lstStyle/>
            <a:p>
              <a:endParaRPr lang="zh-CN" altLang="en-US" sz="3600"/>
            </a:p>
          </p:txBody>
        </p:sp>
        <p:sp>
          <p:nvSpPr>
            <p:cNvPr id="116" name="Rectangle 11"/>
            <p:cNvSpPr>
              <a:spLocks noChangeArrowheads="1"/>
            </p:cNvSpPr>
            <p:nvPr/>
          </p:nvSpPr>
          <p:spPr bwMode="gray">
            <a:xfrm rot="3419336">
              <a:off x="2691680" y="3264282"/>
              <a:ext cx="296832" cy="264619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475E00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 sz="3600"/>
            </a:p>
          </p:txBody>
        </p:sp>
        <p:sp>
          <p:nvSpPr>
            <p:cNvPr id="117" name="Text Box 12"/>
            <p:cNvSpPr txBox="1">
              <a:spLocks noChangeArrowheads="1"/>
            </p:cNvSpPr>
            <p:nvPr/>
          </p:nvSpPr>
          <p:spPr bwMode="gray">
            <a:xfrm>
              <a:off x="3232160" y="3134788"/>
              <a:ext cx="1415772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注意事项</a:t>
              </a:r>
              <a:endPara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3273104" y="3185961"/>
            <a:ext cx="6062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利用直角三角板判断玻璃板与桌面是否垂直</a:t>
            </a:r>
          </a:p>
        </p:txBody>
      </p:sp>
      <p:sp>
        <p:nvSpPr>
          <p:cNvPr id="2" name="矩形 1"/>
          <p:cNvSpPr/>
          <p:nvPr/>
        </p:nvSpPr>
        <p:spPr>
          <a:xfrm>
            <a:off x="3273104" y="4631145"/>
            <a:ext cx="79442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眼睛与物体同侧，从多个角度观察，直到镜后蜡烛与像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完全重合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 rot="21540000" flipH="1">
            <a:off x="8543791" y="3627531"/>
            <a:ext cx="64800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71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72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73" name="组合 72"/>
          <p:cNvGrpSpPr/>
          <p:nvPr/>
        </p:nvGrpSpPr>
        <p:grpSpPr>
          <a:xfrm rot="21540000" flipH="1">
            <a:off x="6160455" y="5067686"/>
            <a:ext cx="108000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74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75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76" name="组合 75"/>
          <p:cNvGrpSpPr/>
          <p:nvPr/>
        </p:nvGrpSpPr>
        <p:grpSpPr>
          <a:xfrm rot="21540000" flipH="1">
            <a:off x="3379750" y="5434858"/>
            <a:ext cx="108000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77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78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099923" y="2496554"/>
            <a:ext cx="2702753" cy="461665"/>
            <a:chOff x="3099923" y="2496554"/>
            <a:chExt cx="2702753" cy="461665"/>
          </a:xfrm>
        </p:grpSpPr>
        <p:sp>
          <p:nvSpPr>
            <p:cNvPr id="79" name="Text Box 7"/>
            <p:cNvSpPr txBox="1">
              <a:spLocks noChangeArrowheads="1"/>
            </p:cNvSpPr>
            <p:nvPr/>
          </p:nvSpPr>
          <p:spPr bwMode="black">
            <a:xfrm>
              <a:off x="3153006" y="2496554"/>
              <a:ext cx="264967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i="0" u="none" strike="noStrike" cap="none" normalizeH="0" baseline="0" dirty="0">
                  <a:ln>
                    <a:noFill/>
                  </a:ln>
                  <a:effectLst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 </a:t>
              </a:r>
              <a:r>
                <a:rPr kumimoji="0" lang="zh-CN" sz="2400" i="0" u="none" strike="noStrike" cap="none" normalizeH="0" baseline="0" dirty="0">
                  <a:ln>
                    <a:noFill/>
                  </a:ln>
                  <a:effectLst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组装调整装置</a:t>
              </a:r>
            </a:p>
          </p:txBody>
        </p:sp>
        <p:sp>
          <p:nvSpPr>
            <p:cNvPr id="92" name="椭圆 91"/>
            <p:cNvSpPr/>
            <p:nvPr>
              <p:custDataLst>
                <p:tags r:id="rId2"/>
              </p:custDataLst>
            </p:nvPr>
          </p:nvSpPr>
          <p:spPr>
            <a:xfrm>
              <a:off x="3099923" y="2568310"/>
              <a:ext cx="227199" cy="23061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099923" y="3986346"/>
            <a:ext cx="3297191" cy="461665"/>
            <a:chOff x="3104561" y="3986346"/>
            <a:chExt cx="3297191" cy="461665"/>
          </a:xfrm>
        </p:grpSpPr>
        <p:sp>
          <p:nvSpPr>
            <p:cNvPr id="80" name="Text Box 17"/>
            <p:cNvSpPr txBox="1">
              <a:spLocks noChangeArrowheads="1"/>
            </p:cNvSpPr>
            <p:nvPr/>
          </p:nvSpPr>
          <p:spPr bwMode="black">
            <a:xfrm>
              <a:off x="3270270" y="3986346"/>
              <a:ext cx="313148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确定像的位置的方法</a:t>
              </a:r>
              <a:endParaRPr kumimoji="0" lang="zh-CN" sz="240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3" name="椭圆 92"/>
            <p:cNvSpPr/>
            <p:nvPr>
              <p:custDataLst>
                <p:tags r:id="rId1"/>
              </p:custDataLst>
            </p:nvPr>
          </p:nvSpPr>
          <p:spPr>
            <a:xfrm>
              <a:off x="3104561" y="4070924"/>
              <a:ext cx="227199" cy="23061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25877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6056" y="1411239"/>
            <a:ext cx="1572904" cy="658425"/>
            <a:chOff x="118542" y="795531"/>
            <a:chExt cx="1572904" cy="658425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6056" y="2273798"/>
            <a:ext cx="1572904" cy="903005"/>
            <a:chOff x="3142451" y="548680"/>
            <a:chExt cx="1572904" cy="903005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14886" y="620688"/>
              <a:ext cx="146161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  <a:p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6056" y="3998916"/>
            <a:ext cx="1572904" cy="658425"/>
            <a:chOff x="3142451" y="548680"/>
            <a:chExt cx="1572904" cy="658425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6056" y="3136357"/>
            <a:ext cx="1572904" cy="658425"/>
            <a:chOff x="3142451" y="548680"/>
            <a:chExt cx="1572904" cy="658425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6056" y="5723947"/>
            <a:ext cx="1572699" cy="658339"/>
            <a:chOff x="3142451" y="548680"/>
            <a:chExt cx="1572904" cy="658425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6056" y="4861475"/>
            <a:ext cx="1572699" cy="658339"/>
            <a:chOff x="3142451" y="548680"/>
            <a:chExt cx="1572904" cy="65842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776318" y="406297"/>
            <a:ext cx="4464453" cy="874410"/>
            <a:chOff x="6186283" y="5103141"/>
            <a:chExt cx="3519827" cy="689395"/>
          </a:xfrm>
        </p:grpSpPr>
        <p:grpSp>
          <p:nvGrpSpPr>
            <p:cNvPr id="27" name="组合 26"/>
            <p:cNvGrpSpPr/>
            <p:nvPr/>
          </p:nvGrpSpPr>
          <p:grpSpPr>
            <a:xfrm>
              <a:off x="6186283" y="5103141"/>
              <a:ext cx="3519827" cy="689395"/>
              <a:chOff x="3142878" y="1753554"/>
              <a:chExt cx="3519827" cy="689395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3372405" y="1903173"/>
                <a:ext cx="3290300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4017879" y="1923897"/>
                <a:ext cx="2586145" cy="4125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平面镜成像的特点</a:t>
                </a:r>
              </a:p>
            </p:txBody>
          </p:sp>
          <p:sp>
            <p:nvSpPr>
              <p:cNvPr id="31" name="Shape 2248"/>
              <p:cNvSpPr/>
              <p:nvPr/>
            </p:nvSpPr>
            <p:spPr>
              <a:xfrm flipH="1">
                <a:off x="3142878" y="1753554"/>
                <a:ext cx="689395" cy="6893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/>
              </a:p>
            </p:txBody>
          </p:sp>
        </p:grpSp>
        <p:sp>
          <p:nvSpPr>
            <p:cNvPr id="28" name="Shape 25434"/>
            <p:cNvSpPr/>
            <p:nvPr/>
          </p:nvSpPr>
          <p:spPr>
            <a:xfrm>
              <a:off x="6306309" y="5172600"/>
              <a:ext cx="481014" cy="4365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2922144" y="1657798"/>
            <a:ext cx="1940146" cy="549114"/>
            <a:chOff x="2707786" y="3134788"/>
            <a:chExt cx="1940146" cy="549114"/>
          </a:xfrm>
        </p:grpSpPr>
        <p:sp>
          <p:nvSpPr>
            <p:cNvPr id="115" name="Line 10"/>
            <p:cNvSpPr>
              <a:spLocks noChangeShapeType="1"/>
            </p:cNvSpPr>
            <p:nvPr/>
          </p:nvSpPr>
          <p:spPr bwMode="gray">
            <a:xfrm>
              <a:off x="3165076" y="3661812"/>
              <a:ext cx="1440000" cy="2209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 type="oval" w="med" len="med"/>
            </a:ln>
          </p:spPr>
          <p:txBody>
            <a:bodyPr wrap="none" anchor="ctr"/>
            <a:lstStyle/>
            <a:p>
              <a:endParaRPr lang="zh-CN" altLang="en-US" sz="3600"/>
            </a:p>
          </p:txBody>
        </p:sp>
        <p:sp>
          <p:nvSpPr>
            <p:cNvPr id="116" name="Rectangle 11"/>
            <p:cNvSpPr>
              <a:spLocks noChangeArrowheads="1"/>
            </p:cNvSpPr>
            <p:nvPr/>
          </p:nvSpPr>
          <p:spPr bwMode="gray">
            <a:xfrm rot="3419336">
              <a:off x="2691680" y="3264282"/>
              <a:ext cx="296832" cy="264619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475E00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 sz="3600"/>
            </a:p>
          </p:txBody>
        </p:sp>
        <p:sp>
          <p:nvSpPr>
            <p:cNvPr id="117" name="Text Box 12"/>
            <p:cNvSpPr txBox="1">
              <a:spLocks noChangeArrowheads="1"/>
            </p:cNvSpPr>
            <p:nvPr/>
          </p:nvSpPr>
          <p:spPr bwMode="gray">
            <a:xfrm>
              <a:off x="3232160" y="3134788"/>
              <a:ext cx="1415772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实验过程</a:t>
              </a:r>
              <a:endPara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" name="59a3242a069f4b1fa5d09de4a08eb1b0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7800" end="22334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190664" y="2496554"/>
            <a:ext cx="3975678" cy="2236319"/>
          </a:xfrm>
          <a:prstGeom prst="roundRect">
            <a:avLst>
              <a:gd name="adj" fmla="val 5299"/>
            </a:avLst>
          </a:prstGeom>
          <a:ln>
            <a:noFill/>
          </a:ln>
          <a:effectLst/>
          <a:scene3d>
            <a:camera prst="orthographicFront"/>
            <a:lightRig rig="balanced" dir="t"/>
          </a:scene3d>
          <a:sp3d prstMaterial="plastic">
            <a:bevelT/>
            <a:contourClr>
              <a:srgbClr val="FFFFFF"/>
            </a:contourClr>
          </a:sp3d>
        </p:spPr>
      </p:pic>
      <p:grpSp>
        <p:nvGrpSpPr>
          <p:cNvPr id="62" name="组合 61"/>
          <p:cNvGrpSpPr/>
          <p:nvPr/>
        </p:nvGrpSpPr>
        <p:grpSpPr>
          <a:xfrm>
            <a:off x="2922144" y="4825257"/>
            <a:ext cx="1940146" cy="549114"/>
            <a:chOff x="2707786" y="3134788"/>
            <a:chExt cx="1940146" cy="549114"/>
          </a:xfrm>
        </p:grpSpPr>
        <p:sp>
          <p:nvSpPr>
            <p:cNvPr id="63" name="Line 10"/>
            <p:cNvSpPr>
              <a:spLocks noChangeShapeType="1"/>
            </p:cNvSpPr>
            <p:nvPr/>
          </p:nvSpPr>
          <p:spPr bwMode="gray">
            <a:xfrm>
              <a:off x="3165076" y="3661812"/>
              <a:ext cx="1440000" cy="2209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 type="oval" w="med" len="med"/>
            </a:ln>
          </p:spPr>
          <p:txBody>
            <a:bodyPr wrap="none" anchor="ctr"/>
            <a:lstStyle/>
            <a:p>
              <a:endParaRPr lang="zh-CN" altLang="en-US" sz="3600"/>
            </a:p>
          </p:txBody>
        </p:sp>
        <p:sp>
          <p:nvSpPr>
            <p:cNvPr id="64" name="Rectangle 11"/>
            <p:cNvSpPr>
              <a:spLocks noChangeArrowheads="1"/>
            </p:cNvSpPr>
            <p:nvPr/>
          </p:nvSpPr>
          <p:spPr bwMode="gray">
            <a:xfrm rot="3419336">
              <a:off x="2691680" y="3264282"/>
              <a:ext cx="296832" cy="264619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475E00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 sz="3600"/>
            </a:p>
          </p:txBody>
        </p:sp>
        <p:sp>
          <p:nvSpPr>
            <p:cNvPr id="65" name="Text Box 12"/>
            <p:cNvSpPr txBox="1">
              <a:spLocks noChangeArrowheads="1"/>
            </p:cNvSpPr>
            <p:nvPr/>
          </p:nvSpPr>
          <p:spPr bwMode="gray">
            <a:xfrm>
              <a:off x="3232160" y="3134788"/>
              <a:ext cx="1415772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实验结论</a:t>
              </a:r>
              <a:endPara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198771" y="5519814"/>
            <a:ext cx="5443642" cy="461665"/>
            <a:chOff x="3198771" y="5519814"/>
            <a:chExt cx="5443642" cy="461665"/>
          </a:xfrm>
        </p:grpSpPr>
        <p:sp>
          <p:nvSpPr>
            <p:cNvPr id="3" name="矩形 2"/>
            <p:cNvSpPr/>
            <p:nvPr/>
          </p:nvSpPr>
          <p:spPr>
            <a:xfrm>
              <a:off x="3379434" y="5519814"/>
              <a:ext cx="526297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平面镜所成的像与物体的大小</a:t>
              </a:r>
              <a:r>
                <a:rPr lang="en-US" altLang="zh-CN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_______</a:t>
              </a:r>
              <a:endParaRPr lang="zh-CN" altLang="en-US" sz="2400" kern="100" dirty="0">
                <a:effectLst>
                  <a:glow>
                    <a:srgbClr val="FDC050"/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pitchFamily="49" charset="-122"/>
              </a:endParaRPr>
            </a:p>
          </p:txBody>
        </p:sp>
        <p:sp>
          <p:nvSpPr>
            <p:cNvPr id="66" name="椭圆 65"/>
            <p:cNvSpPr/>
            <p:nvPr>
              <p:custDataLst>
                <p:tags r:id="rId4"/>
              </p:custDataLst>
            </p:nvPr>
          </p:nvSpPr>
          <p:spPr>
            <a:xfrm>
              <a:off x="3198771" y="5651850"/>
              <a:ext cx="227199" cy="23061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7545239" y="5493114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kern="100" dirty="0">
                <a:solidFill>
                  <a:srgbClr val="C00000"/>
                </a:solidFill>
                <a:effectLst>
                  <a:glow>
                    <a:srgbClr val="FDC050"/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pitchFamily="49" charset="-122"/>
              </a:rPr>
              <a:t>相等</a:t>
            </a:r>
          </a:p>
        </p:txBody>
      </p:sp>
      <p:grpSp>
        <p:nvGrpSpPr>
          <p:cNvPr id="67" name="组合 66"/>
          <p:cNvGrpSpPr/>
          <p:nvPr/>
        </p:nvGrpSpPr>
        <p:grpSpPr>
          <a:xfrm>
            <a:off x="3190664" y="6122367"/>
            <a:ext cx="6982525" cy="461665"/>
            <a:chOff x="3198771" y="5519814"/>
            <a:chExt cx="6982525" cy="461665"/>
          </a:xfrm>
        </p:grpSpPr>
        <p:sp>
          <p:nvSpPr>
            <p:cNvPr id="68" name="矩形 67"/>
            <p:cNvSpPr/>
            <p:nvPr/>
          </p:nvSpPr>
          <p:spPr>
            <a:xfrm>
              <a:off x="3379434" y="5519814"/>
              <a:ext cx="680186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像到平面镜的距离与物体到平面镜的距离</a:t>
              </a:r>
              <a:r>
                <a:rPr lang="en-US" altLang="zh-CN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_______</a:t>
              </a:r>
              <a:endParaRPr lang="zh-CN" altLang="en-US" sz="2400" kern="100" dirty="0">
                <a:effectLst>
                  <a:glow>
                    <a:srgbClr val="FDC050"/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pitchFamily="49" charset="-122"/>
              </a:endParaRPr>
            </a:p>
          </p:txBody>
        </p:sp>
        <p:sp>
          <p:nvSpPr>
            <p:cNvPr id="69" name="椭圆 68"/>
            <p:cNvSpPr/>
            <p:nvPr>
              <p:custDataLst>
                <p:tags r:id="rId3"/>
              </p:custDataLst>
            </p:nvPr>
          </p:nvSpPr>
          <p:spPr>
            <a:xfrm>
              <a:off x="3198771" y="5651850"/>
              <a:ext cx="227199" cy="23061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0" name="矩形 69"/>
          <p:cNvSpPr/>
          <p:nvPr/>
        </p:nvSpPr>
        <p:spPr>
          <a:xfrm>
            <a:off x="9023006" y="6122366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kern="100" dirty="0">
                <a:solidFill>
                  <a:srgbClr val="C00000"/>
                </a:solidFill>
                <a:effectLst>
                  <a:glow>
                    <a:srgbClr val="FDC050"/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pitchFamily="49" charset="-122"/>
              </a:rPr>
              <a:t>相等</a:t>
            </a:r>
          </a:p>
        </p:txBody>
      </p:sp>
    </p:spTree>
    <p:extLst>
      <p:ext uri="{BB962C8B-B14F-4D97-AF65-F5344CB8AC3E}">
        <p14:creationId xmlns:p14="http://schemas.microsoft.com/office/powerpoint/2010/main" val="2202680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33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9" grpId="0"/>
      <p:bldP spid="7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19003933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19003933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19003933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19003933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19003933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19003933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190039332"/>
</p:tagLst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100000">
              <a:schemeClr val="bg1">
                <a:lumMod val="75000"/>
                <a:lumOff val="25000"/>
              </a:schemeClr>
            </a:gs>
            <a:gs pos="0">
              <a:schemeClr val="bg1">
                <a:lumMod val="75000"/>
              </a:schemeClr>
            </a:gs>
          </a:gsLst>
          <a:lin ang="2700000" scaled="1"/>
          <a:tileRect/>
        </a:gradFill>
        <a:ln w="31750"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</a:ln>
        <a:effectLst>
          <a:outerShdw blurRad="50800" dist="38100" dir="2700000" algn="tl" rotWithShape="0">
            <a:schemeClr val="bg1">
              <a:lumMod val="50000"/>
              <a:alpha val="40000"/>
            </a:schemeClr>
          </a:outerShdw>
        </a:effectLst>
      </a:spPr>
      <a:bodyPr rtlCol="0" anchor="ctr"/>
      <a:lstStyle>
        <a:defPPr algn="ctr">
          <a:defRPr sz="3200" b="1" dirty="0">
            <a:solidFill>
              <a:srgbClr val="C00000"/>
            </a:solidFill>
            <a:latin typeface="隶书" panose="02010509060101010101" pitchFamily="49" charset="-122"/>
            <a:ea typeface="隶书" panose="020105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1" id="{D0120C35-834E-4632-BC7A-246F5F457504}" vid="{42459D9B-039C-4713-B6DA-14360CBAE175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100000">
              <a:schemeClr val="bg1">
                <a:lumMod val="75000"/>
                <a:lumOff val="25000"/>
              </a:schemeClr>
            </a:gs>
            <a:gs pos="0">
              <a:schemeClr val="bg1">
                <a:lumMod val="75000"/>
              </a:schemeClr>
            </a:gs>
          </a:gsLst>
          <a:lin ang="2700000" scaled="1"/>
          <a:tileRect/>
        </a:gradFill>
        <a:ln w="31750"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</a:ln>
        <a:effectLst>
          <a:outerShdw blurRad="50800" dist="38100" dir="2700000" algn="tl" rotWithShape="0">
            <a:schemeClr val="bg1">
              <a:lumMod val="50000"/>
              <a:alpha val="40000"/>
            </a:schemeClr>
          </a:outerShdw>
        </a:effectLst>
      </a:spPr>
      <a:bodyPr rtlCol="0" anchor="ctr"/>
      <a:lstStyle>
        <a:defPPr algn="ctr">
          <a:defRPr sz="3200" b="1" dirty="0">
            <a:solidFill>
              <a:srgbClr val="C00000"/>
            </a:solidFill>
            <a:latin typeface="隶书" panose="02010509060101010101" pitchFamily="49" charset="-122"/>
            <a:ea typeface="隶书" panose="020105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1" id="{D0120C35-834E-4632-BC7A-246F5F457504}" vid="{42459D9B-039C-4713-B6DA-14360CBAE175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4911</TotalTime>
  <Words>1193</Words>
  <Application>Microsoft Office PowerPoint</Application>
  <PresentationFormat>宽屏</PresentationFormat>
  <Paragraphs>248</Paragraphs>
  <Slides>19</Slides>
  <Notes>16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黑体</vt:lpstr>
      <vt:lpstr>华文楷体</vt:lpstr>
      <vt:lpstr>楷体</vt:lpstr>
      <vt:lpstr>隶书</vt:lpstr>
      <vt:lpstr>微软雅黑</vt:lpstr>
      <vt:lpstr>Arial</vt:lpstr>
      <vt:lpstr>Calibri</vt:lpstr>
      <vt:lpstr>Times New Roman</vt:lpstr>
      <vt:lpstr>主题1</vt:lpstr>
      <vt:lpstr>Office 主题</vt:lpstr>
      <vt:lpstr>1_主题1</vt:lpstr>
      <vt:lpstr>第四章 光现象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周淑婷</dc:creator>
  <cp:lastModifiedBy>ZS</cp:lastModifiedBy>
  <cp:revision>974</cp:revision>
  <cp:lastPrinted>2021-03-01T08:24:18Z</cp:lastPrinted>
  <dcterms:created xsi:type="dcterms:W3CDTF">2018-12-13T05:08:29Z</dcterms:created>
  <dcterms:modified xsi:type="dcterms:W3CDTF">2022-10-23T10:37:56Z</dcterms:modified>
</cp:coreProperties>
</file>