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9" r:id="rId1"/>
    <p:sldMasterId id="2147483677" r:id="rId2"/>
    <p:sldMasterId id="2147483682" r:id="rId3"/>
  </p:sldMasterIdLst>
  <p:notesMasterIdLst>
    <p:notesMasterId r:id="rId19"/>
  </p:notesMasterIdLst>
  <p:handoutMasterIdLst>
    <p:handoutMasterId r:id="rId20"/>
  </p:handoutMasterIdLst>
  <p:sldIdLst>
    <p:sldId id="291" r:id="rId4"/>
    <p:sldId id="290" r:id="rId5"/>
    <p:sldId id="297" r:id="rId6"/>
    <p:sldId id="321" r:id="rId7"/>
    <p:sldId id="327" r:id="rId8"/>
    <p:sldId id="335" r:id="rId9"/>
    <p:sldId id="336" r:id="rId10"/>
    <p:sldId id="337" r:id="rId11"/>
    <p:sldId id="338" r:id="rId12"/>
    <p:sldId id="341" r:id="rId13"/>
    <p:sldId id="332" r:id="rId14"/>
    <p:sldId id="280" r:id="rId15"/>
    <p:sldId id="342" r:id="rId16"/>
    <p:sldId id="303" r:id="rId17"/>
    <p:sldId id="343" r:id="rId18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8764"/>
    <a:srgbClr val="CEAEB3"/>
    <a:srgbClr val="9699B5"/>
    <a:srgbClr val="C4C4C4"/>
    <a:srgbClr val="B04300"/>
    <a:srgbClr val="B99AA7"/>
    <a:srgbClr val="FFD6D6"/>
    <a:srgbClr val="000000"/>
    <a:srgbClr val="E7C8C8"/>
    <a:srgbClr val="026B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185" autoAdjust="0"/>
  </p:normalViewPr>
  <p:slideViewPr>
    <p:cSldViewPr snapToGrid="0">
      <p:cViewPr varScale="1">
        <p:scale>
          <a:sx n="96" d="100"/>
          <a:sy n="96" d="100"/>
        </p:scale>
        <p:origin x="178" y="67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-148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516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2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703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018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180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07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891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999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645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35008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2022/10/23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9267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32841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8782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1382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0" b="2501"/>
          <a:stretch/>
        </p:blipFill>
        <p:spPr>
          <a:xfrm>
            <a:off x="0" y="-1"/>
            <a:ext cx="12190888" cy="68871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0594376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729210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2022/10/23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00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2022/10/23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77354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060368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2022/10/23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2022/10/23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6" r:id="rId6"/>
    <p:sldLayoutId id="2147483665" r:id="rId7"/>
    <p:sldLayoutId id="2147483649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223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3.png"/><Relationship Id="rId3" Type="http://schemas.openxmlformats.org/officeDocument/2006/relationships/tags" Target="../tags/tag1.xml"/><Relationship Id="rId7" Type="http://schemas.openxmlformats.org/officeDocument/2006/relationships/image" Target="../media/image16.png"/><Relationship Id="rId12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9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18.jpeg"/><Relationship Id="rId4" Type="http://schemas.openxmlformats.org/officeDocument/2006/relationships/tags" Target="../tags/tag2.xml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5.jp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7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2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13.png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250" y="0"/>
            <a:ext cx="584975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第四章 光现象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4166438"/>
            <a:ext cx="5833655" cy="769441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光的色散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2647835" y="318832"/>
            <a:ext cx="8612478" cy="229447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紫外线的特点：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57175" indent="-257175" eaLnBrk="0" hangingPunct="0">
              <a:lnSpc>
                <a:spcPts val="4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它能使荧光物质发光；</a:t>
            </a:r>
          </a:p>
          <a:p>
            <a:pPr lvl="0" eaLnBrk="0" hangingPunct="0">
              <a:lnSpc>
                <a:spcPts val="4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②紫外线消毒灭菌；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ts val="4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③促使人合成维生素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，有助于对钙的吸收。</a:t>
            </a:r>
          </a:p>
        </p:txBody>
      </p:sp>
      <p:grpSp>
        <p:nvGrpSpPr>
          <p:cNvPr id="58" name="组合 57"/>
          <p:cNvGrpSpPr/>
          <p:nvPr/>
        </p:nvGrpSpPr>
        <p:grpSpPr>
          <a:xfrm rot="21540000" flipH="1">
            <a:off x="3770719" y="1438512"/>
            <a:ext cx="208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1" name="组合 60"/>
          <p:cNvGrpSpPr/>
          <p:nvPr/>
        </p:nvGrpSpPr>
        <p:grpSpPr>
          <a:xfrm rot="21540000" flipH="1">
            <a:off x="4009440" y="1964599"/>
            <a:ext cx="1116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64" name="矩形 63"/>
          <p:cNvSpPr/>
          <p:nvPr/>
        </p:nvSpPr>
        <p:spPr>
          <a:xfrm>
            <a:off x="2647835" y="2645200"/>
            <a:ext cx="2742872" cy="66941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紫外线的应用：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 rot="21540000" flipH="1">
            <a:off x="4009395" y="2516186"/>
            <a:ext cx="172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48441" y="3435382"/>
            <a:ext cx="1565744" cy="1903830"/>
            <a:chOff x="2683675" y="3965605"/>
            <a:chExt cx="1565744" cy="1903830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C84187E8-3E16-4D1A-B250-670CE009FCA1}"/>
                </a:ext>
              </a:extLst>
            </p:cNvPr>
            <p:cNvSpPr/>
            <p:nvPr/>
          </p:nvSpPr>
          <p:spPr>
            <a:xfrm>
              <a:off x="3078862" y="5315437"/>
              <a:ext cx="95787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验钞</a:t>
              </a:r>
              <a:endPara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7" name="Picture 8">
              <a:extLst>
                <a:ext uri="{FF2B5EF4-FFF2-40B4-BE49-F238E27FC236}">
                  <a16:creationId xmlns:a16="http://schemas.microsoft.com/office/drawing/2014/main" id="{51C0ED75-04B0-4FCB-B1BB-36D7E88B67D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850"/>
            <a:stretch/>
          </p:blipFill>
          <p:spPr bwMode="auto">
            <a:xfrm>
              <a:off x="2683675" y="3965605"/>
              <a:ext cx="1565744" cy="134983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8708064" y="3435382"/>
            <a:ext cx="1671682" cy="1835238"/>
            <a:chOff x="7251786" y="3998916"/>
            <a:chExt cx="1671682" cy="1835238"/>
          </a:xfrm>
        </p:grpSpPr>
        <p:pic>
          <p:nvPicPr>
            <p:cNvPr id="80" name="Picture 6">
              <a:extLst>
                <a:ext uri="{FF2B5EF4-FFF2-40B4-BE49-F238E27FC236}">
                  <a16:creationId xmlns:a16="http://schemas.microsoft.com/office/drawing/2014/main" id="{6DCAF46F-CBC3-43B6-BF19-5DE87947BC3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736"/>
            <a:stretch/>
          </p:blipFill>
          <p:spPr bwMode="auto">
            <a:xfrm>
              <a:off x="7251786" y="3998916"/>
              <a:ext cx="1671682" cy="133919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C84187E8-3E16-4D1A-B250-670CE009FCA1}"/>
                </a:ext>
              </a:extLst>
            </p:cNvPr>
            <p:cNvSpPr/>
            <p:nvPr/>
          </p:nvSpPr>
          <p:spPr>
            <a:xfrm>
              <a:off x="7742742" y="5352291"/>
              <a:ext cx="957878" cy="481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杀菌</a:t>
              </a:r>
              <a:endPara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2647835" y="5232457"/>
            <a:ext cx="2742872" cy="66941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紫外线的防护：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4" name="Rectangle 9"/>
          <p:cNvSpPr txBox="1">
            <a:spLocks noChangeArrowheads="1"/>
          </p:cNvSpPr>
          <p:nvPr/>
        </p:nvSpPr>
        <p:spPr bwMode="auto">
          <a:xfrm>
            <a:off x="2868640" y="5905400"/>
            <a:ext cx="9199313" cy="604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ts val="4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过量的紫外线可使皮肤灼伤，甚至致癌影响动植物、人类的生存。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6056" y="1583751"/>
            <a:ext cx="1572904" cy="658425"/>
            <a:chOff x="118542" y="795531"/>
            <a:chExt cx="1572904" cy="658425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6056" y="3653893"/>
            <a:ext cx="1572904" cy="658425"/>
            <a:chOff x="3142451" y="548680"/>
            <a:chExt cx="1572904" cy="658425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3" name="文本框 9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96056" y="2618822"/>
            <a:ext cx="1572904" cy="658425"/>
            <a:chOff x="3142451" y="548680"/>
            <a:chExt cx="1572904" cy="658425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6" name="文本框 9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9" name="文本框 9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96056" y="4688964"/>
            <a:ext cx="1572699" cy="658339"/>
            <a:chOff x="3142451" y="548680"/>
            <a:chExt cx="1572904" cy="658425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2" name="文本框 10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73371" y="3435382"/>
            <a:ext cx="1975506" cy="1900768"/>
            <a:chOff x="8157322" y="3429794"/>
            <a:chExt cx="1975506" cy="1900768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C84187E8-3E16-4D1A-B250-670CE009FCA1}"/>
                </a:ext>
              </a:extLst>
            </p:cNvPr>
            <p:cNvSpPr/>
            <p:nvPr/>
          </p:nvSpPr>
          <p:spPr>
            <a:xfrm>
              <a:off x="8409309" y="4776564"/>
              <a:ext cx="153142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紫外线摄影</a:t>
              </a:r>
              <a:endPara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7322" y="3429794"/>
              <a:ext cx="1975506" cy="131782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815815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64" grpId="0"/>
      <p:bldP spid="83" grpId="0"/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3"/>
          <p:cNvSpPr>
            <a:spLocks noChangeArrowheads="1"/>
          </p:cNvSpPr>
          <p:nvPr/>
        </p:nvSpPr>
        <p:spPr bwMode="auto">
          <a:xfrm>
            <a:off x="2632227" y="695907"/>
            <a:ext cx="9416308" cy="137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例题：使用验钞机时，可以看到验钞机发出淡紫色的光。一位同学认为这种淡紫色的光就是紫外线。你认为他说的对吗？为什么？</a:t>
            </a:r>
            <a:endParaRPr kumimoji="1"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6056" y="2622544"/>
            <a:ext cx="1572904" cy="658425"/>
            <a:chOff x="118542" y="795531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1585612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659476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33256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4696408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74" name="任意多边形 73"/>
          <p:cNvSpPr/>
          <p:nvPr/>
        </p:nvSpPr>
        <p:spPr>
          <a:xfrm>
            <a:off x="6318161" y="757912"/>
            <a:ext cx="911979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5704642" y="1333179"/>
            <a:ext cx="1227038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2683051" y="2488308"/>
            <a:ext cx="9314659" cy="3574116"/>
            <a:chOff x="2662268" y="3435595"/>
            <a:chExt cx="9314659" cy="3094087"/>
          </a:xfrm>
        </p:grpSpPr>
        <p:sp>
          <p:nvSpPr>
            <p:cNvPr id="77" name="任意多边形 76"/>
            <p:cNvSpPr/>
            <p:nvPr/>
          </p:nvSpPr>
          <p:spPr>
            <a:xfrm>
              <a:off x="2662268" y="3968554"/>
              <a:ext cx="9314659" cy="2561128"/>
            </a:xfrm>
            <a:custGeom>
              <a:avLst/>
              <a:gdLst>
                <a:gd name="connsiteX0" fmla="*/ 467173 w 9694331"/>
                <a:gd name="connsiteY0" fmla="*/ 143919 h 2043595"/>
                <a:gd name="connsiteX1" fmla="*/ 2316293 w 9694331"/>
                <a:gd name="connsiteY1" fmla="*/ 326799 h 2043595"/>
                <a:gd name="connsiteX2" fmla="*/ 4795333 w 9694331"/>
                <a:gd name="connsiteY2" fmla="*/ 21999 h 2043595"/>
                <a:gd name="connsiteX3" fmla="*/ 8137973 w 9694331"/>
                <a:gd name="connsiteY3" fmla="*/ 113439 h 2043595"/>
                <a:gd name="connsiteX4" fmla="*/ 9418133 w 9694331"/>
                <a:gd name="connsiteY4" fmla="*/ 824639 h 2043595"/>
                <a:gd name="connsiteX5" fmla="*/ 9367333 w 9694331"/>
                <a:gd name="connsiteY5" fmla="*/ 1850799 h 2043595"/>
                <a:gd name="connsiteX6" fmla="*/ 5953573 w 9694331"/>
                <a:gd name="connsiteY6" fmla="*/ 2013359 h 2043595"/>
                <a:gd name="connsiteX7" fmla="*/ 3596453 w 9694331"/>
                <a:gd name="connsiteY7" fmla="*/ 2023519 h 2043595"/>
                <a:gd name="connsiteX8" fmla="*/ 284293 w 9694331"/>
                <a:gd name="connsiteY8" fmla="*/ 1799999 h 2043595"/>
                <a:gd name="connsiteX9" fmla="*/ 396053 w 9694331"/>
                <a:gd name="connsiteY9" fmla="*/ 32159 h 204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94331" h="2043595">
                  <a:moveTo>
                    <a:pt x="467173" y="143919"/>
                  </a:moveTo>
                  <a:cubicBezTo>
                    <a:pt x="1031053" y="245519"/>
                    <a:pt x="1594933" y="347119"/>
                    <a:pt x="2316293" y="326799"/>
                  </a:cubicBezTo>
                  <a:cubicBezTo>
                    <a:pt x="3037653" y="306479"/>
                    <a:pt x="3825053" y="57559"/>
                    <a:pt x="4795333" y="21999"/>
                  </a:cubicBezTo>
                  <a:cubicBezTo>
                    <a:pt x="5765613" y="-13561"/>
                    <a:pt x="7367506" y="-20334"/>
                    <a:pt x="8137973" y="113439"/>
                  </a:cubicBezTo>
                  <a:cubicBezTo>
                    <a:pt x="8908440" y="247212"/>
                    <a:pt x="9213240" y="535079"/>
                    <a:pt x="9418133" y="824639"/>
                  </a:cubicBezTo>
                  <a:cubicBezTo>
                    <a:pt x="9623026" y="1114199"/>
                    <a:pt x="9944760" y="1652679"/>
                    <a:pt x="9367333" y="1850799"/>
                  </a:cubicBezTo>
                  <a:cubicBezTo>
                    <a:pt x="8789906" y="2048919"/>
                    <a:pt x="6915386" y="1984572"/>
                    <a:pt x="5953573" y="2013359"/>
                  </a:cubicBezTo>
                  <a:cubicBezTo>
                    <a:pt x="4991760" y="2042146"/>
                    <a:pt x="4541333" y="2059079"/>
                    <a:pt x="3596453" y="2023519"/>
                  </a:cubicBezTo>
                  <a:cubicBezTo>
                    <a:pt x="2651573" y="1987959"/>
                    <a:pt x="817693" y="2131892"/>
                    <a:pt x="284293" y="1799999"/>
                  </a:cubicBezTo>
                  <a:cubicBezTo>
                    <a:pt x="-249107" y="1468106"/>
                    <a:pt x="73473" y="750132"/>
                    <a:pt x="396053" y="32159"/>
                  </a:cubicBezTo>
                </a:path>
              </a:pathLst>
            </a:custGeom>
            <a:solidFill>
              <a:srgbClr val="FDC252">
                <a:alpha val="29000"/>
              </a:srgbClr>
            </a:solidFill>
            <a:ln w="31750">
              <a:noFill/>
            </a:ln>
            <a:effectLst>
              <a:glow>
                <a:schemeClr val="accent1"/>
              </a:glow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729705" y="3435595"/>
              <a:ext cx="1425819" cy="1727545"/>
              <a:chOff x="2729705" y="3435595"/>
              <a:chExt cx="1425819" cy="1727545"/>
            </a:xfrm>
          </p:grpSpPr>
          <p:pic>
            <p:nvPicPr>
              <p:cNvPr id="79" name="图片 7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29705" y="3435595"/>
                <a:ext cx="1425819" cy="1727545"/>
              </a:xfrm>
              <a:prstGeom prst="rect">
                <a:avLst/>
              </a:prstGeom>
            </p:spPr>
          </p:pic>
          <p:sp>
            <p:nvSpPr>
              <p:cNvPr id="80" name="矩形 79"/>
              <p:cNvSpPr/>
              <p:nvPr/>
            </p:nvSpPr>
            <p:spPr>
              <a:xfrm>
                <a:off x="3070218" y="4463166"/>
                <a:ext cx="808592" cy="39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kern="100" dirty="0">
                    <a:effectLst>
                      <a:glow>
                        <a:srgbClr val="FDC050"/>
                      </a:glow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  <a:cs typeface="仿宋" panose="02010609060101010101" pitchFamily="49" charset="-122"/>
                  </a:rPr>
                  <a:t>解析</a:t>
                </a:r>
                <a:endParaRPr lang="zh-CN" altLang="en-US" sz="2400" dirty="0"/>
              </a:p>
            </p:txBody>
          </p:sp>
        </p:grpSp>
      </p:grpSp>
      <p:sp>
        <p:nvSpPr>
          <p:cNvPr id="84" name="Rectangle 3"/>
          <p:cNvSpPr>
            <a:spLocks noChangeArrowheads="1"/>
          </p:cNvSpPr>
          <p:nvPr/>
        </p:nvSpPr>
        <p:spPr bwMode="auto">
          <a:xfrm>
            <a:off x="4176307" y="3817625"/>
            <a:ext cx="6892182" cy="1915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这种说法不对。紫外线灯看起来是淡紫色（或淡蓝色），是因为除了紫外线外，它还发出少量蓝光和紫光。人眼是看不到紫外线的。</a:t>
            </a:r>
            <a:endParaRPr kumimoji="1"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82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74" grpId="0" animBg="1"/>
      <p:bldP spid="75" grpId="0" animBg="1"/>
      <p:bldP spid="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04636" y="254870"/>
            <a:ext cx="4697504" cy="1330931"/>
            <a:chOff x="7104636" y="595108"/>
            <a:chExt cx="4697504" cy="1330931"/>
          </a:xfrm>
        </p:grpSpPr>
        <p:cxnSp>
          <p:nvCxnSpPr>
            <p:cNvPr id="54" name="直接箭头连接符 53"/>
            <p:cNvCxnSpPr/>
            <p:nvPr/>
          </p:nvCxnSpPr>
          <p:spPr>
            <a:xfrm>
              <a:off x="7104636" y="1288063"/>
              <a:ext cx="818479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圆角矩形 54"/>
            <p:cNvSpPr/>
            <p:nvPr/>
          </p:nvSpPr>
          <p:spPr>
            <a:xfrm>
              <a:off x="7923115" y="595108"/>
              <a:ext cx="3879025" cy="1330931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t" anchorCtr="0" forceAA="0" compatLnSpc="1">
              <a:noAutofit/>
            </a:bodyPr>
            <a:lstStyle/>
            <a:p>
              <a:pPr lvl="0">
                <a:buClrTx/>
                <a:buSzTx/>
              </a:pPr>
              <a:r>
                <a:rPr lang="zh-CN" altLang="en-US" sz="2400" kern="100" dirty="0">
                  <a:solidFill>
                    <a:prstClr val="black"/>
                  </a:solidFill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白光是由红、橙、黄、绿、蓝、靛、紫等各种色光混合而成的</a:t>
              </a:r>
              <a:endPara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02436" y="2978183"/>
            <a:ext cx="4803929" cy="605571"/>
            <a:chOff x="7178964" y="2922744"/>
            <a:chExt cx="8895562" cy="605571"/>
          </a:xfrm>
        </p:grpSpPr>
        <p:cxnSp>
          <p:nvCxnSpPr>
            <p:cNvPr id="56" name="直接箭头连接符 55"/>
            <p:cNvCxnSpPr/>
            <p:nvPr/>
          </p:nvCxnSpPr>
          <p:spPr>
            <a:xfrm>
              <a:off x="7178964" y="3245258"/>
              <a:ext cx="1214825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圆角矩形 56"/>
            <p:cNvSpPr/>
            <p:nvPr/>
          </p:nvSpPr>
          <p:spPr>
            <a:xfrm>
              <a:off x="8463099" y="2922744"/>
              <a:ext cx="7611427" cy="605571"/>
            </a:xfrm>
            <a:prstGeom prst="roundRect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Overflow="overflow" horzOverflow="overflow" vert="horz" wrap="square" numCol="1" spcCol="0" rtlCol="0" fromWordArt="0" anchor="t" anchorCtr="0" forceAA="0" compatLnSpc="1">
              <a:no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色光的三原色：红、绿、蓝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70968" y="537654"/>
            <a:ext cx="3031469" cy="5628783"/>
            <a:chOff x="4070968" y="877892"/>
            <a:chExt cx="3031469" cy="5628783"/>
          </a:xfrm>
        </p:grpSpPr>
        <p:grpSp>
          <p:nvGrpSpPr>
            <p:cNvPr id="16" name="组合 15"/>
            <p:cNvGrpSpPr/>
            <p:nvPr/>
          </p:nvGrpSpPr>
          <p:grpSpPr>
            <a:xfrm>
              <a:off x="4070968" y="877892"/>
              <a:ext cx="3031469" cy="5628783"/>
              <a:chOff x="3640300" y="945776"/>
              <a:chExt cx="3031469" cy="6450131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4490650" y="945776"/>
                <a:ext cx="2181118" cy="1086260"/>
              </a:xfrm>
              <a:prstGeom prst="roundRect">
                <a:avLst/>
              </a:prstGeom>
              <a:solidFill>
                <a:srgbClr val="026BA5"/>
              </a:soli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色散</a:t>
                </a:r>
                <a:endParaRPr lang="en-US" altLang="zh-CN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78" name="圆角矩形 77"/>
              <p:cNvSpPr/>
              <p:nvPr/>
            </p:nvSpPr>
            <p:spPr>
              <a:xfrm>
                <a:off x="4491171" y="6327680"/>
                <a:ext cx="2180598" cy="1068227"/>
              </a:xfrm>
              <a:prstGeom prst="roundRect">
                <a:avLst/>
              </a:prstGeom>
              <a:solidFill>
                <a:srgbClr val="026BA5"/>
              </a:soli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看不见的光</a:t>
                </a: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3640300" y="1384299"/>
                <a:ext cx="868049" cy="5453123"/>
                <a:chOff x="3790888" y="1236468"/>
                <a:chExt cx="868049" cy="5453123"/>
              </a:xfrm>
            </p:grpSpPr>
            <p:cxnSp>
              <p:nvCxnSpPr>
                <p:cNvPr id="86" name="直接箭头连接符 85"/>
                <p:cNvCxnSpPr/>
                <p:nvPr/>
              </p:nvCxnSpPr>
              <p:spPr>
                <a:xfrm>
                  <a:off x="4193427" y="1261348"/>
                  <a:ext cx="465510" cy="0"/>
                </a:xfrm>
                <a:prstGeom prst="straightConnector1">
                  <a:avLst/>
                </a:prstGeom>
                <a:gradFill flip="none" rotWithShape="1">
                  <a:gsLst>
                    <a:gs pos="100000">
                      <a:schemeClr val="bg1">
                        <a:lumMod val="76000"/>
                        <a:lumOff val="24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n w="50800">
                  <a:solidFill>
                    <a:srgbClr val="026BA5"/>
                  </a:solidFill>
                </a:ln>
                <a:effectLst>
                  <a:outerShdw blurRad="50800" dist="381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7" name="直接箭头连接符 86"/>
                <p:cNvCxnSpPr/>
                <p:nvPr/>
              </p:nvCxnSpPr>
              <p:spPr>
                <a:xfrm>
                  <a:off x="4193427" y="6689591"/>
                  <a:ext cx="448331" cy="0"/>
                </a:xfrm>
                <a:prstGeom prst="straightConnector1">
                  <a:avLst/>
                </a:prstGeom>
                <a:gradFill flip="none" rotWithShape="1">
                  <a:gsLst>
                    <a:gs pos="100000">
                      <a:schemeClr val="bg1">
                        <a:lumMod val="76000"/>
                        <a:lumOff val="24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n w="50800">
                  <a:solidFill>
                    <a:srgbClr val="026BA5"/>
                  </a:solidFill>
                </a:ln>
                <a:effectLst>
                  <a:outerShdw blurRad="50800" dist="381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8" name="直接连接符 87"/>
                <p:cNvCxnSpPr/>
                <p:nvPr/>
              </p:nvCxnSpPr>
              <p:spPr>
                <a:xfrm>
                  <a:off x="4209300" y="1236468"/>
                  <a:ext cx="0" cy="5445409"/>
                </a:xfrm>
                <a:prstGeom prst="line">
                  <a:avLst/>
                </a:prstGeom>
                <a:gradFill flip="none" rotWithShape="1">
                  <a:gsLst>
                    <a:gs pos="100000">
                      <a:schemeClr val="bg1">
                        <a:lumMod val="76000"/>
                        <a:lumOff val="24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n w="50800">
                  <a:solidFill>
                    <a:srgbClr val="026BA5"/>
                  </a:solidFill>
                </a:ln>
                <a:effectLst>
                  <a:outerShdw blurRad="50800" dist="381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0" name="直接箭头连接符 89"/>
                <p:cNvCxnSpPr/>
                <p:nvPr/>
              </p:nvCxnSpPr>
              <p:spPr>
                <a:xfrm>
                  <a:off x="3790888" y="4038064"/>
                  <a:ext cx="418412" cy="0"/>
                </a:xfrm>
                <a:prstGeom prst="straightConnector1">
                  <a:avLst/>
                </a:prstGeom>
                <a:gradFill flip="none" rotWithShape="1">
                  <a:gsLst>
                    <a:gs pos="100000">
                      <a:schemeClr val="bg1">
                        <a:lumMod val="76000"/>
                        <a:lumOff val="24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n w="50800">
                  <a:solidFill>
                    <a:srgbClr val="026BA5"/>
                  </a:solidFill>
                </a:ln>
                <a:effectLst>
                  <a:outerShdw blurRad="50800" dist="381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43" name="圆角矩形 42"/>
            <p:cNvSpPr/>
            <p:nvPr/>
          </p:nvSpPr>
          <p:spPr>
            <a:xfrm>
              <a:off x="4939017" y="3202377"/>
              <a:ext cx="2163419" cy="947938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色光的混合</a:t>
              </a:r>
              <a:endParaRPr lang="en-US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50" name="直接箭头连接符 49"/>
            <p:cNvCxnSpPr/>
            <p:nvPr/>
          </p:nvCxnSpPr>
          <p:spPr>
            <a:xfrm>
              <a:off x="4491206" y="3702460"/>
              <a:ext cx="4655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3659476"/>
            <a:ext cx="1572904" cy="658425"/>
            <a:chOff x="118542" y="795531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1585612"/>
            <a:ext cx="1572904" cy="658425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6056" y="2622544"/>
            <a:ext cx="1572904" cy="658425"/>
            <a:chOff x="3142451" y="548680"/>
            <a:chExt cx="1572904" cy="658425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5733256"/>
            <a:ext cx="1572699" cy="658339"/>
            <a:chOff x="3142451" y="548680"/>
            <a:chExt cx="1572904" cy="658425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9" name="文本框 9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96056" y="4696408"/>
            <a:ext cx="1572699" cy="658339"/>
            <a:chOff x="3142451" y="548680"/>
            <a:chExt cx="1572904" cy="658425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2" name="文本框 10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102436" y="4726747"/>
            <a:ext cx="4561480" cy="1774728"/>
            <a:chOff x="6771988" y="2371707"/>
            <a:chExt cx="4561480" cy="1774728"/>
          </a:xfrm>
        </p:grpSpPr>
        <p:sp>
          <p:nvSpPr>
            <p:cNvPr id="48" name="圆角矩形 47"/>
            <p:cNvSpPr/>
            <p:nvPr/>
          </p:nvSpPr>
          <p:spPr>
            <a:xfrm>
              <a:off x="7757741" y="2371707"/>
              <a:ext cx="3341811" cy="74902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红外线的特点及应用：</a:t>
              </a:r>
              <a:endPara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测体温、夜视、取暖等</a:t>
              </a: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7767266" y="3378216"/>
              <a:ext cx="3566202" cy="768219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紫外线的特点、应用及危害：荧光效应、验钞、杀菌消毒等 </a:t>
              </a:r>
            </a:p>
          </p:txBody>
        </p:sp>
        <p:cxnSp>
          <p:nvCxnSpPr>
            <p:cNvPr id="52" name="直接箭头连接符 51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7322110" y="2623816"/>
              <a:ext cx="0" cy="125694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圆角矩形 48"/>
          <p:cNvSpPr/>
          <p:nvPr/>
        </p:nvSpPr>
        <p:spPr>
          <a:xfrm>
            <a:off x="2528430" y="2856016"/>
            <a:ext cx="1753586" cy="947938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光的色散</a:t>
            </a:r>
            <a:endParaRPr 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52213" y="501140"/>
            <a:ext cx="2583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看不见的光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6056" y="4696408"/>
            <a:ext cx="1572699" cy="658339"/>
            <a:chOff x="118542" y="795531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190550" y="879103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5733256"/>
            <a:ext cx="1572699" cy="658339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1585612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2622544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3659476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818091" y="1179668"/>
            <a:ext cx="8878375" cy="2775644"/>
            <a:chOff x="825737" y="5216450"/>
            <a:chExt cx="8797254" cy="10427216"/>
          </a:xfrm>
          <a:solidFill>
            <a:srgbClr val="7E8764">
              <a:alpha val="61176"/>
            </a:srgbClr>
          </a:solidFill>
        </p:grpSpPr>
        <p:sp>
          <p:nvSpPr>
            <p:cNvPr id="40" name="圆角矩形 39"/>
            <p:cNvSpPr/>
            <p:nvPr/>
          </p:nvSpPr>
          <p:spPr>
            <a:xfrm>
              <a:off x="825737" y="5216450"/>
              <a:ext cx="8797254" cy="104272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52683" y="5311220"/>
              <a:ext cx="8670308" cy="983653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英国物理学家赫歇尔在</a:t>
              </a:r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1800</a:t>
              </a: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年研究光谱中各种色光的热效应时，把温度计移到光谱的红光区域外侧，结果温度上升得很快，说明那里有看不见的射线射到温度计上，于是发现了红外线。</a:t>
              </a:r>
              <a:endParaRPr lang="en-US" altLang="zh-CN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德国科学家里特在</a:t>
              </a:r>
              <a:r>
                <a: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1801</a:t>
              </a: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年研究光谱时，在光谱的紫外区域外侧放置了一张照相底片，结果底片感光了，于是发现了紫外线。</a:t>
              </a:r>
              <a:endParaRPr lang="en-US" altLang="zh-CN" sz="24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14000"/>
                </a:lnSpc>
              </a:pPr>
              <a:endPara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7278" y="4429459"/>
            <a:ext cx="4374680" cy="1606598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6"/>
          <a:srcRect t="2754"/>
          <a:stretch/>
        </p:blipFill>
        <p:spPr>
          <a:xfrm>
            <a:off x="3095610" y="4429459"/>
            <a:ext cx="3852762" cy="1606598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 rot="21540000" flipH="1">
            <a:off x="9104667" y="2049379"/>
            <a:ext cx="133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4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49" name="组合 48"/>
          <p:cNvGrpSpPr/>
          <p:nvPr/>
        </p:nvGrpSpPr>
        <p:grpSpPr>
          <a:xfrm rot="21540000" flipH="1">
            <a:off x="6302069" y="2055663"/>
            <a:ext cx="205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6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7" name="组合 56"/>
          <p:cNvGrpSpPr/>
          <p:nvPr/>
        </p:nvGrpSpPr>
        <p:grpSpPr>
          <a:xfrm rot="21540000" flipH="1">
            <a:off x="10040967" y="2897374"/>
            <a:ext cx="151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8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9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2" name="组合 61"/>
          <p:cNvGrpSpPr/>
          <p:nvPr/>
        </p:nvGrpSpPr>
        <p:grpSpPr>
          <a:xfrm rot="21540000" flipH="1">
            <a:off x="6969642" y="3319707"/>
            <a:ext cx="1296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961312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15" y="760351"/>
            <a:ext cx="7048163" cy="535853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6056" y="5733256"/>
            <a:ext cx="1572699" cy="658339"/>
            <a:chOff x="118542" y="795531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158559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2622510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3659425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4696340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6377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731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>
            <a:spLocks/>
          </p:cNvSpPr>
          <p:nvPr/>
        </p:nvSpPr>
        <p:spPr>
          <a:xfrm>
            <a:off x="2871650" y="2738389"/>
            <a:ext cx="8162806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通过观察生活中的一些现象，知道太阳光是由色光组成的；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内容占位符 1"/>
          <p:cNvSpPr txBox="1">
            <a:spLocks/>
          </p:cNvSpPr>
          <p:nvPr/>
        </p:nvSpPr>
        <p:spPr>
          <a:xfrm>
            <a:off x="2871650" y="3425715"/>
            <a:ext cx="9035870" cy="800686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通过实验了解太阳光是由红、橙、黄、绿、蓝、靛、紫七色光组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成的；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99802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5944393" y="4875733"/>
            <a:ext cx="5580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11331219" y="4039335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11173977" y="2711854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7146754" y="3206389"/>
            <a:ext cx="3960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9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1" name="内容占位符 1"/>
          <p:cNvSpPr txBox="1">
            <a:spLocks/>
          </p:cNvSpPr>
          <p:nvPr/>
        </p:nvSpPr>
        <p:spPr>
          <a:xfrm>
            <a:off x="2871650" y="4445727"/>
            <a:ext cx="8985070" cy="482206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知道色光的三原色，色光按不同比例混合可以形成丰富的色彩；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6056" y="1587741"/>
            <a:ext cx="1572904" cy="658425"/>
            <a:chOff x="3142451" y="548680"/>
            <a:chExt cx="1572904" cy="658425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3" name="文本框 9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6" name="文本框 95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96056" y="3650467"/>
            <a:ext cx="1572904" cy="658425"/>
            <a:chOff x="3142451" y="548680"/>
            <a:chExt cx="1572904" cy="658425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2" name="文本框 10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96056" y="2619104"/>
            <a:ext cx="1572904" cy="658425"/>
            <a:chOff x="3142451" y="548680"/>
            <a:chExt cx="1572904" cy="658425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5" name="文本框 10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6056" y="4681830"/>
            <a:ext cx="1572699" cy="658339"/>
            <a:chOff x="3142451" y="548680"/>
            <a:chExt cx="1572904" cy="658425"/>
          </a:xfrm>
        </p:grpSpPr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6" name="文本框 11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55" name="内容占位符 1"/>
          <p:cNvSpPr txBox="1">
            <a:spLocks/>
          </p:cNvSpPr>
          <p:nvPr/>
        </p:nvSpPr>
        <p:spPr>
          <a:xfrm>
            <a:off x="2871650" y="5147259"/>
            <a:ext cx="8985070" cy="482206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了解可见光谱，以及红外线与紫外线的应用。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  <a14:imgEffect>
                      <a14:artisticGlowDiffused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773921" y="732294"/>
            <a:ext cx="940672" cy="625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  <a14:imgEffect>
                      <a14:artisticGlowDiffused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402318" y="748059"/>
            <a:ext cx="1040524" cy="625684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矩形 62"/>
          <p:cNvSpPr/>
          <p:nvPr/>
        </p:nvSpPr>
        <p:spPr>
          <a:xfrm>
            <a:off x="3795732" y="830069"/>
            <a:ext cx="6559808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太阳光有颜色吗？彩虹是怎样形成的？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089" y="1792233"/>
            <a:ext cx="6369094" cy="4250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40" name="组合 39"/>
          <p:cNvGrpSpPr/>
          <p:nvPr/>
        </p:nvGrpSpPr>
        <p:grpSpPr>
          <a:xfrm>
            <a:off x="96056" y="1587741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3650467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2619104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4681830"/>
            <a:ext cx="1572699" cy="658339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12"/>
            </p:par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2823415" y="5129694"/>
            <a:ext cx="1456830" cy="62568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987528" y="5865785"/>
            <a:ext cx="1456830" cy="625684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776319" y="406297"/>
            <a:ext cx="2906999" cy="874410"/>
            <a:chOff x="6186283" y="5103141"/>
            <a:chExt cx="2291912" cy="689395"/>
          </a:xfrm>
        </p:grpSpPr>
        <p:grpSp>
          <p:nvGrpSpPr>
            <p:cNvPr id="27" name="组合 26"/>
            <p:cNvGrpSpPr/>
            <p:nvPr/>
          </p:nvGrpSpPr>
          <p:grpSpPr>
            <a:xfrm>
              <a:off x="6186283" y="5103141"/>
              <a:ext cx="2291912" cy="689395"/>
              <a:chOff x="3142878" y="1753554"/>
              <a:chExt cx="2291912" cy="689395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72406" y="1903173"/>
                <a:ext cx="2062384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017879" y="1923897"/>
                <a:ext cx="1228512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色散</a:t>
                </a:r>
              </a:p>
            </p:txBody>
          </p:sp>
          <p:sp>
            <p:nvSpPr>
              <p:cNvPr id="3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28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32" name="矩形 31"/>
          <p:cNvSpPr/>
          <p:nvPr/>
        </p:nvSpPr>
        <p:spPr>
          <a:xfrm>
            <a:off x="3538662" y="1569184"/>
            <a:ext cx="2441724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gradFill>
                  <a:gsLst>
                    <a:gs pos="72843">
                      <a:schemeClr val="accent4">
                        <a:lumMod val="75000"/>
                      </a:schemeClr>
                    </a:gs>
                    <a:gs pos="71687">
                      <a:schemeClr val="accent1">
                        <a:lumMod val="50000"/>
                      </a:schemeClr>
                    </a:gs>
                    <a:gs pos="69375">
                      <a:schemeClr val="tx2">
                        <a:lumMod val="60000"/>
                        <a:lumOff val="40000"/>
                      </a:schemeClr>
                    </a:gs>
                    <a:gs pos="64750">
                      <a:srgbClr val="92D050"/>
                    </a:gs>
                    <a:gs pos="55500">
                      <a:srgbClr val="FFFF00"/>
                    </a:gs>
                    <a:gs pos="37000">
                      <a:schemeClr val="accent6">
                        <a:lumMod val="75000"/>
                      </a:schemeClr>
                    </a:gs>
                    <a:gs pos="0">
                      <a:srgbClr val="FF0000"/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分解太阳光</a:t>
            </a:r>
          </a:p>
        </p:txBody>
      </p:sp>
      <p:pic>
        <p:nvPicPr>
          <p:cNvPr id="2" name="3.人造彩虹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776319" y="2165981"/>
            <a:ext cx="3575346" cy="23127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6853467" y="2115437"/>
            <a:ext cx="5062013" cy="2363268"/>
            <a:chOff x="6853467" y="2498207"/>
            <a:chExt cx="5062013" cy="23632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3467" y="2498207"/>
              <a:ext cx="1942609" cy="2363268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8866626" y="2605407"/>
              <a:ext cx="3048854" cy="2129246"/>
              <a:chOff x="9275969" y="2603010"/>
              <a:chExt cx="3048854" cy="2129246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75969" y="2603010"/>
                <a:ext cx="2820193" cy="2129246"/>
              </a:xfrm>
              <a:prstGeom prst="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11425286" y="3067468"/>
                <a:ext cx="899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三棱镜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605669" y="4816341"/>
            <a:ext cx="9251274" cy="830997"/>
            <a:chOff x="2435545" y="4816341"/>
            <a:chExt cx="9251274" cy="830997"/>
          </a:xfrm>
        </p:grpSpPr>
        <p:sp>
          <p:nvSpPr>
            <p:cNvPr id="8" name="文本框 7"/>
            <p:cNvSpPr txBox="1"/>
            <p:nvPr/>
          </p:nvSpPr>
          <p:spPr>
            <a:xfrm>
              <a:off x="2662744" y="4816341"/>
              <a:ext cx="90240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太阳光是白光，它通过棱镜后被分解成各种颜色的光，这种现象叫光的色散。</a:t>
              </a:r>
            </a:p>
          </p:txBody>
        </p:sp>
        <p:sp>
          <p:nvSpPr>
            <p:cNvPr id="41" name="椭圆 40"/>
            <p:cNvSpPr/>
            <p:nvPr>
              <p:custDataLst>
                <p:tags r:id="rId4"/>
              </p:custDataLst>
            </p:nvPr>
          </p:nvSpPr>
          <p:spPr>
            <a:xfrm>
              <a:off x="2435545" y="4960034"/>
              <a:ext cx="227199" cy="2306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05669" y="5957865"/>
            <a:ext cx="9241821" cy="461665"/>
            <a:chOff x="2444998" y="5723947"/>
            <a:chExt cx="9241821" cy="461665"/>
          </a:xfrm>
        </p:grpSpPr>
        <p:sp>
          <p:nvSpPr>
            <p:cNvPr id="40" name="文本框 39"/>
            <p:cNvSpPr txBox="1"/>
            <p:nvPr/>
          </p:nvSpPr>
          <p:spPr>
            <a:xfrm>
              <a:off x="2662744" y="5723947"/>
              <a:ext cx="90240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白光是由各种色光组成的。</a:t>
              </a:r>
            </a:p>
          </p:txBody>
        </p:sp>
        <p:sp>
          <p:nvSpPr>
            <p:cNvPr id="43" name="椭圆 42"/>
            <p:cNvSpPr/>
            <p:nvPr>
              <p:custDataLst>
                <p:tags r:id="rId3"/>
              </p:custDataLst>
            </p:nvPr>
          </p:nvSpPr>
          <p:spPr>
            <a:xfrm>
              <a:off x="2444998" y="5858278"/>
              <a:ext cx="227199" cy="2306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1583751"/>
            <a:ext cx="1572904" cy="658425"/>
            <a:chOff x="118542" y="795531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6056" y="3653893"/>
            <a:ext cx="1572904" cy="658425"/>
            <a:chOff x="3142451" y="548680"/>
            <a:chExt cx="1572904" cy="658425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3" name="文本框 9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96056" y="2618822"/>
            <a:ext cx="1572904" cy="658425"/>
            <a:chOff x="3142451" y="548680"/>
            <a:chExt cx="1572904" cy="658425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6" name="文本框 9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9" name="文本框 9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96056" y="4688964"/>
            <a:ext cx="1572699" cy="658339"/>
            <a:chOff x="3142451" y="548680"/>
            <a:chExt cx="1572904" cy="658425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2" name="文本框 10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63242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612010" y="897826"/>
            <a:ext cx="2957831" cy="523220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gradFill>
                  <a:gsLst>
                    <a:gs pos="72843">
                      <a:schemeClr val="accent4">
                        <a:lumMod val="75000"/>
                      </a:schemeClr>
                    </a:gs>
                    <a:gs pos="71687">
                      <a:schemeClr val="accent1">
                        <a:lumMod val="50000"/>
                      </a:schemeClr>
                    </a:gs>
                    <a:gs pos="69375">
                      <a:schemeClr val="tx2">
                        <a:lumMod val="60000"/>
                        <a:lumOff val="40000"/>
                      </a:schemeClr>
                    </a:gs>
                    <a:gs pos="64750">
                      <a:srgbClr val="92D050"/>
                    </a:gs>
                    <a:gs pos="55500">
                      <a:srgbClr val="FFFF00"/>
                    </a:gs>
                    <a:gs pos="37000">
                      <a:schemeClr val="accent6">
                        <a:lumMod val="75000"/>
                      </a:schemeClr>
                    </a:gs>
                    <a:gs pos="0">
                      <a:srgbClr val="FF0000"/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光的色散</a:t>
            </a:r>
            <a:r>
              <a:rPr lang="zh-CN" altLang="en-US" sz="28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的原因</a:t>
            </a:r>
          </a:p>
        </p:txBody>
      </p:sp>
      <p:sp>
        <p:nvSpPr>
          <p:cNvPr id="3" name="矩形 2"/>
          <p:cNvSpPr/>
          <p:nvPr/>
        </p:nvSpPr>
        <p:spPr>
          <a:xfrm>
            <a:off x="2782966" y="1723886"/>
            <a:ext cx="9178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玻璃或水对不同色光的折射能力不同，经过两次折射后，各种色光被散开，形成光的色散现象。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2782966" y="3237669"/>
            <a:ext cx="4738657" cy="1832935"/>
            <a:chOff x="6321464" y="3889866"/>
            <a:chExt cx="4738657" cy="1832935"/>
          </a:xfrm>
        </p:grpSpPr>
        <p:pic>
          <p:nvPicPr>
            <p:cNvPr id="64" name="Picture 19" descr="Prism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44662" y="3889866"/>
              <a:ext cx="2315459" cy="1832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5" name="组合 64"/>
            <p:cNvGrpSpPr/>
            <p:nvPr/>
          </p:nvGrpSpPr>
          <p:grpSpPr>
            <a:xfrm>
              <a:off x="6321464" y="3950166"/>
              <a:ext cx="2354118" cy="1772635"/>
              <a:chOff x="859530" y="2996952"/>
              <a:chExt cx="2964499" cy="2232248"/>
            </a:xfrm>
          </p:grpSpPr>
          <p:sp>
            <p:nvSpPr>
              <p:cNvPr id="66" name="等腰三角形 65"/>
              <p:cNvSpPr/>
              <p:nvPr/>
            </p:nvSpPr>
            <p:spPr>
              <a:xfrm>
                <a:off x="1043608" y="2996952"/>
                <a:ext cx="2232248" cy="2232248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Group 14"/>
              <p:cNvGrpSpPr>
                <a:grpSpLocks/>
              </p:cNvGrpSpPr>
              <p:nvPr/>
            </p:nvGrpSpPr>
            <p:grpSpPr bwMode="auto">
              <a:xfrm>
                <a:off x="859530" y="3861048"/>
                <a:ext cx="845800" cy="0"/>
                <a:chOff x="5141" y="2220"/>
                <a:chExt cx="1244" cy="0"/>
              </a:xfrm>
            </p:grpSpPr>
            <p:sp>
              <p:nvSpPr>
                <p:cNvPr id="76" name="Line 15"/>
                <p:cNvSpPr>
                  <a:spLocks noChangeShapeType="1"/>
                </p:cNvSpPr>
                <p:nvPr/>
              </p:nvSpPr>
              <p:spPr bwMode="auto">
                <a:xfrm>
                  <a:off x="5141" y="2220"/>
                  <a:ext cx="79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 type="triangle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Line 16"/>
                <p:cNvSpPr>
                  <a:spLocks noChangeShapeType="1"/>
                </p:cNvSpPr>
                <p:nvPr/>
              </p:nvSpPr>
              <p:spPr bwMode="auto">
                <a:xfrm>
                  <a:off x="5820" y="2220"/>
                  <a:ext cx="56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" name="Group 14"/>
              <p:cNvGrpSpPr>
                <a:grpSpLocks/>
              </p:cNvGrpSpPr>
              <p:nvPr/>
            </p:nvGrpSpPr>
            <p:grpSpPr bwMode="auto">
              <a:xfrm rot="1067786">
                <a:off x="1696388" y="4048599"/>
                <a:ext cx="1116000" cy="0"/>
                <a:chOff x="4320" y="2220"/>
                <a:chExt cx="2065" cy="0"/>
              </a:xfrm>
            </p:grpSpPr>
            <p:sp>
              <p:nvSpPr>
                <p:cNvPr id="74" name="Line 15"/>
                <p:cNvSpPr>
                  <a:spLocks noChangeShapeType="1"/>
                </p:cNvSpPr>
                <p:nvPr/>
              </p:nvSpPr>
              <p:spPr bwMode="auto">
                <a:xfrm>
                  <a:off x="4320" y="2220"/>
                  <a:ext cx="162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 type="triangle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Line 16"/>
                <p:cNvSpPr>
                  <a:spLocks noChangeShapeType="1"/>
                </p:cNvSpPr>
                <p:nvPr/>
              </p:nvSpPr>
              <p:spPr bwMode="auto">
                <a:xfrm>
                  <a:off x="5820" y="2220"/>
                  <a:ext cx="56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9" name="Group 14"/>
              <p:cNvGrpSpPr>
                <a:grpSpLocks/>
              </p:cNvGrpSpPr>
              <p:nvPr/>
            </p:nvGrpSpPr>
            <p:grpSpPr bwMode="auto">
              <a:xfrm rot="1678609">
                <a:off x="2708029" y="4482854"/>
                <a:ext cx="1116000" cy="0"/>
                <a:chOff x="4320" y="2220"/>
                <a:chExt cx="2065" cy="0"/>
              </a:xfrm>
            </p:grpSpPr>
            <p:sp>
              <p:nvSpPr>
                <p:cNvPr id="72" name="Line 15"/>
                <p:cNvSpPr>
                  <a:spLocks noChangeShapeType="1"/>
                </p:cNvSpPr>
                <p:nvPr/>
              </p:nvSpPr>
              <p:spPr bwMode="auto">
                <a:xfrm>
                  <a:off x="4320" y="2220"/>
                  <a:ext cx="162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 type="triangle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Line 16"/>
                <p:cNvSpPr>
                  <a:spLocks noChangeShapeType="1"/>
                </p:cNvSpPr>
                <p:nvPr/>
              </p:nvSpPr>
              <p:spPr bwMode="auto">
                <a:xfrm>
                  <a:off x="5820" y="2220"/>
                  <a:ext cx="56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70" name="直接连接符 69"/>
              <p:cNvCxnSpPr/>
              <p:nvPr/>
            </p:nvCxnSpPr>
            <p:spPr>
              <a:xfrm>
                <a:off x="1402771" y="3700369"/>
                <a:ext cx="729665" cy="394119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V="1">
                <a:off x="2367048" y="4090638"/>
                <a:ext cx="815560" cy="24717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8" name="组合 77"/>
          <p:cNvGrpSpPr/>
          <p:nvPr/>
        </p:nvGrpSpPr>
        <p:grpSpPr>
          <a:xfrm rot="21540000" flipH="1">
            <a:off x="5926839" y="2125693"/>
            <a:ext cx="190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7" name="矩形 6"/>
          <p:cNvSpPr/>
          <p:nvPr/>
        </p:nvSpPr>
        <p:spPr>
          <a:xfrm>
            <a:off x="7835093" y="5488837"/>
            <a:ext cx="38599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彩虹是太阳光传播过程中被空气中的水滴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色散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形成的。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887319" y="3198956"/>
            <a:ext cx="3788648" cy="1883155"/>
            <a:chOff x="8195966" y="3222045"/>
            <a:chExt cx="3788648" cy="188315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05" b="13333"/>
            <a:stretch/>
          </p:blipFill>
          <p:spPr>
            <a:xfrm>
              <a:off x="10417903" y="3222045"/>
              <a:ext cx="1566711" cy="188315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95966" y="3308797"/>
              <a:ext cx="2078433" cy="1796403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1583751"/>
            <a:ext cx="1572904" cy="658425"/>
            <a:chOff x="118542" y="795531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3653893"/>
            <a:ext cx="1572904" cy="658425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6056" y="2618822"/>
            <a:ext cx="1572904" cy="658425"/>
            <a:chOff x="3142451" y="548680"/>
            <a:chExt cx="1572904" cy="65842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4688964"/>
            <a:ext cx="1572699" cy="658339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 rot="21540000" flipH="1">
            <a:off x="4658010" y="2548273"/>
            <a:ext cx="190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9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5273665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2776320" y="406297"/>
            <a:ext cx="3459380" cy="874410"/>
            <a:chOff x="6186283" y="5103141"/>
            <a:chExt cx="2727415" cy="689395"/>
          </a:xfrm>
        </p:grpSpPr>
        <p:grpSp>
          <p:nvGrpSpPr>
            <p:cNvPr id="56" name="组合 55"/>
            <p:cNvGrpSpPr/>
            <p:nvPr/>
          </p:nvGrpSpPr>
          <p:grpSpPr>
            <a:xfrm>
              <a:off x="6186283" y="5103141"/>
              <a:ext cx="2727415" cy="689395"/>
              <a:chOff x="3142878" y="1753554"/>
              <a:chExt cx="2727415" cy="689395"/>
            </a:xfrm>
          </p:grpSpPr>
          <p:sp>
            <p:nvSpPr>
              <p:cNvPr id="58" name="圆角矩形 57"/>
              <p:cNvSpPr/>
              <p:nvPr/>
            </p:nvSpPr>
            <p:spPr>
              <a:xfrm>
                <a:off x="3372405" y="1903173"/>
                <a:ext cx="2497888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3934049" y="1923897"/>
                <a:ext cx="1936244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色光的混合</a:t>
                </a:r>
              </a:p>
            </p:txBody>
          </p:sp>
          <p:sp>
            <p:nvSpPr>
              <p:cNvPr id="60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57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5" name="5.电视机屏幕的色光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1830" t="11407" r="3204" b="4973"/>
          <a:stretch/>
        </p:blipFill>
        <p:spPr>
          <a:xfrm>
            <a:off x="3266655" y="2679715"/>
            <a:ext cx="3482210" cy="1930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7106776" y="2336481"/>
            <a:ext cx="4566147" cy="2695400"/>
            <a:chOff x="7213101" y="2107934"/>
            <a:chExt cx="4566147" cy="2695400"/>
          </a:xfrm>
        </p:grpSpPr>
        <p:grpSp>
          <p:nvGrpSpPr>
            <p:cNvPr id="63" name="组合 62"/>
            <p:cNvGrpSpPr/>
            <p:nvPr/>
          </p:nvGrpSpPr>
          <p:grpSpPr>
            <a:xfrm>
              <a:off x="7213101" y="2441227"/>
              <a:ext cx="3242929" cy="2362107"/>
              <a:chOff x="3067446" y="1306992"/>
              <a:chExt cx="7224870" cy="5133975"/>
            </a:xfrm>
          </p:grpSpPr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067446" y="1306992"/>
                <a:ext cx="7224870" cy="5133975"/>
              </a:xfrm>
              <a:prstGeom prst="rect">
                <a:avLst/>
              </a:pr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11696" y="1613347"/>
                <a:ext cx="6365952" cy="3680132"/>
              </a:xfrm>
              <a:prstGeom prst="rect">
                <a:avLst/>
              </a:prstGeom>
            </p:spPr>
          </p:pic>
        </p:grpSp>
        <p:grpSp>
          <p:nvGrpSpPr>
            <p:cNvPr id="66" name="Group 8"/>
            <p:cNvGrpSpPr>
              <a:grpSpLocks/>
            </p:cNvGrpSpPr>
            <p:nvPr/>
          </p:nvGrpSpPr>
          <p:grpSpPr bwMode="auto">
            <a:xfrm>
              <a:off x="10494881" y="2107934"/>
              <a:ext cx="1284367" cy="1284368"/>
              <a:chOff x="0" y="0"/>
              <a:chExt cx="1200" cy="1200"/>
            </a:xfrm>
          </p:grpSpPr>
          <p:pic>
            <p:nvPicPr>
              <p:cNvPr id="67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1200" cy="1200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miter lim="800000"/>
                <a:headEnd/>
                <a:tailEnd/>
              </a:ln>
            </p:spPr>
          </p:pic>
          <p:sp>
            <p:nvSpPr>
              <p:cNvPr id="68" name="AutoShape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0" cy="1200"/>
              </a:xfrm>
              <a:prstGeom prst="wedgeEllipseCallout">
                <a:avLst>
                  <a:gd name="adj1" fmla="val -87683"/>
                  <a:gd name="adj2" fmla="val 42526"/>
                </a:avLst>
              </a:prstGeom>
              <a:noFill/>
              <a:ln w="19050">
                <a:solidFill>
                  <a:schemeClr val="tx2">
                    <a:lumMod val="40000"/>
                    <a:lumOff val="60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457200" indent="-457200" algn="ctr">
                  <a:lnSpc>
                    <a:spcPct val="80000"/>
                  </a:lnSpc>
                  <a:spcBef>
                    <a:spcPct val="20000"/>
                  </a:spcBef>
                  <a:buClr>
                    <a:srgbClr val="FF00FF"/>
                  </a:buClr>
                  <a:buFont typeface="Wingdings" pitchFamily="2" charset="2"/>
                  <a:buChar char="Ø"/>
                </a:pPr>
                <a:endParaRPr lang="zh-CN" altLang="en-US" sz="3200" b="1">
                  <a:solidFill>
                    <a:schemeClr val="hlin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sp>
        <p:nvSpPr>
          <p:cNvPr id="69" name="Rectangle 10"/>
          <p:cNvSpPr>
            <a:spLocks noChangeArrowheads="1"/>
          </p:cNvSpPr>
          <p:nvPr/>
        </p:nvSpPr>
        <p:spPr bwMode="auto">
          <a:xfrm>
            <a:off x="4015224" y="1638227"/>
            <a:ext cx="6440806" cy="50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彩色电视机里的各种颜色是怎样产生的？</a:t>
            </a:r>
          </a:p>
        </p:txBody>
      </p:sp>
      <p:sp>
        <p:nvSpPr>
          <p:cNvPr id="70" name="Rectangle 2"/>
          <p:cNvSpPr txBox="1">
            <a:spLocks noChangeArrowheads="1"/>
          </p:cNvSpPr>
          <p:nvPr/>
        </p:nvSpPr>
        <p:spPr bwMode="auto">
          <a:xfrm>
            <a:off x="3233610" y="5396334"/>
            <a:ext cx="7966940" cy="49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电视画面的颜色是由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红、绿、蓝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三种色光合成的。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6056" y="1583751"/>
            <a:ext cx="1572904" cy="658425"/>
            <a:chOff x="118542" y="795531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6056" y="3653893"/>
            <a:ext cx="1572904" cy="658425"/>
            <a:chOff x="3142451" y="548680"/>
            <a:chExt cx="1572904" cy="65842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6056" y="2618822"/>
            <a:ext cx="1572904" cy="658425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4688964"/>
            <a:ext cx="1572699" cy="658339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2309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351" y="1766919"/>
            <a:ext cx="2416048" cy="230735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790748" y="4835184"/>
            <a:ext cx="1996948" cy="62568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965952" y="5735423"/>
            <a:ext cx="1996948" cy="625684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2928558" y="5846121"/>
            <a:ext cx="8895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红、绿、蓝三种色光按不同比例混合后，可以产生各种颜色的光。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949824" y="4907887"/>
            <a:ext cx="3950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色光三原色：红、绿、蓝。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776320" y="406297"/>
            <a:ext cx="3459380" cy="874410"/>
            <a:chOff x="6186283" y="5103141"/>
            <a:chExt cx="2727415" cy="689395"/>
          </a:xfrm>
        </p:grpSpPr>
        <p:grpSp>
          <p:nvGrpSpPr>
            <p:cNvPr id="35" name="组合 34"/>
            <p:cNvGrpSpPr/>
            <p:nvPr/>
          </p:nvGrpSpPr>
          <p:grpSpPr>
            <a:xfrm>
              <a:off x="6186283" y="5103141"/>
              <a:ext cx="2727415" cy="689395"/>
              <a:chOff x="3142878" y="1753554"/>
              <a:chExt cx="2727415" cy="689395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3372405" y="1903173"/>
                <a:ext cx="2497888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3934049" y="1923897"/>
                <a:ext cx="1936244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色光的混合</a:t>
                </a:r>
              </a:p>
            </p:txBody>
          </p:sp>
          <p:sp>
            <p:nvSpPr>
              <p:cNvPr id="39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36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6088" y="1094313"/>
            <a:ext cx="2698248" cy="36481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8469" y="3016270"/>
            <a:ext cx="1361100" cy="896511"/>
          </a:xfrm>
          <a:prstGeom prst="rect">
            <a:avLst/>
          </a:prstGeom>
          <a:noFill/>
          <a:ln w="19050">
            <a:solidFill>
              <a:srgbClr val="B04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1583751"/>
            <a:ext cx="1572904" cy="658425"/>
            <a:chOff x="118542" y="795531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653893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2618822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056" y="4688964"/>
            <a:ext cx="1572699" cy="658339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9385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2776321" y="406297"/>
            <a:ext cx="3518154" cy="874410"/>
            <a:chOff x="6186283" y="5103141"/>
            <a:chExt cx="2773753" cy="689395"/>
          </a:xfrm>
        </p:grpSpPr>
        <p:grpSp>
          <p:nvGrpSpPr>
            <p:cNvPr id="56" name="组合 55"/>
            <p:cNvGrpSpPr/>
            <p:nvPr/>
          </p:nvGrpSpPr>
          <p:grpSpPr>
            <a:xfrm>
              <a:off x="6186283" y="5103141"/>
              <a:ext cx="2773753" cy="689395"/>
              <a:chOff x="3142878" y="1753554"/>
              <a:chExt cx="2773753" cy="689395"/>
            </a:xfrm>
          </p:grpSpPr>
          <p:sp>
            <p:nvSpPr>
              <p:cNvPr id="58" name="圆角矩形 57"/>
              <p:cNvSpPr/>
              <p:nvPr/>
            </p:nvSpPr>
            <p:spPr>
              <a:xfrm>
                <a:off x="3372405" y="1903173"/>
                <a:ext cx="2544226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3934049" y="1923897"/>
                <a:ext cx="1982582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看不见的光</a:t>
                </a:r>
              </a:p>
            </p:txBody>
          </p:sp>
          <p:sp>
            <p:nvSpPr>
              <p:cNvPr id="60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57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36" name="Text Box 3"/>
          <p:cNvSpPr txBox="1">
            <a:spLocks noChangeArrowheads="1"/>
          </p:cNvSpPr>
          <p:nvPr/>
        </p:nvSpPr>
        <p:spPr bwMode="auto">
          <a:xfrm>
            <a:off x="2622228" y="1520622"/>
            <a:ext cx="9144000" cy="1118255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把太阳光分解成不同的色光，按红、橙、黄、绿、蓝、靛、紫的顺序排列起来就是光谱。</a:t>
            </a:r>
          </a:p>
        </p:txBody>
      </p:sp>
      <p:grpSp>
        <p:nvGrpSpPr>
          <p:cNvPr id="62" name="组合 61"/>
          <p:cNvGrpSpPr/>
          <p:nvPr/>
        </p:nvGrpSpPr>
        <p:grpSpPr>
          <a:xfrm rot="21540000" flipH="1">
            <a:off x="6949686" y="2051433"/>
            <a:ext cx="406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5" name="组合 64"/>
          <p:cNvGrpSpPr/>
          <p:nvPr/>
        </p:nvGrpSpPr>
        <p:grpSpPr>
          <a:xfrm rot="21540000" flipH="1">
            <a:off x="4770286" y="2535285"/>
            <a:ext cx="79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748040" y="3582907"/>
            <a:ext cx="1515618" cy="461665"/>
            <a:chOff x="2748040" y="3582907"/>
            <a:chExt cx="1515618" cy="461665"/>
          </a:xfrm>
        </p:grpSpPr>
        <p:sp>
          <p:nvSpPr>
            <p:cNvPr id="5" name="右箭头 4"/>
            <p:cNvSpPr/>
            <p:nvPr/>
          </p:nvSpPr>
          <p:spPr>
            <a:xfrm flipH="1">
              <a:off x="3779821" y="3628150"/>
              <a:ext cx="483837" cy="392968"/>
            </a:xfrm>
            <a:prstGeom prst="rightArrow">
              <a:avLst>
                <a:gd name="adj1" fmla="val 50000"/>
                <a:gd name="adj2" fmla="val 66792"/>
              </a:avLst>
            </a:prstGeom>
            <a:no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2748040" y="3582907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红外线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611623" y="3542491"/>
            <a:ext cx="1511248" cy="461665"/>
            <a:chOff x="9611623" y="3542491"/>
            <a:chExt cx="1511248" cy="461665"/>
          </a:xfrm>
        </p:grpSpPr>
        <p:sp>
          <p:nvSpPr>
            <p:cNvPr id="68" name="右箭头 67"/>
            <p:cNvSpPr/>
            <p:nvPr/>
          </p:nvSpPr>
          <p:spPr>
            <a:xfrm>
              <a:off x="9611623" y="3601761"/>
              <a:ext cx="483837" cy="392968"/>
            </a:xfrm>
            <a:prstGeom prst="rightArrow">
              <a:avLst>
                <a:gd name="adj1" fmla="val 50000"/>
                <a:gd name="adj2" fmla="val 66792"/>
              </a:avLst>
            </a:prstGeom>
            <a:noFill/>
            <a:ln w="12700">
              <a:solidFill>
                <a:schemeClr val="accent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10014875" y="3542491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紫外线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59566" y="3096184"/>
            <a:ext cx="5171536" cy="505111"/>
            <a:chOff x="4359566" y="3096184"/>
            <a:chExt cx="5171536" cy="505111"/>
          </a:xfrm>
        </p:grpSpPr>
        <p:sp>
          <p:nvSpPr>
            <p:cNvPr id="71" name="Line 8"/>
            <p:cNvSpPr/>
            <p:nvPr/>
          </p:nvSpPr>
          <p:spPr>
            <a:xfrm>
              <a:off x="4363348" y="3241295"/>
              <a:ext cx="0" cy="36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2" name="Line 9"/>
            <p:cNvSpPr/>
            <p:nvPr/>
          </p:nvSpPr>
          <p:spPr>
            <a:xfrm>
              <a:off x="9531102" y="3241295"/>
              <a:ext cx="0" cy="36000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3" name="Text Box 12"/>
            <p:cNvSpPr txBox="1"/>
            <p:nvPr/>
          </p:nvSpPr>
          <p:spPr>
            <a:xfrm>
              <a:off x="6399948" y="3096184"/>
              <a:ext cx="1296591" cy="46196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可见光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</a:p>
          </p:txBody>
        </p:sp>
        <p:cxnSp>
          <p:nvCxnSpPr>
            <p:cNvPr id="74" name="直接箭头连接符 10"/>
            <p:cNvCxnSpPr/>
            <p:nvPr/>
          </p:nvCxnSpPr>
          <p:spPr>
            <a:xfrm rot="10800000" flipV="1">
              <a:off x="4359566" y="3347261"/>
              <a:ext cx="1872000" cy="1191"/>
            </a:xfrm>
            <a:prstGeom prst="straightConnector1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75" name="直接箭头连接符 11"/>
            <p:cNvCxnSpPr/>
            <p:nvPr/>
          </p:nvCxnSpPr>
          <p:spPr>
            <a:xfrm>
              <a:off x="7532016" y="3348452"/>
              <a:ext cx="1981665" cy="0"/>
            </a:xfrm>
            <a:prstGeom prst="straightConnector1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</p:grpSp>
      <p:grpSp>
        <p:nvGrpSpPr>
          <p:cNvPr id="10" name="组合 9"/>
          <p:cNvGrpSpPr/>
          <p:nvPr/>
        </p:nvGrpSpPr>
        <p:grpSpPr>
          <a:xfrm>
            <a:off x="4350668" y="3602413"/>
            <a:ext cx="5197856" cy="1133241"/>
            <a:chOff x="4350668" y="3602413"/>
            <a:chExt cx="5197856" cy="113324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0668" y="3602413"/>
              <a:ext cx="5197856" cy="449072"/>
            </a:xfrm>
            <a:prstGeom prst="rect">
              <a:avLst/>
            </a:prstGeom>
          </p:spPr>
        </p:pic>
        <p:sp>
          <p:nvSpPr>
            <p:cNvPr id="76" name="Text Box 3"/>
            <p:cNvSpPr txBox="1">
              <a:spLocks noChangeArrowheads="1"/>
            </p:cNvSpPr>
            <p:nvPr/>
          </p:nvSpPr>
          <p:spPr bwMode="auto">
            <a:xfrm>
              <a:off x="5980330" y="4130360"/>
              <a:ext cx="2427796" cy="605294"/>
            </a:xfrm>
            <a:prstGeom prst="rect">
              <a:avLst/>
            </a:prstGeom>
            <a:noFill/>
            <a:ln w="57150" cmpd="thinThick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0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太阳的可见光谱</a:t>
              </a:r>
            </a:p>
          </p:txBody>
        </p:sp>
      </p:grpSp>
      <p:sp>
        <p:nvSpPr>
          <p:cNvPr id="77" name="Text Box 3"/>
          <p:cNvSpPr txBox="1">
            <a:spLocks noChangeArrowheads="1"/>
          </p:cNvSpPr>
          <p:nvPr/>
        </p:nvSpPr>
        <p:spPr bwMode="auto">
          <a:xfrm>
            <a:off x="2622228" y="4827567"/>
            <a:ext cx="3268209" cy="605294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在红光之外是红外线，</a:t>
            </a:r>
          </a:p>
        </p:txBody>
      </p:sp>
      <p:sp>
        <p:nvSpPr>
          <p:cNvPr id="12" name="矩形 11"/>
          <p:cNvSpPr/>
          <p:nvPr/>
        </p:nvSpPr>
        <p:spPr>
          <a:xfrm>
            <a:off x="5614805" y="4827567"/>
            <a:ext cx="2954655" cy="605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4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紫光之外是紫外线，</a:t>
            </a:r>
          </a:p>
        </p:txBody>
      </p:sp>
      <p:sp>
        <p:nvSpPr>
          <p:cNvPr id="14" name="矩形 13"/>
          <p:cNvSpPr/>
          <p:nvPr/>
        </p:nvSpPr>
        <p:spPr>
          <a:xfrm>
            <a:off x="8243817" y="4827567"/>
            <a:ext cx="2339102" cy="605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4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人眼都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看不见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1583751"/>
            <a:ext cx="1572904" cy="658425"/>
            <a:chOff x="118542" y="795531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056" y="3653893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6056" y="2618822"/>
            <a:ext cx="1572904" cy="658425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9" name="文本框 8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6056" y="4688964"/>
            <a:ext cx="1572699" cy="658339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6043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77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056" y="1583751"/>
            <a:ext cx="1572904" cy="658425"/>
            <a:chOff x="118542" y="795531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3653893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2618822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4688964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2647835" y="797305"/>
            <a:ext cx="8612478" cy="182357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红外线的特点：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①红外线具有热效应，能使被照射的物体发热；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45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②穿透云雾的能力强，能进行遥控遥感。</a:t>
            </a:r>
          </a:p>
        </p:txBody>
      </p:sp>
      <p:grpSp>
        <p:nvGrpSpPr>
          <p:cNvPr id="58" name="组合 57"/>
          <p:cNvGrpSpPr/>
          <p:nvPr/>
        </p:nvGrpSpPr>
        <p:grpSpPr>
          <a:xfrm rot="21540000" flipH="1">
            <a:off x="4185440" y="1954491"/>
            <a:ext cx="144513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1" name="组合 60"/>
          <p:cNvGrpSpPr/>
          <p:nvPr/>
        </p:nvGrpSpPr>
        <p:grpSpPr>
          <a:xfrm rot="21540000" flipH="1">
            <a:off x="3094915" y="2493992"/>
            <a:ext cx="259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64" name="矩形 63"/>
          <p:cNvSpPr/>
          <p:nvPr/>
        </p:nvSpPr>
        <p:spPr>
          <a:xfrm>
            <a:off x="2647835" y="2709012"/>
            <a:ext cx="2742872" cy="68277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红外线的应用：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75563" y="3450793"/>
            <a:ext cx="3327870" cy="2451145"/>
            <a:chOff x="3078675" y="3185225"/>
            <a:chExt cx="3327870" cy="2451145"/>
          </a:xfrm>
        </p:grpSpPr>
        <p:grpSp>
          <p:nvGrpSpPr>
            <p:cNvPr id="4" name="组合 3"/>
            <p:cNvGrpSpPr/>
            <p:nvPr/>
          </p:nvGrpSpPr>
          <p:grpSpPr>
            <a:xfrm>
              <a:off x="3078675" y="3185225"/>
              <a:ext cx="3327870" cy="2014944"/>
              <a:chOff x="3078675" y="3198402"/>
              <a:chExt cx="3209269" cy="1968130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3078675" y="3198402"/>
                <a:ext cx="2344354" cy="1968130"/>
                <a:chOff x="3078675" y="3198402"/>
                <a:chExt cx="2344354" cy="1968130"/>
              </a:xfrm>
            </p:grpSpPr>
            <p:pic>
              <p:nvPicPr>
                <p:cNvPr id="65" name="Picture 12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3078675" y="3768475"/>
                  <a:ext cx="1811568" cy="1395831"/>
                </a:xfrm>
                <a:prstGeom prst="rect">
                  <a:avLst/>
                </a:prstGeom>
                <a:ln>
                  <a:noFill/>
                </a:ln>
                <a:effectLst>
                  <a:outerShdw blurRad="190500" algn="tl" rotWithShape="0">
                    <a:srgbClr val="000000">
                      <a:alpha val="70000"/>
                    </a:srgbClr>
                  </a:outerShdw>
                </a:effectLst>
              </p:spPr>
            </p:pic>
            <p:sp>
              <p:nvSpPr>
                <p:cNvPr id="66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3688849" y="3198402"/>
                  <a:ext cx="1734180" cy="4509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dirty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红外线</a:t>
                  </a:r>
                  <a:r>
                    <a:rPr lang="zh-CN" altLang="en-US" sz="2400" dirty="0">
                      <a:solidFill>
                        <a:srgbClr val="C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加热</a:t>
                  </a:r>
                </a:p>
              </p:txBody>
            </p:sp>
            <p:sp>
              <p:nvSpPr>
                <p:cNvPr id="67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3525414" y="4797200"/>
                  <a:ext cx="1030045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浴室灯</a:t>
                  </a:r>
                  <a:endParaRPr lang="en-US" altLang="zh-CN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pic>
            <p:nvPicPr>
              <p:cNvPr id="71" name="Picture 2">
                <a:extLst>
                  <a:ext uri="{FF2B5EF4-FFF2-40B4-BE49-F238E27FC236}">
                    <a16:creationId xmlns:a16="http://schemas.microsoft.com/office/drawing/2014/main" id="{4276D0AE-ABB5-4E0A-A0D6-86E6EB665D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30" t="20013" r="2727"/>
              <a:stretch/>
            </p:blipFill>
            <p:spPr bwMode="auto">
              <a:xfrm>
                <a:off x="4975926" y="3752400"/>
                <a:ext cx="1312018" cy="1411906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2" name="Text Box 6"/>
            <p:cNvSpPr txBox="1">
              <a:spLocks noChangeArrowheads="1"/>
            </p:cNvSpPr>
            <p:nvPr/>
          </p:nvSpPr>
          <p:spPr bwMode="auto">
            <a:xfrm>
              <a:off x="3624499" y="5229617"/>
              <a:ext cx="92316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取暖</a:t>
              </a:r>
            </a:p>
          </p:txBody>
        </p:sp>
        <p:sp>
          <p:nvSpPr>
            <p:cNvPr id="73" name="Text Box 6"/>
            <p:cNvSpPr txBox="1">
              <a:spLocks noChangeArrowheads="1"/>
            </p:cNvSpPr>
            <p:nvPr/>
          </p:nvSpPr>
          <p:spPr bwMode="auto">
            <a:xfrm>
              <a:off x="5356249" y="5236260"/>
              <a:ext cx="74684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理疗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82419" y="3439197"/>
            <a:ext cx="3622972" cy="2471743"/>
            <a:chOff x="8382419" y="3439197"/>
            <a:chExt cx="3622972" cy="2471743"/>
          </a:xfrm>
        </p:grpSpPr>
        <p:sp>
          <p:nvSpPr>
            <p:cNvPr id="75" name="Text Box 6"/>
            <p:cNvSpPr txBox="1">
              <a:spLocks noChangeArrowheads="1"/>
            </p:cNvSpPr>
            <p:nvPr/>
          </p:nvSpPr>
          <p:spPr bwMode="auto">
            <a:xfrm>
              <a:off x="9308462" y="3439197"/>
              <a:ext cx="178184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红外线</a:t>
              </a:r>
              <a:r>
                <a:rPr lang="zh-CN" altLang="en-US" sz="24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成像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382419" y="4020811"/>
              <a:ext cx="3622972" cy="1890129"/>
              <a:chOff x="8382419" y="4020811"/>
              <a:chExt cx="3622972" cy="1890129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8382419" y="4020811"/>
                <a:ext cx="3466182" cy="1456261"/>
                <a:chOff x="8262429" y="3778134"/>
                <a:chExt cx="3466182" cy="1456261"/>
              </a:xfrm>
            </p:grpSpPr>
            <p:pic>
              <p:nvPicPr>
                <p:cNvPr id="70" name="Picture 4">
                  <a:extLst>
                    <a:ext uri="{FF2B5EF4-FFF2-40B4-BE49-F238E27FC236}">
                      <a16:creationId xmlns:a16="http://schemas.microsoft.com/office/drawing/2014/main" id="{DBF4207C-38EF-4865-A562-38B15283C58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285" r="15285"/>
                <a:stretch/>
              </p:blipFill>
              <p:spPr bwMode="auto">
                <a:xfrm>
                  <a:off x="10282149" y="3778134"/>
                  <a:ext cx="1446462" cy="1456261"/>
                </a:xfrm>
                <a:prstGeom prst="rect">
                  <a:avLst/>
                </a:prstGeom>
                <a:ln>
                  <a:noFill/>
                </a:ln>
                <a:effectLst>
                  <a:outerShdw blurRad="190500" algn="tl" rotWithShape="0">
                    <a:srgbClr val="000000">
                      <a:alpha val="70000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62429" y="3794782"/>
                  <a:ext cx="1852086" cy="1422967"/>
                </a:xfrm>
                <a:prstGeom prst="rect">
                  <a:avLst/>
                </a:prstGeom>
                <a:ln>
                  <a:noFill/>
                </a:ln>
                <a:effectLst>
                  <a:outerShdw blurRad="190500" algn="tl" rotWithShape="0">
                    <a:srgbClr val="000000">
                      <a:alpha val="70000"/>
                    </a:srgbClr>
                  </a:outerShdw>
                </a:effectLst>
              </p:spPr>
            </p:pic>
          </p:grpSp>
          <p:sp>
            <p:nvSpPr>
              <p:cNvPr id="76" name="Text Box 6"/>
              <p:cNvSpPr txBox="1"/>
              <p:nvPr/>
            </p:nvSpPr>
            <p:spPr>
              <a:xfrm>
                <a:off x="10266615" y="5510830"/>
                <a:ext cx="1738776" cy="400110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square">
                <a:spAutoFit/>
              </a:bodyPr>
              <a:lstStyle/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en-US" sz="2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红外遥感探测</a:t>
                </a:r>
              </a:p>
            </p:txBody>
          </p:sp>
          <p:sp>
            <p:nvSpPr>
              <p:cNvPr id="77" name="Text Box 6"/>
              <p:cNvSpPr txBox="1">
                <a:spLocks noChangeArrowheads="1"/>
              </p:cNvSpPr>
              <p:nvPr/>
            </p:nvSpPr>
            <p:spPr bwMode="auto">
              <a:xfrm>
                <a:off x="8873775" y="5505370"/>
                <a:ext cx="982604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热成像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366585" y="3438815"/>
            <a:ext cx="1781846" cy="2469594"/>
            <a:chOff x="6366585" y="3438815"/>
            <a:chExt cx="1781846" cy="2469594"/>
          </a:xfrm>
        </p:grpSpPr>
        <p:grpSp>
          <p:nvGrpSpPr>
            <p:cNvPr id="3" name="组合 2"/>
            <p:cNvGrpSpPr/>
            <p:nvPr/>
          </p:nvGrpSpPr>
          <p:grpSpPr>
            <a:xfrm>
              <a:off x="6366585" y="3438815"/>
              <a:ext cx="1781846" cy="1848179"/>
              <a:chOff x="5315385" y="2997192"/>
              <a:chExt cx="1781846" cy="1848179"/>
            </a:xfrm>
          </p:grpSpPr>
          <p:pic>
            <p:nvPicPr>
              <p:cNvPr id="68" name="Picture 2"/>
              <p:cNvPicPr>
                <a:picLocks noChangeAspect="1" noChangeArrowheads="1"/>
              </p:cNvPicPr>
              <p:nvPr/>
            </p:nvPicPr>
            <p:blipFill>
              <a:blip r:embed="rId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362186">
                <a:off x="5600181" y="3864400"/>
                <a:ext cx="1178664" cy="783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9" name="Text Box 6"/>
              <p:cNvSpPr txBox="1">
                <a:spLocks noChangeArrowheads="1"/>
              </p:cNvSpPr>
              <p:nvPr/>
            </p:nvSpPr>
            <p:spPr bwMode="auto">
              <a:xfrm>
                <a:off x="5315385" y="2997192"/>
                <a:ext cx="1781846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红外线</a:t>
                </a:r>
                <a:r>
                  <a:rPr lang="zh-CN" altLang="en-US" sz="2400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遥控</a:t>
                </a:r>
              </a:p>
            </p:txBody>
          </p:sp>
        </p:grpSp>
        <p:sp>
          <p:nvSpPr>
            <p:cNvPr id="78" name="Text Box 6"/>
            <p:cNvSpPr txBox="1">
              <a:spLocks noChangeArrowheads="1"/>
            </p:cNvSpPr>
            <p:nvPr/>
          </p:nvSpPr>
          <p:spPr bwMode="auto">
            <a:xfrm>
              <a:off x="6514356" y="5508299"/>
              <a:ext cx="155577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电视遥控器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9253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6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6291</TotalTime>
  <Words>869</Words>
  <Application>Microsoft Office PowerPoint</Application>
  <PresentationFormat>宽屏</PresentationFormat>
  <Paragraphs>165</Paragraphs>
  <Slides>15</Slides>
  <Notes>12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黑体</vt:lpstr>
      <vt:lpstr>华文楷体</vt:lpstr>
      <vt:lpstr>楷体</vt:lpstr>
      <vt:lpstr>隶书</vt:lpstr>
      <vt:lpstr>微软雅黑</vt:lpstr>
      <vt:lpstr>Arial</vt:lpstr>
      <vt:lpstr>Calibri</vt:lpstr>
      <vt:lpstr>Times New Roman</vt:lpstr>
      <vt:lpstr>Wingdings</vt:lpstr>
      <vt:lpstr>主题1</vt:lpstr>
      <vt:lpstr>Office 主题</vt:lpstr>
      <vt:lpstr>1_主题1</vt:lpstr>
      <vt:lpstr>第四章 光现象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ZS</cp:lastModifiedBy>
  <cp:revision>1087</cp:revision>
  <cp:lastPrinted>2021-03-01T08:24:18Z</cp:lastPrinted>
  <dcterms:created xsi:type="dcterms:W3CDTF">2018-12-13T05:08:29Z</dcterms:created>
  <dcterms:modified xsi:type="dcterms:W3CDTF">2022-10-23T11:19:35Z</dcterms:modified>
</cp:coreProperties>
</file>