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av" ContentType="audio/x-wav"/>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5"/>
  </p:handoutMasterIdLst>
  <p:sldIdLst>
    <p:sldId id="280" r:id="rId3"/>
    <p:sldId id="310" r:id="rId5"/>
    <p:sldId id="281" r:id="rId6"/>
    <p:sldId id="283" r:id="rId7"/>
    <p:sldId id="284" r:id="rId8"/>
    <p:sldId id="285" r:id="rId9"/>
    <p:sldId id="286" r:id="rId10"/>
    <p:sldId id="287" r:id="rId11"/>
    <p:sldId id="288" r:id="rId12"/>
    <p:sldId id="289" r:id="rId13"/>
    <p:sldId id="291" r:id="rId14"/>
    <p:sldId id="311" r:id="rId15"/>
    <p:sldId id="292" r:id="rId16"/>
    <p:sldId id="293" r:id="rId17"/>
    <p:sldId id="294" r:id="rId18"/>
    <p:sldId id="295" r:id="rId19"/>
    <p:sldId id="312" r:id="rId20"/>
    <p:sldId id="296" r:id="rId21"/>
    <p:sldId id="297" r:id="rId22"/>
    <p:sldId id="300" r:id="rId23"/>
    <p:sldId id="268" r:id="rId24"/>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微软雅黑" panose="020B0503020204020204" pitchFamily="34" charset="-122"/>
        <a:cs typeface="+mn-cs"/>
      </a:defRPr>
    </a:lvl1pPr>
    <a:lvl2pPr marL="4572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微软雅黑" panose="020B0503020204020204" pitchFamily="34" charset="-122"/>
        <a:cs typeface="+mn-cs"/>
      </a:defRPr>
    </a:lvl2pPr>
    <a:lvl3pPr marL="9144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微软雅黑" panose="020B0503020204020204" pitchFamily="34" charset="-122"/>
        <a:cs typeface="+mn-cs"/>
      </a:defRPr>
    </a:lvl3pPr>
    <a:lvl4pPr marL="13716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微软雅黑" panose="020B0503020204020204" pitchFamily="34" charset="-122"/>
        <a:cs typeface="+mn-cs"/>
      </a:defRPr>
    </a:lvl4pPr>
    <a:lvl5pPr marL="1828800" algn="l" rtl="0" fontAlgn="base">
      <a:spcBef>
        <a:spcPct val="0"/>
      </a:spcBef>
      <a:spcAft>
        <a:spcPct val="0"/>
      </a:spcAft>
      <a:buFont typeface="Arial" panose="020B0604020202020204" pitchFamily="34" charset="0"/>
      <a:defRPr b="1" kern="1200">
        <a:solidFill>
          <a:schemeClr val="tx1"/>
        </a:solidFill>
        <a:latin typeface="Arial" panose="020B0604020202020204" pitchFamily="34" charset="0"/>
        <a:ea typeface="微软雅黑" panose="020B0503020204020204" pitchFamily="34" charset="-122"/>
        <a:cs typeface="+mn-cs"/>
      </a:defRPr>
    </a:lvl5pPr>
    <a:lvl6pPr marL="22860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6pPr>
    <a:lvl7pPr marL="27432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7pPr>
    <a:lvl8pPr marL="32004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8pPr>
    <a:lvl9pPr marL="3657600" algn="l" defTabSz="914400" rtl="0" eaLnBrk="1" latinLnBrk="0" hangingPunct="1">
      <a:defRPr b="1" kern="1200">
        <a:solidFill>
          <a:schemeClr val="tx1"/>
        </a:solidFill>
        <a:latin typeface="Arial" panose="020B0604020202020204" pitchFamily="34" charset="0"/>
        <a:ea typeface="微软雅黑" panose="020B0503020204020204"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E6FBFE"/>
    <a:srgbClr val="57D2E3"/>
    <a:srgbClr val="21B1C5"/>
    <a:srgbClr val="B2F3FC"/>
    <a:srgbClr val="4BCFE1"/>
    <a:srgbClr val="5BADF7"/>
    <a:srgbClr val="6A56A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60" autoAdjust="0"/>
  </p:normalViewPr>
  <p:slideViewPr>
    <p:cSldViewPr snapToGrid="0">
      <p:cViewPr varScale="1">
        <p:scale>
          <a:sx n="67" d="100"/>
          <a:sy n="67" d="100"/>
        </p:scale>
        <p:origin x="-828" y="-108"/>
      </p:cViewPr>
      <p:guideLst>
        <p:guide orient="horz" pos="2160"/>
        <p:guide pos="3840"/>
      </p:guideLst>
    </p:cSldViewPr>
  </p:slideViewPr>
  <p:notesTextViewPr>
    <p:cViewPr>
      <p:scale>
        <a:sx n="1" d="1"/>
        <a:sy n="1" d="1"/>
      </p:scale>
      <p:origin x="0" y="0"/>
    </p:cViewPr>
  </p:notesTextViewPr>
  <p:gridSpacing cx="72004" cy="72004"/>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handoutMaster" Target="handoutMasters/handoutMaster1.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4" Type="http://schemas.openxmlformats.org/officeDocument/2006/relationships/image" Target="../media/image16.png"/><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lstStyle>
            <a:lvl1pPr eaLnBrk="0" hangingPunct="0">
              <a:defRPr sz="1200" b="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lstStyle>
            <a:lvl1pPr algn="r" eaLnBrk="0" hangingPunct="0">
              <a:defRPr sz="1200" b="0"/>
            </a:lvl1pPr>
          </a:lstStyle>
          <a:p>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lstStyle>
            <a:lvl1pPr eaLnBrk="0" hangingPunct="0">
              <a:defRPr sz="1200" b="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lstStyle>
            <a:lvl1pPr algn="r" eaLnBrk="0" hangingPunct="0">
              <a:defRPr sz="1200" b="0"/>
            </a:lvl1pPr>
          </a:lstStyle>
          <a:p>
            <a:fld id="{0A814487-2B44-4652-B485-5D7F6F510EBA}"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lstStyle>
            <a:lvl1pPr eaLnBrk="0" hangingPunct="0">
              <a:defRPr sz="1200" b="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lstStyle>
            <a:lvl1pPr algn="r" eaLnBrk="0" hangingPunct="0">
              <a:defRPr sz="1200" b="0"/>
            </a:lvl1pPr>
          </a:lstStyle>
          <a:p>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6" name="页脚占位符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lstStyle>
            <a:lvl1pPr eaLnBrk="0" hangingPunct="0">
              <a:defRPr sz="1200" b="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lstStyle>
            <a:lvl1pPr algn="r" eaLnBrk="0" hangingPunct="0">
              <a:defRPr sz="1200" b="0"/>
            </a:lvl1pPr>
          </a:lstStyle>
          <a:p>
            <a:fld id="{80230F65-A669-40F9-B30B-4577A7C9A1C2}" type="slidenum">
              <a:rPr lang="zh-CN" altLang="en-US"/>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1pPr>
    <a:lvl2pPr marL="4572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2pPr>
    <a:lvl3pPr marL="9144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3pPr>
    <a:lvl4pPr marL="13716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4pPr>
    <a:lvl5pPr marL="1828800" algn="l" rtl="0" eaLnBrk="0" fontAlgn="base" hangingPunct="0">
      <a:spcBef>
        <a:spcPct val="30000"/>
      </a:spcBef>
      <a:spcAft>
        <a:spcPct val="0"/>
      </a:spcAft>
      <a:defRPr sz="1200" kern="1200">
        <a:solidFill>
          <a:schemeClr val="tx1"/>
        </a:solidFill>
        <a:latin typeface="+mn-lt"/>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8194" name="备注占位符 2"/>
          <p:cNvSpPr>
            <a:spLocks noGrp="1" noChangeArrowheads="1"/>
          </p:cNvSpPr>
          <p:nvPr>
            <p:ph type="body" idx="4294967295"/>
          </p:nvPr>
        </p:nvSpPr>
        <p:spPr bwMode="auto">
          <a:noFill/>
        </p:spPr>
        <p:txBody>
          <a:bodyPr/>
          <a:lstStyle/>
          <a:p>
            <a:endParaRPr lang="zh-CN" altLang="en-US" smtClean="0"/>
          </a:p>
        </p:txBody>
      </p:sp>
      <p:sp>
        <p:nvSpPr>
          <p:cNvPr id="8195" name="灯片编号占位符 3"/>
          <p:cNvSpPr>
            <a:spLocks noGrp="1" noChangeArrowheads="1"/>
          </p:cNvSpPr>
          <p:nvPr>
            <p:ph type="sldNum" sz="quarter" idx="5"/>
          </p:nvPr>
        </p:nvSpPr>
        <p:spPr bwMode="auto">
          <a:noFill/>
          <a:ln>
            <a:miter lim="800000"/>
          </a:ln>
        </p:spPr>
        <p:txBody>
          <a:bodyPr/>
          <a:lstStyle/>
          <a:p>
            <a:pPr eaLnBrk="1" hangingPunct="1"/>
            <a:fld id="{9DB46356-A470-4A35-87BE-E0D868F82CD8}" type="slidenum">
              <a:rPr lang="zh-CN" altLang="en-US"/>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11266" name="备注占位符 2"/>
          <p:cNvSpPr>
            <a:spLocks noGrp="1" noChangeArrowheads="1"/>
          </p:cNvSpPr>
          <p:nvPr>
            <p:ph type="body" idx="4294967295"/>
          </p:nvPr>
        </p:nvSpPr>
        <p:spPr bwMode="auto">
          <a:noFill/>
        </p:spPr>
        <p:txBody>
          <a:bodyPr/>
          <a:lstStyle/>
          <a:p>
            <a:pPr eaLnBrk="1" hangingPunct="1">
              <a:spcBef>
                <a:spcPct val="0"/>
              </a:spcBef>
            </a:pPr>
            <a:endParaRPr lang="zh-CN" altLang="en-US" smtClean="0"/>
          </a:p>
        </p:txBody>
      </p:sp>
      <p:sp>
        <p:nvSpPr>
          <p:cNvPr id="11267" name="灯片编号占位符 3"/>
          <p:cNvSpPr>
            <a:spLocks noGrp="1" noChangeArrowheads="1"/>
          </p:cNvSpPr>
          <p:nvPr>
            <p:ph type="sldNum" sz="quarter" idx="5"/>
          </p:nvPr>
        </p:nvSpPr>
        <p:spPr bwMode="auto">
          <a:noFill/>
          <a:ln>
            <a:miter lim="800000"/>
          </a:ln>
        </p:spPr>
        <p:txBody>
          <a:bodyPr/>
          <a:lstStyle/>
          <a:p>
            <a:pPr eaLnBrk="1" hangingPunct="1"/>
            <a:fld id="{FA1DF085-5A25-4915-99BC-6A46AA5D3D7C}" type="slidenum">
              <a:rPr lang="zh-CN" altLang="en-US"/>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grpSp>
        <p:nvGrpSpPr>
          <p:cNvPr id="7" name="组合 1"/>
          <p:cNvGrpSpPr/>
          <p:nvPr userDrawn="1"/>
        </p:nvGrpSpPr>
        <p:grpSpPr bwMode="auto">
          <a:xfrm>
            <a:off x="0" y="876300"/>
            <a:ext cx="8143875" cy="3740150"/>
            <a:chOff x="-1" y="869694"/>
            <a:chExt cx="8144452" cy="3740406"/>
          </a:xfrm>
        </p:grpSpPr>
        <p:sp>
          <p:nvSpPr>
            <p:cNvPr id="8" name="矩形 14"/>
            <p:cNvSpPr>
              <a:spLocks noChangeArrowheads="1"/>
            </p:cNvSpPr>
            <p:nvPr/>
          </p:nvSpPr>
          <p:spPr bwMode="auto">
            <a:xfrm rot="10800000">
              <a:off x="-1" y="869694"/>
              <a:ext cx="8144452" cy="3740406"/>
            </a:xfrm>
            <a:prstGeom prst="rect">
              <a:avLst/>
            </a:prstGeom>
            <a:gradFill flip="none" rotWithShape="1">
              <a:gsLst>
                <a:gs pos="917">
                  <a:schemeClr val="bg1"/>
                </a:gs>
                <a:gs pos="37000">
                  <a:srgbClr val="E6FBFE">
                    <a:alpha val="80000"/>
                  </a:srgbClr>
                </a:gs>
                <a:gs pos="100000">
                  <a:srgbClr val="57D2E3"/>
                </a:gs>
              </a:gsLst>
              <a:lin ang="0" scaled="1"/>
              <a:tileRect/>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defRPr/>
              </a:pPr>
              <a:endParaRPr lang="zh-CN" altLang="en-US" b="0" dirty="0" smtClean="0"/>
            </a:p>
          </p:txBody>
        </p:sp>
        <p:pic>
          <p:nvPicPr>
            <p:cNvPr id="9" name="图片 28"/>
            <p:cNvPicPr>
              <a:picLocks noChangeAspect="1" noChangeArrowheads="1"/>
            </p:cNvPicPr>
            <p:nvPr/>
          </p:nvPicPr>
          <p:blipFill>
            <a:blip r:embed="rId2"/>
            <a:srcRect l="368" t="9363" r="29749" b="-82"/>
            <a:stretch>
              <a:fillRect/>
            </a:stretch>
          </p:blipFill>
          <p:spPr bwMode="auto">
            <a:xfrm>
              <a:off x="0" y="869694"/>
              <a:ext cx="8144450" cy="3336546"/>
            </a:xfrm>
            <a:prstGeom prst="rect">
              <a:avLst/>
            </a:prstGeom>
            <a:noFill/>
            <a:ln w="9525">
              <a:noFill/>
              <a:miter lim="800000"/>
              <a:headEnd/>
              <a:tailEnd/>
            </a:ln>
          </p:spPr>
        </p:pic>
      </p:grpSp>
      <p:sp>
        <p:nvSpPr>
          <p:cNvPr id="10" name="矩形 14"/>
          <p:cNvSpPr>
            <a:spLocks noChangeArrowheads="1"/>
          </p:cNvSpPr>
          <p:nvPr/>
        </p:nvSpPr>
        <p:spPr bwMode="auto">
          <a:xfrm>
            <a:off x="6531" y="1536700"/>
            <a:ext cx="8144451" cy="2298699"/>
          </a:xfrm>
          <a:prstGeom prst="rect">
            <a:avLst/>
          </a:prstGeom>
          <a:gradFill>
            <a:gsLst>
              <a:gs pos="917">
                <a:schemeClr val="bg1">
                  <a:alpha val="28000"/>
                </a:schemeClr>
              </a:gs>
              <a:gs pos="31000">
                <a:srgbClr val="E6FBFE">
                  <a:alpha val="80000"/>
                </a:srgbClr>
              </a:gs>
              <a:gs pos="79000">
                <a:srgbClr val="57D2E3"/>
              </a:gs>
            </a:gsLst>
            <a:lin ang="0" scaled="1"/>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defRPr/>
            </a:pPr>
            <a:endParaRPr lang="zh-CN" altLang="en-US" b="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矩形 14"/>
          <p:cNvSpPr>
            <a:spLocks noChangeArrowheads="1"/>
          </p:cNvSpPr>
          <p:nvPr/>
        </p:nvSpPr>
        <p:spPr bwMode="auto">
          <a:xfrm>
            <a:off x="-2" y="171611"/>
            <a:ext cx="12192001" cy="521785"/>
          </a:xfrm>
          <a:prstGeom prst="rect">
            <a:avLst/>
          </a:prstGeom>
          <a:gradFill flip="none" rotWithShape="1">
            <a:gsLst>
              <a:gs pos="917">
                <a:schemeClr val="bg1"/>
              </a:gs>
              <a:gs pos="37000">
                <a:srgbClr val="E6FBFE">
                  <a:alpha val="80000"/>
                </a:srgbClr>
              </a:gs>
              <a:gs pos="100000">
                <a:srgbClr val="57D2E3"/>
              </a:gs>
            </a:gsLst>
            <a:lin ang="10800000" scaled="1"/>
            <a:tileRect/>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defRPr/>
            </a:pPr>
            <a:endParaRPr lang="zh-CN" altLang="en-US" b="0" smtClean="0"/>
          </a:p>
        </p:txBody>
      </p:sp>
      <p:pic>
        <p:nvPicPr>
          <p:cNvPr id="3" name="图片 21"/>
          <p:cNvPicPr>
            <a:picLocks noChangeAspect="1" noChangeArrowheads="1"/>
          </p:cNvPicPr>
          <p:nvPr userDrawn="1"/>
        </p:nvPicPr>
        <p:blipFill>
          <a:blip r:embed="rId2"/>
          <a:srcRect l="-2669" t="12558" r="-10663" b="70840"/>
          <a:stretch>
            <a:fillRect/>
          </a:stretch>
        </p:blipFill>
        <p:spPr bwMode="auto">
          <a:xfrm>
            <a:off x="2233613" y="182563"/>
            <a:ext cx="9958387" cy="509587"/>
          </a:xfrm>
          <a:prstGeom prst="rect">
            <a:avLst/>
          </a:prstGeom>
          <a:noFill/>
          <a:ln w="9525">
            <a:noFill/>
            <a:miter lim="800000"/>
            <a:headEnd/>
            <a:tailEnd/>
          </a:ln>
        </p:spPr>
      </p:pic>
      <p:pic>
        <p:nvPicPr>
          <p:cNvPr id="7" name="图片 28"/>
          <p:cNvPicPr>
            <a:picLocks noChangeAspect="1" noChangeArrowheads="1"/>
          </p:cNvPicPr>
          <p:nvPr userDrawn="1"/>
        </p:nvPicPr>
        <p:blipFill>
          <a:blip r:embed="rId3" cstate="print"/>
          <a:srcRect/>
          <a:stretch>
            <a:fillRect/>
          </a:stretch>
        </p:blipFill>
        <p:spPr bwMode="auto">
          <a:xfrm>
            <a:off x="11339513" y="252413"/>
            <a:ext cx="523875" cy="363537"/>
          </a:xfrm>
          <a:prstGeom prst="rect">
            <a:avLst/>
          </a:prstGeom>
          <a:noFill/>
          <a:ln w="9525">
            <a:noFill/>
            <a:miter lim="800000"/>
            <a:headEnd/>
            <a:tailEnd/>
          </a:ln>
        </p:spPr>
      </p:pic>
      <p:sp>
        <p:nvSpPr>
          <p:cNvPr id="8" name="矩形 8"/>
          <p:cNvSpPr>
            <a:spLocks noChangeArrowheads="1"/>
          </p:cNvSpPr>
          <p:nvPr/>
        </p:nvSpPr>
        <p:spPr bwMode="auto">
          <a:xfrm>
            <a:off x="7618413" y="280988"/>
            <a:ext cx="3708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buFont typeface="Arial" panose="020B0604020202020204" pitchFamily="34" charset="0"/>
              <a:buNone/>
              <a:defRPr/>
            </a:pP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北京师范大学</a:t>
            </a:r>
            <a:r>
              <a:rPr lang="zh-CN"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出版社 </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九</a:t>
            </a:r>
            <a:r>
              <a:rPr lang="zh-CN"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年级</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en-US" altLang="zh-CN" sz="1600" b="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zh-CN" altLang="en-US" sz="1600" b="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全一</a:t>
            </a:r>
            <a:r>
              <a:rPr lang="zh-CN" altLang="zh-CN" sz="1600" b="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册</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grpSp>
        <p:nvGrpSpPr>
          <p:cNvPr id="2" name="组合 2"/>
          <p:cNvGrpSpPr/>
          <p:nvPr userDrawn="1"/>
        </p:nvGrpSpPr>
        <p:grpSpPr bwMode="auto">
          <a:xfrm>
            <a:off x="0" y="839788"/>
            <a:ext cx="12192000" cy="3122612"/>
            <a:chOff x="0" y="839788"/>
            <a:chExt cx="12192000" cy="3122612"/>
          </a:xfrm>
        </p:grpSpPr>
        <p:sp>
          <p:nvSpPr>
            <p:cNvPr id="3" name="矩形 14"/>
            <p:cNvSpPr>
              <a:spLocks noChangeArrowheads="1"/>
            </p:cNvSpPr>
            <p:nvPr/>
          </p:nvSpPr>
          <p:spPr bwMode="auto">
            <a:xfrm>
              <a:off x="0" y="840303"/>
              <a:ext cx="12192000" cy="3120789"/>
            </a:xfrm>
            <a:prstGeom prst="rect">
              <a:avLst/>
            </a:prstGeom>
            <a:solidFill>
              <a:srgbClr val="57D2E3"/>
            </a:solidFill>
            <a:ln>
              <a:noFill/>
            </a:ln>
            <a:effectLst>
              <a:reflection blurRad="6350" stA="50000" endA="300" endPos="5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defRPr/>
              </a:pPr>
              <a:endParaRPr lang="zh-CN" altLang="en-US" b="0" smtClean="0"/>
            </a:p>
          </p:txBody>
        </p:sp>
        <p:pic>
          <p:nvPicPr>
            <p:cNvPr id="4" name="图片 28"/>
            <p:cNvPicPr>
              <a:picLocks noChangeAspect="1" noChangeArrowheads="1"/>
            </p:cNvPicPr>
            <p:nvPr/>
          </p:nvPicPr>
          <p:blipFill>
            <a:blip r:embed="rId2"/>
            <a:srcRect t="9363" b="14136"/>
            <a:stretch>
              <a:fillRect/>
            </a:stretch>
          </p:blipFill>
          <p:spPr bwMode="auto">
            <a:xfrm>
              <a:off x="280416" y="839788"/>
              <a:ext cx="11640122" cy="3122612"/>
            </a:xfrm>
            <a:prstGeom prst="rect">
              <a:avLst/>
            </a:prstGeom>
            <a:noFill/>
            <a:ln w="9525">
              <a:noFill/>
              <a:miter lim="800000"/>
              <a:headEnd/>
              <a:tailEnd/>
            </a:ln>
          </p:spPr>
        </p:pic>
      </p:grpSp>
      <p:sp>
        <p:nvSpPr>
          <p:cNvPr id="5" name="矩形 14"/>
          <p:cNvSpPr>
            <a:spLocks noChangeArrowheads="1"/>
          </p:cNvSpPr>
          <p:nvPr/>
        </p:nvSpPr>
        <p:spPr bwMode="auto">
          <a:xfrm>
            <a:off x="-2" y="2127509"/>
            <a:ext cx="12192001" cy="1356797"/>
          </a:xfrm>
          <a:prstGeom prst="rect">
            <a:avLst/>
          </a:prstGeom>
          <a:gradFill>
            <a:gsLst>
              <a:gs pos="917">
                <a:schemeClr val="bg1"/>
              </a:gs>
              <a:gs pos="37000">
                <a:srgbClr val="E6FBFE">
                  <a:alpha val="80000"/>
                </a:srgbClr>
              </a:gs>
              <a:gs pos="100000">
                <a:srgbClr val="57D2E3"/>
              </a:gs>
            </a:gsLst>
            <a:lin ang="10800000" scaled="1"/>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defRPr/>
            </a:pPr>
            <a:endParaRPr lang="zh-CN" altLang="en-US" b="0" smtClean="0"/>
          </a:p>
        </p:txBody>
      </p:sp>
      <p:sp>
        <p:nvSpPr>
          <p:cNvPr id="7" name="矩形 8"/>
          <p:cNvSpPr>
            <a:spLocks noChangeArrowheads="1"/>
          </p:cNvSpPr>
          <p:nvPr/>
        </p:nvSpPr>
        <p:spPr bwMode="auto">
          <a:xfrm>
            <a:off x="2646680" y="2373630"/>
            <a:ext cx="777049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buFontTx/>
              <a:buNone/>
              <a:defRPr/>
            </a:pPr>
            <a:r>
              <a:rPr lang="zh-CN" altLang="en-US" sz="5400" spc="6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谢谢观看！</a:t>
            </a:r>
            <a:endParaRPr lang="zh-CN" altLang="en-US" sz="5400" spc="6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marL="914400" indent="-914400" algn="l" rtl="0" eaLnBrk="0" fontAlgn="base" hangingPunct="0">
        <a:lnSpc>
          <a:spcPct val="90000"/>
        </a:lnSpc>
        <a:spcBef>
          <a:spcPct val="0"/>
        </a:spcBef>
        <a:spcAft>
          <a:spcPct val="0"/>
        </a:spcAft>
        <a:defRPr sz="4400">
          <a:solidFill>
            <a:schemeClr val="tx1"/>
          </a:solidFill>
          <a:latin typeface="+mj-lt"/>
          <a:ea typeface="微软雅黑" panose="020B0503020204020204" pitchFamily="34" charset="-122"/>
          <a:cs typeface="+mj-cs"/>
          <a:sym typeface="Calibri Light"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微软雅黑" panose="020B0503020204020204" pitchFamily="34" charset="-122"/>
          <a:sym typeface="Calibri Light"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微软雅黑" panose="020B0503020204020204" pitchFamily="34" charset="-122"/>
          <a:sym typeface="Calibri Light"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微软雅黑" panose="020B0503020204020204" pitchFamily="34" charset="-122"/>
          <a:sym typeface="Calibri Light"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微软雅黑" panose="020B0503020204020204" pitchFamily="34" charset="-122"/>
          <a:sym typeface="Calibri Light" pitchFamily="34" charset="0"/>
        </a:defRPr>
      </a:lvl5pPr>
      <a:lvl6pPr marL="13716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6pPr>
      <a:lvl7pPr marL="18288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7pPr>
      <a:lvl8pPr marL="22860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8pPr>
      <a:lvl9pPr marL="27432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微软雅黑" panose="020B0503020204020204" pitchFamily="34" charset="-122"/>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微软雅黑" panose="020B0503020204020204" pitchFamily="34" charset="-122"/>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微软雅黑" panose="020B0503020204020204" pitchFamily="34" charset="-122"/>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微软雅黑" panose="020B0503020204020204" pitchFamily="34" charset="-122"/>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微软雅黑" panose="020B0503020204020204" pitchFamily="34" charset="-122"/>
          <a:sym typeface="Calibri" panose="020F0502020204030204" pitchFamily="34" charset="0"/>
        </a:defRPr>
      </a:lvl5pPr>
      <a:lvl6pPr marL="25146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6pPr>
      <a:lvl7pPr marL="29718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7pPr>
      <a:lvl8pPr marL="34290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8pPr>
      <a:lvl9pPr marL="3886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vmlDrawing" Target="../drawings/vmlDrawing1.vml"/><Relationship Id="rId7"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oleObject" Target="../embeddings/oleObject3.bin"/><Relationship Id="rId4" Type="http://schemas.openxmlformats.org/officeDocument/2006/relationships/image" Target="../media/image11.png"/><Relationship Id="rId3" Type="http://schemas.openxmlformats.org/officeDocument/2006/relationships/oleObject" Target="../embeddings/oleObject2.bin"/><Relationship Id="rId2" Type="http://schemas.openxmlformats.org/officeDocument/2006/relationships/image" Target="../media/image10.png"/><Relationship Id="rId1"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6.png"/><Relationship Id="rId7" Type="http://schemas.openxmlformats.org/officeDocument/2006/relationships/oleObject" Target="../embeddings/oleObject7.bin"/><Relationship Id="rId6" Type="http://schemas.openxmlformats.org/officeDocument/2006/relationships/image" Target="../media/image15.png"/><Relationship Id="rId5" Type="http://schemas.openxmlformats.org/officeDocument/2006/relationships/oleObject" Target="../embeddings/oleObject6.bin"/><Relationship Id="rId4" Type="http://schemas.openxmlformats.org/officeDocument/2006/relationships/image" Target="../media/image14.png"/><Relationship Id="rId3" Type="http://schemas.openxmlformats.org/officeDocument/2006/relationships/oleObject" Target="../embeddings/oleObject5.bin"/><Relationship Id="rId2" Type="http://schemas.openxmlformats.org/officeDocument/2006/relationships/image" Target="../media/image13.png"/><Relationship Id="rId10" Type="http://schemas.openxmlformats.org/officeDocument/2006/relationships/vmlDrawing" Target="../drawings/vmlDrawing2.vml"/><Relationship Id="rId1"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audio" Target="../media/audio1.wav"/><Relationship Id="rId2" Type="http://schemas.openxmlformats.org/officeDocument/2006/relationships/image" Target="../media/image5.jpe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14"/>
          <p:cNvSpPr>
            <a:spLocks noChangeArrowheads="1"/>
          </p:cNvSpPr>
          <p:nvPr/>
        </p:nvSpPr>
        <p:spPr bwMode="auto">
          <a:xfrm>
            <a:off x="4942" y="837127"/>
            <a:ext cx="12192000" cy="6017698"/>
          </a:xfrm>
          <a:prstGeom prst="rect">
            <a:avLst/>
          </a:prstGeom>
          <a:no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buFont typeface="Arial" panose="020B0604020202020204" pitchFamily="34" charset="0"/>
              <a:buNone/>
              <a:defRPr/>
            </a:pPr>
            <a:endParaRPr lang="zh-CN" altLang="en-US" b="0" dirty="0" smtClean="0"/>
          </a:p>
        </p:txBody>
      </p:sp>
      <p:sp>
        <p:nvSpPr>
          <p:cNvPr id="30" name="TextBox 4"/>
          <p:cNvSpPr txBox="1">
            <a:spLocks noChangeArrowheads="1"/>
          </p:cNvSpPr>
          <p:nvPr/>
        </p:nvSpPr>
        <p:spPr bwMode="auto">
          <a:xfrm>
            <a:off x="574675" y="6103938"/>
            <a:ext cx="68405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zh-CN" sz="2000" b="0">
              <a:solidFill>
                <a:srgbClr val="262626"/>
              </a:solidFill>
              <a:latin typeface="微软雅黑" panose="020B0503020204020204" pitchFamily="34" charset="-122"/>
              <a:sym typeface="微软雅黑" panose="020B0503020204020204" pitchFamily="34" charset="-122"/>
            </a:endParaRPr>
          </a:p>
        </p:txBody>
      </p:sp>
      <p:grpSp>
        <p:nvGrpSpPr>
          <p:cNvPr id="7171" name="组合 8"/>
          <p:cNvGrpSpPr/>
          <p:nvPr/>
        </p:nvGrpSpPr>
        <p:grpSpPr bwMode="auto">
          <a:xfrm>
            <a:off x="2227263" y="1987550"/>
            <a:ext cx="4416425" cy="1343025"/>
            <a:chOff x="1178398" y="2105678"/>
            <a:chExt cx="3548062" cy="1343576"/>
          </a:xfrm>
        </p:grpSpPr>
        <p:sp>
          <p:nvSpPr>
            <p:cNvPr id="25" name="矩形 24"/>
            <p:cNvSpPr>
              <a:spLocks noChangeArrowheads="1"/>
            </p:cNvSpPr>
            <p:nvPr/>
          </p:nvSpPr>
          <p:spPr bwMode="auto">
            <a:xfrm>
              <a:off x="1703848" y="2105678"/>
              <a:ext cx="2497162" cy="54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2000">
                  <a:solidFill>
                    <a:srgbClr val="262626"/>
                  </a:solidFill>
                  <a:latin typeface="微软雅黑" panose="020B0503020204020204" pitchFamily="34" charset="-122"/>
                  <a:sym typeface="微软雅黑" panose="020B0503020204020204" pitchFamily="34" charset="-122"/>
                </a:rPr>
                <a:t>第十四章 </a:t>
              </a:r>
              <a:r>
                <a:rPr lang="en-US" altLang="zh-CN" sz="2000">
                  <a:solidFill>
                    <a:srgbClr val="262626"/>
                  </a:solidFill>
                  <a:latin typeface="微软雅黑" panose="020B0503020204020204" pitchFamily="34" charset="-122"/>
                  <a:sym typeface="微软雅黑" panose="020B0503020204020204" pitchFamily="34" charset="-122"/>
                </a:rPr>
                <a:t>· </a:t>
              </a:r>
              <a:r>
                <a:rPr lang="zh-CN" altLang="en-US" sz="2000">
                  <a:solidFill>
                    <a:srgbClr val="262626"/>
                  </a:solidFill>
                  <a:latin typeface="微软雅黑" panose="020B0503020204020204" pitchFamily="34" charset="-122"/>
                  <a:sym typeface="微软雅黑" panose="020B0503020204020204" pitchFamily="34" charset="-122"/>
                </a:rPr>
                <a:t>磁现象 </a:t>
              </a:r>
              <a:endParaRPr lang="zh-CN" altLang="en-US" sz="2000">
                <a:solidFill>
                  <a:srgbClr val="262626"/>
                </a:solidFill>
                <a:latin typeface="微软雅黑" panose="020B0503020204020204" pitchFamily="34" charset="-122"/>
                <a:sym typeface="微软雅黑" panose="020B0503020204020204" pitchFamily="34" charset="-122"/>
              </a:endParaRPr>
            </a:p>
          </p:txBody>
        </p:sp>
        <p:sp>
          <p:nvSpPr>
            <p:cNvPr id="7173" name="TextBox 2"/>
            <p:cNvSpPr txBox="1">
              <a:spLocks noChangeArrowheads="1"/>
            </p:cNvSpPr>
            <p:nvPr/>
          </p:nvSpPr>
          <p:spPr bwMode="auto">
            <a:xfrm>
              <a:off x="1178398" y="2625004"/>
              <a:ext cx="3548062" cy="824250"/>
            </a:xfrm>
            <a:prstGeom prst="rect">
              <a:avLst/>
            </a:prstGeom>
            <a:noFill/>
            <a:ln w="9525">
              <a:noFill/>
              <a:miter lim="800000"/>
            </a:ln>
          </p:spPr>
          <p:txBody>
            <a:bodyPr>
              <a:spAutoFit/>
            </a:bodyPr>
            <a:lstStyle/>
            <a:p>
              <a:pPr algn="ctr"/>
              <a:r>
                <a:rPr lang="zh-CN" altLang="en-US" sz="4800">
                  <a:solidFill>
                    <a:srgbClr val="262626"/>
                  </a:solidFill>
                  <a:latin typeface="微软雅黑" panose="020B0503020204020204" pitchFamily="34" charset="-122"/>
                  <a:sym typeface="微软雅黑" panose="020B0503020204020204" pitchFamily="34" charset="-122"/>
                </a:rPr>
                <a:t> 第二节 磁场</a:t>
              </a:r>
              <a:endParaRPr lang="zh-CN" altLang="en-US" sz="4800">
                <a:solidFill>
                  <a:srgbClr val="262626"/>
                </a:solidFill>
                <a:latin typeface="微软雅黑" panose="020B0503020204020204" pitchFamily="34" charset="-122"/>
                <a:sym typeface="微软雅黑" panose="020B0503020204020204" pitchFamily="34" charset="-122"/>
              </a:endParaRPr>
            </a:p>
          </p:txBody>
        </p:sp>
      </p:grpSp>
      <p:sp>
        <p:nvSpPr>
          <p:cNvPr id="20" name="矩形 8"/>
          <p:cNvSpPr>
            <a:spLocks noChangeArrowheads="1"/>
          </p:cNvSpPr>
          <p:nvPr/>
        </p:nvSpPr>
        <p:spPr bwMode="auto">
          <a:xfrm>
            <a:off x="7618413" y="280988"/>
            <a:ext cx="3708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buFont typeface="Arial" panose="020B0604020202020204" pitchFamily="34" charset="0"/>
              <a:buNone/>
              <a:defRPr/>
            </a:pP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mn-ea"/>
              </a:rPr>
              <a:t>北京师范大学</a:t>
            </a:r>
            <a:r>
              <a:rPr lang="zh-CN"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出版社 </a:t>
            </a:r>
            <a:r>
              <a:rPr lang="zh-CN" altLang="en-US" sz="1600" dirty="0">
                <a:solidFill>
                  <a:schemeClr val="tx1">
                    <a:lumMod val="85000"/>
                    <a:lumOff val="15000"/>
                  </a:schemeClr>
                </a:solidFill>
                <a:latin typeface="微软雅黑" panose="020B0503020204020204" pitchFamily="34" charset="-122"/>
                <a:ea typeface="微软雅黑" panose="020B0503020204020204" pitchFamily="34" charset="-122"/>
                <a:sym typeface="+mn-ea"/>
              </a:rPr>
              <a:t>九</a:t>
            </a:r>
            <a:r>
              <a:rPr lang="zh-CN"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年级</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en-US" altLang="zh-CN" sz="1600" b="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zh-CN" altLang="en-US" sz="1600" b="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全一</a:t>
            </a:r>
            <a:r>
              <a:rPr lang="zh-CN" altLang="zh-CN" sz="1600" b="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册</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endPar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pic>
        <p:nvPicPr>
          <p:cNvPr id="7175" name="图片 1"/>
          <p:cNvPicPr>
            <a:picLocks noChangeAspect="1" noChangeArrowheads="1"/>
          </p:cNvPicPr>
          <p:nvPr/>
        </p:nvPicPr>
        <p:blipFill>
          <a:blip r:embed="rId1"/>
          <a:srcRect/>
          <a:stretch>
            <a:fillRect/>
          </a:stretch>
        </p:blipFill>
        <p:spPr bwMode="auto">
          <a:xfrm>
            <a:off x="8029575" y="877888"/>
            <a:ext cx="4162425" cy="5980112"/>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2170113" y="1317625"/>
            <a:ext cx="6086475" cy="2016125"/>
          </a:xfrm>
          <a:prstGeom prst="rect">
            <a:avLst/>
          </a:prstGeom>
          <a:noFill/>
          <a:ln w="9525">
            <a:noFill/>
            <a:miter lim="800000"/>
          </a:ln>
          <a:effectLst/>
        </p:spPr>
        <p:txBody>
          <a:bodyPr>
            <a:spAutoFit/>
          </a:bodyPr>
          <a:lstStyle/>
          <a:p>
            <a:pPr>
              <a:lnSpc>
                <a:spcPct val="150000"/>
              </a:lnSpc>
            </a:pPr>
            <a:r>
              <a:rPr lang="zh-CN" altLang="en-US" sz="2800">
                <a:latin typeface="微软雅黑" panose="020B0503020204020204" pitchFamily="34" charset="-122"/>
                <a:sym typeface="Calibri" panose="020F0502020204030204" pitchFamily="34" charset="0"/>
              </a:rPr>
              <a:t>阅读课本</a:t>
            </a:r>
            <a:r>
              <a:rPr lang="en-US" altLang="zh-CN" sz="2800">
                <a:latin typeface="微软雅黑" panose="020B0503020204020204" pitchFamily="34" charset="-122"/>
                <a:sym typeface="Calibri" panose="020F0502020204030204" pitchFamily="34" charset="0"/>
              </a:rPr>
              <a:t>141</a:t>
            </a:r>
            <a:r>
              <a:rPr lang="zh-CN" altLang="en-US" sz="2800">
                <a:latin typeface="微软雅黑" panose="020B0503020204020204" pitchFamily="34" charset="-122"/>
                <a:sym typeface="Calibri" panose="020F0502020204030204" pitchFamily="34" charset="0"/>
              </a:rPr>
              <a:t>页，解决下面的问题：</a:t>
            </a:r>
            <a:endParaRPr lang="zh-CN" altLang="en-US" sz="2800">
              <a:latin typeface="微软雅黑" panose="020B0503020204020204" pitchFamily="34" charset="-122"/>
              <a:sym typeface="Calibri" panose="020F0502020204030204" pitchFamily="34" charset="0"/>
            </a:endParaRPr>
          </a:p>
          <a:p>
            <a:pPr>
              <a:lnSpc>
                <a:spcPct val="150000"/>
              </a:lnSpc>
            </a:pPr>
            <a:r>
              <a:rPr lang="en-US" altLang="zh-CN" sz="2800">
                <a:latin typeface="微软雅黑" panose="020B0503020204020204" pitchFamily="34" charset="-122"/>
                <a:sym typeface="Calibri" panose="020F0502020204030204" pitchFamily="34" charset="0"/>
              </a:rPr>
              <a:t>  </a:t>
            </a:r>
            <a:endParaRPr lang="en-US" altLang="zh-CN" sz="2800">
              <a:latin typeface="微软雅黑" panose="020B0503020204020204" pitchFamily="34" charset="-122"/>
              <a:sym typeface="Calibri" panose="020F0502020204030204" pitchFamily="34" charset="0"/>
            </a:endParaRPr>
          </a:p>
          <a:p>
            <a:pPr>
              <a:lnSpc>
                <a:spcPct val="150000"/>
              </a:lnSpc>
            </a:pPr>
            <a:r>
              <a:rPr lang="en-US" altLang="zh-CN" sz="2800">
                <a:latin typeface="微软雅黑" panose="020B0503020204020204" pitchFamily="34" charset="-122"/>
                <a:sym typeface="Calibri" panose="020F0502020204030204" pitchFamily="34" charset="0"/>
              </a:rPr>
              <a:t>  </a:t>
            </a:r>
            <a:endParaRPr lang="zh-CN" altLang="en-US" sz="2800">
              <a:latin typeface="微软雅黑" panose="020B0503020204020204" pitchFamily="34" charset="-122"/>
              <a:sym typeface="Calibri" panose="020F0502020204030204" pitchFamily="34" charset="0"/>
            </a:endParaRPr>
          </a:p>
        </p:txBody>
      </p:sp>
      <p:sp>
        <p:nvSpPr>
          <p:cNvPr id="19460" name="Rectangle 4"/>
          <p:cNvSpPr>
            <a:spLocks noChangeArrowheads="1"/>
          </p:cNvSpPr>
          <p:nvPr/>
        </p:nvSpPr>
        <p:spPr bwMode="auto">
          <a:xfrm>
            <a:off x="2432050" y="2771775"/>
            <a:ext cx="6086475" cy="2016125"/>
          </a:xfrm>
          <a:prstGeom prst="rect">
            <a:avLst/>
          </a:prstGeom>
          <a:noFill/>
          <a:ln w="9525">
            <a:noFill/>
            <a:miter lim="800000"/>
          </a:ln>
          <a:effectLst/>
        </p:spPr>
        <p:txBody>
          <a:bodyPr>
            <a:spAutoFit/>
          </a:bodyPr>
          <a:lstStyle/>
          <a:p>
            <a:pPr>
              <a:lnSpc>
                <a:spcPct val="150000"/>
              </a:lnSpc>
            </a:pPr>
            <a:r>
              <a:rPr lang="en-US" altLang="zh-CN" sz="2800" b="0">
                <a:latin typeface="微软雅黑" panose="020B0503020204020204" pitchFamily="34" charset="-122"/>
                <a:sym typeface="Calibri" panose="020F0502020204030204" pitchFamily="34" charset="0"/>
              </a:rPr>
              <a:t>  1.</a:t>
            </a:r>
            <a:r>
              <a:rPr lang="zh-CN" altLang="en-US" sz="2800" b="0">
                <a:latin typeface="微软雅黑" panose="020B0503020204020204" pitchFamily="34" charset="-122"/>
                <a:sym typeface="Calibri" panose="020F0502020204030204" pitchFamily="34" charset="0"/>
              </a:rPr>
              <a:t>什么叫磁感线？</a:t>
            </a:r>
            <a:endParaRPr lang="zh-CN" altLang="en-US" sz="2800" b="0">
              <a:latin typeface="微软雅黑" panose="020B0503020204020204" pitchFamily="34" charset="-122"/>
              <a:sym typeface="Calibri" panose="020F0502020204030204" pitchFamily="34" charset="0"/>
            </a:endParaRPr>
          </a:p>
          <a:p>
            <a:pPr>
              <a:lnSpc>
                <a:spcPct val="150000"/>
              </a:lnSpc>
            </a:pPr>
            <a:r>
              <a:rPr lang="en-US" altLang="zh-CN" sz="2800" b="0">
                <a:latin typeface="微软雅黑" panose="020B0503020204020204" pitchFamily="34" charset="-122"/>
                <a:sym typeface="Calibri" panose="020F0502020204030204" pitchFamily="34" charset="0"/>
              </a:rPr>
              <a:t>  2.</a:t>
            </a:r>
            <a:r>
              <a:rPr lang="zh-CN" altLang="en-US" sz="2800" b="0">
                <a:latin typeface="微软雅黑" panose="020B0503020204020204" pitchFamily="34" charset="-122"/>
                <a:sym typeface="Calibri" panose="020F0502020204030204" pitchFamily="34" charset="0"/>
              </a:rPr>
              <a:t>磁感线的方向如何？</a:t>
            </a:r>
            <a:endParaRPr lang="zh-CN" altLang="en-US" sz="2800" b="0">
              <a:latin typeface="微软雅黑" panose="020B0503020204020204" pitchFamily="34" charset="-122"/>
              <a:sym typeface="Calibri" panose="020F0502020204030204" pitchFamily="34" charset="0"/>
            </a:endParaRPr>
          </a:p>
          <a:p>
            <a:pPr>
              <a:lnSpc>
                <a:spcPct val="150000"/>
              </a:lnSpc>
            </a:pPr>
            <a:r>
              <a:rPr lang="en-US" altLang="zh-CN" sz="2800" b="0">
                <a:latin typeface="微软雅黑" panose="020B0503020204020204" pitchFamily="34" charset="-122"/>
                <a:sym typeface="Calibri" panose="020F0502020204030204" pitchFamily="34" charset="0"/>
              </a:rPr>
              <a:t>  3.</a:t>
            </a:r>
            <a:r>
              <a:rPr lang="zh-CN" altLang="en-US" sz="2800" b="0">
                <a:latin typeface="微软雅黑" panose="020B0503020204020204" pitchFamily="34" charset="-122"/>
                <a:sym typeface="Calibri" panose="020F0502020204030204" pitchFamily="34" charset="0"/>
              </a:rPr>
              <a:t>磁感线真实存在吗？</a:t>
            </a:r>
            <a:endParaRPr lang="zh-CN" altLang="en-US" sz="2800" b="0">
              <a:latin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1" name="Picture 5" descr="0013"/>
          <p:cNvPicPr>
            <a:picLocks noChangeAspect="1" noChangeArrowheads="1"/>
          </p:cNvPicPr>
          <p:nvPr/>
        </p:nvPicPr>
        <p:blipFill>
          <a:blip r:embed="rId1"/>
          <a:srcRect/>
          <a:stretch>
            <a:fillRect/>
          </a:stretch>
        </p:blipFill>
        <p:spPr bwMode="auto">
          <a:xfrm>
            <a:off x="665163" y="1254125"/>
            <a:ext cx="10668000" cy="4314825"/>
          </a:xfrm>
          <a:prstGeom prst="rect">
            <a:avLst/>
          </a:prstGeom>
          <a:noFill/>
          <a:ln w="9525">
            <a:noFill/>
            <a:miter lim="800000"/>
            <a:headEnd/>
            <a:tailEnd/>
          </a:ln>
        </p:spPr>
      </p:pic>
      <p:sp>
        <p:nvSpPr>
          <p:cNvPr id="14342" name="Text Box 6"/>
          <p:cNvSpPr txBox="1">
            <a:spLocks noChangeArrowheads="1"/>
          </p:cNvSpPr>
          <p:nvPr/>
        </p:nvSpPr>
        <p:spPr bwMode="auto">
          <a:xfrm>
            <a:off x="1671638" y="3405188"/>
            <a:ext cx="3759200" cy="457200"/>
          </a:xfrm>
          <a:prstGeom prst="rect">
            <a:avLst/>
          </a:prstGeom>
          <a:noFill/>
          <a:ln w="9525">
            <a:noFill/>
            <a:miter lim="800000"/>
          </a:ln>
          <a:effectLst/>
        </p:spPr>
        <p:txBody>
          <a:bodyPr>
            <a:spAutoFit/>
          </a:bodyPr>
          <a:lstStyle/>
          <a:p>
            <a:pPr>
              <a:spcBef>
                <a:spcPct val="50000"/>
              </a:spcBef>
              <a:buFontTx/>
              <a:buNone/>
            </a:pPr>
            <a:r>
              <a:rPr lang="zh-CN" altLang="en-US" sz="2400">
                <a:solidFill>
                  <a:srgbClr val="FF0000"/>
                </a:solidFill>
              </a:rPr>
              <a:t>条形磁铁的磁感线</a:t>
            </a:r>
            <a:endParaRPr lang="zh-CN" altLang="en-US" sz="2400">
              <a:solidFill>
                <a:srgbClr val="FF0000"/>
              </a:solidFill>
            </a:endParaRPr>
          </a:p>
        </p:txBody>
      </p:sp>
      <p:sp>
        <p:nvSpPr>
          <p:cNvPr id="14343" name="Text Box 7"/>
          <p:cNvSpPr txBox="1">
            <a:spLocks noChangeArrowheads="1"/>
          </p:cNvSpPr>
          <p:nvPr/>
        </p:nvSpPr>
        <p:spPr bwMode="auto">
          <a:xfrm>
            <a:off x="7788275" y="3495675"/>
            <a:ext cx="3860800" cy="457200"/>
          </a:xfrm>
          <a:prstGeom prst="rect">
            <a:avLst/>
          </a:prstGeom>
          <a:noFill/>
          <a:ln w="9525">
            <a:noFill/>
            <a:miter lim="800000"/>
          </a:ln>
          <a:effectLst/>
        </p:spPr>
        <p:txBody>
          <a:bodyPr>
            <a:spAutoFit/>
          </a:bodyPr>
          <a:lstStyle/>
          <a:p>
            <a:pPr>
              <a:spcBef>
                <a:spcPct val="50000"/>
              </a:spcBef>
              <a:buFontTx/>
              <a:buNone/>
            </a:pPr>
            <a:r>
              <a:rPr lang="zh-CN" altLang="en-US" sz="2400">
                <a:solidFill>
                  <a:srgbClr val="FF0000"/>
                </a:solidFill>
              </a:rPr>
              <a:t>蹄形磁铁的磁感线</a:t>
            </a:r>
            <a:endParaRPr lang="zh-CN" altLang="en-US" sz="2400">
              <a:solidFill>
                <a:srgbClr val="FF0000"/>
              </a:solidFill>
            </a:endParaRPr>
          </a:p>
        </p:txBody>
      </p:sp>
      <p:sp>
        <p:nvSpPr>
          <p:cNvPr id="14344" name="Text Box 8"/>
          <p:cNvSpPr txBox="1">
            <a:spLocks noChangeArrowheads="1"/>
          </p:cNvSpPr>
          <p:nvPr/>
        </p:nvSpPr>
        <p:spPr bwMode="auto">
          <a:xfrm>
            <a:off x="1608138" y="5616575"/>
            <a:ext cx="3860800" cy="457200"/>
          </a:xfrm>
          <a:prstGeom prst="rect">
            <a:avLst/>
          </a:prstGeom>
          <a:noFill/>
          <a:ln w="9525">
            <a:noFill/>
            <a:miter lim="800000"/>
          </a:ln>
          <a:effectLst/>
        </p:spPr>
        <p:txBody>
          <a:bodyPr>
            <a:spAutoFit/>
          </a:bodyPr>
          <a:lstStyle/>
          <a:p>
            <a:pPr>
              <a:spcBef>
                <a:spcPct val="50000"/>
              </a:spcBef>
              <a:buFontTx/>
              <a:buNone/>
            </a:pPr>
            <a:r>
              <a:rPr lang="zh-CN" altLang="en-US" sz="2400">
                <a:solidFill>
                  <a:srgbClr val="FF0000"/>
                </a:solidFill>
              </a:rPr>
              <a:t>同名磁极的磁感线</a:t>
            </a:r>
            <a:endParaRPr lang="zh-CN" altLang="en-US" sz="2400">
              <a:solidFill>
                <a:srgbClr val="FF0000"/>
              </a:solidFill>
            </a:endParaRPr>
          </a:p>
        </p:txBody>
      </p:sp>
      <p:sp>
        <p:nvSpPr>
          <p:cNvPr id="21511" name="Text Box 9"/>
          <p:cNvSpPr txBox="1">
            <a:spLocks noChangeArrowheads="1"/>
          </p:cNvSpPr>
          <p:nvPr/>
        </p:nvSpPr>
        <p:spPr bwMode="auto">
          <a:xfrm>
            <a:off x="7827963" y="5554663"/>
            <a:ext cx="3941762" cy="457200"/>
          </a:xfrm>
          <a:prstGeom prst="rect">
            <a:avLst/>
          </a:prstGeom>
          <a:noFill/>
          <a:ln w="9525">
            <a:noFill/>
            <a:miter lim="800000"/>
          </a:ln>
          <a:effectLst/>
        </p:spPr>
        <p:txBody>
          <a:bodyPr>
            <a:spAutoFit/>
          </a:bodyPr>
          <a:lstStyle/>
          <a:p>
            <a:pPr>
              <a:spcBef>
                <a:spcPct val="50000"/>
              </a:spcBef>
              <a:buFontTx/>
              <a:buNone/>
            </a:pPr>
            <a:r>
              <a:rPr lang="zh-CN" altLang="en-US" sz="2400">
                <a:solidFill>
                  <a:srgbClr val="FF0000"/>
                </a:solidFill>
              </a:rPr>
              <a:t>异名磁极的磁感线</a:t>
            </a:r>
            <a:endParaRPr lang="zh-CN" altLang="en-US" sz="24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diamond(in)">
                                      <p:cBhvr>
                                        <p:cTn id="7" dur="2000"/>
                                        <p:tgtEl>
                                          <p:spTgt spid="1434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4344"/>
                                        </p:tgtEl>
                                        <p:attrNameLst>
                                          <p:attrName>style.visibility</p:attrName>
                                        </p:attrNameLst>
                                      </p:cBhvr>
                                      <p:to>
                                        <p:strVal val="visible"/>
                                      </p:to>
                                    </p:set>
                                    <p:animEffect transition="in" filter="diamond(in)">
                                      <p:cBhvr>
                                        <p:cTn id="10" dur="2000"/>
                                        <p:tgtEl>
                                          <p:spTgt spid="14344"/>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14343"/>
                                        </p:tgtEl>
                                        <p:attrNameLst>
                                          <p:attrName>style.visibility</p:attrName>
                                        </p:attrNameLst>
                                      </p:cBhvr>
                                      <p:to>
                                        <p:strVal val="visible"/>
                                      </p:to>
                                    </p:set>
                                    <p:animEffect transition="in" filter="diamond(in)">
                                      <p:cBhvr>
                                        <p:cTn id="13" dur="2000"/>
                                        <p:tgtEl>
                                          <p:spTgt spid="14343"/>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21511"/>
                                        </p:tgtEl>
                                        <p:attrNameLst>
                                          <p:attrName>style.visibility</p:attrName>
                                        </p:attrNameLst>
                                      </p:cBhvr>
                                      <p:to>
                                        <p:strVal val="visible"/>
                                      </p:to>
                                    </p:set>
                                    <p:animEffect transition="in" filter="diamond(in)">
                                      <p:cBhvr>
                                        <p:cTn id="16" dur="2000"/>
                                        <p:tgtEl>
                                          <p:spTgt spid="21511"/>
                                        </p:tgtEl>
                                      </p:cBhvr>
                                    </p:animEffect>
                                  </p:childTnLst>
                                </p:cTn>
                              </p:par>
                              <p:par>
                                <p:cTn id="17" presetID="8" presetClass="entr" presetSubtype="16" fill="hold" nodeType="withEffect">
                                  <p:stCondLst>
                                    <p:cond delay="0"/>
                                  </p:stCondLst>
                                  <p:childTnLst>
                                    <p:set>
                                      <p:cBhvr>
                                        <p:cTn id="18" dur="1" fill="hold">
                                          <p:stCondLst>
                                            <p:cond delay="0"/>
                                          </p:stCondLst>
                                        </p:cTn>
                                        <p:tgtEl>
                                          <p:spTgt spid="14341"/>
                                        </p:tgtEl>
                                        <p:attrNameLst>
                                          <p:attrName>style.visibility</p:attrName>
                                        </p:attrNameLst>
                                      </p:cBhvr>
                                      <p:to>
                                        <p:strVal val="visible"/>
                                      </p:to>
                                    </p:set>
                                    <p:animEffect transition="in" filter="diamond(in)">
                                      <p:cBhvr>
                                        <p:cTn id="19" dur="20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p:bldP spid="14343" grpId="0"/>
      <p:bldP spid="14344" grpId="0"/>
      <p:bldP spid="215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868363" y="2124075"/>
            <a:ext cx="10196512" cy="2657475"/>
          </a:xfrm>
          <a:prstGeom prst="rect">
            <a:avLst/>
          </a:prstGeom>
          <a:noFill/>
          <a:ln w="9525">
            <a:noFill/>
            <a:miter lim="800000"/>
          </a:ln>
          <a:effectLst/>
        </p:spPr>
        <p:txBody>
          <a:bodyPr>
            <a:spAutoFit/>
          </a:bodyPr>
          <a:lstStyle/>
          <a:p>
            <a:pPr>
              <a:lnSpc>
                <a:spcPct val="150000"/>
              </a:lnSpc>
              <a:spcBef>
                <a:spcPct val="50000"/>
              </a:spcBef>
              <a:buFontTx/>
              <a:buNone/>
            </a:pPr>
            <a:r>
              <a:rPr lang="zh-CN" altLang="en-US" sz="2800" b="0">
                <a:solidFill>
                  <a:srgbClr val="FC0E08"/>
                </a:solidFill>
                <a:latin typeface="微软雅黑" panose="020B0503020204020204" pitchFamily="34" charset="-122"/>
              </a:rPr>
              <a:t>      为了形象、方便地描述空间磁场的分布情况，人们用一些带箭头的曲线将小磁针的排列情况表示出来，这样的曲线叫做磁感线。磁体周围的磁感线都是从磁体的</a:t>
            </a:r>
            <a:r>
              <a:rPr lang="zh-CN" altLang="en-US" sz="2800" b="0">
                <a:latin typeface="微软雅黑" panose="020B0503020204020204" pitchFamily="34" charset="-122"/>
              </a:rPr>
              <a:t>北极</a:t>
            </a:r>
            <a:r>
              <a:rPr lang="zh-CN" altLang="en-US" sz="2800" b="0">
                <a:solidFill>
                  <a:srgbClr val="FC0E08"/>
                </a:solidFill>
                <a:latin typeface="微软雅黑" panose="020B0503020204020204" pitchFamily="34" charset="-122"/>
              </a:rPr>
              <a:t>出来，回到</a:t>
            </a:r>
            <a:r>
              <a:rPr lang="zh-CN" altLang="en-US" sz="2800" b="0">
                <a:latin typeface="微软雅黑" panose="020B0503020204020204" pitchFamily="34" charset="-122"/>
              </a:rPr>
              <a:t>南极</a:t>
            </a:r>
            <a:r>
              <a:rPr lang="zh-CN" altLang="en-US" sz="2800" b="0">
                <a:solidFill>
                  <a:srgbClr val="FC0E08"/>
                </a:solidFill>
                <a:latin typeface="微软雅黑" panose="020B0503020204020204" pitchFamily="34" charset="-122"/>
              </a:rPr>
              <a:t>。    </a:t>
            </a:r>
            <a:r>
              <a:rPr lang="zh-CN" altLang="en-US" sz="2800" b="0">
                <a:latin typeface="微软雅黑" panose="020B0503020204020204" pitchFamily="34" charset="-122"/>
              </a:rPr>
              <a:t>注意：</a:t>
            </a:r>
            <a:r>
              <a:rPr lang="zh-CN" altLang="en-US" sz="2800" b="0">
                <a:solidFill>
                  <a:srgbClr val="FF0000"/>
                </a:solidFill>
                <a:latin typeface="微软雅黑" panose="020B0503020204020204" pitchFamily="34" charset="-122"/>
              </a:rPr>
              <a:t>磁感线是假想的曲线，实际不存在。</a:t>
            </a:r>
            <a:endParaRPr lang="zh-CN" altLang="en-US" sz="2800" b="0">
              <a:solidFill>
                <a:srgbClr val="FF0000"/>
              </a:solidFill>
              <a:latin typeface="微软雅黑" panose="020B0503020204020204" pitchFamily="34" charset="-122"/>
            </a:endParaRPr>
          </a:p>
        </p:txBody>
      </p:sp>
      <p:sp>
        <p:nvSpPr>
          <p:cNvPr id="43013" name="Rectangle 5"/>
          <p:cNvSpPr>
            <a:spLocks noChangeArrowheads="1"/>
          </p:cNvSpPr>
          <p:nvPr/>
        </p:nvSpPr>
        <p:spPr bwMode="auto">
          <a:xfrm>
            <a:off x="1193800" y="1239838"/>
            <a:ext cx="2336800" cy="579437"/>
          </a:xfrm>
          <a:prstGeom prst="rect">
            <a:avLst/>
          </a:prstGeom>
          <a:noFill/>
          <a:ln w="9525">
            <a:noFill/>
            <a:miter lim="800000"/>
          </a:ln>
          <a:effectLst/>
        </p:spPr>
        <p:txBody>
          <a:bodyPr wrap="none">
            <a:spAutoFit/>
          </a:bodyPr>
          <a:lstStyle/>
          <a:p>
            <a:r>
              <a:rPr lang="en-US" altLang="zh-CN" sz="3200">
                <a:latin typeface="微软雅黑" panose="020B0503020204020204" pitchFamily="34" charset="-122"/>
              </a:rPr>
              <a:t> </a:t>
            </a:r>
            <a:r>
              <a:rPr lang="zh-CN" altLang="en-US" sz="3200">
                <a:latin typeface="微软雅黑" panose="020B0503020204020204" pitchFamily="34" charset="-122"/>
              </a:rPr>
              <a:t>二、磁感线</a:t>
            </a:r>
            <a:endParaRPr lang="zh-CN" altLang="en-US" sz="3200">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blinds(horizontal)">
                                      <p:cBhvr>
                                        <p:cTn id="7" dur="500"/>
                                        <p:tgtEl>
                                          <p:spTgt spid="430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ChangeArrowheads="1"/>
          </p:cNvSpPr>
          <p:nvPr/>
        </p:nvSpPr>
        <p:spPr bwMode="auto">
          <a:xfrm>
            <a:off x="1892300" y="2106613"/>
            <a:ext cx="7791450" cy="3187700"/>
          </a:xfrm>
          <a:prstGeom prst="rect">
            <a:avLst/>
          </a:prstGeom>
          <a:noFill/>
          <a:ln w="9525">
            <a:noFill/>
            <a:miter lim="800000"/>
          </a:ln>
          <a:effectLst/>
        </p:spPr>
        <p:txBody>
          <a:bodyPr>
            <a:spAutoFit/>
          </a:bodyPr>
          <a:lstStyle/>
          <a:p>
            <a:pPr>
              <a:lnSpc>
                <a:spcPct val="145000"/>
              </a:lnSpc>
            </a:pPr>
            <a:r>
              <a:rPr lang="zh-CN" altLang="en-US" sz="2800">
                <a:solidFill>
                  <a:srgbClr val="FC0E08"/>
                </a:solidFill>
                <a:latin typeface="微软雅黑" panose="020B0503020204020204" pitchFamily="34" charset="-122"/>
                <a:sym typeface="Calibri" panose="020F0502020204030204" pitchFamily="34" charset="0"/>
              </a:rPr>
              <a:t>强调：</a:t>
            </a:r>
            <a:endParaRPr lang="zh-CN" altLang="en-US" sz="2800">
              <a:solidFill>
                <a:srgbClr val="FC0E08"/>
              </a:solidFill>
              <a:latin typeface="微软雅黑" panose="020B0503020204020204" pitchFamily="34" charset="-122"/>
              <a:sym typeface="Calibri" panose="020F0502020204030204" pitchFamily="34" charset="0"/>
            </a:endParaRPr>
          </a:p>
          <a:p>
            <a:pPr>
              <a:lnSpc>
                <a:spcPct val="145000"/>
              </a:lnSpc>
            </a:pPr>
            <a:r>
              <a:rPr lang="zh-CN" altLang="en-US" sz="2800">
                <a:solidFill>
                  <a:srgbClr val="FC0E08"/>
                </a:solidFill>
                <a:latin typeface="微软雅黑" panose="020B0503020204020204" pitchFamily="34" charset="-122"/>
                <a:sym typeface="Calibri" panose="020F0502020204030204" pitchFamily="34" charset="0"/>
              </a:rPr>
              <a:t>  </a:t>
            </a:r>
            <a:r>
              <a:rPr lang="zh-CN" altLang="en-US" sz="2800" b="0">
                <a:latin typeface="微软雅黑" panose="020B0503020204020204" pitchFamily="34" charset="-122"/>
                <a:sym typeface="Calibri" panose="020F0502020204030204" pitchFamily="34" charset="0"/>
              </a:rPr>
              <a:t>在磁场中某一点的</a:t>
            </a:r>
            <a:r>
              <a:rPr lang="zh-CN" altLang="en-US" sz="2800" b="0">
                <a:solidFill>
                  <a:srgbClr val="FC0E08"/>
                </a:solidFill>
                <a:latin typeface="微软雅黑" panose="020B0503020204020204" pitchFamily="34" charset="-122"/>
                <a:sym typeface="Calibri" panose="020F0502020204030204" pitchFamily="34" charset="0"/>
              </a:rPr>
              <a:t>磁场方向</a:t>
            </a:r>
            <a:r>
              <a:rPr lang="zh-CN" altLang="en-US" sz="2800" b="0">
                <a:latin typeface="微软雅黑" panose="020B0503020204020204" pitchFamily="34" charset="-122"/>
                <a:sym typeface="Calibri" panose="020F0502020204030204" pitchFamily="34" charset="0"/>
              </a:rPr>
              <a:t>、跟放在该点的小磁针静止时</a:t>
            </a:r>
            <a:r>
              <a:rPr lang="zh-CN" altLang="en-US" sz="2800" b="0">
                <a:solidFill>
                  <a:srgbClr val="FC0E08"/>
                </a:solidFill>
                <a:latin typeface="微软雅黑" panose="020B0503020204020204" pitchFamily="34" charset="-122"/>
                <a:sym typeface="Calibri" panose="020F0502020204030204" pitchFamily="34" charset="0"/>
              </a:rPr>
              <a:t>北极</a:t>
            </a:r>
            <a:r>
              <a:rPr lang="zh-CN" altLang="en-US" sz="2800" b="0">
                <a:latin typeface="微软雅黑" panose="020B0503020204020204" pitchFamily="34" charset="-122"/>
                <a:sym typeface="Calibri" panose="020F0502020204030204" pitchFamily="34" charset="0"/>
              </a:rPr>
              <a:t>所指的方向、跟该点的</a:t>
            </a:r>
            <a:r>
              <a:rPr lang="zh-CN" altLang="en-US" sz="2800" b="0">
                <a:solidFill>
                  <a:srgbClr val="FC0E08"/>
                </a:solidFill>
                <a:latin typeface="微软雅黑" panose="020B0503020204020204" pitchFamily="34" charset="-122"/>
                <a:sym typeface="Calibri" panose="020F0502020204030204" pitchFamily="34" charset="0"/>
              </a:rPr>
              <a:t>磁感线</a:t>
            </a:r>
            <a:r>
              <a:rPr lang="zh-CN" altLang="en-US" sz="2800" b="0">
                <a:latin typeface="微软雅黑" panose="020B0503020204020204" pitchFamily="34" charset="-122"/>
                <a:sym typeface="Calibri" panose="020F0502020204030204" pitchFamily="34" charset="0"/>
              </a:rPr>
              <a:t>方向、跟该点小磁针静止时</a:t>
            </a:r>
            <a:r>
              <a:rPr lang="zh-CN" altLang="en-US" sz="2800" b="0">
                <a:solidFill>
                  <a:srgbClr val="FC0E08"/>
                </a:solidFill>
                <a:latin typeface="微软雅黑" panose="020B0503020204020204" pitchFamily="34" charset="-122"/>
                <a:sym typeface="Calibri" panose="020F0502020204030204" pitchFamily="34" charset="0"/>
              </a:rPr>
              <a:t>北极所受磁场力</a:t>
            </a:r>
            <a:r>
              <a:rPr lang="zh-CN" altLang="en-US" sz="2800" b="0">
                <a:latin typeface="微软雅黑" panose="020B0503020204020204" pitchFamily="34" charset="-122"/>
                <a:sym typeface="Calibri" panose="020F0502020204030204" pitchFamily="34" charset="0"/>
              </a:rPr>
              <a:t>的方向一致。</a:t>
            </a:r>
            <a:endParaRPr lang="zh-CN" altLang="en-US" sz="2800" b="0">
              <a:latin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ph type="body" idx="4294967295"/>
          </p:nvPr>
        </p:nvSpPr>
        <p:spPr bwMode="auto">
          <a:xfrm>
            <a:off x="1377950" y="2719388"/>
            <a:ext cx="9979025" cy="3006725"/>
          </a:xfrm>
          <a:prstGeom prst="rect">
            <a:avLst/>
          </a:prstGeom>
          <a:noFill/>
          <a:ln>
            <a:miter lim="800000"/>
          </a:ln>
        </p:spPr>
        <p:txBody>
          <a:bodyPr/>
          <a:lstStyle/>
          <a:p>
            <a:pPr>
              <a:lnSpc>
                <a:spcPct val="150000"/>
              </a:lnSpc>
              <a:buFont typeface="Arial" panose="020B0604020202020204" pitchFamily="34" charset="0"/>
              <a:buNone/>
            </a:pPr>
            <a:r>
              <a:rPr lang="en-US" altLang="zh-CN" smtClean="0">
                <a:solidFill>
                  <a:srgbClr val="000000"/>
                </a:solidFill>
                <a:latin typeface="微软雅黑" panose="020B0503020204020204" pitchFamily="34" charset="-122"/>
              </a:rPr>
              <a:t>1.</a:t>
            </a:r>
            <a:r>
              <a:rPr lang="zh-CN" altLang="en-US" smtClean="0">
                <a:solidFill>
                  <a:srgbClr val="000000"/>
                </a:solidFill>
                <a:latin typeface="微软雅黑" panose="020B0503020204020204" pitchFamily="34" charset="-122"/>
              </a:rPr>
              <a:t>什么叫地磁场？</a:t>
            </a:r>
            <a:endParaRPr lang="zh-CN" altLang="en-US" smtClean="0">
              <a:solidFill>
                <a:srgbClr val="000000"/>
              </a:solidFill>
              <a:latin typeface="微软雅黑" panose="020B0503020204020204" pitchFamily="34" charset="-122"/>
            </a:endParaRPr>
          </a:p>
          <a:p>
            <a:pPr>
              <a:lnSpc>
                <a:spcPct val="150000"/>
              </a:lnSpc>
              <a:buFont typeface="Arial" panose="020B0604020202020204" pitchFamily="34" charset="0"/>
              <a:buNone/>
            </a:pPr>
            <a:r>
              <a:rPr lang="en-US" altLang="zh-CN" smtClean="0">
                <a:solidFill>
                  <a:srgbClr val="000000"/>
                </a:solidFill>
                <a:latin typeface="微软雅黑" panose="020B0503020204020204" pitchFamily="34" charset="-122"/>
              </a:rPr>
              <a:t>2.</a:t>
            </a:r>
            <a:r>
              <a:rPr lang="zh-CN" altLang="en-US" smtClean="0">
                <a:solidFill>
                  <a:srgbClr val="000000"/>
                </a:solidFill>
                <a:latin typeface="微软雅黑" panose="020B0503020204020204" pitchFamily="34" charset="-122"/>
              </a:rPr>
              <a:t>地磁场中磁感线的方向如何？</a:t>
            </a:r>
            <a:endParaRPr lang="zh-CN" altLang="en-US" smtClean="0">
              <a:solidFill>
                <a:srgbClr val="000000"/>
              </a:solidFill>
              <a:latin typeface="微软雅黑" panose="020B0503020204020204" pitchFamily="34" charset="-122"/>
            </a:endParaRPr>
          </a:p>
          <a:p>
            <a:pPr>
              <a:lnSpc>
                <a:spcPct val="150000"/>
              </a:lnSpc>
              <a:buFont typeface="Arial" panose="020B0604020202020204" pitchFamily="34" charset="0"/>
              <a:buNone/>
            </a:pPr>
            <a:r>
              <a:rPr lang="en-US" altLang="zh-CN" smtClean="0">
                <a:solidFill>
                  <a:srgbClr val="000000"/>
                </a:solidFill>
                <a:latin typeface="微软雅黑" panose="020B0503020204020204" pitchFamily="34" charset="-122"/>
              </a:rPr>
              <a:t>3.</a:t>
            </a:r>
            <a:r>
              <a:rPr lang="zh-CN" altLang="en-US" smtClean="0">
                <a:solidFill>
                  <a:srgbClr val="000000"/>
                </a:solidFill>
                <a:latin typeface="微软雅黑" panose="020B0503020204020204" pitchFamily="34" charset="-122"/>
              </a:rPr>
              <a:t>什么叫磁偏角？记载磁偏角的科学家是谁？</a:t>
            </a:r>
            <a:endParaRPr lang="zh-CN" altLang="en-US" smtClean="0">
              <a:solidFill>
                <a:srgbClr val="000000"/>
              </a:solidFill>
              <a:latin typeface="微软雅黑" panose="020B0503020204020204" pitchFamily="34" charset="-122"/>
            </a:endParaRPr>
          </a:p>
        </p:txBody>
      </p:sp>
      <p:sp>
        <p:nvSpPr>
          <p:cNvPr id="23555" name="Rectangle 3"/>
          <p:cNvSpPr>
            <a:spLocks noChangeArrowheads="1"/>
          </p:cNvSpPr>
          <p:nvPr/>
        </p:nvSpPr>
        <p:spPr bwMode="auto">
          <a:xfrm>
            <a:off x="1038225" y="1535113"/>
            <a:ext cx="6588125" cy="530225"/>
          </a:xfrm>
          <a:prstGeom prst="rect">
            <a:avLst/>
          </a:prstGeom>
          <a:noFill/>
          <a:ln w="9525">
            <a:noFill/>
            <a:miter lim="800000"/>
          </a:ln>
          <a:effectLst/>
        </p:spPr>
        <p:txBody>
          <a:bodyPr wrap="none">
            <a:spAutoFit/>
          </a:bodyPr>
          <a:lstStyle/>
          <a:p>
            <a:pPr eaLnBrk="0" hangingPunct="0">
              <a:lnSpc>
                <a:spcPct val="90000"/>
              </a:lnSpc>
              <a:spcBef>
                <a:spcPts val="1000"/>
              </a:spcBef>
            </a:pPr>
            <a:r>
              <a:rPr lang="zh-CN" altLang="en-US" sz="3200" b="0">
                <a:solidFill>
                  <a:srgbClr val="000000"/>
                </a:solidFill>
                <a:latin typeface="微软雅黑" panose="020B0503020204020204" pitchFamily="34" charset="-122"/>
                <a:sym typeface="Calibri" panose="020F0502020204030204" pitchFamily="34" charset="0"/>
              </a:rPr>
              <a:t>阅读课本</a:t>
            </a:r>
            <a:r>
              <a:rPr lang="en-US" altLang="zh-CN" sz="3200" b="0">
                <a:solidFill>
                  <a:srgbClr val="000000"/>
                </a:solidFill>
                <a:latin typeface="微软雅黑" panose="020B0503020204020204" pitchFamily="34" charset="-122"/>
                <a:sym typeface="Calibri" panose="020F0502020204030204" pitchFamily="34" charset="0"/>
              </a:rPr>
              <a:t>143</a:t>
            </a:r>
            <a:r>
              <a:rPr lang="zh-CN" altLang="en-US" sz="3200" b="0">
                <a:solidFill>
                  <a:srgbClr val="000000"/>
                </a:solidFill>
                <a:latin typeface="微软雅黑" panose="020B0503020204020204" pitchFamily="34" charset="-122"/>
                <a:sym typeface="Calibri" panose="020F0502020204030204" pitchFamily="34" charset="0"/>
              </a:rPr>
              <a:t>页，解决下面的问题：</a:t>
            </a:r>
            <a:endParaRPr lang="zh-CN" altLang="en-US" sz="3200" b="0">
              <a:solidFill>
                <a:srgbClr val="000000"/>
              </a:solidFill>
              <a:latin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909638" y="804863"/>
            <a:ext cx="3571875" cy="579437"/>
          </a:xfrm>
          <a:prstGeom prst="rect">
            <a:avLst/>
          </a:prstGeom>
          <a:noFill/>
          <a:ln w="9525">
            <a:noFill/>
            <a:miter lim="800000"/>
          </a:ln>
          <a:effectLst/>
        </p:spPr>
        <p:txBody>
          <a:bodyPr>
            <a:spAutoFit/>
          </a:bodyPr>
          <a:lstStyle/>
          <a:p>
            <a:pPr>
              <a:spcBef>
                <a:spcPct val="50000"/>
              </a:spcBef>
              <a:buFontTx/>
              <a:buNone/>
            </a:pPr>
            <a:r>
              <a:rPr lang="zh-CN" altLang="en-US" sz="3200"/>
              <a:t>三、地磁场</a:t>
            </a:r>
            <a:endParaRPr lang="zh-CN" altLang="en-US" sz="3200"/>
          </a:p>
        </p:txBody>
      </p:sp>
      <p:sp>
        <p:nvSpPr>
          <p:cNvPr id="24579" name="Text Box 5"/>
          <p:cNvSpPr txBox="1">
            <a:spLocks noChangeArrowheads="1"/>
          </p:cNvSpPr>
          <p:nvPr/>
        </p:nvSpPr>
        <p:spPr bwMode="auto">
          <a:xfrm>
            <a:off x="436563" y="1555750"/>
            <a:ext cx="11074400" cy="519113"/>
          </a:xfrm>
          <a:prstGeom prst="rect">
            <a:avLst/>
          </a:prstGeom>
          <a:noFill/>
          <a:ln w="9525">
            <a:noFill/>
            <a:miter lim="800000"/>
          </a:ln>
          <a:effectLst/>
        </p:spPr>
        <p:txBody>
          <a:bodyPr>
            <a:spAutoFit/>
          </a:bodyPr>
          <a:lstStyle/>
          <a:p>
            <a:pPr>
              <a:spcBef>
                <a:spcPct val="50000"/>
              </a:spcBef>
              <a:buFontTx/>
              <a:buNone/>
            </a:pPr>
            <a:r>
              <a:rPr lang="en-US" altLang="zh-CN" sz="2800" b="0">
                <a:latin typeface="微软雅黑" panose="020B0503020204020204" pitchFamily="34" charset="-122"/>
              </a:rPr>
              <a:t>      </a:t>
            </a:r>
            <a:r>
              <a:rPr lang="zh-CN" altLang="en-US" sz="2800" b="0">
                <a:solidFill>
                  <a:srgbClr val="FC0E08"/>
                </a:solidFill>
                <a:latin typeface="微软雅黑" panose="020B0503020204020204" pitchFamily="34" charset="-122"/>
              </a:rPr>
              <a:t>提问：</a:t>
            </a:r>
            <a:r>
              <a:rPr lang="zh-CN" altLang="en-US" sz="2800" b="0">
                <a:latin typeface="微软雅黑" panose="020B0503020204020204" pitchFamily="34" charset="-122"/>
              </a:rPr>
              <a:t>在地球不同位置，为什么小磁针总是指向南、北呢？</a:t>
            </a:r>
            <a:endParaRPr lang="zh-CN" altLang="en-US" sz="2800" b="0">
              <a:latin typeface="微软雅黑" panose="020B0503020204020204" pitchFamily="34" charset="-122"/>
            </a:endParaRPr>
          </a:p>
        </p:txBody>
      </p:sp>
      <p:pic>
        <p:nvPicPr>
          <p:cNvPr id="18438" name="Picture 6" descr="0014"/>
          <p:cNvPicPr>
            <a:picLocks noChangeAspect="1" noChangeArrowheads="1"/>
          </p:cNvPicPr>
          <p:nvPr/>
        </p:nvPicPr>
        <p:blipFill>
          <a:blip r:embed="rId1"/>
          <a:srcRect l="13333" r="12001" b="6250"/>
          <a:stretch>
            <a:fillRect/>
          </a:stretch>
        </p:blipFill>
        <p:spPr bwMode="auto">
          <a:xfrm>
            <a:off x="6859588" y="2386013"/>
            <a:ext cx="4795837" cy="3657600"/>
          </a:xfrm>
          <a:prstGeom prst="rect">
            <a:avLst/>
          </a:prstGeom>
          <a:noFill/>
          <a:ln w="9525">
            <a:noFill/>
            <a:miter lim="800000"/>
            <a:headEnd/>
            <a:tailEnd/>
          </a:ln>
        </p:spPr>
      </p:pic>
      <p:sp>
        <p:nvSpPr>
          <p:cNvPr id="24581" name="Text Box 7"/>
          <p:cNvSpPr txBox="1">
            <a:spLocks noChangeArrowheads="1"/>
          </p:cNvSpPr>
          <p:nvPr/>
        </p:nvSpPr>
        <p:spPr bwMode="auto">
          <a:xfrm>
            <a:off x="336550" y="1982788"/>
            <a:ext cx="6089650" cy="3981450"/>
          </a:xfrm>
          <a:prstGeom prst="rect">
            <a:avLst/>
          </a:prstGeom>
          <a:noFill/>
          <a:ln w="9525">
            <a:noFill/>
            <a:miter lim="800000"/>
          </a:ln>
          <a:effectLst/>
        </p:spPr>
        <p:txBody>
          <a:bodyPr>
            <a:spAutoFit/>
          </a:bodyPr>
          <a:lstStyle/>
          <a:p>
            <a:pPr>
              <a:lnSpc>
                <a:spcPct val="130000"/>
              </a:lnSpc>
              <a:spcBef>
                <a:spcPct val="50000"/>
              </a:spcBef>
              <a:buFontTx/>
              <a:buNone/>
            </a:pPr>
            <a:r>
              <a:rPr lang="en-US" altLang="zh-CN" sz="2800" b="0">
                <a:latin typeface="微软雅黑" panose="020B0503020204020204" pitchFamily="34" charset="-122"/>
              </a:rPr>
              <a:t>       </a:t>
            </a:r>
            <a:r>
              <a:rPr lang="zh-CN" altLang="en-US" sz="2800" b="0">
                <a:latin typeface="微软雅黑" panose="020B0503020204020204" pitchFamily="34" charset="-122"/>
              </a:rPr>
              <a:t>地球本身相当于一个大的磁体，地球周围空间存在的磁场叫做地磁场。指南针的转动是受地磁场作用的结果。磁针的</a:t>
            </a:r>
            <a:r>
              <a:rPr lang="en-US" altLang="zh-CN" sz="2800" b="0">
                <a:latin typeface="微软雅黑" panose="020B0503020204020204" pitchFamily="34" charset="-122"/>
              </a:rPr>
              <a:t>N</a:t>
            </a:r>
            <a:r>
              <a:rPr lang="zh-CN" altLang="en-US" sz="2800" b="0">
                <a:latin typeface="微软雅黑" panose="020B0503020204020204" pitchFamily="34" charset="-122"/>
              </a:rPr>
              <a:t>极指北，说明地磁场的磁感线在地面附近是由南指向北的。所以</a:t>
            </a:r>
            <a:r>
              <a:rPr lang="zh-CN" altLang="en-US" sz="2800" b="0">
                <a:solidFill>
                  <a:srgbClr val="FC0E08"/>
                </a:solidFill>
                <a:latin typeface="微软雅黑" panose="020B0503020204020204" pitchFamily="34" charset="-122"/>
              </a:rPr>
              <a:t>地磁场的</a:t>
            </a:r>
            <a:r>
              <a:rPr lang="en-US" altLang="zh-CN" sz="2800" b="0">
                <a:solidFill>
                  <a:srgbClr val="FC0E08"/>
                </a:solidFill>
                <a:latin typeface="微软雅黑" panose="020B0503020204020204" pitchFamily="34" charset="-122"/>
              </a:rPr>
              <a:t>N</a:t>
            </a:r>
            <a:r>
              <a:rPr lang="zh-CN" altLang="en-US" sz="2800" b="0">
                <a:solidFill>
                  <a:srgbClr val="FC0E08"/>
                </a:solidFill>
                <a:latin typeface="微软雅黑" panose="020B0503020204020204" pitchFamily="34" charset="-122"/>
              </a:rPr>
              <a:t>极应该在地理的南极附近，地磁场的</a:t>
            </a:r>
            <a:r>
              <a:rPr lang="en-US" altLang="zh-CN" sz="2800" b="0">
                <a:solidFill>
                  <a:srgbClr val="FC0E08"/>
                </a:solidFill>
                <a:latin typeface="微软雅黑" panose="020B0503020204020204" pitchFamily="34" charset="-122"/>
              </a:rPr>
              <a:t>S</a:t>
            </a:r>
            <a:r>
              <a:rPr lang="zh-CN" altLang="en-US" sz="2800" b="0">
                <a:solidFill>
                  <a:srgbClr val="FC0E08"/>
                </a:solidFill>
                <a:latin typeface="微软雅黑" panose="020B0503020204020204" pitchFamily="34" charset="-122"/>
              </a:rPr>
              <a:t>极应在地理的北极附近</a:t>
            </a:r>
            <a:r>
              <a:rPr lang="zh-CN" altLang="en-US" sz="2800" b="0">
                <a:solidFill>
                  <a:srgbClr val="FF0000"/>
                </a:solidFill>
                <a:latin typeface="微软雅黑" panose="020B0503020204020204" pitchFamily="34" charset="-122"/>
              </a:rPr>
              <a:t>。</a:t>
            </a:r>
            <a:endParaRPr lang="zh-CN" altLang="en-US" sz="2800" b="0">
              <a:solidFill>
                <a:srgbClr val="FF0000"/>
              </a:solidFill>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ppt_x"/>
                                          </p:val>
                                        </p:tav>
                                        <p:tav tm="100000">
                                          <p:val>
                                            <p:strVal val="#ppt_x"/>
                                          </p:val>
                                        </p:tav>
                                      </p:tavLst>
                                    </p:anim>
                                    <p:anim calcmode="lin" valueType="num">
                                      <p:cBhvr additive="base">
                                        <p:cTn id="8" dur="500" fill="hold"/>
                                        <p:tgtEl>
                                          <p:spTgt spid="2457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4579"/>
                                        </p:tgtEl>
                                        <p:attrNameLst>
                                          <p:attrName>style.visibility</p:attrName>
                                        </p:attrNameLst>
                                      </p:cBhvr>
                                      <p:to>
                                        <p:strVal val="visible"/>
                                      </p:to>
                                    </p:set>
                                    <p:animEffect transition="in" filter="blinds(horizontal)">
                                      <p:cBhvr>
                                        <p:cTn id="13" dur="500"/>
                                        <p:tgtEl>
                                          <p:spTgt spid="24579"/>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24581"/>
                                        </p:tgtEl>
                                        <p:attrNameLst>
                                          <p:attrName>style.visibility</p:attrName>
                                        </p:attrNameLst>
                                      </p:cBhvr>
                                      <p:to>
                                        <p:strVal val="visible"/>
                                      </p:to>
                                    </p:set>
                                    <p:animEffect transition="in" filter="diamond(in)">
                                      <p:cBhvr>
                                        <p:cTn id="18" dur="1000"/>
                                        <p:tgtEl>
                                          <p:spTgt spid="24581"/>
                                        </p:tgtEl>
                                      </p:cBhvr>
                                    </p:animEffect>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nodeType="clickEffect">
                                  <p:stCondLst>
                                    <p:cond delay="0"/>
                                  </p:stCondLst>
                                  <p:childTnLst>
                                    <p:set>
                                      <p:cBhvr>
                                        <p:cTn id="22" dur="1" fill="hold">
                                          <p:stCondLst>
                                            <p:cond delay="0"/>
                                          </p:stCondLst>
                                        </p:cTn>
                                        <p:tgtEl>
                                          <p:spTgt spid="18438"/>
                                        </p:tgtEl>
                                        <p:attrNameLst>
                                          <p:attrName>style.visibility</p:attrName>
                                        </p:attrNameLst>
                                      </p:cBhvr>
                                      <p:to>
                                        <p:strVal val="visible"/>
                                      </p:to>
                                    </p:set>
                                    <p:animEffect transition="in" filter="wedge">
                                      <p:cBhvr>
                                        <p:cTn id="23" dur="1000"/>
                                        <p:tgtEl>
                                          <p:spTgt spid="18438"/>
                                        </p:tgtEl>
                                      </p:cBhvr>
                                    </p:animEffect>
                                  </p:childTnLst>
                                  <p:subTnLst>
                                    <p:audio>
                                      <p:cMediaNode>
                                        <p:cTn display="0" masterRel="sameClick">
                                          <p:stCondLst>
                                            <p:cond evt="begin" delay="0">
                                              <p:tn val="21"/>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p:bldP spid="2458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930275" y="2097088"/>
            <a:ext cx="10261600" cy="2657475"/>
          </a:xfrm>
          <a:prstGeom prst="rect">
            <a:avLst/>
          </a:prstGeom>
          <a:noFill/>
          <a:ln w="9525">
            <a:noFill/>
            <a:miter lim="800000"/>
          </a:ln>
          <a:effectLst/>
        </p:spPr>
        <p:txBody>
          <a:bodyPr>
            <a:spAutoFit/>
          </a:bodyPr>
          <a:lstStyle/>
          <a:p>
            <a:pPr>
              <a:lnSpc>
                <a:spcPct val="150000"/>
              </a:lnSpc>
              <a:spcBef>
                <a:spcPct val="50000"/>
              </a:spcBef>
              <a:buFontTx/>
              <a:buNone/>
            </a:pPr>
            <a:r>
              <a:rPr lang="en-US" altLang="zh-CN" sz="2800" b="0">
                <a:latin typeface="微软雅黑" panose="020B0503020204020204" pitchFamily="34" charset="-122"/>
              </a:rPr>
              <a:t>      </a:t>
            </a:r>
            <a:r>
              <a:rPr lang="zh-CN" altLang="en-US" sz="2800" b="0">
                <a:latin typeface="微软雅黑" panose="020B0503020204020204" pitchFamily="34" charset="-122"/>
              </a:rPr>
              <a:t>地理的两极与地磁的两极并不重合，存在磁偏角。</a:t>
            </a:r>
            <a:r>
              <a:rPr lang="zh-CN" altLang="en-US" sz="2800" b="0" u="sng">
                <a:solidFill>
                  <a:srgbClr val="FC0E08"/>
                </a:solidFill>
                <a:latin typeface="微软雅黑" panose="020B0503020204020204" pitchFamily="34" charset="-122"/>
              </a:rPr>
              <a:t>我国宋代著名科学家沈括是世界上第一个准确地记载了这一现象的人</a:t>
            </a:r>
            <a:r>
              <a:rPr lang="zh-CN" altLang="en-US" sz="2800" b="0" u="sng">
                <a:latin typeface="微软雅黑" panose="020B0503020204020204" pitchFamily="34" charset="-122"/>
              </a:rPr>
              <a:t>。</a:t>
            </a:r>
            <a:r>
              <a:rPr lang="zh-CN" altLang="en-US" sz="2800" b="0">
                <a:latin typeface="微软雅黑" panose="020B0503020204020204" pitchFamily="34" charset="-122"/>
              </a:rPr>
              <a:t>他明确指出，指南针所指的方向“常微偏东，不全南也”。这比西方哥伦布横渡大西洋时才发现这一现象早了四百多年。</a:t>
            </a:r>
            <a:endParaRPr lang="zh-CN" altLang="en-US" sz="2800" b="0">
              <a:latin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ChangeArrowheads="1"/>
          </p:cNvSpPr>
          <p:nvPr/>
        </p:nvSpPr>
        <p:spPr bwMode="auto">
          <a:xfrm>
            <a:off x="773113" y="1876425"/>
            <a:ext cx="10321925" cy="3019425"/>
          </a:xfrm>
          <a:prstGeom prst="rect">
            <a:avLst/>
          </a:prstGeom>
          <a:noFill/>
          <a:ln w="9525">
            <a:noFill/>
            <a:miter lim="800000"/>
          </a:ln>
          <a:effectLst/>
        </p:spPr>
        <p:txBody>
          <a:bodyPr anchor="ctr">
            <a:spAutoFit/>
          </a:bodyPr>
          <a:lstStyle/>
          <a:p>
            <a:pPr indent="266700">
              <a:lnSpc>
                <a:spcPct val="150000"/>
              </a:lnSpc>
            </a:pPr>
            <a:r>
              <a:rPr lang="zh-CN" altLang="en-US" sz="3200" b="0">
                <a:solidFill>
                  <a:srgbClr val="FF0000"/>
                </a:solidFill>
                <a:latin typeface="微软雅黑" panose="020B0503020204020204" pitchFamily="34" charset="-122"/>
              </a:rPr>
              <a:t>链接生活</a:t>
            </a:r>
            <a:r>
              <a:rPr lang="zh-CN" altLang="en-US" sz="3200" b="0">
                <a:latin typeface="微软雅黑" panose="020B0503020204020204" pitchFamily="34" charset="-122"/>
              </a:rPr>
              <a:t> 磁性水雷是用一个可以绕轴转动的小磁针来控制引爆电路的</a:t>
            </a:r>
            <a:r>
              <a:rPr lang="en-US" altLang="zh-CN" sz="3200" b="0">
                <a:latin typeface="微软雅黑" panose="020B0503020204020204" pitchFamily="34" charset="-122"/>
              </a:rPr>
              <a:t>,</a:t>
            </a:r>
            <a:r>
              <a:rPr lang="zh-CN" altLang="en-US" sz="3200" b="0">
                <a:latin typeface="微软雅黑" panose="020B0503020204020204" pitchFamily="34" charset="-122"/>
              </a:rPr>
              <a:t>军舰被地磁场磁化后就变成了一个浮动的磁体</a:t>
            </a:r>
            <a:r>
              <a:rPr lang="en-US" altLang="zh-CN" sz="3200" b="0">
                <a:latin typeface="微软雅黑" panose="020B0503020204020204" pitchFamily="34" charset="-122"/>
              </a:rPr>
              <a:t>,</a:t>
            </a:r>
            <a:r>
              <a:rPr lang="zh-CN" altLang="en-US" sz="3200" b="0">
                <a:latin typeface="微软雅黑" panose="020B0503020204020204" pitchFamily="34" charset="-122"/>
              </a:rPr>
              <a:t>当军舰接近磁性水雷时</a:t>
            </a:r>
            <a:r>
              <a:rPr lang="en-US" altLang="zh-CN" sz="3200" b="0">
                <a:latin typeface="微软雅黑" panose="020B0503020204020204" pitchFamily="34" charset="-122"/>
              </a:rPr>
              <a:t>,</a:t>
            </a:r>
            <a:r>
              <a:rPr lang="zh-CN" altLang="en-US" sz="3200" b="0">
                <a:latin typeface="微软雅黑" panose="020B0503020204020204" pitchFamily="34" charset="-122"/>
              </a:rPr>
              <a:t>就会引起水雷的爆炸</a:t>
            </a:r>
            <a:r>
              <a:rPr lang="en-US" altLang="zh-CN" sz="3200" b="0">
                <a:latin typeface="微软雅黑" panose="020B0503020204020204" pitchFamily="34" charset="-122"/>
              </a:rPr>
              <a:t>,</a:t>
            </a:r>
            <a:r>
              <a:rPr lang="zh-CN" altLang="en-US" sz="3200" b="0">
                <a:latin typeface="微软雅黑" panose="020B0503020204020204" pitchFamily="34" charset="-122"/>
              </a:rPr>
              <a:t>其依据是什么</a:t>
            </a:r>
            <a:r>
              <a:rPr lang="en-US" altLang="zh-CN" sz="3200" b="0">
                <a:latin typeface="微软雅黑" panose="020B0503020204020204" pitchFamily="34" charset="-122"/>
              </a:rPr>
              <a:t>?</a:t>
            </a:r>
            <a:endParaRPr lang="en-US" altLang="zh-CN" sz="3200" b="0">
              <a:latin typeface="微软雅黑" panose="020B0503020204020204" pitchFamily="34" charset="-122"/>
            </a:endParaRPr>
          </a:p>
        </p:txBody>
      </p:sp>
      <p:sp>
        <p:nvSpPr>
          <p:cNvPr id="44037" name="Rectangle 5"/>
          <p:cNvSpPr>
            <a:spLocks noChangeArrowheads="1"/>
          </p:cNvSpPr>
          <p:nvPr/>
        </p:nvSpPr>
        <p:spPr bwMode="auto">
          <a:xfrm>
            <a:off x="1130300" y="915988"/>
            <a:ext cx="2317750" cy="733425"/>
          </a:xfrm>
          <a:prstGeom prst="rect">
            <a:avLst/>
          </a:prstGeom>
          <a:noFill/>
          <a:ln w="9525">
            <a:noFill/>
            <a:miter lim="800000"/>
          </a:ln>
          <a:effectLst/>
        </p:spPr>
        <p:txBody>
          <a:bodyPr wrap="none">
            <a:spAutoFit/>
          </a:bodyPr>
          <a:lstStyle/>
          <a:p>
            <a:pPr>
              <a:lnSpc>
                <a:spcPct val="150000"/>
              </a:lnSpc>
            </a:pPr>
            <a:r>
              <a:rPr lang="zh-CN" altLang="en-US" sz="2800">
                <a:latin typeface="微软雅黑" panose="020B0503020204020204" pitchFamily="34" charset="-122"/>
              </a:rPr>
              <a:t>四、延伸拓展</a:t>
            </a:r>
            <a:endParaRPr lang="zh-CN" altLang="en-US" sz="2800">
              <a:latin typeface="微软雅黑" panose="020B0503020204020204" pitchFamily="34" charset="-122"/>
            </a:endParaRPr>
          </a:p>
        </p:txBody>
      </p:sp>
      <p:sp>
        <p:nvSpPr>
          <p:cNvPr id="44038" name="Rectangle 6"/>
          <p:cNvSpPr>
            <a:spLocks noChangeArrowheads="1"/>
          </p:cNvSpPr>
          <p:nvPr/>
        </p:nvSpPr>
        <p:spPr bwMode="auto">
          <a:xfrm>
            <a:off x="3813175" y="4875213"/>
            <a:ext cx="3740150" cy="519112"/>
          </a:xfrm>
          <a:prstGeom prst="rect">
            <a:avLst/>
          </a:prstGeom>
          <a:noFill/>
          <a:ln w="9525">
            <a:noFill/>
            <a:miter lim="800000"/>
          </a:ln>
          <a:effectLst/>
        </p:spPr>
        <p:txBody>
          <a:bodyPr wrap="none">
            <a:spAutoFit/>
          </a:bodyPr>
          <a:lstStyle/>
          <a:p>
            <a:r>
              <a:rPr lang="zh-CN" altLang="en-US" sz="2800">
                <a:solidFill>
                  <a:srgbClr val="FF0000"/>
                </a:solidFill>
              </a:rPr>
              <a:t>磁性水雷磁场力的作用</a:t>
            </a:r>
            <a:endParaRPr lang="zh-CN" altLang="en-US"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8"/>
                                        </p:tgtEl>
                                        <p:attrNameLst>
                                          <p:attrName>style.visibility</p:attrName>
                                        </p:attrNameLst>
                                      </p:cBhvr>
                                      <p:to>
                                        <p:strVal val="visible"/>
                                      </p:to>
                                    </p:set>
                                    <p:anim calcmode="lin" valueType="num">
                                      <p:cBhvr additive="base">
                                        <p:cTn id="7" dur="500" fill="hold"/>
                                        <p:tgtEl>
                                          <p:spTgt spid="44038"/>
                                        </p:tgtEl>
                                        <p:attrNameLst>
                                          <p:attrName>ppt_x</p:attrName>
                                        </p:attrNameLst>
                                      </p:cBhvr>
                                      <p:tavLst>
                                        <p:tav tm="0">
                                          <p:val>
                                            <p:strVal val="#ppt_x"/>
                                          </p:val>
                                        </p:tav>
                                        <p:tav tm="100000">
                                          <p:val>
                                            <p:strVal val="#ppt_x"/>
                                          </p:val>
                                        </p:tav>
                                      </p:tavLst>
                                    </p:anim>
                                    <p:anim calcmode="lin" valueType="num">
                                      <p:cBhvr additive="base">
                                        <p:cTn id="8" dur="500" fill="hold"/>
                                        <p:tgtEl>
                                          <p:spTgt spid="440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0" name="Object 2"/>
          <p:cNvGraphicFramePr>
            <a:graphicFrameLocks noChangeAspect="1"/>
          </p:cNvGraphicFramePr>
          <p:nvPr/>
        </p:nvGraphicFramePr>
        <p:xfrm>
          <a:off x="4491038" y="2767013"/>
          <a:ext cx="3744912" cy="3170237"/>
        </p:xfrm>
        <a:graphic>
          <a:graphicData uri="http://schemas.openxmlformats.org/presentationml/2006/ole">
            <mc:AlternateContent xmlns:mc="http://schemas.openxmlformats.org/markup-compatibility/2006">
              <mc:Choice xmlns:v="urn:schemas-microsoft-com:vml" Requires="v">
                <p:oleObj spid="_x0000_s1025" name="位图图像" r:id="rId1" imgW="3000375" imgH="2886075" progId="Paint.Picture">
                  <p:embed/>
                </p:oleObj>
              </mc:Choice>
              <mc:Fallback>
                <p:oleObj name="位图图像" r:id="rId1" imgW="3000375" imgH="2886075" progId="Paint.Picture">
                  <p:embed/>
                  <p:pic>
                    <p:nvPicPr>
                      <p:cNvPr id="0" name="Object 2"/>
                      <p:cNvPicPr>
                        <a:picLocks noChangeAspect="1"/>
                      </p:cNvPicPr>
                      <p:nvPr/>
                    </p:nvPicPr>
                    <p:blipFill>
                      <a:blip r:embed="rId2">
                        <a:clrChange>
                          <a:clrFrom>
                            <a:srgbClr val="FFFFFF"/>
                          </a:clrFrom>
                          <a:clrTo>
                            <a:srgbClr val="FFFFFF">
                              <a:alpha val="0"/>
                            </a:srgbClr>
                          </a:clrTo>
                        </a:clrChange>
                      </a:blip>
                      <a:stretch>
                        <a:fillRect/>
                      </a:stretch>
                    </p:blipFill>
                    <p:spPr>
                      <a:xfrm>
                        <a:off x="4491038" y="2767013"/>
                        <a:ext cx="3744912" cy="3170237"/>
                      </a:xfrm>
                      <a:prstGeom prst="rect">
                        <a:avLst/>
                      </a:prstGeom>
                      <a:noFill/>
                      <a:ln w="9525">
                        <a:noFill/>
                      </a:ln>
                    </p:spPr>
                  </p:pic>
                </p:oleObj>
              </mc:Fallback>
            </mc:AlternateContent>
          </a:graphicData>
        </a:graphic>
      </p:graphicFrame>
      <p:graphicFrame>
        <p:nvGraphicFramePr>
          <p:cNvPr id="17411" name="Object 3"/>
          <p:cNvGraphicFramePr>
            <a:graphicFrameLocks noChangeAspect="1"/>
          </p:cNvGraphicFramePr>
          <p:nvPr/>
        </p:nvGraphicFramePr>
        <p:xfrm>
          <a:off x="8351838" y="2767013"/>
          <a:ext cx="3840162" cy="3168650"/>
        </p:xfrm>
        <a:graphic>
          <a:graphicData uri="http://schemas.openxmlformats.org/presentationml/2006/ole">
            <mc:AlternateContent xmlns:mc="http://schemas.openxmlformats.org/markup-compatibility/2006">
              <mc:Choice xmlns:v="urn:schemas-microsoft-com:vml" Requires="v">
                <p:oleObj spid="_x0000_s1026" name="位图图像" r:id="rId3" imgW="2895600" imgH="2838450" progId="Paint.Picture">
                  <p:embed/>
                </p:oleObj>
              </mc:Choice>
              <mc:Fallback>
                <p:oleObj name="位图图像" r:id="rId3" imgW="2895600" imgH="2838450" progId="Paint.Picture">
                  <p:embed/>
                  <p:pic>
                    <p:nvPicPr>
                      <p:cNvPr id="0" name="Object 3"/>
                      <p:cNvPicPr>
                        <a:picLocks noChangeAspect="1"/>
                      </p:cNvPicPr>
                      <p:nvPr/>
                    </p:nvPicPr>
                    <p:blipFill>
                      <a:blip r:embed="rId4">
                        <a:clrChange>
                          <a:clrFrom>
                            <a:srgbClr val="FFFFFF"/>
                          </a:clrFrom>
                          <a:clrTo>
                            <a:srgbClr val="FFFFFF">
                              <a:alpha val="0"/>
                            </a:srgbClr>
                          </a:clrTo>
                        </a:clrChange>
                      </a:blip>
                      <a:stretch>
                        <a:fillRect/>
                      </a:stretch>
                    </p:blipFill>
                    <p:spPr>
                      <a:xfrm>
                        <a:off x="8351838" y="2767013"/>
                        <a:ext cx="3840162" cy="3168650"/>
                      </a:xfrm>
                      <a:prstGeom prst="rect">
                        <a:avLst/>
                      </a:prstGeom>
                      <a:noFill/>
                      <a:ln w="9525">
                        <a:noFill/>
                      </a:ln>
                    </p:spPr>
                  </p:pic>
                </p:oleObj>
              </mc:Fallback>
            </mc:AlternateContent>
          </a:graphicData>
        </a:graphic>
      </p:graphicFrame>
      <p:graphicFrame>
        <p:nvGraphicFramePr>
          <p:cNvPr id="17412" name="Object 4"/>
          <p:cNvGraphicFramePr>
            <a:graphicFrameLocks noChangeAspect="1"/>
          </p:cNvGraphicFramePr>
          <p:nvPr/>
        </p:nvGraphicFramePr>
        <p:xfrm>
          <a:off x="528638" y="2690813"/>
          <a:ext cx="3744912" cy="3168650"/>
        </p:xfrm>
        <a:graphic>
          <a:graphicData uri="http://schemas.openxmlformats.org/presentationml/2006/ole">
            <mc:AlternateContent xmlns:mc="http://schemas.openxmlformats.org/markup-compatibility/2006">
              <mc:Choice xmlns:v="urn:schemas-microsoft-com:vml" Requires="v">
                <p:oleObj spid="_x0000_s1027" name="位图图像" r:id="rId5" imgW="2705100" imgH="2886075" progId="Paint.Picture">
                  <p:embed/>
                </p:oleObj>
              </mc:Choice>
              <mc:Fallback>
                <p:oleObj name="位图图像" r:id="rId5" imgW="2705100" imgH="2886075" progId="Paint.Picture">
                  <p:embed/>
                  <p:pic>
                    <p:nvPicPr>
                      <p:cNvPr id="0" name="Object 4"/>
                      <p:cNvPicPr>
                        <a:picLocks noChangeAspect="1"/>
                      </p:cNvPicPr>
                      <p:nvPr/>
                    </p:nvPicPr>
                    <p:blipFill>
                      <a:blip r:embed="rId6">
                        <a:clrChange>
                          <a:clrFrom>
                            <a:srgbClr val="FFFFFF"/>
                          </a:clrFrom>
                          <a:clrTo>
                            <a:srgbClr val="FFFFFF">
                              <a:alpha val="0"/>
                            </a:srgbClr>
                          </a:clrTo>
                        </a:clrChange>
                      </a:blip>
                      <a:stretch>
                        <a:fillRect/>
                      </a:stretch>
                    </p:blipFill>
                    <p:spPr>
                      <a:xfrm>
                        <a:off x="528638" y="2690813"/>
                        <a:ext cx="3744912" cy="3168650"/>
                      </a:xfrm>
                      <a:prstGeom prst="rect">
                        <a:avLst/>
                      </a:prstGeom>
                      <a:noFill/>
                      <a:ln w="9525">
                        <a:noFill/>
                      </a:ln>
                    </p:spPr>
                  </p:pic>
                </p:oleObj>
              </mc:Fallback>
            </mc:AlternateContent>
          </a:graphicData>
        </a:graphic>
      </p:graphicFrame>
      <p:sp>
        <p:nvSpPr>
          <p:cNvPr id="17413" name="Text Box 5"/>
          <p:cNvSpPr txBox="1">
            <a:spLocks noChangeArrowheads="1"/>
          </p:cNvSpPr>
          <p:nvPr/>
        </p:nvSpPr>
        <p:spPr bwMode="auto">
          <a:xfrm>
            <a:off x="239713" y="944563"/>
            <a:ext cx="11952287" cy="1220787"/>
          </a:xfrm>
          <a:prstGeom prst="rect">
            <a:avLst/>
          </a:prstGeom>
          <a:noFill/>
          <a:ln w="9525">
            <a:noFill/>
            <a:miter lim="800000"/>
          </a:ln>
          <a:effectLst/>
        </p:spPr>
        <p:txBody>
          <a:bodyPr>
            <a:spAutoFit/>
          </a:bodyPr>
          <a:lstStyle/>
          <a:p>
            <a:pPr>
              <a:spcBef>
                <a:spcPct val="50000"/>
              </a:spcBef>
              <a:buFontTx/>
              <a:buNone/>
            </a:pPr>
            <a:r>
              <a:rPr lang="zh-CN" altLang="en-US" sz="3200"/>
              <a:t>     课堂练习</a:t>
            </a:r>
            <a:endParaRPr lang="zh-CN" altLang="en-US" sz="3200"/>
          </a:p>
          <a:p>
            <a:pPr>
              <a:spcBef>
                <a:spcPct val="50000"/>
              </a:spcBef>
              <a:buFontTx/>
              <a:buNone/>
            </a:pPr>
            <a:r>
              <a:rPr lang="zh-CN" altLang="en-US" sz="2800">
                <a:solidFill>
                  <a:srgbClr val="FC0E08"/>
                </a:solidFill>
              </a:rPr>
              <a:t> </a:t>
            </a:r>
            <a:r>
              <a:rPr lang="en-US" altLang="zh-CN" sz="2800" b="0">
                <a:solidFill>
                  <a:srgbClr val="000000"/>
                </a:solidFill>
                <a:latin typeface="微软雅黑" panose="020B0503020204020204" pitchFamily="34" charset="-122"/>
              </a:rPr>
              <a:t>1</a:t>
            </a:r>
            <a:r>
              <a:rPr lang="en-US" altLang="zh-CN" sz="2800" b="0">
                <a:solidFill>
                  <a:srgbClr val="FC0E08"/>
                </a:solidFill>
                <a:latin typeface="微软雅黑" panose="020B0503020204020204" pitchFamily="34" charset="-122"/>
              </a:rPr>
              <a:t>.</a:t>
            </a:r>
            <a:r>
              <a:rPr lang="zh-CN" altLang="en-US" sz="2800" b="0">
                <a:solidFill>
                  <a:srgbClr val="000000"/>
                </a:solidFill>
                <a:latin typeface="微软雅黑" panose="020B0503020204020204" pitchFamily="34" charset="-122"/>
              </a:rPr>
              <a:t>画出各图中的小磁针的南北极、磁体的南北极、磁感线方向。</a:t>
            </a:r>
            <a:endParaRPr lang="zh-CN" altLang="en-US" sz="2800" b="0">
              <a:solidFill>
                <a:srgbClr val="000000"/>
              </a:solidFill>
              <a:latin typeface="微软雅黑" panose="020B0503020204020204" pitchFamily="34" charset="-122"/>
            </a:endParaRPr>
          </a:p>
        </p:txBody>
      </p:sp>
      <p:sp>
        <p:nvSpPr>
          <p:cNvPr id="17414" name="Text Box 6"/>
          <p:cNvSpPr txBox="1">
            <a:spLocks noChangeArrowheads="1"/>
          </p:cNvSpPr>
          <p:nvPr/>
        </p:nvSpPr>
        <p:spPr bwMode="auto">
          <a:xfrm>
            <a:off x="9164638" y="3757613"/>
            <a:ext cx="12192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N</a:t>
            </a:r>
            <a:endParaRPr lang="en-US" altLang="zh-CN" sz="3200" b="0">
              <a:solidFill>
                <a:srgbClr val="FF0000"/>
              </a:solidFill>
            </a:endParaRPr>
          </a:p>
        </p:txBody>
      </p:sp>
      <p:sp>
        <p:nvSpPr>
          <p:cNvPr id="17415" name="Text Box 7"/>
          <p:cNvSpPr txBox="1">
            <a:spLocks noChangeArrowheads="1"/>
          </p:cNvSpPr>
          <p:nvPr/>
        </p:nvSpPr>
        <p:spPr bwMode="auto">
          <a:xfrm>
            <a:off x="6827838" y="3757613"/>
            <a:ext cx="12192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N</a:t>
            </a:r>
            <a:endParaRPr lang="en-US" altLang="zh-CN" sz="3200" b="0">
              <a:solidFill>
                <a:srgbClr val="FF0000"/>
              </a:solidFill>
            </a:endParaRPr>
          </a:p>
        </p:txBody>
      </p:sp>
      <p:sp>
        <p:nvSpPr>
          <p:cNvPr id="17416" name="Text Box 8"/>
          <p:cNvSpPr txBox="1">
            <a:spLocks noChangeArrowheads="1"/>
          </p:cNvSpPr>
          <p:nvPr/>
        </p:nvSpPr>
        <p:spPr bwMode="auto">
          <a:xfrm>
            <a:off x="1341438" y="2614613"/>
            <a:ext cx="12192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N</a:t>
            </a:r>
            <a:endParaRPr lang="en-US" altLang="zh-CN" sz="3200" b="0">
              <a:solidFill>
                <a:srgbClr val="FF0000"/>
              </a:solidFill>
            </a:endParaRPr>
          </a:p>
        </p:txBody>
      </p:sp>
      <p:sp>
        <p:nvSpPr>
          <p:cNvPr id="17417" name="Text Box 9"/>
          <p:cNvSpPr txBox="1">
            <a:spLocks noChangeArrowheads="1"/>
          </p:cNvSpPr>
          <p:nvPr/>
        </p:nvSpPr>
        <p:spPr bwMode="auto">
          <a:xfrm>
            <a:off x="3170238" y="2614613"/>
            <a:ext cx="9144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S</a:t>
            </a:r>
            <a:endParaRPr lang="en-US" altLang="zh-CN" sz="3200" b="0">
              <a:solidFill>
                <a:srgbClr val="FF0000"/>
              </a:solidFill>
            </a:endParaRPr>
          </a:p>
        </p:txBody>
      </p:sp>
      <p:sp>
        <p:nvSpPr>
          <p:cNvPr id="17418" name="Text Box 10"/>
          <p:cNvSpPr txBox="1">
            <a:spLocks noChangeArrowheads="1"/>
          </p:cNvSpPr>
          <p:nvPr/>
        </p:nvSpPr>
        <p:spPr bwMode="auto">
          <a:xfrm>
            <a:off x="5405438" y="3757613"/>
            <a:ext cx="9144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S</a:t>
            </a:r>
            <a:endParaRPr lang="en-US" altLang="zh-CN" sz="3200" b="0">
              <a:solidFill>
                <a:srgbClr val="FF0000"/>
              </a:solidFill>
            </a:endParaRPr>
          </a:p>
        </p:txBody>
      </p:sp>
      <p:sp>
        <p:nvSpPr>
          <p:cNvPr id="17419" name="Text Box 11"/>
          <p:cNvSpPr txBox="1">
            <a:spLocks noChangeArrowheads="1"/>
          </p:cNvSpPr>
          <p:nvPr/>
        </p:nvSpPr>
        <p:spPr bwMode="auto">
          <a:xfrm>
            <a:off x="10790238" y="3757613"/>
            <a:ext cx="9144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S</a:t>
            </a:r>
            <a:endParaRPr lang="en-US" altLang="zh-CN" sz="3200" b="0">
              <a:solidFill>
                <a:srgbClr val="FF0000"/>
              </a:solidFill>
            </a:endParaRPr>
          </a:p>
        </p:txBody>
      </p:sp>
      <p:sp>
        <p:nvSpPr>
          <p:cNvPr id="26636" name="Line 12"/>
          <p:cNvSpPr>
            <a:spLocks noChangeShapeType="1"/>
          </p:cNvSpPr>
          <p:nvPr/>
        </p:nvSpPr>
        <p:spPr bwMode="auto">
          <a:xfrm flipH="1">
            <a:off x="6261100" y="3471863"/>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6637" name="Line 13"/>
          <p:cNvSpPr>
            <a:spLocks noChangeShapeType="1"/>
          </p:cNvSpPr>
          <p:nvPr/>
        </p:nvSpPr>
        <p:spPr bwMode="auto">
          <a:xfrm>
            <a:off x="10229850" y="3457575"/>
            <a:ext cx="185738" cy="12700"/>
          </a:xfrm>
          <a:prstGeom prst="line">
            <a:avLst/>
          </a:prstGeom>
          <a:noFill/>
          <a:ln w="28575">
            <a:solidFill>
              <a:srgbClr val="FF0000"/>
            </a:solidFill>
            <a:round/>
            <a:tailEnd type="triangle" w="med" len="med"/>
          </a:ln>
          <a:effectLst/>
        </p:spPr>
        <p:txBody>
          <a:bodyPr/>
          <a:lstStyle/>
          <a:p>
            <a:endParaRPr lang="zh-CN" altLang="en-US"/>
          </a:p>
        </p:txBody>
      </p:sp>
      <p:sp>
        <p:nvSpPr>
          <p:cNvPr id="26638" name="Line 14"/>
          <p:cNvSpPr>
            <a:spLocks noChangeShapeType="1"/>
          </p:cNvSpPr>
          <p:nvPr/>
        </p:nvSpPr>
        <p:spPr bwMode="auto">
          <a:xfrm flipH="1">
            <a:off x="2322513" y="3409950"/>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6639" name="矩形 4"/>
          <p:cNvSpPr>
            <a:spLocks noChangeArrowheads="1"/>
          </p:cNvSpPr>
          <p:nvPr/>
        </p:nvSpPr>
        <p:spPr bwMode="auto">
          <a:xfrm>
            <a:off x="4184650" y="187325"/>
            <a:ext cx="1674813" cy="550863"/>
          </a:xfrm>
          <a:prstGeom prst="rect">
            <a:avLst/>
          </a:prstGeom>
          <a:noFill/>
          <a:ln w="9525">
            <a:noFill/>
            <a:miter lim="800000"/>
          </a:ln>
        </p:spPr>
        <p:txBody>
          <a:bodyPr anchor="ctr"/>
          <a:lstStyle/>
          <a:p>
            <a:pPr algn="ctr" eaLnBrk="0" hangingPunct="0"/>
            <a:r>
              <a:rPr lang="zh-CN" altLang="en-US">
                <a:solidFill>
                  <a:srgbClr val="C00000"/>
                </a:solidFill>
                <a:latin typeface="微软雅黑" panose="020B0503020204020204" pitchFamily="34" charset="-122"/>
                <a:sym typeface="宋体" panose="02010600030101010101" pitchFamily="2" charset="-122"/>
              </a:rPr>
              <a:t>运用巩固</a:t>
            </a:r>
            <a:endParaRPr lang="zh-CN" altLang="en-US">
              <a:solidFill>
                <a:srgbClr val="C00000"/>
              </a:solidFill>
              <a:latin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checkerboard(across)">
                                      <p:cBhvr>
                                        <p:cTn id="7" dur="500"/>
                                        <p:tgtEl>
                                          <p:spTgt spid="17412"/>
                                        </p:tgtEl>
                                      </p:cBhvr>
                                    </p:animEffect>
                                  </p:childTnLst>
                                </p:cTn>
                              </p:par>
                              <p:par>
                                <p:cTn id="8" presetID="5" presetClass="entr" presetSubtype="10" fill="hold" nodeType="withEffect">
                                  <p:stCondLst>
                                    <p:cond delay="0"/>
                                  </p:stCondLst>
                                  <p:childTnLst>
                                    <p:set>
                                      <p:cBhvr>
                                        <p:cTn id="9" dur="1" fill="hold">
                                          <p:stCondLst>
                                            <p:cond delay="0"/>
                                          </p:stCondLst>
                                        </p:cTn>
                                        <p:tgtEl>
                                          <p:spTgt spid="17410"/>
                                        </p:tgtEl>
                                        <p:attrNameLst>
                                          <p:attrName>style.visibility</p:attrName>
                                        </p:attrNameLst>
                                      </p:cBhvr>
                                      <p:to>
                                        <p:strVal val="visible"/>
                                      </p:to>
                                    </p:set>
                                    <p:animEffect transition="in" filter="checkerboard(across)">
                                      <p:cBhvr>
                                        <p:cTn id="10" dur="500"/>
                                        <p:tgtEl>
                                          <p:spTgt spid="17410"/>
                                        </p:tgtEl>
                                      </p:cBhvr>
                                    </p:animEffect>
                                  </p:childTnLst>
                                </p:cTn>
                              </p:par>
                              <p:par>
                                <p:cTn id="11" presetID="5" presetClass="entr" presetSubtype="10" fill="hold" nodeType="withEffect">
                                  <p:stCondLst>
                                    <p:cond delay="0"/>
                                  </p:stCondLst>
                                  <p:childTnLst>
                                    <p:set>
                                      <p:cBhvr>
                                        <p:cTn id="12" dur="1" fill="hold">
                                          <p:stCondLst>
                                            <p:cond delay="0"/>
                                          </p:stCondLst>
                                        </p:cTn>
                                        <p:tgtEl>
                                          <p:spTgt spid="17411"/>
                                        </p:tgtEl>
                                        <p:attrNameLst>
                                          <p:attrName>style.visibility</p:attrName>
                                        </p:attrNameLst>
                                      </p:cBhvr>
                                      <p:to>
                                        <p:strVal val="visible"/>
                                      </p:to>
                                    </p:set>
                                    <p:animEffect transition="in" filter="checkerboard(across)">
                                      <p:cBhvr>
                                        <p:cTn id="13" dur="500"/>
                                        <p:tgtEl>
                                          <p:spTgt spid="174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7416"/>
                                        </p:tgtEl>
                                        <p:attrNameLst>
                                          <p:attrName>style.visibility</p:attrName>
                                        </p:attrNameLst>
                                      </p:cBhvr>
                                      <p:to>
                                        <p:strVal val="visible"/>
                                      </p:to>
                                    </p:set>
                                    <p:animEffect transition="in" filter="blinds(horizontal)">
                                      <p:cBhvr>
                                        <p:cTn id="18" dur="500"/>
                                        <p:tgtEl>
                                          <p:spTgt spid="1741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7417"/>
                                        </p:tgtEl>
                                        <p:attrNameLst>
                                          <p:attrName>style.visibility</p:attrName>
                                        </p:attrNameLst>
                                      </p:cBhvr>
                                      <p:to>
                                        <p:strVal val="visible"/>
                                      </p:to>
                                    </p:set>
                                    <p:animEffect transition="in" filter="blinds(horizontal)">
                                      <p:cBhvr>
                                        <p:cTn id="23" dur="500"/>
                                        <p:tgtEl>
                                          <p:spTgt spid="17417"/>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26638"/>
                                        </p:tgtEl>
                                        <p:attrNameLst>
                                          <p:attrName>style.visibility</p:attrName>
                                        </p:attrNameLst>
                                      </p:cBhvr>
                                      <p:to>
                                        <p:strVal val="visible"/>
                                      </p:to>
                                    </p:set>
                                    <p:animEffect transition="in" filter="box(in)">
                                      <p:cBhvr>
                                        <p:cTn id="28" dur="500"/>
                                        <p:tgtEl>
                                          <p:spTgt spid="2663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7418"/>
                                        </p:tgtEl>
                                        <p:attrNameLst>
                                          <p:attrName>style.visibility</p:attrName>
                                        </p:attrNameLst>
                                      </p:cBhvr>
                                      <p:to>
                                        <p:strVal val="visible"/>
                                      </p:to>
                                    </p:set>
                                    <p:animEffect transition="in" filter="blinds(horizontal)">
                                      <p:cBhvr>
                                        <p:cTn id="33" dur="500"/>
                                        <p:tgtEl>
                                          <p:spTgt spid="17418"/>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7415"/>
                                        </p:tgtEl>
                                        <p:attrNameLst>
                                          <p:attrName>style.visibility</p:attrName>
                                        </p:attrNameLst>
                                      </p:cBhvr>
                                      <p:to>
                                        <p:strVal val="visible"/>
                                      </p:to>
                                    </p:set>
                                    <p:animEffect transition="in" filter="blinds(horizontal)">
                                      <p:cBhvr>
                                        <p:cTn id="38" dur="500"/>
                                        <p:tgtEl>
                                          <p:spTgt spid="17415"/>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6636"/>
                                        </p:tgtEl>
                                        <p:attrNameLst>
                                          <p:attrName>style.visibility</p:attrName>
                                        </p:attrNameLst>
                                      </p:cBhvr>
                                      <p:to>
                                        <p:strVal val="visible"/>
                                      </p:to>
                                    </p:set>
                                    <p:animEffect transition="in" filter="blinds(horizontal)">
                                      <p:cBhvr>
                                        <p:cTn id="43" dur="500"/>
                                        <p:tgtEl>
                                          <p:spTgt spid="26636"/>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7414"/>
                                        </p:tgtEl>
                                        <p:attrNameLst>
                                          <p:attrName>style.visibility</p:attrName>
                                        </p:attrNameLst>
                                      </p:cBhvr>
                                      <p:to>
                                        <p:strVal val="visible"/>
                                      </p:to>
                                    </p:set>
                                    <p:animEffect transition="in" filter="blinds(horizontal)">
                                      <p:cBhvr>
                                        <p:cTn id="48" dur="500"/>
                                        <p:tgtEl>
                                          <p:spTgt spid="17414"/>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7419"/>
                                        </p:tgtEl>
                                        <p:attrNameLst>
                                          <p:attrName>style.visibility</p:attrName>
                                        </p:attrNameLst>
                                      </p:cBhvr>
                                      <p:to>
                                        <p:strVal val="visible"/>
                                      </p:to>
                                    </p:set>
                                    <p:animEffect transition="in" filter="blinds(horizontal)">
                                      <p:cBhvr>
                                        <p:cTn id="53" dur="500"/>
                                        <p:tgtEl>
                                          <p:spTgt spid="17419"/>
                                        </p:tgtEl>
                                      </p:cBhvr>
                                    </p:animEffect>
                                  </p:childTnLst>
                                </p:cTn>
                              </p:par>
                            </p:childTnLst>
                          </p:cTn>
                        </p:par>
                      </p:childTnLst>
                    </p:cTn>
                  </p:par>
                  <p:par>
                    <p:cTn id="54" fill="hold">
                      <p:stCondLst>
                        <p:cond delay="indefinite"/>
                      </p:stCondLst>
                      <p:childTnLst>
                        <p:par>
                          <p:cTn id="55" fill="hold">
                            <p:stCondLst>
                              <p:cond delay="0"/>
                            </p:stCondLst>
                            <p:childTnLst>
                              <p:par>
                                <p:cTn id="56" presetID="8" presetClass="entr" presetSubtype="16" fill="hold" grpId="0" nodeType="clickEffect">
                                  <p:stCondLst>
                                    <p:cond delay="0"/>
                                  </p:stCondLst>
                                  <p:childTnLst>
                                    <p:set>
                                      <p:cBhvr>
                                        <p:cTn id="57" dur="1" fill="hold">
                                          <p:stCondLst>
                                            <p:cond delay="0"/>
                                          </p:stCondLst>
                                        </p:cTn>
                                        <p:tgtEl>
                                          <p:spTgt spid="26637"/>
                                        </p:tgtEl>
                                        <p:attrNameLst>
                                          <p:attrName>style.visibility</p:attrName>
                                        </p:attrNameLst>
                                      </p:cBhvr>
                                      <p:to>
                                        <p:strVal val="visible"/>
                                      </p:to>
                                    </p:set>
                                    <p:animEffect transition="in" filter="diamond(in)">
                                      <p:cBhvr>
                                        <p:cTn id="58" dur="2000"/>
                                        <p:tgtEl>
                                          <p:spTgt spid="266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P spid="17415" grpId="0"/>
      <p:bldP spid="17416" grpId="0"/>
      <p:bldP spid="17417" grpId="0"/>
      <p:bldP spid="17418" grpId="0"/>
      <p:bldP spid="17419" grpId="0"/>
      <p:bldP spid="26636" grpId="0" animBg="1"/>
      <p:bldP spid="26637" grpId="0" animBg="1"/>
      <p:bldP spid="2663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386" name="Object 2"/>
          <p:cNvGraphicFramePr>
            <a:graphicFrameLocks noChangeAspect="1"/>
          </p:cNvGraphicFramePr>
          <p:nvPr/>
        </p:nvGraphicFramePr>
        <p:xfrm>
          <a:off x="587375" y="1562100"/>
          <a:ext cx="5472113" cy="2566988"/>
        </p:xfrm>
        <a:graphic>
          <a:graphicData uri="http://schemas.openxmlformats.org/presentationml/2006/ole">
            <mc:AlternateContent xmlns:mc="http://schemas.openxmlformats.org/markup-compatibility/2006">
              <mc:Choice xmlns:v="urn:schemas-microsoft-com:vml" Requires="v">
                <p:oleObj spid="_x0000_s2049" name="位图图像" r:id="rId1" imgW="4867275" imgH="2419350" progId="Paint.Picture">
                  <p:embed/>
                </p:oleObj>
              </mc:Choice>
              <mc:Fallback>
                <p:oleObj name="位图图像" r:id="rId1" imgW="4867275" imgH="2419350" progId="Paint.Picture">
                  <p:embed/>
                  <p:pic>
                    <p:nvPicPr>
                      <p:cNvPr id="0" name="Object 2"/>
                      <p:cNvPicPr>
                        <a:picLocks noChangeAspect="1"/>
                      </p:cNvPicPr>
                      <p:nvPr/>
                    </p:nvPicPr>
                    <p:blipFill>
                      <a:blip r:embed="rId2">
                        <a:clrChange>
                          <a:clrFrom>
                            <a:srgbClr val="FFFFFF"/>
                          </a:clrFrom>
                          <a:clrTo>
                            <a:srgbClr val="FFFFFF">
                              <a:alpha val="0"/>
                            </a:srgbClr>
                          </a:clrTo>
                        </a:clrChange>
                      </a:blip>
                      <a:stretch>
                        <a:fillRect/>
                      </a:stretch>
                    </p:blipFill>
                    <p:spPr>
                      <a:xfrm>
                        <a:off x="587375" y="1562100"/>
                        <a:ext cx="5472113" cy="2566988"/>
                      </a:xfrm>
                      <a:prstGeom prst="rect">
                        <a:avLst/>
                      </a:prstGeom>
                      <a:noFill/>
                      <a:ln w="9525">
                        <a:noFill/>
                      </a:ln>
                    </p:spPr>
                  </p:pic>
                </p:oleObj>
              </mc:Fallback>
            </mc:AlternateContent>
          </a:graphicData>
        </a:graphic>
      </p:graphicFrame>
      <p:graphicFrame>
        <p:nvGraphicFramePr>
          <p:cNvPr id="16387" name="Object 3"/>
          <p:cNvGraphicFramePr>
            <a:graphicFrameLocks noChangeAspect="1"/>
          </p:cNvGraphicFramePr>
          <p:nvPr/>
        </p:nvGraphicFramePr>
        <p:xfrm>
          <a:off x="6226175" y="1673225"/>
          <a:ext cx="5378450" cy="2398713"/>
        </p:xfrm>
        <a:graphic>
          <a:graphicData uri="http://schemas.openxmlformats.org/presentationml/2006/ole">
            <mc:AlternateContent xmlns:mc="http://schemas.openxmlformats.org/markup-compatibility/2006">
              <mc:Choice xmlns:v="urn:schemas-microsoft-com:vml" Requires="v">
                <p:oleObj spid="_x0000_s2050" name="位图图像" r:id="rId3" imgW="5000625" imgH="2343150" progId="Paint.Picture">
                  <p:embed/>
                </p:oleObj>
              </mc:Choice>
              <mc:Fallback>
                <p:oleObj name="位图图像" r:id="rId3" imgW="5000625" imgH="2343150" progId="Paint.Picture">
                  <p:embed/>
                  <p:pic>
                    <p:nvPicPr>
                      <p:cNvPr id="0" name="Object 3"/>
                      <p:cNvPicPr>
                        <a:picLocks noChangeAspect="1"/>
                      </p:cNvPicPr>
                      <p:nvPr/>
                    </p:nvPicPr>
                    <p:blipFill>
                      <a:blip r:embed="rId4">
                        <a:clrChange>
                          <a:clrFrom>
                            <a:srgbClr val="FFFFFF"/>
                          </a:clrFrom>
                          <a:clrTo>
                            <a:srgbClr val="FFFFFF">
                              <a:alpha val="0"/>
                            </a:srgbClr>
                          </a:clrTo>
                        </a:clrChange>
                      </a:blip>
                      <a:stretch>
                        <a:fillRect/>
                      </a:stretch>
                    </p:blipFill>
                    <p:spPr>
                      <a:xfrm>
                        <a:off x="6226175" y="1673225"/>
                        <a:ext cx="5378450" cy="2398713"/>
                      </a:xfrm>
                      <a:prstGeom prst="rect">
                        <a:avLst/>
                      </a:prstGeom>
                      <a:noFill/>
                      <a:ln w="9525">
                        <a:noFill/>
                      </a:ln>
                    </p:spPr>
                  </p:pic>
                </p:oleObj>
              </mc:Fallback>
            </mc:AlternateContent>
          </a:graphicData>
        </a:graphic>
      </p:graphicFrame>
      <p:graphicFrame>
        <p:nvGraphicFramePr>
          <p:cNvPr id="16388" name="Object 4"/>
          <p:cNvGraphicFramePr>
            <a:graphicFrameLocks noChangeAspect="1"/>
          </p:cNvGraphicFramePr>
          <p:nvPr/>
        </p:nvGraphicFramePr>
        <p:xfrm>
          <a:off x="1636713" y="4222750"/>
          <a:ext cx="3933825" cy="2165350"/>
        </p:xfrm>
        <a:graphic>
          <a:graphicData uri="http://schemas.openxmlformats.org/presentationml/2006/ole">
            <mc:AlternateContent xmlns:mc="http://schemas.openxmlformats.org/markup-compatibility/2006">
              <mc:Choice xmlns:v="urn:schemas-microsoft-com:vml" Requires="v">
                <p:oleObj spid="_x0000_s2051" name="位图图像" r:id="rId5" imgW="1857375" imgH="2276475" progId="Paint.Picture">
                  <p:embed/>
                </p:oleObj>
              </mc:Choice>
              <mc:Fallback>
                <p:oleObj name="位图图像" r:id="rId5" imgW="1857375" imgH="2276475" progId="Paint.Picture">
                  <p:embed/>
                  <p:pic>
                    <p:nvPicPr>
                      <p:cNvPr id="0" name="Object 4"/>
                      <p:cNvPicPr>
                        <a:picLocks noChangeAspect="1"/>
                      </p:cNvPicPr>
                      <p:nvPr/>
                    </p:nvPicPr>
                    <p:blipFill>
                      <a:blip r:embed="rId6">
                        <a:clrChange>
                          <a:clrFrom>
                            <a:srgbClr val="FFFFFF"/>
                          </a:clrFrom>
                          <a:clrTo>
                            <a:srgbClr val="FFFFFF">
                              <a:alpha val="0"/>
                            </a:srgbClr>
                          </a:clrTo>
                        </a:clrChange>
                      </a:blip>
                      <a:stretch>
                        <a:fillRect/>
                      </a:stretch>
                    </p:blipFill>
                    <p:spPr>
                      <a:xfrm>
                        <a:off x="1636713" y="4222750"/>
                        <a:ext cx="3933825" cy="2165350"/>
                      </a:xfrm>
                      <a:prstGeom prst="rect">
                        <a:avLst/>
                      </a:prstGeom>
                      <a:noFill/>
                      <a:ln w="9525">
                        <a:noFill/>
                      </a:ln>
                    </p:spPr>
                  </p:pic>
                </p:oleObj>
              </mc:Fallback>
            </mc:AlternateContent>
          </a:graphicData>
        </a:graphic>
      </p:graphicFrame>
      <p:graphicFrame>
        <p:nvGraphicFramePr>
          <p:cNvPr id="16389" name="Object 5"/>
          <p:cNvGraphicFramePr>
            <a:graphicFrameLocks noChangeAspect="1"/>
          </p:cNvGraphicFramePr>
          <p:nvPr/>
        </p:nvGraphicFramePr>
        <p:xfrm>
          <a:off x="6926263" y="4210050"/>
          <a:ext cx="3841750" cy="2041525"/>
        </p:xfrm>
        <a:graphic>
          <a:graphicData uri="http://schemas.openxmlformats.org/presentationml/2006/ole">
            <mc:AlternateContent xmlns:mc="http://schemas.openxmlformats.org/markup-compatibility/2006">
              <mc:Choice xmlns:v="urn:schemas-microsoft-com:vml" Requires="v">
                <p:oleObj spid="_x0000_s2052" name="位图图像" r:id="rId7" imgW="1885950" imgH="2181225" progId="Paint.Picture">
                  <p:embed/>
                </p:oleObj>
              </mc:Choice>
              <mc:Fallback>
                <p:oleObj name="位图图像" r:id="rId7" imgW="1885950" imgH="2181225" progId="Paint.Picture">
                  <p:embed/>
                  <p:pic>
                    <p:nvPicPr>
                      <p:cNvPr id="0" name="Object 5"/>
                      <p:cNvPicPr>
                        <a:picLocks noChangeAspect="1"/>
                      </p:cNvPicPr>
                      <p:nvPr/>
                    </p:nvPicPr>
                    <p:blipFill>
                      <a:blip r:embed="rId8">
                        <a:clrChange>
                          <a:clrFrom>
                            <a:srgbClr val="FFFFFF"/>
                          </a:clrFrom>
                          <a:clrTo>
                            <a:srgbClr val="FFFFFF">
                              <a:alpha val="0"/>
                            </a:srgbClr>
                          </a:clrTo>
                        </a:clrChange>
                      </a:blip>
                      <a:stretch>
                        <a:fillRect/>
                      </a:stretch>
                    </p:blipFill>
                    <p:spPr>
                      <a:xfrm>
                        <a:off x="6926263" y="4210050"/>
                        <a:ext cx="3841750" cy="2041525"/>
                      </a:xfrm>
                      <a:prstGeom prst="rect">
                        <a:avLst/>
                      </a:prstGeom>
                      <a:noFill/>
                      <a:ln w="9525">
                        <a:noFill/>
                      </a:ln>
                    </p:spPr>
                  </p:pic>
                </p:oleObj>
              </mc:Fallback>
            </mc:AlternateContent>
          </a:graphicData>
        </a:graphic>
      </p:graphicFrame>
      <p:sp>
        <p:nvSpPr>
          <p:cNvPr id="16390" name="Text Box 6"/>
          <p:cNvSpPr txBox="1">
            <a:spLocks noChangeArrowheads="1"/>
          </p:cNvSpPr>
          <p:nvPr/>
        </p:nvSpPr>
        <p:spPr bwMode="auto">
          <a:xfrm>
            <a:off x="609600" y="873125"/>
            <a:ext cx="10945813" cy="519113"/>
          </a:xfrm>
          <a:prstGeom prst="rect">
            <a:avLst/>
          </a:prstGeom>
          <a:noFill/>
          <a:ln w="9525">
            <a:noFill/>
            <a:miter lim="800000"/>
          </a:ln>
          <a:effectLst/>
        </p:spPr>
        <p:txBody>
          <a:bodyPr>
            <a:spAutoFit/>
          </a:bodyPr>
          <a:lstStyle/>
          <a:p>
            <a:pPr>
              <a:spcBef>
                <a:spcPct val="50000"/>
              </a:spcBef>
              <a:buFontTx/>
              <a:buNone/>
            </a:pPr>
            <a:r>
              <a:rPr lang="en-US" altLang="zh-CN" sz="2800" b="0">
                <a:latin typeface="微软雅黑" panose="020B0503020204020204" pitchFamily="34" charset="-122"/>
              </a:rPr>
              <a:t>2.</a:t>
            </a:r>
            <a:r>
              <a:rPr lang="zh-CN" altLang="en-US" sz="2800" b="0">
                <a:latin typeface="微软雅黑" panose="020B0503020204020204" pitchFamily="34" charset="-122"/>
              </a:rPr>
              <a:t>画出各图中磁体的南北极，和磁感线方向。</a:t>
            </a:r>
            <a:endParaRPr lang="zh-CN" altLang="en-US" sz="2800" b="0">
              <a:latin typeface="微软雅黑" panose="020B0503020204020204" pitchFamily="34" charset="-122"/>
            </a:endParaRPr>
          </a:p>
        </p:txBody>
      </p:sp>
      <p:sp>
        <p:nvSpPr>
          <p:cNvPr id="16391" name="Text Box 7"/>
          <p:cNvSpPr txBox="1">
            <a:spLocks noChangeArrowheads="1"/>
          </p:cNvSpPr>
          <p:nvPr/>
        </p:nvSpPr>
        <p:spPr bwMode="auto">
          <a:xfrm>
            <a:off x="4203700" y="4225925"/>
            <a:ext cx="812800" cy="579438"/>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N</a:t>
            </a:r>
            <a:endParaRPr lang="en-US" altLang="zh-CN" sz="3200" b="0">
              <a:solidFill>
                <a:srgbClr val="FF0000"/>
              </a:solidFill>
            </a:endParaRPr>
          </a:p>
        </p:txBody>
      </p:sp>
      <p:sp>
        <p:nvSpPr>
          <p:cNvPr id="16392" name="Text Box 8"/>
          <p:cNvSpPr txBox="1">
            <a:spLocks noChangeArrowheads="1"/>
          </p:cNvSpPr>
          <p:nvPr/>
        </p:nvSpPr>
        <p:spPr bwMode="auto">
          <a:xfrm>
            <a:off x="2538413" y="4194175"/>
            <a:ext cx="914400" cy="579438"/>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N</a:t>
            </a:r>
            <a:endParaRPr lang="en-US" altLang="zh-CN" sz="3200" b="0">
              <a:solidFill>
                <a:srgbClr val="FF0000"/>
              </a:solidFill>
            </a:endParaRPr>
          </a:p>
        </p:txBody>
      </p:sp>
      <p:sp>
        <p:nvSpPr>
          <p:cNvPr id="16393" name="Text Box 9"/>
          <p:cNvSpPr txBox="1">
            <a:spLocks noChangeArrowheads="1"/>
          </p:cNvSpPr>
          <p:nvPr/>
        </p:nvSpPr>
        <p:spPr bwMode="auto">
          <a:xfrm>
            <a:off x="7462838" y="2708275"/>
            <a:ext cx="711200" cy="579438"/>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N</a:t>
            </a:r>
            <a:endParaRPr lang="en-US" altLang="zh-CN" sz="3200" b="0">
              <a:solidFill>
                <a:srgbClr val="FF0000"/>
              </a:solidFill>
            </a:endParaRPr>
          </a:p>
        </p:txBody>
      </p:sp>
      <p:sp>
        <p:nvSpPr>
          <p:cNvPr id="16394" name="Text Box 10"/>
          <p:cNvSpPr txBox="1">
            <a:spLocks noChangeArrowheads="1"/>
          </p:cNvSpPr>
          <p:nvPr/>
        </p:nvSpPr>
        <p:spPr bwMode="auto">
          <a:xfrm>
            <a:off x="4283075" y="2720975"/>
            <a:ext cx="812800" cy="579438"/>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N</a:t>
            </a:r>
            <a:endParaRPr lang="en-US" altLang="zh-CN" sz="3200" b="0">
              <a:solidFill>
                <a:srgbClr val="FF0000"/>
              </a:solidFill>
            </a:endParaRPr>
          </a:p>
        </p:txBody>
      </p:sp>
      <p:sp>
        <p:nvSpPr>
          <p:cNvPr id="16395" name="Text Box 11"/>
          <p:cNvSpPr txBox="1">
            <a:spLocks noChangeArrowheads="1"/>
          </p:cNvSpPr>
          <p:nvPr/>
        </p:nvSpPr>
        <p:spPr bwMode="auto">
          <a:xfrm>
            <a:off x="9410700" y="4240213"/>
            <a:ext cx="9144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S</a:t>
            </a:r>
            <a:endParaRPr lang="en-US" altLang="zh-CN" sz="3200" b="0">
              <a:solidFill>
                <a:srgbClr val="FF0000"/>
              </a:solidFill>
            </a:endParaRPr>
          </a:p>
        </p:txBody>
      </p:sp>
      <p:sp>
        <p:nvSpPr>
          <p:cNvPr id="16396" name="Text Box 12"/>
          <p:cNvSpPr txBox="1">
            <a:spLocks noChangeArrowheads="1"/>
          </p:cNvSpPr>
          <p:nvPr/>
        </p:nvSpPr>
        <p:spPr bwMode="auto">
          <a:xfrm>
            <a:off x="7918450" y="4240213"/>
            <a:ext cx="9144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S</a:t>
            </a:r>
            <a:endParaRPr lang="en-US" altLang="zh-CN" sz="3200" b="0">
              <a:solidFill>
                <a:srgbClr val="FF0000"/>
              </a:solidFill>
            </a:endParaRPr>
          </a:p>
        </p:txBody>
      </p:sp>
      <p:sp>
        <p:nvSpPr>
          <p:cNvPr id="16397" name="Text Box 13"/>
          <p:cNvSpPr txBox="1">
            <a:spLocks noChangeArrowheads="1"/>
          </p:cNvSpPr>
          <p:nvPr/>
        </p:nvSpPr>
        <p:spPr bwMode="auto">
          <a:xfrm>
            <a:off x="9925050" y="2754313"/>
            <a:ext cx="914400" cy="579437"/>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S</a:t>
            </a:r>
            <a:endParaRPr lang="en-US" altLang="zh-CN" sz="3200" b="0">
              <a:solidFill>
                <a:srgbClr val="FF0000"/>
              </a:solidFill>
            </a:endParaRPr>
          </a:p>
        </p:txBody>
      </p:sp>
      <p:sp>
        <p:nvSpPr>
          <p:cNvPr id="16398" name="Text Box 14"/>
          <p:cNvSpPr txBox="1">
            <a:spLocks noChangeArrowheads="1"/>
          </p:cNvSpPr>
          <p:nvPr/>
        </p:nvSpPr>
        <p:spPr bwMode="auto">
          <a:xfrm>
            <a:off x="1773238" y="2720975"/>
            <a:ext cx="914400" cy="579438"/>
          </a:xfrm>
          <a:prstGeom prst="rect">
            <a:avLst/>
          </a:prstGeom>
          <a:noFill/>
          <a:ln w="9525">
            <a:noFill/>
            <a:miter lim="800000"/>
          </a:ln>
          <a:effectLst/>
        </p:spPr>
        <p:txBody>
          <a:bodyPr>
            <a:spAutoFit/>
          </a:bodyPr>
          <a:lstStyle/>
          <a:p>
            <a:pPr>
              <a:spcBef>
                <a:spcPct val="50000"/>
              </a:spcBef>
              <a:buFontTx/>
              <a:buNone/>
            </a:pPr>
            <a:r>
              <a:rPr lang="en-US" altLang="zh-CN" sz="3200" b="0">
                <a:solidFill>
                  <a:srgbClr val="FF0000"/>
                </a:solidFill>
              </a:rPr>
              <a:t>S</a:t>
            </a:r>
            <a:endParaRPr lang="en-US" altLang="zh-CN" sz="3200" b="0">
              <a:solidFill>
                <a:srgbClr val="FF0000"/>
              </a:solidFill>
            </a:endParaRPr>
          </a:p>
        </p:txBody>
      </p:sp>
      <p:sp>
        <p:nvSpPr>
          <p:cNvPr id="27664" name="Line 16"/>
          <p:cNvSpPr>
            <a:spLocks noChangeShapeType="1"/>
          </p:cNvSpPr>
          <p:nvPr/>
        </p:nvSpPr>
        <p:spPr bwMode="auto">
          <a:xfrm flipH="1">
            <a:off x="3208338" y="2108200"/>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7665" name="Line 17"/>
          <p:cNvSpPr>
            <a:spLocks noChangeShapeType="1"/>
          </p:cNvSpPr>
          <p:nvPr/>
        </p:nvSpPr>
        <p:spPr bwMode="auto">
          <a:xfrm flipH="1">
            <a:off x="3238500" y="2339975"/>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7666" name="Line 18"/>
          <p:cNvSpPr>
            <a:spLocks noChangeShapeType="1"/>
          </p:cNvSpPr>
          <p:nvPr/>
        </p:nvSpPr>
        <p:spPr bwMode="auto">
          <a:xfrm flipH="1">
            <a:off x="3160713" y="2524125"/>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7667" name="Line 19"/>
          <p:cNvSpPr>
            <a:spLocks noChangeShapeType="1"/>
          </p:cNvSpPr>
          <p:nvPr/>
        </p:nvSpPr>
        <p:spPr bwMode="auto">
          <a:xfrm flipH="1">
            <a:off x="3300413" y="3563938"/>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7668" name="Line 20"/>
          <p:cNvSpPr>
            <a:spLocks noChangeShapeType="1"/>
          </p:cNvSpPr>
          <p:nvPr/>
        </p:nvSpPr>
        <p:spPr bwMode="auto">
          <a:xfrm flipH="1">
            <a:off x="3238500" y="3735388"/>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7669" name="Line 21"/>
          <p:cNvSpPr>
            <a:spLocks noChangeShapeType="1"/>
          </p:cNvSpPr>
          <p:nvPr/>
        </p:nvSpPr>
        <p:spPr bwMode="auto">
          <a:xfrm flipH="1">
            <a:off x="3146425" y="3981450"/>
            <a:ext cx="295275" cy="12700"/>
          </a:xfrm>
          <a:prstGeom prst="line">
            <a:avLst/>
          </a:prstGeom>
          <a:noFill/>
          <a:ln w="28575">
            <a:solidFill>
              <a:srgbClr val="FF0000"/>
            </a:solidFill>
            <a:round/>
            <a:tailEnd type="triangle" w="med" len="med"/>
          </a:ln>
          <a:effectLst/>
        </p:spPr>
        <p:txBody>
          <a:bodyPr/>
          <a:lstStyle/>
          <a:p>
            <a:endParaRPr lang="zh-CN" altLang="en-US"/>
          </a:p>
        </p:txBody>
      </p:sp>
      <p:sp>
        <p:nvSpPr>
          <p:cNvPr id="27670" name="Line 22"/>
          <p:cNvSpPr>
            <a:spLocks noChangeShapeType="1"/>
          </p:cNvSpPr>
          <p:nvPr/>
        </p:nvSpPr>
        <p:spPr bwMode="auto">
          <a:xfrm flipV="1">
            <a:off x="8723313" y="2149475"/>
            <a:ext cx="325437" cy="3175"/>
          </a:xfrm>
          <a:prstGeom prst="line">
            <a:avLst/>
          </a:prstGeom>
          <a:noFill/>
          <a:ln w="28575">
            <a:solidFill>
              <a:srgbClr val="FF0000"/>
            </a:solidFill>
            <a:round/>
            <a:tailEnd type="triangle" w="med" len="med"/>
          </a:ln>
          <a:effectLst/>
        </p:spPr>
        <p:txBody>
          <a:bodyPr/>
          <a:lstStyle/>
          <a:p>
            <a:endParaRPr lang="zh-CN" altLang="en-US"/>
          </a:p>
        </p:txBody>
      </p:sp>
      <p:sp>
        <p:nvSpPr>
          <p:cNvPr id="27671" name="Line 23"/>
          <p:cNvSpPr>
            <a:spLocks noChangeShapeType="1"/>
          </p:cNvSpPr>
          <p:nvPr/>
        </p:nvSpPr>
        <p:spPr bwMode="auto">
          <a:xfrm flipV="1">
            <a:off x="8939213" y="2365375"/>
            <a:ext cx="325437" cy="3175"/>
          </a:xfrm>
          <a:prstGeom prst="line">
            <a:avLst/>
          </a:prstGeom>
          <a:noFill/>
          <a:ln w="28575">
            <a:solidFill>
              <a:srgbClr val="FF0000"/>
            </a:solidFill>
            <a:round/>
            <a:tailEnd type="triangle" w="med" len="med"/>
          </a:ln>
          <a:effectLst/>
        </p:spPr>
        <p:txBody>
          <a:bodyPr/>
          <a:lstStyle/>
          <a:p>
            <a:endParaRPr lang="zh-CN" altLang="en-US"/>
          </a:p>
        </p:txBody>
      </p:sp>
      <p:sp>
        <p:nvSpPr>
          <p:cNvPr id="27672" name="Line 24"/>
          <p:cNvSpPr>
            <a:spLocks noChangeShapeType="1"/>
          </p:cNvSpPr>
          <p:nvPr/>
        </p:nvSpPr>
        <p:spPr bwMode="auto">
          <a:xfrm flipV="1">
            <a:off x="8859838" y="2565400"/>
            <a:ext cx="325437" cy="3175"/>
          </a:xfrm>
          <a:prstGeom prst="line">
            <a:avLst/>
          </a:prstGeom>
          <a:noFill/>
          <a:ln w="28575">
            <a:solidFill>
              <a:srgbClr val="FF0000"/>
            </a:solidFill>
            <a:round/>
            <a:tailEnd type="triangle" w="med" len="med"/>
          </a:ln>
          <a:effectLst/>
        </p:spPr>
        <p:txBody>
          <a:bodyPr/>
          <a:lstStyle/>
          <a:p>
            <a:endParaRPr lang="zh-CN" altLang="en-US"/>
          </a:p>
        </p:txBody>
      </p:sp>
      <p:sp>
        <p:nvSpPr>
          <p:cNvPr id="27674" name="Line 26"/>
          <p:cNvSpPr>
            <a:spLocks noChangeShapeType="1"/>
          </p:cNvSpPr>
          <p:nvPr/>
        </p:nvSpPr>
        <p:spPr bwMode="auto">
          <a:xfrm flipV="1">
            <a:off x="8874125" y="3508375"/>
            <a:ext cx="325438" cy="3175"/>
          </a:xfrm>
          <a:prstGeom prst="line">
            <a:avLst/>
          </a:prstGeom>
          <a:noFill/>
          <a:ln w="28575">
            <a:solidFill>
              <a:srgbClr val="FF0000"/>
            </a:solidFill>
            <a:round/>
            <a:tailEnd type="triangle" w="med" len="med"/>
          </a:ln>
          <a:effectLst/>
        </p:spPr>
        <p:txBody>
          <a:bodyPr/>
          <a:lstStyle/>
          <a:p>
            <a:endParaRPr lang="zh-CN" altLang="en-US"/>
          </a:p>
        </p:txBody>
      </p:sp>
      <p:sp>
        <p:nvSpPr>
          <p:cNvPr id="27675" name="Line 27"/>
          <p:cNvSpPr>
            <a:spLocks noChangeShapeType="1"/>
          </p:cNvSpPr>
          <p:nvPr/>
        </p:nvSpPr>
        <p:spPr bwMode="auto">
          <a:xfrm flipV="1">
            <a:off x="8856663" y="3724275"/>
            <a:ext cx="325437" cy="3175"/>
          </a:xfrm>
          <a:prstGeom prst="line">
            <a:avLst/>
          </a:prstGeom>
          <a:noFill/>
          <a:ln w="28575">
            <a:solidFill>
              <a:srgbClr val="FF0000"/>
            </a:solidFill>
            <a:round/>
            <a:tailEnd type="triangle" w="med" len="med"/>
          </a:ln>
          <a:effectLst/>
        </p:spPr>
        <p:txBody>
          <a:bodyPr/>
          <a:lstStyle/>
          <a:p>
            <a:endParaRPr lang="zh-CN" altLang="en-US"/>
          </a:p>
        </p:txBody>
      </p:sp>
      <p:sp>
        <p:nvSpPr>
          <p:cNvPr id="27676" name="Line 28"/>
          <p:cNvSpPr>
            <a:spLocks noChangeShapeType="1"/>
          </p:cNvSpPr>
          <p:nvPr/>
        </p:nvSpPr>
        <p:spPr bwMode="auto">
          <a:xfrm flipV="1">
            <a:off x="8856663" y="3971925"/>
            <a:ext cx="325437" cy="3175"/>
          </a:xfrm>
          <a:prstGeom prst="line">
            <a:avLst/>
          </a:prstGeom>
          <a:noFill/>
          <a:ln w="28575">
            <a:solidFill>
              <a:srgbClr val="FF0000"/>
            </a:solidFill>
            <a:round/>
            <a:tailEnd type="triangle" w="med" len="med"/>
          </a:ln>
          <a:effectLst/>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checkerboard(across)">
                                      <p:cBhvr>
                                        <p:cTn id="7" dur="500"/>
                                        <p:tgtEl>
                                          <p:spTgt spid="16390"/>
                                        </p:tgtEl>
                                      </p:cBhvr>
                                    </p:animEffect>
                                  </p:childTnLst>
                                </p:cTn>
                              </p:par>
                              <p:par>
                                <p:cTn id="8" presetID="5" presetClass="entr" presetSubtype="10" fill="hold" nodeType="withEffect">
                                  <p:stCondLst>
                                    <p:cond delay="0"/>
                                  </p:stCondLst>
                                  <p:childTnLst>
                                    <p:set>
                                      <p:cBhvr>
                                        <p:cTn id="9" dur="1" fill="hold">
                                          <p:stCondLst>
                                            <p:cond delay="0"/>
                                          </p:stCondLst>
                                        </p:cTn>
                                        <p:tgtEl>
                                          <p:spTgt spid="16386"/>
                                        </p:tgtEl>
                                        <p:attrNameLst>
                                          <p:attrName>style.visibility</p:attrName>
                                        </p:attrNameLst>
                                      </p:cBhvr>
                                      <p:to>
                                        <p:strVal val="visible"/>
                                      </p:to>
                                    </p:set>
                                    <p:animEffect transition="in" filter="checkerboard(across)">
                                      <p:cBhvr>
                                        <p:cTn id="10" dur="500"/>
                                        <p:tgtEl>
                                          <p:spTgt spid="16386"/>
                                        </p:tgtEl>
                                      </p:cBhvr>
                                    </p:animEffect>
                                  </p:childTnLst>
                                </p:cTn>
                              </p:par>
                              <p:par>
                                <p:cTn id="11" presetID="5" presetClass="entr" presetSubtype="10" fill="hold" nodeType="withEffect">
                                  <p:stCondLst>
                                    <p:cond delay="0"/>
                                  </p:stCondLst>
                                  <p:childTnLst>
                                    <p:set>
                                      <p:cBhvr>
                                        <p:cTn id="12" dur="1" fill="hold">
                                          <p:stCondLst>
                                            <p:cond delay="0"/>
                                          </p:stCondLst>
                                        </p:cTn>
                                        <p:tgtEl>
                                          <p:spTgt spid="16387"/>
                                        </p:tgtEl>
                                        <p:attrNameLst>
                                          <p:attrName>style.visibility</p:attrName>
                                        </p:attrNameLst>
                                      </p:cBhvr>
                                      <p:to>
                                        <p:strVal val="visible"/>
                                      </p:to>
                                    </p:set>
                                    <p:animEffect transition="in" filter="checkerboard(across)">
                                      <p:cBhvr>
                                        <p:cTn id="13" dur="500"/>
                                        <p:tgtEl>
                                          <p:spTgt spid="16387"/>
                                        </p:tgtEl>
                                      </p:cBhvr>
                                    </p:animEffect>
                                  </p:childTnLst>
                                </p:cTn>
                              </p:par>
                              <p:par>
                                <p:cTn id="14" presetID="5" presetClass="entr" presetSubtype="10" fill="hold" nodeType="withEffect">
                                  <p:stCondLst>
                                    <p:cond delay="0"/>
                                  </p:stCondLst>
                                  <p:childTnLst>
                                    <p:set>
                                      <p:cBhvr>
                                        <p:cTn id="15" dur="1" fill="hold">
                                          <p:stCondLst>
                                            <p:cond delay="0"/>
                                          </p:stCondLst>
                                        </p:cTn>
                                        <p:tgtEl>
                                          <p:spTgt spid="16388"/>
                                        </p:tgtEl>
                                        <p:attrNameLst>
                                          <p:attrName>style.visibility</p:attrName>
                                        </p:attrNameLst>
                                      </p:cBhvr>
                                      <p:to>
                                        <p:strVal val="visible"/>
                                      </p:to>
                                    </p:set>
                                    <p:animEffect transition="in" filter="checkerboard(across)">
                                      <p:cBhvr>
                                        <p:cTn id="16" dur="500"/>
                                        <p:tgtEl>
                                          <p:spTgt spid="16388"/>
                                        </p:tgtEl>
                                      </p:cBhvr>
                                    </p:animEffect>
                                  </p:childTnLst>
                                </p:cTn>
                              </p:par>
                              <p:par>
                                <p:cTn id="17" presetID="5" presetClass="entr" presetSubtype="10" fill="hold" nodeType="withEffect">
                                  <p:stCondLst>
                                    <p:cond delay="0"/>
                                  </p:stCondLst>
                                  <p:childTnLst>
                                    <p:set>
                                      <p:cBhvr>
                                        <p:cTn id="18" dur="1" fill="hold">
                                          <p:stCondLst>
                                            <p:cond delay="0"/>
                                          </p:stCondLst>
                                        </p:cTn>
                                        <p:tgtEl>
                                          <p:spTgt spid="16389"/>
                                        </p:tgtEl>
                                        <p:attrNameLst>
                                          <p:attrName>style.visibility</p:attrName>
                                        </p:attrNameLst>
                                      </p:cBhvr>
                                      <p:to>
                                        <p:strVal val="visible"/>
                                      </p:to>
                                    </p:set>
                                    <p:animEffect transition="in" filter="checkerboard(across)">
                                      <p:cBhvr>
                                        <p:cTn id="19" dur="500"/>
                                        <p:tgtEl>
                                          <p:spTgt spid="16389"/>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6398"/>
                                        </p:tgtEl>
                                        <p:attrNameLst>
                                          <p:attrName>style.visibility</p:attrName>
                                        </p:attrNameLst>
                                      </p:cBhvr>
                                      <p:to>
                                        <p:strVal val="visible"/>
                                      </p:to>
                                    </p:set>
                                    <p:animEffect transition="in" filter="blinds(horizontal)">
                                      <p:cBhvr>
                                        <p:cTn id="24" dur="500"/>
                                        <p:tgtEl>
                                          <p:spTgt spid="16398"/>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6394"/>
                                        </p:tgtEl>
                                        <p:attrNameLst>
                                          <p:attrName>style.visibility</p:attrName>
                                        </p:attrNameLst>
                                      </p:cBhvr>
                                      <p:to>
                                        <p:strVal val="visible"/>
                                      </p:to>
                                    </p:set>
                                    <p:animEffect transition="in" filter="blinds(horizontal)">
                                      <p:cBhvr>
                                        <p:cTn id="29" dur="500"/>
                                        <p:tgtEl>
                                          <p:spTgt spid="16394"/>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grpId="0" nodeType="clickEffect">
                                  <p:stCondLst>
                                    <p:cond delay="0"/>
                                  </p:stCondLst>
                                  <p:childTnLst>
                                    <p:set>
                                      <p:cBhvr>
                                        <p:cTn id="33" dur="1" fill="hold">
                                          <p:stCondLst>
                                            <p:cond delay="0"/>
                                          </p:stCondLst>
                                        </p:cTn>
                                        <p:tgtEl>
                                          <p:spTgt spid="27664"/>
                                        </p:tgtEl>
                                        <p:attrNameLst>
                                          <p:attrName>style.visibility</p:attrName>
                                        </p:attrNameLst>
                                      </p:cBhvr>
                                      <p:to>
                                        <p:strVal val="visible"/>
                                      </p:to>
                                    </p:set>
                                    <p:animEffect transition="in" filter="diamond(in)">
                                      <p:cBhvr>
                                        <p:cTn id="34" dur="2000"/>
                                        <p:tgtEl>
                                          <p:spTgt spid="27664"/>
                                        </p:tgtEl>
                                      </p:cBhvr>
                                    </p:animEffect>
                                  </p:childTnLst>
                                </p:cTn>
                              </p:par>
                              <p:par>
                                <p:cTn id="35" presetID="8" presetClass="entr" presetSubtype="16" fill="hold" grpId="0" nodeType="withEffect">
                                  <p:stCondLst>
                                    <p:cond delay="0"/>
                                  </p:stCondLst>
                                  <p:childTnLst>
                                    <p:set>
                                      <p:cBhvr>
                                        <p:cTn id="36" dur="1" fill="hold">
                                          <p:stCondLst>
                                            <p:cond delay="0"/>
                                          </p:stCondLst>
                                        </p:cTn>
                                        <p:tgtEl>
                                          <p:spTgt spid="27665"/>
                                        </p:tgtEl>
                                        <p:attrNameLst>
                                          <p:attrName>style.visibility</p:attrName>
                                        </p:attrNameLst>
                                      </p:cBhvr>
                                      <p:to>
                                        <p:strVal val="visible"/>
                                      </p:to>
                                    </p:set>
                                    <p:animEffect transition="in" filter="diamond(in)">
                                      <p:cBhvr>
                                        <p:cTn id="37" dur="2000"/>
                                        <p:tgtEl>
                                          <p:spTgt spid="27665"/>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27666"/>
                                        </p:tgtEl>
                                        <p:attrNameLst>
                                          <p:attrName>style.visibility</p:attrName>
                                        </p:attrNameLst>
                                      </p:cBhvr>
                                      <p:to>
                                        <p:strVal val="visible"/>
                                      </p:to>
                                    </p:set>
                                    <p:animEffect transition="in" filter="diamond(in)">
                                      <p:cBhvr>
                                        <p:cTn id="40" dur="2000"/>
                                        <p:tgtEl>
                                          <p:spTgt spid="27666"/>
                                        </p:tgtEl>
                                      </p:cBhvr>
                                    </p:animEffect>
                                  </p:childTnLst>
                                </p:cTn>
                              </p:par>
                              <p:par>
                                <p:cTn id="41" presetID="8" presetClass="entr" presetSubtype="16" fill="hold" grpId="0" nodeType="withEffect">
                                  <p:stCondLst>
                                    <p:cond delay="0"/>
                                  </p:stCondLst>
                                  <p:childTnLst>
                                    <p:set>
                                      <p:cBhvr>
                                        <p:cTn id="42" dur="1" fill="hold">
                                          <p:stCondLst>
                                            <p:cond delay="0"/>
                                          </p:stCondLst>
                                        </p:cTn>
                                        <p:tgtEl>
                                          <p:spTgt spid="27667"/>
                                        </p:tgtEl>
                                        <p:attrNameLst>
                                          <p:attrName>style.visibility</p:attrName>
                                        </p:attrNameLst>
                                      </p:cBhvr>
                                      <p:to>
                                        <p:strVal val="visible"/>
                                      </p:to>
                                    </p:set>
                                    <p:animEffect transition="in" filter="diamond(in)">
                                      <p:cBhvr>
                                        <p:cTn id="43" dur="2000"/>
                                        <p:tgtEl>
                                          <p:spTgt spid="27667"/>
                                        </p:tgtEl>
                                      </p:cBhvr>
                                    </p:animEffect>
                                  </p:childTnLst>
                                </p:cTn>
                              </p:par>
                              <p:par>
                                <p:cTn id="44" presetID="8" presetClass="entr" presetSubtype="16" fill="hold" grpId="0" nodeType="withEffect">
                                  <p:stCondLst>
                                    <p:cond delay="0"/>
                                  </p:stCondLst>
                                  <p:childTnLst>
                                    <p:set>
                                      <p:cBhvr>
                                        <p:cTn id="45" dur="1" fill="hold">
                                          <p:stCondLst>
                                            <p:cond delay="0"/>
                                          </p:stCondLst>
                                        </p:cTn>
                                        <p:tgtEl>
                                          <p:spTgt spid="27668"/>
                                        </p:tgtEl>
                                        <p:attrNameLst>
                                          <p:attrName>style.visibility</p:attrName>
                                        </p:attrNameLst>
                                      </p:cBhvr>
                                      <p:to>
                                        <p:strVal val="visible"/>
                                      </p:to>
                                    </p:set>
                                    <p:animEffect transition="in" filter="diamond(in)">
                                      <p:cBhvr>
                                        <p:cTn id="46" dur="2000"/>
                                        <p:tgtEl>
                                          <p:spTgt spid="27668"/>
                                        </p:tgtEl>
                                      </p:cBhvr>
                                    </p:animEffect>
                                  </p:childTnLst>
                                </p:cTn>
                              </p:par>
                              <p:par>
                                <p:cTn id="47" presetID="8" presetClass="entr" presetSubtype="16" fill="hold" grpId="0" nodeType="withEffect">
                                  <p:stCondLst>
                                    <p:cond delay="0"/>
                                  </p:stCondLst>
                                  <p:childTnLst>
                                    <p:set>
                                      <p:cBhvr>
                                        <p:cTn id="48" dur="1" fill="hold">
                                          <p:stCondLst>
                                            <p:cond delay="0"/>
                                          </p:stCondLst>
                                        </p:cTn>
                                        <p:tgtEl>
                                          <p:spTgt spid="27669"/>
                                        </p:tgtEl>
                                        <p:attrNameLst>
                                          <p:attrName>style.visibility</p:attrName>
                                        </p:attrNameLst>
                                      </p:cBhvr>
                                      <p:to>
                                        <p:strVal val="visible"/>
                                      </p:to>
                                    </p:set>
                                    <p:animEffect transition="in" filter="diamond(in)">
                                      <p:cBhvr>
                                        <p:cTn id="49" dur="2000"/>
                                        <p:tgtEl>
                                          <p:spTgt spid="27669"/>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6393"/>
                                        </p:tgtEl>
                                        <p:attrNameLst>
                                          <p:attrName>style.visibility</p:attrName>
                                        </p:attrNameLst>
                                      </p:cBhvr>
                                      <p:to>
                                        <p:strVal val="visible"/>
                                      </p:to>
                                    </p:set>
                                    <p:animEffect transition="in" filter="blinds(horizontal)">
                                      <p:cBhvr>
                                        <p:cTn id="54" dur="500"/>
                                        <p:tgtEl>
                                          <p:spTgt spid="16393"/>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16397"/>
                                        </p:tgtEl>
                                        <p:attrNameLst>
                                          <p:attrName>style.visibility</p:attrName>
                                        </p:attrNameLst>
                                      </p:cBhvr>
                                      <p:to>
                                        <p:strVal val="visible"/>
                                      </p:to>
                                    </p:set>
                                    <p:animEffect transition="in" filter="blinds(horizontal)">
                                      <p:cBhvr>
                                        <p:cTn id="59" dur="500"/>
                                        <p:tgtEl>
                                          <p:spTgt spid="16397"/>
                                        </p:tgtEl>
                                      </p:cBhvr>
                                    </p:animEffect>
                                  </p:childTnLst>
                                </p:cTn>
                              </p:par>
                            </p:childTnLst>
                          </p:cTn>
                        </p:par>
                      </p:childTnLst>
                    </p:cTn>
                  </p:par>
                  <p:par>
                    <p:cTn id="60" fill="hold">
                      <p:stCondLst>
                        <p:cond delay="indefinite"/>
                      </p:stCondLst>
                      <p:childTnLst>
                        <p:par>
                          <p:cTn id="61" fill="hold">
                            <p:stCondLst>
                              <p:cond delay="0"/>
                            </p:stCondLst>
                            <p:childTnLst>
                              <p:par>
                                <p:cTn id="62" presetID="21" presetClass="entr" presetSubtype="4" fill="hold" grpId="0" nodeType="clickEffect">
                                  <p:stCondLst>
                                    <p:cond delay="0"/>
                                  </p:stCondLst>
                                  <p:childTnLst>
                                    <p:set>
                                      <p:cBhvr>
                                        <p:cTn id="63" dur="1" fill="hold">
                                          <p:stCondLst>
                                            <p:cond delay="0"/>
                                          </p:stCondLst>
                                        </p:cTn>
                                        <p:tgtEl>
                                          <p:spTgt spid="27670"/>
                                        </p:tgtEl>
                                        <p:attrNameLst>
                                          <p:attrName>style.visibility</p:attrName>
                                        </p:attrNameLst>
                                      </p:cBhvr>
                                      <p:to>
                                        <p:strVal val="visible"/>
                                      </p:to>
                                    </p:set>
                                    <p:animEffect transition="in" filter="wheel(4)">
                                      <p:cBhvr>
                                        <p:cTn id="64" dur="2000"/>
                                        <p:tgtEl>
                                          <p:spTgt spid="27670"/>
                                        </p:tgtEl>
                                      </p:cBhvr>
                                    </p:animEffect>
                                  </p:childTnLst>
                                </p:cTn>
                              </p:par>
                              <p:par>
                                <p:cTn id="65" presetID="21" presetClass="entr" presetSubtype="4" fill="hold" grpId="0" nodeType="withEffect">
                                  <p:stCondLst>
                                    <p:cond delay="0"/>
                                  </p:stCondLst>
                                  <p:childTnLst>
                                    <p:set>
                                      <p:cBhvr>
                                        <p:cTn id="66" dur="1" fill="hold">
                                          <p:stCondLst>
                                            <p:cond delay="0"/>
                                          </p:stCondLst>
                                        </p:cTn>
                                        <p:tgtEl>
                                          <p:spTgt spid="27671"/>
                                        </p:tgtEl>
                                        <p:attrNameLst>
                                          <p:attrName>style.visibility</p:attrName>
                                        </p:attrNameLst>
                                      </p:cBhvr>
                                      <p:to>
                                        <p:strVal val="visible"/>
                                      </p:to>
                                    </p:set>
                                    <p:animEffect transition="in" filter="wheel(4)">
                                      <p:cBhvr>
                                        <p:cTn id="67" dur="2000"/>
                                        <p:tgtEl>
                                          <p:spTgt spid="27671"/>
                                        </p:tgtEl>
                                      </p:cBhvr>
                                    </p:animEffect>
                                  </p:childTnLst>
                                </p:cTn>
                              </p:par>
                              <p:par>
                                <p:cTn id="68" presetID="21" presetClass="entr" presetSubtype="4" fill="hold" grpId="0" nodeType="withEffect">
                                  <p:stCondLst>
                                    <p:cond delay="0"/>
                                  </p:stCondLst>
                                  <p:childTnLst>
                                    <p:set>
                                      <p:cBhvr>
                                        <p:cTn id="69" dur="1" fill="hold">
                                          <p:stCondLst>
                                            <p:cond delay="0"/>
                                          </p:stCondLst>
                                        </p:cTn>
                                        <p:tgtEl>
                                          <p:spTgt spid="27672"/>
                                        </p:tgtEl>
                                        <p:attrNameLst>
                                          <p:attrName>style.visibility</p:attrName>
                                        </p:attrNameLst>
                                      </p:cBhvr>
                                      <p:to>
                                        <p:strVal val="visible"/>
                                      </p:to>
                                    </p:set>
                                    <p:animEffect transition="in" filter="wheel(4)">
                                      <p:cBhvr>
                                        <p:cTn id="70" dur="2000"/>
                                        <p:tgtEl>
                                          <p:spTgt spid="27672"/>
                                        </p:tgtEl>
                                      </p:cBhvr>
                                    </p:animEffect>
                                  </p:childTnLst>
                                </p:cTn>
                              </p:par>
                              <p:par>
                                <p:cTn id="71" presetID="21" presetClass="entr" presetSubtype="4" fill="hold" grpId="0" nodeType="withEffect">
                                  <p:stCondLst>
                                    <p:cond delay="0"/>
                                  </p:stCondLst>
                                  <p:childTnLst>
                                    <p:set>
                                      <p:cBhvr>
                                        <p:cTn id="72" dur="1" fill="hold">
                                          <p:stCondLst>
                                            <p:cond delay="0"/>
                                          </p:stCondLst>
                                        </p:cTn>
                                        <p:tgtEl>
                                          <p:spTgt spid="27674"/>
                                        </p:tgtEl>
                                        <p:attrNameLst>
                                          <p:attrName>style.visibility</p:attrName>
                                        </p:attrNameLst>
                                      </p:cBhvr>
                                      <p:to>
                                        <p:strVal val="visible"/>
                                      </p:to>
                                    </p:set>
                                    <p:animEffect transition="in" filter="wheel(4)">
                                      <p:cBhvr>
                                        <p:cTn id="73" dur="2000"/>
                                        <p:tgtEl>
                                          <p:spTgt spid="27674"/>
                                        </p:tgtEl>
                                      </p:cBhvr>
                                    </p:animEffect>
                                  </p:childTnLst>
                                </p:cTn>
                              </p:par>
                              <p:par>
                                <p:cTn id="74" presetID="21" presetClass="entr" presetSubtype="4" fill="hold" grpId="0" nodeType="withEffect">
                                  <p:stCondLst>
                                    <p:cond delay="0"/>
                                  </p:stCondLst>
                                  <p:childTnLst>
                                    <p:set>
                                      <p:cBhvr>
                                        <p:cTn id="75" dur="1" fill="hold">
                                          <p:stCondLst>
                                            <p:cond delay="0"/>
                                          </p:stCondLst>
                                        </p:cTn>
                                        <p:tgtEl>
                                          <p:spTgt spid="27675"/>
                                        </p:tgtEl>
                                        <p:attrNameLst>
                                          <p:attrName>style.visibility</p:attrName>
                                        </p:attrNameLst>
                                      </p:cBhvr>
                                      <p:to>
                                        <p:strVal val="visible"/>
                                      </p:to>
                                    </p:set>
                                    <p:animEffect transition="in" filter="wheel(4)">
                                      <p:cBhvr>
                                        <p:cTn id="76" dur="2000"/>
                                        <p:tgtEl>
                                          <p:spTgt spid="27675"/>
                                        </p:tgtEl>
                                      </p:cBhvr>
                                    </p:animEffect>
                                  </p:childTnLst>
                                </p:cTn>
                              </p:par>
                              <p:par>
                                <p:cTn id="77" presetID="21" presetClass="entr" presetSubtype="4" fill="hold" grpId="0" nodeType="withEffect">
                                  <p:stCondLst>
                                    <p:cond delay="0"/>
                                  </p:stCondLst>
                                  <p:childTnLst>
                                    <p:set>
                                      <p:cBhvr>
                                        <p:cTn id="78" dur="1" fill="hold">
                                          <p:stCondLst>
                                            <p:cond delay="0"/>
                                          </p:stCondLst>
                                        </p:cTn>
                                        <p:tgtEl>
                                          <p:spTgt spid="27676"/>
                                        </p:tgtEl>
                                        <p:attrNameLst>
                                          <p:attrName>style.visibility</p:attrName>
                                        </p:attrNameLst>
                                      </p:cBhvr>
                                      <p:to>
                                        <p:strVal val="visible"/>
                                      </p:to>
                                    </p:set>
                                    <p:animEffect transition="in" filter="wheel(4)">
                                      <p:cBhvr>
                                        <p:cTn id="79" dur="2000"/>
                                        <p:tgtEl>
                                          <p:spTgt spid="27676"/>
                                        </p:tgtEl>
                                      </p:cBhvr>
                                    </p:animEffec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16392"/>
                                        </p:tgtEl>
                                        <p:attrNameLst>
                                          <p:attrName>style.visibility</p:attrName>
                                        </p:attrNameLst>
                                      </p:cBhvr>
                                      <p:to>
                                        <p:strVal val="visible"/>
                                      </p:to>
                                    </p:set>
                                    <p:animEffect transition="in" filter="blinds(horizontal)">
                                      <p:cBhvr>
                                        <p:cTn id="84" dur="500"/>
                                        <p:tgtEl>
                                          <p:spTgt spid="16392"/>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16391"/>
                                        </p:tgtEl>
                                        <p:attrNameLst>
                                          <p:attrName>style.visibility</p:attrName>
                                        </p:attrNameLst>
                                      </p:cBhvr>
                                      <p:to>
                                        <p:strVal val="visible"/>
                                      </p:to>
                                    </p:set>
                                    <p:animEffect transition="in" filter="blinds(horizontal)">
                                      <p:cBhvr>
                                        <p:cTn id="89" dur="500"/>
                                        <p:tgtEl>
                                          <p:spTgt spid="16391"/>
                                        </p:tgtEl>
                                      </p:cBhvr>
                                    </p:animEffect>
                                  </p:childTnLst>
                                </p:cTn>
                              </p:par>
                            </p:childTnLst>
                          </p:cTn>
                        </p:par>
                      </p:childTnLst>
                    </p:cTn>
                  </p:par>
                  <p:par>
                    <p:cTn id="90" fill="hold">
                      <p:stCondLst>
                        <p:cond delay="indefinite"/>
                      </p:stCondLst>
                      <p:childTnLst>
                        <p:par>
                          <p:cTn id="91" fill="hold">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16396"/>
                                        </p:tgtEl>
                                        <p:attrNameLst>
                                          <p:attrName>style.visibility</p:attrName>
                                        </p:attrNameLst>
                                      </p:cBhvr>
                                      <p:to>
                                        <p:strVal val="visible"/>
                                      </p:to>
                                    </p:set>
                                    <p:animEffect transition="in" filter="blinds(horizontal)">
                                      <p:cBhvr>
                                        <p:cTn id="94" dur="500"/>
                                        <p:tgtEl>
                                          <p:spTgt spid="16396"/>
                                        </p:tgtEl>
                                      </p:cBhvr>
                                    </p:animEffect>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6395"/>
                                        </p:tgtEl>
                                        <p:attrNameLst>
                                          <p:attrName>style.visibility</p:attrName>
                                        </p:attrNameLst>
                                      </p:cBhvr>
                                      <p:to>
                                        <p:strVal val="visible"/>
                                      </p:to>
                                    </p:set>
                                    <p:animEffect transition="in" filter="blinds(horizontal)">
                                      <p:cBhvr>
                                        <p:cTn id="99" dur="500"/>
                                        <p:tgtEl>
                                          <p:spTgt spid="16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p:bldP spid="16391" grpId="0"/>
      <p:bldP spid="16392" grpId="0"/>
      <p:bldP spid="16393" grpId="0"/>
      <p:bldP spid="16394" grpId="0"/>
      <p:bldP spid="16395" grpId="0"/>
      <p:bldP spid="16396" grpId="0"/>
      <p:bldP spid="16397" grpId="0"/>
      <p:bldP spid="16398" grpId="0"/>
      <p:bldP spid="27664" grpId="0" animBg="1"/>
      <p:bldP spid="27665" grpId="0" animBg="1"/>
      <p:bldP spid="27666" grpId="0" animBg="1"/>
      <p:bldP spid="27667" grpId="0" animBg="1"/>
      <p:bldP spid="27668" grpId="0" animBg="1"/>
      <p:bldP spid="27669" grpId="0" animBg="1"/>
      <p:bldP spid="27670" grpId="0" animBg="1"/>
      <p:bldP spid="27671" grpId="0" animBg="1"/>
      <p:bldP spid="27672" grpId="0" animBg="1"/>
      <p:bldP spid="27674" grpId="0" animBg="1"/>
      <p:bldP spid="27675" grpId="0" animBg="1"/>
      <p:bldP spid="2767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1001713" y="1293813"/>
            <a:ext cx="1809750" cy="579437"/>
          </a:xfrm>
          <a:prstGeom prst="rect">
            <a:avLst/>
          </a:prstGeom>
          <a:noFill/>
          <a:ln w="9525">
            <a:noFill/>
            <a:miter lim="800000"/>
          </a:ln>
          <a:effectLst/>
        </p:spPr>
        <p:txBody>
          <a:bodyPr wrap="none">
            <a:spAutoFit/>
          </a:bodyPr>
          <a:lstStyle/>
          <a:p>
            <a:r>
              <a:rPr lang="zh-CN" altLang="en-US" sz="3200"/>
              <a:t>温故知新</a:t>
            </a:r>
            <a:endParaRPr lang="zh-CN" altLang="en-US" sz="3200"/>
          </a:p>
        </p:txBody>
      </p:sp>
      <p:sp>
        <p:nvSpPr>
          <p:cNvPr id="40966" name="Rectangle 6"/>
          <p:cNvSpPr>
            <a:spLocks noChangeArrowheads="1"/>
          </p:cNvSpPr>
          <p:nvPr/>
        </p:nvSpPr>
        <p:spPr bwMode="auto">
          <a:xfrm>
            <a:off x="3875088" y="2238375"/>
            <a:ext cx="3079750" cy="2359025"/>
          </a:xfrm>
          <a:prstGeom prst="rect">
            <a:avLst/>
          </a:prstGeom>
          <a:noFill/>
          <a:ln w="9525">
            <a:noFill/>
            <a:miter lim="800000"/>
          </a:ln>
          <a:effectLst/>
        </p:spPr>
        <p:txBody>
          <a:bodyPr wrap="none" anchor="ctr">
            <a:spAutoFit/>
          </a:bodyPr>
          <a:lstStyle/>
          <a:p>
            <a:pPr indent="266700" algn="ctr">
              <a:lnSpc>
                <a:spcPct val="155000"/>
              </a:lnSpc>
            </a:pPr>
            <a:r>
              <a:rPr lang="en-US" altLang="zh-CN" sz="3200" b="0">
                <a:latin typeface="微软雅黑" panose="020B0503020204020204" pitchFamily="34" charset="-122"/>
              </a:rPr>
              <a:t>1. </a:t>
            </a:r>
            <a:r>
              <a:rPr lang="zh-CN" altLang="en-US" sz="3200" b="0">
                <a:latin typeface="微软雅黑" panose="020B0503020204020204" pitchFamily="34" charset="-122"/>
              </a:rPr>
              <a:t>什么是磁性？</a:t>
            </a:r>
            <a:endParaRPr lang="zh-CN" altLang="en-US" sz="3200" b="0">
              <a:latin typeface="微软雅黑" panose="020B0503020204020204" pitchFamily="34" charset="-122"/>
            </a:endParaRPr>
          </a:p>
          <a:p>
            <a:pPr indent="266700" algn="ctr">
              <a:lnSpc>
                <a:spcPct val="155000"/>
              </a:lnSpc>
            </a:pPr>
            <a:r>
              <a:rPr lang="en-US" altLang="zh-CN" sz="3200" b="0">
                <a:latin typeface="微软雅黑" panose="020B0503020204020204" pitchFamily="34" charset="-122"/>
              </a:rPr>
              <a:t>2. </a:t>
            </a:r>
            <a:r>
              <a:rPr lang="zh-CN" altLang="en-US" sz="3200" b="0">
                <a:latin typeface="微软雅黑" panose="020B0503020204020204" pitchFamily="34" charset="-122"/>
              </a:rPr>
              <a:t>什么叫磁体？</a:t>
            </a:r>
            <a:endParaRPr lang="zh-CN" altLang="en-US" sz="3200" b="0">
              <a:latin typeface="微软雅黑" panose="020B0503020204020204" pitchFamily="34" charset="-122"/>
            </a:endParaRPr>
          </a:p>
          <a:p>
            <a:pPr indent="266700" algn="ctr">
              <a:lnSpc>
                <a:spcPct val="155000"/>
              </a:lnSpc>
            </a:pPr>
            <a:r>
              <a:rPr lang="en-US" altLang="zh-CN" sz="3200" b="0">
                <a:latin typeface="微软雅黑" panose="020B0503020204020204" pitchFamily="34" charset="-122"/>
              </a:rPr>
              <a:t>3. </a:t>
            </a:r>
            <a:r>
              <a:rPr lang="zh-CN" altLang="en-US" sz="3200" b="0">
                <a:latin typeface="微软雅黑" panose="020B0503020204020204" pitchFamily="34" charset="-122"/>
              </a:rPr>
              <a:t>什么是磁极？</a:t>
            </a:r>
            <a:endParaRPr lang="zh-CN" altLang="en-US" sz="3200" b="0">
              <a:latin typeface="微软雅黑" panose="020B0503020204020204" pitchFamily="34" charset="-122"/>
            </a:endParaRPr>
          </a:p>
        </p:txBody>
      </p:sp>
      <p:sp>
        <p:nvSpPr>
          <p:cNvPr id="40967" name="矩形 4"/>
          <p:cNvSpPr>
            <a:spLocks noChangeArrowheads="1"/>
          </p:cNvSpPr>
          <p:nvPr/>
        </p:nvSpPr>
        <p:spPr bwMode="auto">
          <a:xfrm>
            <a:off x="4324350" y="263525"/>
            <a:ext cx="1674813" cy="550863"/>
          </a:xfrm>
          <a:prstGeom prst="rect">
            <a:avLst/>
          </a:prstGeom>
          <a:noFill/>
          <a:ln w="9525">
            <a:noFill/>
            <a:miter lim="800000"/>
          </a:ln>
        </p:spPr>
        <p:txBody>
          <a:bodyPr anchor="ctr"/>
          <a:lstStyle/>
          <a:p>
            <a:pPr algn="ctr" eaLnBrk="0" hangingPunct="0"/>
            <a:r>
              <a:rPr lang="zh-CN" altLang="en-US">
                <a:solidFill>
                  <a:srgbClr val="C00000"/>
                </a:solidFill>
                <a:latin typeface="微软雅黑" panose="020B0503020204020204" pitchFamily="34" charset="-122"/>
                <a:sym typeface="宋体" panose="02010600030101010101" pitchFamily="2" charset="-122"/>
              </a:rPr>
              <a:t>复习旧课</a:t>
            </a:r>
            <a:endParaRPr lang="zh-CN" altLang="en-US">
              <a:solidFill>
                <a:srgbClr val="C00000"/>
              </a:solidFill>
              <a:latin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1000125" y="957263"/>
            <a:ext cx="2336800" cy="641350"/>
          </a:xfrm>
          <a:prstGeom prst="rect">
            <a:avLst/>
          </a:prstGeom>
          <a:noFill/>
          <a:ln w="9525">
            <a:noFill/>
            <a:miter lim="800000"/>
          </a:ln>
          <a:effectLst/>
        </p:spPr>
        <p:txBody>
          <a:bodyPr>
            <a:spAutoFit/>
          </a:bodyPr>
          <a:lstStyle/>
          <a:p>
            <a:pPr>
              <a:spcBef>
                <a:spcPct val="50000"/>
              </a:spcBef>
              <a:buFontTx/>
              <a:buNone/>
            </a:pPr>
            <a:r>
              <a:rPr lang="zh-CN" altLang="en-US" sz="3600"/>
              <a:t>课堂小结：</a:t>
            </a:r>
            <a:endParaRPr lang="zh-CN" altLang="en-US" sz="3600"/>
          </a:p>
        </p:txBody>
      </p:sp>
      <p:sp>
        <p:nvSpPr>
          <p:cNvPr id="21510" name="Text Box 6"/>
          <p:cNvSpPr txBox="1">
            <a:spLocks noChangeArrowheads="1"/>
          </p:cNvSpPr>
          <p:nvPr/>
        </p:nvSpPr>
        <p:spPr bwMode="auto">
          <a:xfrm>
            <a:off x="304800" y="1676400"/>
            <a:ext cx="11277600" cy="1117600"/>
          </a:xfrm>
          <a:prstGeom prst="rect">
            <a:avLst/>
          </a:prstGeom>
          <a:noFill/>
          <a:ln w="9525">
            <a:noFill/>
            <a:miter lim="800000"/>
          </a:ln>
          <a:effectLst/>
        </p:spPr>
        <p:txBody>
          <a:bodyPr>
            <a:spAutoFit/>
          </a:bodyPr>
          <a:lstStyle/>
          <a:p>
            <a:pPr>
              <a:lnSpc>
                <a:spcPct val="120000"/>
              </a:lnSpc>
              <a:spcBef>
                <a:spcPct val="50000"/>
              </a:spcBef>
              <a:buFontTx/>
              <a:buNone/>
            </a:pPr>
            <a:r>
              <a:rPr lang="en-US" altLang="zh-CN" sz="2800" b="0">
                <a:latin typeface="微软雅黑" panose="020B0503020204020204" pitchFamily="34" charset="-122"/>
              </a:rPr>
              <a:t>       </a:t>
            </a:r>
            <a:r>
              <a:rPr lang="zh-CN" altLang="en-US" sz="2800" b="0">
                <a:latin typeface="微软雅黑" panose="020B0503020204020204" pitchFamily="34" charset="-122"/>
              </a:rPr>
              <a:t>一、磁体周围存在着磁场，磁场对放入其中的磁体具有力的作用，这是磁场的基本性质。磁体间的相互作用都是通过磁场发生的。</a:t>
            </a:r>
            <a:endParaRPr lang="zh-CN" altLang="en-US" sz="2800" b="0">
              <a:latin typeface="微软雅黑" panose="020B0503020204020204" pitchFamily="34" charset="-122"/>
            </a:endParaRPr>
          </a:p>
        </p:txBody>
      </p:sp>
      <p:sp>
        <p:nvSpPr>
          <p:cNvPr id="21511" name="Text Box 7"/>
          <p:cNvSpPr txBox="1">
            <a:spLocks noChangeArrowheads="1"/>
          </p:cNvSpPr>
          <p:nvPr/>
        </p:nvSpPr>
        <p:spPr bwMode="auto">
          <a:xfrm>
            <a:off x="304800" y="3048000"/>
            <a:ext cx="11277600" cy="1630363"/>
          </a:xfrm>
          <a:prstGeom prst="rect">
            <a:avLst/>
          </a:prstGeom>
          <a:noFill/>
          <a:ln w="9525">
            <a:noFill/>
            <a:miter lim="800000"/>
          </a:ln>
          <a:effectLst/>
        </p:spPr>
        <p:txBody>
          <a:bodyPr>
            <a:spAutoFit/>
          </a:bodyPr>
          <a:lstStyle/>
          <a:p>
            <a:pPr>
              <a:lnSpc>
                <a:spcPct val="120000"/>
              </a:lnSpc>
              <a:spcBef>
                <a:spcPct val="50000"/>
              </a:spcBef>
              <a:buFontTx/>
              <a:buNone/>
            </a:pPr>
            <a:r>
              <a:rPr lang="en-US" altLang="zh-CN" sz="2800" b="0">
                <a:latin typeface="微软雅黑" panose="020B0503020204020204" pitchFamily="34" charset="-122"/>
              </a:rPr>
              <a:t>        </a:t>
            </a:r>
            <a:r>
              <a:rPr lang="zh-CN" altLang="en-US" sz="2800" b="0">
                <a:latin typeface="微软雅黑" panose="020B0503020204020204" pitchFamily="34" charset="-122"/>
              </a:rPr>
              <a:t>二、磁感线：为了形象、方便地描述空间磁场的分布情况，人们用一些带箭头的曲线将小磁针的排列情况表示出来，这样的曲线叫做磁感线。磁体周围的磁感线都是从磁体的北极出来，回到南极。</a:t>
            </a:r>
            <a:endParaRPr lang="zh-CN" altLang="en-US" sz="2800" b="0">
              <a:latin typeface="微软雅黑" panose="020B0503020204020204" pitchFamily="34" charset="-122"/>
            </a:endParaRPr>
          </a:p>
        </p:txBody>
      </p:sp>
      <p:sp>
        <p:nvSpPr>
          <p:cNvPr id="21512" name="Text Box 8"/>
          <p:cNvSpPr txBox="1">
            <a:spLocks noChangeArrowheads="1"/>
          </p:cNvSpPr>
          <p:nvPr/>
        </p:nvSpPr>
        <p:spPr bwMode="auto">
          <a:xfrm>
            <a:off x="304800" y="4800600"/>
            <a:ext cx="11277600" cy="1630363"/>
          </a:xfrm>
          <a:prstGeom prst="rect">
            <a:avLst/>
          </a:prstGeom>
          <a:noFill/>
          <a:ln w="9525">
            <a:noFill/>
            <a:miter lim="800000"/>
          </a:ln>
          <a:effectLst/>
        </p:spPr>
        <p:txBody>
          <a:bodyPr>
            <a:spAutoFit/>
          </a:bodyPr>
          <a:lstStyle/>
          <a:p>
            <a:pPr>
              <a:lnSpc>
                <a:spcPct val="120000"/>
              </a:lnSpc>
              <a:spcBef>
                <a:spcPct val="50000"/>
              </a:spcBef>
              <a:buFontTx/>
              <a:buNone/>
            </a:pPr>
            <a:r>
              <a:rPr lang="en-US" altLang="zh-CN" sz="2800" b="0">
                <a:latin typeface="微软雅黑" panose="020B0503020204020204" pitchFamily="34" charset="-122"/>
              </a:rPr>
              <a:t>        </a:t>
            </a:r>
            <a:r>
              <a:rPr lang="zh-CN" altLang="en-US" sz="2800" b="0">
                <a:latin typeface="微软雅黑" panose="020B0503020204020204" pitchFamily="34" charset="-122"/>
              </a:rPr>
              <a:t>三、地球本身相当于一个大的磁体，地球周围空间存在的磁场叫做地磁场。指南针的转动是受地磁场作用的结果。地磁场的</a:t>
            </a:r>
            <a:r>
              <a:rPr lang="en-US" altLang="zh-CN" sz="2800" b="0">
                <a:latin typeface="微软雅黑" panose="020B0503020204020204" pitchFamily="34" charset="-122"/>
              </a:rPr>
              <a:t>N</a:t>
            </a:r>
            <a:r>
              <a:rPr lang="zh-CN" altLang="en-US" sz="2800" b="0">
                <a:latin typeface="微软雅黑" panose="020B0503020204020204" pitchFamily="34" charset="-122"/>
              </a:rPr>
              <a:t>极在地理的南极附近，地磁场的</a:t>
            </a:r>
            <a:r>
              <a:rPr lang="en-US" altLang="zh-CN" sz="2800" b="0">
                <a:latin typeface="微软雅黑" panose="020B0503020204020204" pitchFamily="34" charset="-122"/>
              </a:rPr>
              <a:t>S</a:t>
            </a:r>
            <a:r>
              <a:rPr lang="zh-CN" altLang="en-US" sz="2800" b="0">
                <a:latin typeface="微软雅黑" panose="020B0503020204020204" pitchFamily="34" charset="-122"/>
              </a:rPr>
              <a:t>极在地理的北极附近。</a:t>
            </a:r>
            <a:endParaRPr lang="zh-CN" altLang="en-US" sz="2800" b="0">
              <a:latin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500" fill="hold"/>
                                        <p:tgtEl>
                                          <p:spTgt spid="21508"/>
                                        </p:tgtEl>
                                        <p:attrNameLst>
                                          <p:attrName>ppt_x</p:attrName>
                                        </p:attrNameLst>
                                      </p:cBhvr>
                                      <p:tavLst>
                                        <p:tav tm="0">
                                          <p:val>
                                            <p:strVal val="#ppt_x"/>
                                          </p:val>
                                        </p:tav>
                                        <p:tav tm="100000">
                                          <p:val>
                                            <p:strVal val="#ppt_x"/>
                                          </p:val>
                                        </p:tav>
                                      </p:tavLst>
                                    </p:anim>
                                    <p:anim calcmode="lin" valueType="num">
                                      <p:cBhvr additive="base">
                                        <p:cTn id="8" dur="500" fill="hold"/>
                                        <p:tgtEl>
                                          <p:spTgt spid="2150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21510"/>
                                        </p:tgtEl>
                                        <p:attrNameLst>
                                          <p:attrName>style.visibility</p:attrName>
                                        </p:attrNameLst>
                                      </p:cBhvr>
                                      <p:to>
                                        <p:strVal val="visible"/>
                                      </p:to>
                                    </p:set>
                                    <p:animEffect transition="in" filter="checkerboard(across)">
                                      <p:cBhvr>
                                        <p:cTn id="13" dur="500"/>
                                        <p:tgtEl>
                                          <p:spTgt spid="21510"/>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21511"/>
                                        </p:tgtEl>
                                        <p:attrNameLst>
                                          <p:attrName>style.visibility</p:attrName>
                                        </p:attrNameLst>
                                      </p:cBhvr>
                                      <p:to>
                                        <p:strVal val="visible"/>
                                      </p:to>
                                    </p:set>
                                    <p:animEffect transition="in" filter="diamond(in)">
                                      <p:cBhvr>
                                        <p:cTn id="18" dur="1000"/>
                                        <p:tgtEl>
                                          <p:spTgt spid="21511"/>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21512"/>
                                        </p:tgtEl>
                                        <p:attrNameLst>
                                          <p:attrName>style.visibility</p:attrName>
                                        </p:attrNameLst>
                                      </p:cBhvr>
                                      <p:to>
                                        <p:strVal val="visible"/>
                                      </p:to>
                                    </p:set>
                                    <p:animEffect transition="in" filter="circle(in)">
                                      <p:cBhvr>
                                        <p:cTn id="23" dur="1000"/>
                                        <p:tgtEl>
                                          <p:spTgt spid="21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10" grpId="0"/>
      <p:bldP spid="21511" grpId="0"/>
      <p:bldP spid="215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2457450" y="2420938"/>
            <a:ext cx="6904038" cy="2139950"/>
          </a:xfrm>
          <a:prstGeom prst="rect">
            <a:avLst/>
          </a:prstGeom>
          <a:noFill/>
          <a:ln w="9525">
            <a:noFill/>
            <a:miter lim="800000"/>
          </a:ln>
          <a:effectLst/>
        </p:spPr>
        <p:txBody>
          <a:bodyPr anchor="ctr">
            <a:spAutoFit/>
          </a:bodyPr>
          <a:lstStyle/>
          <a:p>
            <a:pPr>
              <a:lnSpc>
                <a:spcPct val="160000"/>
              </a:lnSpc>
            </a:pPr>
            <a:r>
              <a:rPr lang="zh-CN" altLang="en-US" sz="2800" b="0">
                <a:latin typeface="微软雅黑" panose="020B0503020204020204" pitchFamily="34" charset="-122"/>
              </a:rPr>
              <a:t>      磁体两端的磁性最强</a:t>
            </a:r>
            <a:r>
              <a:rPr lang="en-US" altLang="zh-CN" sz="2800" b="0">
                <a:latin typeface="微软雅黑" panose="020B0503020204020204" pitchFamily="34" charset="-122"/>
              </a:rPr>
              <a:t>,</a:t>
            </a:r>
            <a:r>
              <a:rPr lang="zh-CN" altLang="en-US" sz="2800" b="0">
                <a:latin typeface="微软雅黑" panose="020B0503020204020204" pitchFamily="34" charset="-122"/>
              </a:rPr>
              <a:t>如果把两磁极相互靠近时</a:t>
            </a:r>
            <a:r>
              <a:rPr lang="en-US" altLang="zh-CN" sz="2800" b="0">
                <a:latin typeface="微软雅黑" panose="020B0503020204020204" pitchFamily="34" charset="-122"/>
              </a:rPr>
              <a:t>,</a:t>
            </a:r>
            <a:r>
              <a:rPr lang="zh-CN" altLang="en-US" sz="2800" b="0">
                <a:latin typeface="微软雅黑" panose="020B0503020204020204" pitchFamily="34" charset="-122"/>
              </a:rPr>
              <a:t>会发生什么现象呢</a:t>
            </a:r>
            <a:r>
              <a:rPr lang="en-US" altLang="zh-CN" sz="2800" b="0">
                <a:latin typeface="微软雅黑" panose="020B0503020204020204" pitchFamily="34" charset="-122"/>
              </a:rPr>
              <a:t>?</a:t>
            </a:r>
            <a:r>
              <a:rPr lang="zh-CN" altLang="en-US" sz="2800" b="0">
                <a:latin typeface="微软雅黑" panose="020B0503020204020204" pitchFamily="34" charset="-122"/>
              </a:rPr>
              <a:t>下面请同学们通过实验来研究。 </a:t>
            </a:r>
            <a:endParaRPr lang="zh-CN" altLang="en-US" sz="2800" b="0">
              <a:latin typeface="微软雅黑" panose="020B0503020204020204" pitchFamily="34" charset="-122"/>
            </a:endParaRPr>
          </a:p>
        </p:txBody>
      </p:sp>
      <p:sp>
        <p:nvSpPr>
          <p:cNvPr id="9222" name="Rectangle 6"/>
          <p:cNvSpPr>
            <a:spLocks noChangeArrowheads="1"/>
          </p:cNvSpPr>
          <p:nvPr/>
        </p:nvSpPr>
        <p:spPr bwMode="auto">
          <a:xfrm>
            <a:off x="1001713" y="1293813"/>
            <a:ext cx="1809750" cy="579437"/>
          </a:xfrm>
          <a:prstGeom prst="rect">
            <a:avLst/>
          </a:prstGeom>
          <a:noFill/>
          <a:ln w="9525">
            <a:noFill/>
            <a:miter lim="800000"/>
          </a:ln>
          <a:effectLst/>
        </p:spPr>
        <p:txBody>
          <a:bodyPr wrap="none">
            <a:spAutoFit/>
          </a:bodyPr>
          <a:lstStyle/>
          <a:p>
            <a:r>
              <a:rPr lang="zh-CN" altLang="en-US" sz="3200"/>
              <a:t>创设情景</a:t>
            </a:r>
            <a:endParaRPr lang="zh-CN" altLang="en-US" sz="3200"/>
          </a:p>
        </p:txBody>
      </p:sp>
      <p:sp>
        <p:nvSpPr>
          <p:cNvPr id="9223" name="矩形 4"/>
          <p:cNvSpPr>
            <a:spLocks noChangeArrowheads="1"/>
          </p:cNvSpPr>
          <p:nvPr/>
        </p:nvSpPr>
        <p:spPr bwMode="auto">
          <a:xfrm>
            <a:off x="4294188" y="247650"/>
            <a:ext cx="1674812" cy="550863"/>
          </a:xfrm>
          <a:prstGeom prst="rect">
            <a:avLst/>
          </a:prstGeom>
          <a:noFill/>
          <a:ln w="9525">
            <a:noFill/>
            <a:miter lim="800000"/>
          </a:ln>
        </p:spPr>
        <p:txBody>
          <a:bodyPr anchor="ctr"/>
          <a:lstStyle/>
          <a:p>
            <a:pPr algn="ctr" eaLnBrk="0" hangingPunct="0"/>
            <a:r>
              <a:rPr lang="zh-CN" altLang="en-US">
                <a:solidFill>
                  <a:srgbClr val="C00000"/>
                </a:solidFill>
                <a:latin typeface="微软雅黑" panose="020B0503020204020204" pitchFamily="34" charset="-122"/>
                <a:sym typeface="宋体" panose="02010600030101010101" pitchFamily="2" charset="-122"/>
              </a:rPr>
              <a:t>激发学习动机</a:t>
            </a:r>
            <a:endParaRPr lang="zh-CN" altLang="en-US">
              <a:solidFill>
                <a:srgbClr val="C00000"/>
              </a:solidFill>
              <a:latin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ph type="title" idx="4294967295"/>
          </p:nvPr>
        </p:nvSpPr>
        <p:spPr bwMode="auto">
          <a:xfrm>
            <a:off x="666750" y="2217738"/>
            <a:ext cx="5024438" cy="1143000"/>
          </a:xfrm>
          <a:prstGeom prst="rect">
            <a:avLst/>
          </a:prstGeom>
          <a:noFill/>
          <a:ln>
            <a:miter lim="800000"/>
          </a:ln>
        </p:spPr>
        <p:txBody>
          <a:bodyPr/>
          <a:lstStyle/>
          <a:p>
            <a:r>
              <a:rPr lang="zh-CN" altLang="en-US" sz="2800" smtClean="0"/>
              <a:t>磁极间的相互作用规律</a:t>
            </a:r>
            <a:r>
              <a:rPr lang="en-US" altLang="zh-CN" sz="2800" smtClean="0"/>
              <a:t>:</a:t>
            </a:r>
            <a:endParaRPr lang="en-US" altLang="zh-CN" sz="2800" smtClean="0"/>
          </a:p>
        </p:txBody>
      </p:sp>
      <p:sp>
        <p:nvSpPr>
          <p:cNvPr id="13315" name="Rectangle 3"/>
          <p:cNvSpPr>
            <a:spLocks noChangeArrowheads="1"/>
          </p:cNvSpPr>
          <p:nvPr>
            <p:ph type="body" idx="4294967295"/>
          </p:nvPr>
        </p:nvSpPr>
        <p:spPr bwMode="auto">
          <a:xfrm>
            <a:off x="496888" y="3514725"/>
            <a:ext cx="4094162" cy="1557338"/>
          </a:xfrm>
          <a:prstGeom prst="rect">
            <a:avLst/>
          </a:prstGeom>
          <a:noFill/>
          <a:ln>
            <a:miter lim="800000"/>
          </a:ln>
        </p:spPr>
        <p:txBody>
          <a:bodyPr/>
          <a:lstStyle/>
          <a:p>
            <a:pPr>
              <a:lnSpc>
                <a:spcPct val="140000"/>
              </a:lnSpc>
              <a:buFont typeface="Arial" panose="020B0604020202020204" pitchFamily="34" charset="0"/>
              <a:buNone/>
            </a:pPr>
            <a:r>
              <a:rPr lang="zh-CN" altLang="en-US" smtClean="0"/>
              <a:t>   同名磁极相互排斥，         异名磁极相互吸引。</a:t>
            </a:r>
            <a:endParaRPr lang="zh-CN" altLang="en-US" smtClean="0"/>
          </a:p>
        </p:txBody>
      </p:sp>
      <p:pic>
        <p:nvPicPr>
          <p:cNvPr id="9222" name="Picture 6" descr="0009"/>
          <p:cNvPicPr>
            <a:picLocks noChangeAspect="1" noChangeArrowheads="1"/>
          </p:cNvPicPr>
          <p:nvPr/>
        </p:nvPicPr>
        <p:blipFill>
          <a:blip r:embed="rId1"/>
          <a:srcRect/>
          <a:stretch>
            <a:fillRect/>
          </a:stretch>
        </p:blipFill>
        <p:spPr bwMode="auto">
          <a:xfrm>
            <a:off x="5778500" y="1131888"/>
            <a:ext cx="5994400" cy="2554287"/>
          </a:xfrm>
          <a:prstGeom prst="rect">
            <a:avLst/>
          </a:prstGeom>
          <a:noFill/>
          <a:ln w="9525">
            <a:noFill/>
            <a:miter lim="800000"/>
            <a:headEnd/>
            <a:tailEnd/>
          </a:ln>
        </p:spPr>
      </p:pic>
      <p:pic>
        <p:nvPicPr>
          <p:cNvPr id="9223" name="Picture 7" descr="0010"/>
          <p:cNvPicPr>
            <a:picLocks noChangeAspect="1" noChangeArrowheads="1"/>
          </p:cNvPicPr>
          <p:nvPr/>
        </p:nvPicPr>
        <p:blipFill>
          <a:blip r:embed="rId2"/>
          <a:srcRect/>
          <a:stretch>
            <a:fillRect/>
          </a:stretch>
        </p:blipFill>
        <p:spPr bwMode="auto">
          <a:xfrm>
            <a:off x="5816600" y="3889375"/>
            <a:ext cx="5976938" cy="2398713"/>
          </a:xfrm>
          <a:prstGeom prst="rect">
            <a:avLst/>
          </a:prstGeom>
          <a:noFill/>
          <a:ln w="9525">
            <a:noFill/>
            <a:miter lim="800000"/>
            <a:headEnd/>
            <a:tailEnd/>
          </a:ln>
        </p:spPr>
      </p:pic>
      <p:sp>
        <p:nvSpPr>
          <p:cNvPr id="13319" name="Text Box 7"/>
          <p:cNvSpPr txBox="1">
            <a:spLocks noChangeArrowheads="1"/>
          </p:cNvSpPr>
          <p:nvPr/>
        </p:nvSpPr>
        <p:spPr bwMode="auto">
          <a:xfrm>
            <a:off x="706438" y="1233488"/>
            <a:ext cx="1606550" cy="519112"/>
          </a:xfrm>
          <a:prstGeom prst="rect">
            <a:avLst/>
          </a:prstGeom>
          <a:noFill/>
          <a:ln w="9525">
            <a:noFill/>
            <a:miter lim="800000"/>
          </a:ln>
          <a:effectLst/>
        </p:spPr>
        <p:txBody>
          <a:bodyPr wrap="none">
            <a:spAutoFit/>
          </a:bodyPr>
          <a:lstStyle/>
          <a:p>
            <a:pPr>
              <a:buFontTx/>
              <a:buNone/>
            </a:pPr>
            <a:r>
              <a:rPr lang="zh-CN" altLang="en-US" sz="2800"/>
              <a:t>动手做：</a:t>
            </a:r>
            <a:endParaRPr lang="zh-CN" altLang="en-US" sz="2800"/>
          </a:p>
        </p:txBody>
      </p:sp>
      <p:sp>
        <p:nvSpPr>
          <p:cNvPr id="13320" name="矩形 4"/>
          <p:cNvSpPr>
            <a:spLocks noChangeArrowheads="1"/>
          </p:cNvSpPr>
          <p:nvPr/>
        </p:nvSpPr>
        <p:spPr bwMode="auto">
          <a:xfrm>
            <a:off x="4138613" y="187325"/>
            <a:ext cx="1674812" cy="550863"/>
          </a:xfrm>
          <a:prstGeom prst="rect">
            <a:avLst/>
          </a:prstGeom>
          <a:noFill/>
          <a:ln w="9525">
            <a:noFill/>
            <a:miter lim="800000"/>
          </a:ln>
        </p:spPr>
        <p:txBody>
          <a:bodyPr anchor="ctr"/>
          <a:lstStyle/>
          <a:p>
            <a:pPr algn="ctr" eaLnBrk="0" hangingPunct="0"/>
            <a:r>
              <a:rPr lang="zh-CN" altLang="en-US">
                <a:solidFill>
                  <a:srgbClr val="C00000"/>
                </a:solidFill>
                <a:latin typeface="微软雅黑" panose="020B0503020204020204" pitchFamily="34" charset="-122"/>
                <a:sym typeface="宋体" panose="02010600030101010101" pitchFamily="2" charset="-122"/>
              </a:rPr>
              <a:t>讲授新知识</a:t>
            </a:r>
            <a:endParaRPr lang="zh-CN" altLang="en-US">
              <a:solidFill>
                <a:srgbClr val="C00000"/>
              </a:solidFill>
              <a:latin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319">
                                            <p:txEl>
                                              <p:pRg st="0" end="0"/>
                                            </p:txEl>
                                          </p:spTgt>
                                        </p:tgtEl>
                                        <p:attrNameLst>
                                          <p:attrName>style.visibility</p:attrName>
                                        </p:attrNameLst>
                                      </p:cBhvr>
                                      <p:to>
                                        <p:strVal val="visible"/>
                                      </p:to>
                                    </p:set>
                                    <p:anim calcmode="lin" valueType="num">
                                      <p:cBhvr additive="base">
                                        <p:cTn id="7" dur="500" fill="hold"/>
                                        <p:tgtEl>
                                          <p:spTgt spid="133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nodeType="clickEffect">
                                  <p:stCondLst>
                                    <p:cond delay="0"/>
                                  </p:stCondLst>
                                  <p:childTnLst>
                                    <p:set>
                                      <p:cBhvr>
                                        <p:cTn id="12" dur="1" fill="hold">
                                          <p:stCondLst>
                                            <p:cond delay="0"/>
                                          </p:stCondLst>
                                        </p:cTn>
                                        <p:tgtEl>
                                          <p:spTgt spid="9222"/>
                                        </p:tgtEl>
                                        <p:attrNameLst>
                                          <p:attrName>style.visibility</p:attrName>
                                        </p:attrNameLst>
                                      </p:cBhvr>
                                      <p:to>
                                        <p:strVal val="visible"/>
                                      </p:to>
                                    </p:set>
                                    <p:animEffect transition="in" filter="wedge">
                                      <p:cBhvr>
                                        <p:cTn id="13" dur="1000"/>
                                        <p:tgtEl>
                                          <p:spTgt spid="9222"/>
                                        </p:tgtEl>
                                      </p:cBhvr>
                                    </p:animEffect>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par>
                    <p:cTn id="14" fill="hold">
                      <p:stCondLst>
                        <p:cond delay="indefinite"/>
                      </p:stCondLst>
                      <p:childTnLst>
                        <p:par>
                          <p:cTn id="15" fill="hold">
                            <p:stCondLst>
                              <p:cond delay="0"/>
                            </p:stCondLst>
                            <p:childTnLst>
                              <p:par>
                                <p:cTn id="16" presetID="20" presetClass="entr" presetSubtype="0" fill="hold" nodeType="clickEffect">
                                  <p:stCondLst>
                                    <p:cond delay="0"/>
                                  </p:stCondLst>
                                  <p:childTnLst>
                                    <p:set>
                                      <p:cBhvr>
                                        <p:cTn id="17" dur="1" fill="hold">
                                          <p:stCondLst>
                                            <p:cond delay="0"/>
                                          </p:stCondLst>
                                        </p:cTn>
                                        <p:tgtEl>
                                          <p:spTgt spid="9223"/>
                                        </p:tgtEl>
                                        <p:attrNameLst>
                                          <p:attrName>style.visibility</p:attrName>
                                        </p:attrNameLst>
                                      </p:cBhvr>
                                      <p:to>
                                        <p:strVal val="visible"/>
                                      </p:to>
                                    </p:set>
                                    <p:animEffect transition="in" filter="wedge">
                                      <p:cBhvr>
                                        <p:cTn id="18" dur="1000"/>
                                        <p:tgtEl>
                                          <p:spTgt spid="9223"/>
                                        </p:tgtEl>
                                      </p:cBhvr>
                                    </p:animEffect>
                                  </p:childTnLst>
                                  <p:subTnLst>
                                    <p:audio>
                                      <p:cMediaNode>
                                        <p:cTn display="0" masterRel="sameClick">
                                          <p:stCondLst>
                                            <p:cond evt="begin" delay="0">
                                              <p:tn val="16"/>
                                            </p:cond>
                                          </p:stCondLst>
                                          <p:endCondLst>
                                            <p:cond evt="onStopAudio" delay="0">
                                              <p:tgtEl>
                                                <p:sldTgt/>
                                              </p:tgtEl>
                                            </p:cond>
                                          </p:endCondLst>
                                        </p:cTn>
                                        <p:tgtEl>
                                          <p:sndTgt r:embed="rId3" name="chimes.wav"/>
                                        </p:tgtEl>
                                      </p:cMediaNode>
                                    </p:audio>
                                  </p:sub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3314"/>
                                        </p:tgtEl>
                                        <p:attrNameLst>
                                          <p:attrName>style.visibility</p:attrName>
                                        </p:attrNameLst>
                                      </p:cBhvr>
                                      <p:to>
                                        <p:strVal val="visible"/>
                                      </p:to>
                                    </p:set>
                                    <p:anim calcmode="lin" valueType="num">
                                      <p:cBhvr additive="base">
                                        <p:cTn id="23" dur="500" fill="hold"/>
                                        <p:tgtEl>
                                          <p:spTgt spid="13314"/>
                                        </p:tgtEl>
                                        <p:attrNameLst>
                                          <p:attrName>ppt_x</p:attrName>
                                        </p:attrNameLst>
                                      </p:cBhvr>
                                      <p:tavLst>
                                        <p:tav tm="0">
                                          <p:val>
                                            <p:strVal val="#ppt_x"/>
                                          </p:val>
                                        </p:tav>
                                        <p:tav tm="100000">
                                          <p:val>
                                            <p:strVal val="#ppt_x"/>
                                          </p:val>
                                        </p:tav>
                                      </p:tavLst>
                                    </p:anim>
                                    <p:anim calcmode="lin" valueType="num">
                                      <p:cBhvr additive="base">
                                        <p:cTn id="24"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3315">
                                            <p:txEl>
                                              <p:pRg st="0" end="0"/>
                                            </p:txEl>
                                          </p:spTgt>
                                        </p:tgtEl>
                                        <p:attrNameLst>
                                          <p:attrName>style.visibility</p:attrName>
                                        </p:attrNameLst>
                                      </p:cBhvr>
                                      <p:to>
                                        <p:strVal val="visible"/>
                                      </p:to>
                                    </p:set>
                                    <p:anim calcmode="lin" valueType="num">
                                      <p:cBhvr additive="base">
                                        <p:cTn id="29"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ph type="body" idx="4294967295"/>
          </p:nvPr>
        </p:nvSpPr>
        <p:spPr bwMode="auto">
          <a:xfrm>
            <a:off x="0" y="3429000"/>
            <a:ext cx="12192000" cy="3429000"/>
          </a:xfrm>
          <a:prstGeom prst="rect">
            <a:avLst/>
          </a:prstGeom>
          <a:noFill/>
          <a:ln>
            <a:miter lim="800000"/>
          </a:ln>
        </p:spPr>
        <p:txBody>
          <a:bodyPr/>
          <a:lstStyle/>
          <a:p>
            <a:endParaRPr lang="zh-CN" altLang="en-US" b="1" smtClean="0"/>
          </a:p>
          <a:p>
            <a:endParaRPr lang="zh-CN" altLang="en-US" b="1" smtClean="0"/>
          </a:p>
          <a:p>
            <a:pPr>
              <a:buFont typeface="Arial" panose="020B0604020202020204" pitchFamily="34" charset="0"/>
              <a:buNone/>
            </a:pPr>
            <a:endParaRPr lang="zh-CN" altLang="en-US" sz="3600" b="1" smtClean="0"/>
          </a:p>
        </p:txBody>
      </p:sp>
      <p:sp>
        <p:nvSpPr>
          <p:cNvPr id="14342" name="Text Box 6"/>
          <p:cNvSpPr txBox="1">
            <a:spLocks noChangeArrowheads="1"/>
          </p:cNvSpPr>
          <p:nvPr/>
        </p:nvSpPr>
        <p:spPr bwMode="auto">
          <a:xfrm>
            <a:off x="1255713" y="1343025"/>
            <a:ext cx="3149600" cy="579438"/>
          </a:xfrm>
          <a:prstGeom prst="rect">
            <a:avLst/>
          </a:prstGeom>
          <a:noFill/>
          <a:ln w="9525">
            <a:noFill/>
            <a:miter lim="800000"/>
          </a:ln>
          <a:effectLst/>
        </p:spPr>
        <p:txBody>
          <a:bodyPr>
            <a:spAutoFit/>
          </a:bodyPr>
          <a:lstStyle/>
          <a:p>
            <a:pPr>
              <a:buFontTx/>
              <a:buNone/>
            </a:pPr>
            <a:r>
              <a:rPr lang="zh-CN" altLang="en-US" sz="3200"/>
              <a:t>一、磁场</a:t>
            </a:r>
            <a:endParaRPr lang="zh-CN" altLang="en-US" sz="3200"/>
          </a:p>
        </p:txBody>
      </p:sp>
      <p:sp>
        <p:nvSpPr>
          <p:cNvPr id="14343" name="Rectangle 7"/>
          <p:cNvSpPr>
            <a:spLocks noChangeArrowheads="1"/>
          </p:cNvSpPr>
          <p:nvPr/>
        </p:nvSpPr>
        <p:spPr bwMode="auto">
          <a:xfrm>
            <a:off x="1219200" y="2247900"/>
            <a:ext cx="9131300" cy="1887538"/>
          </a:xfrm>
          <a:prstGeom prst="rect">
            <a:avLst/>
          </a:prstGeom>
          <a:noFill/>
          <a:ln w="9525">
            <a:noFill/>
            <a:miter lim="800000"/>
          </a:ln>
          <a:effectLst/>
        </p:spPr>
        <p:txBody>
          <a:bodyPr>
            <a:spAutoFit/>
          </a:bodyPr>
          <a:lstStyle/>
          <a:p>
            <a:pPr>
              <a:lnSpc>
                <a:spcPct val="140000"/>
              </a:lnSpc>
            </a:pPr>
            <a:r>
              <a:rPr lang="zh-CN" altLang="en-US" sz="2800" b="0">
                <a:sym typeface="Calibri Light" pitchFamily="34" charset="0"/>
              </a:rPr>
              <a:t>        两个磁体靠近时，虽然没有接触，它们之间却出现了力的作用，那么这种力的作用是如何产生的呢？</a:t>
            </a:r>
            <a:br>
              <a:rPr lang="zh-CN" altLang="en-US" sz="2800" b="0">
                <a:sym typeface="Calibri Light" pitchFamily="34" charset="0"/>
              </a:rPr>
            </a:br>
            <a:endParaRPr lang="zh-CN" altLang="en-US" sz="2800" b="0">
              <a:sym typeface="Calibri Light" pitchFamily="34" charset="0"/>
            </a:endParaRPr>
          </a:p>
        </p:txBody>
      </p:sp>
      <p:sp>
        <p:nvSpPr>
          <p:cNvPr id="14344" name="Rectangle 8"/>
          <p:cNvSpPr>
            <a:spLocks noChangeArrowheads="1"/>
          </p:cNvSpPr>
          <p:nvPr/>
        </p:nvSpPr>
        <p:spPr bwMode="auto">
          <a:xfrm>
            <a:off x="1176338" y="3673475"/>
            <a:ext cx="8751887" cy="1887538"/>
          </a:xfrm>
          <a:prstGeom prst="rect">
            <a:avLst/>
          </a:prstGeom>
          <a:noFill/>
          <a:ln w="9525">
            <a:noFill/>
            <a:miter lim="800000"/>
          </a:ln>
          <a:effectLst/>
        </p:spPr>
        <p:txBody>
          <a:bodyPr>
            <a:spAutoFit/>
          </a:bodyPr>
          <a:lstStyle/>
          <a:p>
            <a:pPr>
              <a:lnSpc>
                <a:spcPct val="140000"/>
              </a:lnSpc>
            </a:pPr>
            <a:r>
              <a:rPr lang="zh-CN" altLang="en-US" sz="2800" b="0">
                <a:latin typeface="微软雅黑" panose="020B0503020204020204" pitchFamily="34" charset="-122"/>
                <a:sym typeface="Calibri" panose="020F0502020204030204" pitchFamily="34" charset="0"/>
              </a:rPr>
              <a:t>       </a:t>
            </a:r>
            <a:r>
              <a:rPr lang="zh-CN" altLang="en-US" sz="2800" b="0">
                <a:solidFill>
                  <a:srgbClr val="FF0000"/>
                </a:solidFill>
                <a:latin typeface="微软雅黑" panose="020B0503020204020204" pitchFamily="34" charset="-122"/>
                <a:sym typeface="Calibri" panose="020F0502020204030204" pitchFamily="34" charset="0"/>
              </a:rPr>
              <a:t>这说明在它们周围的空间中存在着我们肉眼看不见的物质，这种看不见的物质叫做磁场。</a:t>
            </a:r>
            <a:endParaRPr lang="zh-CN" altLang="en-US" sz="2800" b="0">
              <a:solidFill>
                <a:srgbClr val="FF0000"/>
              </a:solidFill>
              <a:latin typeface="微软雅黑" panose="020B0503020204020204" pitchFamily="34" charset="-122"/>
              <a:sym typeface="Calibri" panose="020F0502020204030204" pitchFamily="34" charset="0"/>
            </a:endParaRPr>
          </a:p>
          <a:p>
            <a:pPr>
              <a:lnSpc>
                <a:spcPct val="140000"/>
              </a:lnSpc>
            </a:pPr>
            <a:r>
              <a:rPr lang="zh-CN" altLang="en-US" sz="2800" b="0">
                <a:solidFill>
                  <a:srgbClr val="FF0000"/>
                </a:solidFill>
                <a:latin typeface="微软雅黑" panose="020B0503020204020204" pitchFamily="34" charset="-122"/>
                <a:sym typeface="Calibri" panose="020F0502020204030204" pitchFamily="34" charset="0"/>
              </a:rPr>
              <a:t>注意：磁场是客观存在的。</a:t>
            </a:r>
            <a:endParaRPr lang="zh-CN" altLang="en-US" sz="2800" b="0">
              <a:solidFill>
                <a:srgbClr val="FF0000"/>
              </a:solidFill>
              <a:latin typeface="微软雅黑" panose="020B0503020204020204" pitchFamily="34" charset="-122"/>
              <a:sym typeface="Calibri" panose="020F0502020204030204" pitchFamily="34" charset="0"/>
            </a:endParaRPr>
          </a:p>
        </p:txBody>
      </p:sp>
      <p:sp>
        <p:nvSpPr>
          <p:cNvPr id="14345" name="矩形 4"/>
          <p:cNvSpPr>
            <a:spLocks noChangeArrowheads="1"/>
          </p:cNvSpPr>
          <p:nvPr/>
        </p:nvSpPr>
        <p:spPr bwMode="auto">
          <a:xfrm>
            <a:off x="4356100" y="233363"/>
            <a:ext cx="1674813" cy="550862"/>
          </a:xfrm>
          <a:prstGeom prst="rect">
            <a:avLst/>
          </a:prstGeom>
          <a:noFill/>
          <a:ln w="9525">
            <a:noFill/>
            <a:miter lim="800000"/>
          </a:ln>
        </p:spPr>
        <p:txBody>
          <a:bodyPr anchor="ctr"/>
          <a:lstStyle/>
          <a:p>
            <a:pPr algn="ctr" eaLnBrk="0" hangingPunct="0"/>
            <a:r>
              <a:rPr lang="zh-CN" altLang="en-US">
                <a:solidFill>
                  <a:srgbClr val="C00000"/>
                </a:solidFill>
                <a:latin typeface="微软雅黑" panose="020B0503020204020204" pitchFamily="34" charset="-122"/>
                <a:sym typeface="宋体" panose="02010600030101010101" pitchFamily="2" charset="-122"/>
              </a:rPr>
              <a:t>讲授新知识</a:t>
            </a:r>
            <a:endParaRPr lang="zh-CN" altLang="en-US">
              <a:solidFill>
                <a:srgbClr val="C00000"/>
              </a:solidFill>
              <a:latin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4"/>
                                        </p:tgtEl>
                                        <p:attrNameLst>
                                          <p:attrName>style.visibility</p:attrName>
                                        </p:attrNameLst>
                                      </p:cBhvr>
                                      <p:to>
                                        <p:strVal val="visible"/>
                                      </p:to>
                                    </p:set>
                                    <p:anim calcmode="lin" valueType="num">
                                      <p:cBhvr additive="base">
                                        <p:cTn id="7" dur="500" fill="hold"/>
                                        <p:tgtEl>
                                          <p:spTgt spid="14344"/>
                                        </p:tgtEl>
                                        <p:attrNameLst>
                                          <p:attrName>ppt_x</p:attrName>
                                        </p:attrNameLst>
                                      </p:cBhvr>
                                      <p:tavLst>
                                        <p:tav tm="0">
                                          <p:val>
                                            <p:strVal val="#ppt_x"/>
                                          </p:val>
                                        </p:tav>
                                        <p:tav tm="100000">
                                          <p:val>
                                            <p:strVal val="#ppt_x"/>
                                          </p:val>
                                        </p:tav>
                                      </p:tavLst>
                                    </p:anim>
                                    <p:anim calcmode="lin" valueType="num">
                                      <p:cBhvr additive="base">
                                        <p:cTn id="8" dur="500" fill="hold"/>
                                        <p:tgtEl>
                                          <p:spTgt spid="143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ph type="title" idx="4294967295"/>
          </p:nvPr>
        </p:nvSpPr>
        <p:spPr bwMode="auto">
          <a:xfrm>
            <a:off x="895350" y="1217613"/>
            <a:ext cx="9232900" cy="755650"/>
          </a:xfrm>
          <a:prstGeom prst="rect">
            <a:avLst/>
          </a:prstGeom>
          <a:noFill/>
          <a:ln>
            <a:miter lim="800000"/>
          </a:ln>
        </p:spPr>
        <p:txBody>
          <a:bodyPr/>
          <a:lstStyle/>
          <a:p>
            <a:r>
              <a:rPr lang="en-US" altLang="zh-CN" sz="2800" b="1" smtClean="0"/>
              <a:t>1</a:t>
            </a:r>
            <a:r>
              <a:rPr lang="zh-CN" altLang="en-US" sz="2800" b="1" smtClean="0"/>
              <a:t>、磁场的基本性质是：</a:t>
            </a:r>
            <a:endParaRPr lang="zh-CN" altLang="en-US" sz="2800" b="1" smtClean="0"/>
          </a:p>
        </p:txBody>
      </p:sp>
      <p:sp>
        <p:nvSpPr>
          <p:cNvPr id="15363" name="Rectangle 3"/>
          <p:cNvSpPr>
            <a:spLocks noChangeArrowheads="1"/>
          </p:cNvSpPr>
          <p:nvPr>
            <p:ph type="body" idx="4294967295"/>
          </p:nvPr>
        </p:nvSpPr>
        <p:spPr bwMode="auto">
          <a:xfrm>
            <a:off x="1704975" y="2049463"/>
            <a:ext cx="8410575" cy="1803400"/>
          </a:xfrm>
          <a:prstGeom prst="rect">
            <a:avLst/>
          </a:prstGeom>
          <a:noFill/>
          <a:ln>
            <a:miter lim="800000"/>
          </a:ln>
        </p:spPr>
        <p:txBody>
          <a:bodyPr/>
          <a:lstStyle/>
          <a:p>
            <a:pPr>
              <a:lnSpc>
                <a:spcPct val="140000"/>
              </a:lnSpc>
              <a:buFont typeface="Arial" panose="020B0604020202020204" pitchFamily="34" charset="0"/>
              <a:buNone/>
            </a:pPr>
            <a:r>
              <a:rPr lang="zh-CN" altLang="en-US" smtClean="0">
                <a:latin typeface="微软雅黑" panose="020B0503020204020204" pitchFamily="34" charset="-122"/>
              </a:rPr>
              <a:t>        </a:t>
            </a:r>
            <a:r>
              <a:rPr lang="zh-CN" altLang="en-US" smtClean="0">
                <a:solidFill>
                  <a:srgbClr val="FF0000"/>
                </a:solidFill>
                <a:latin typeface="微软雅黑" panose="020B0503020204020204" pitchFamily="34" charset="-122"/>
              </a:rPr>
              <a:t>它对放入其中的磁体产生磁力的作用</a:t>
            </a:r>
            <a:r>
              <a:rPr lang="en-US" altLang="zh-CN" smtClean="0">
                <a:solidFill>
                  <a:srgbClr val="FF0000"/>
                </a:solidFill>
                <a:latin typeface="微软雅黑" panose="020B0503020204020204" pitchFamily="34" charset="-122"/>
              </a:rPr>
              <a:t>.</a:t>
            </a:r>
            <a:r>
              <a:rPr lang="zh-CN" altLang="en-US" smtClean="0">
                <a:solidFill>
                  <a:srgbClr val="FF0000"/>
                </a:solidFill>
                <a:latin typeface="微软雅黑" panose="020B0503020204020204" pitchFamily="34" charset="-122"/>
              </a:rPr>
              <a:t>磁极间的相互作用是通过磁场发生的</a:t>
            </a:r>
            <a:endParaRPr lang="zh-CN" altLang="en-US" smtClean="0">
              <a:solidFill>
                <a:srgbClr val="FF0000"/>
              </a:solidFill>
              <a:latin typeface="微软雅黑" panose="020B0503020204020204" pitchFamily="34" charset="-122"/>
            </a:endParaRPr>
          </a:p>
        </p:txBody>
      </p:sp>
      <p:grpSp>
        <p:nvGrpSpPr>
          <p:cNvPr id="8208" name="Group 16"/>
          <p:cNvGrpSpPr/>
          <p:nvPr/>
        </p:nvGrpSpPr>
        <p:grpSpPr bwMode="auto">
          <a:xfrm>
            <a:off x="635000" y="4681538"/>
            <a:ext cx="2743200" cy="1371600"/>
            <a:chOff x="1392" y="2400"/>
            <a:chExt cx="1296" cy="864"/>
          </a:xfrm>
        </p:grpSpPr>
        <p:sp>
          <p:nvSpPr>
            <p:cNvPr id="15365" name="AutoShape 15"/>
            <p:cNvSpPr>
              <a:spLocks noChangeArrowheads="1"/>
            </p:cNvSpPr>
            <p:nvPr/>
          </p:nvSpPr>
          <p:spPr bwMode="auto">
            <a:xfrm>
              <a:off x="1968" y="2496"/>
              <a:ext cx="96" cy="768"/>
            </a:xfrm>
            <a:prstGeom prst="triangle">
              <a:avLst>
                <a:gd name="adj" fmla="val 50000"/>
              </a:avLst>
            </a:prstGeom>
            <a:solidFill>
              <a:schemeClr val="accent1"/>
            </a:solidFill>
            <a:ln w="9525">
              <a:solidFill>
                <a:schemeClr val="tx1"/>
              </a:solidFill>
              <a:miter lim="800000"/>
            </a:ln>
            <a:effectLst/>
          </p:spPr>
          <p:txBody>
            <a:bodyPr wrap="none" anchor="ctr"/>
            <a:lstStyle/>
            <a:p>
              <a:pPr>
                <a:buFontTx/>
                <a:buNone/>
              </a:pPr>
              <a:endParaRPr lang="zh-CN" altLang="en-US" b="0"/>
            </a:p>
          </p:txBody>
        </p:sp>
        <p:grpSp>
          <p:nvGrpSpPr>
            <p:cNvPr id="15366" name="Group 14"/>
            <p:cNvGrpSpPr/>
            <p:nvPr/>
          </p:nvGrpSpPr>
          <p:grpSpPr bwMode="auto">
            <a:xfrm rot="5400000">
              <a:off x="1920" y="1872"/>
              <a:ext cx="240" cy="1296"/>
              <a:chOff x="1296" y="2592"/>
              <a:chExt cx="528" cy="1344"/>
            </a:xfrm>
          </p:grpSpPr>
          <p:sp>
            <p:nvSpPr>
              <p:cNvPr id="15367" name="AutoShape 12"/>
              <p:cNvSpPr>
                <a:spLocks noChangeArrowheads="1"/>
              </p:cNvSpPr>
              <p:nvPr/>
            </p:nvSpPr>
            <p:spPr bwMode="auto">
              <a:xfrm>
                <a:off x="1296" y="2592"/>
                <a:ext cx="528" cy="672"/>
              </a:xfrm>
              <a:prstGeom prst="triangle">
                <a:avLst>
                  <a:gd name="adj" fmla="val 50000"/>
                </a:avLst>
              </a:prstGeom>
              <a:solidFill>
                <a:srgbClr val="FC0E08"/>
              </a:solidFill>
              <a:ln w="9525">
                <a:solidFill>
                  <a:schemeClr val="tx1"/>
                </a:solidFill>
                <a:miter lim="800000"/>
              </a:ln>
              <a:effectLst/>
            </p:spPr>
            <p:txBody>
              <a:bodyPr rot="10800000" vert="eaVert" wrap="none" anchor="ctr"/>
              <a:lstStyle/>
              <a:p>
                <a:pPr>
                  <a:buFontTx/>
                  <a:buNone/>
                </a:pPr>
                <a:endParaRPr lang="zh-CN" altLang="en-US" b="0"/>
              </a:p>
            </p:txBody>
          </p:sp>
          <p:sp>
            <p:nvSpPr>
              <p:cNvPr id="15368" name="AutoShape 13"/>
              <p:cNvSpPr>
                <a:spLocks noChangeArrowheads="1"/>
              </p:cNvSpPr>
              <p:nvPr/>
            </p:nvSpPr>
            <p:spPr bwMode="auto">
              <a:xfrm rot="10800000">
                <a:off x="1296" y="3264"/>
                <a:ext cx="528" cy="672"/>
              </a:xfrm>
              <a:prstGeom prst="triangle">
                <a:avLst>
                  <a:gd name="adj" fmla="val 50000"/>
                </a:avLst>
              </a:prstGeom>
              <a:solidFill>
                <a:srgbClr val="66FF33"/>
              </a:solidFill>
              <a:ln w="9525">
                <a:solidFill>
                  <a:schemeClr val="tx1"/>
                </a:solidFill>
                <a:miter lim="800000"/>
              </a:ln>
              <a:effectLst/>
            </p:spPr>
            <p:txBody>
              <a:bodyPr vert="eaVert" wrap="none" anchor="ctr"/>
              <a:lstStyle/>
              <a:p>
                <a:pPr>
                  <a:buFontTx/>
                  <a:buNone/>
                </a:pPr>
                <a:endParaRPr lang="zh-CN" altLang="en-US" b="0"/>
              </a:p>
            </p:txBody>
          </p:sp>
        </p:grpSp>
      </p:grpSp>
      <p:grpSp>
        <p:nvGrpSpPr>
          <p:cNvPr id="8203" name="Group 11"/>
          <p:cNvGrpSpPr/>
          <p:nvPr/>
        </p:nvGrpSpPr>
        <p:grpSpPr bwMode="auto">
          <a:xfrm rot="-2603177">
            <a:off x="3843338" y="4216400"/>
            <a:ext cx="2020887" cy="461963"/>
            <a:chOff x="2110" y="2493"/>
            <a:chExt cx="1007" cy="199"/>
          </a:xfrm>
        </p:grpSpPr>
        <p:grpSp>
          <p:nvGrpSpPr>
            <p:cNvPr id="15370" name="Group 8"/>
            <p:cNvGrpSpPr/>
            <p:nvPr/>
          </p:nvGrpSpPr>
          <p:grpSpPr bwMode="auto">
            <a:xfrm>
              <a:off x="2112" y="2544"/>
              <a:ext cx="960" cy="144"/>
              <a:chOff x="1968" y="3024"/>
              <a:chExt cx="960" cy="144"/>
            </a:xfrm>
          </p:grpSpPr>
          <p:sp>
            <p:nvSpPr>
              <p:cNvPr id="15371" name="Rectangle 6"/>
              <p:cNvSpPr>
                <a:spLocks noChangeArrowheads="1"/>
              </p:cNvSpPr>
              <p:nvPr/>
            </p:nvSpPr>
            <p:spPr bwMode="auto">
              <a:xfrm>
                <a:off x="1968" y="3024"/>
                <a:ext cx="480" cy="144"/>
              </a:xfrm>
              <a:prstGeom prst="rect">
                <a:avLst/>
              </a:prstGeom>
              <a:solidFill>
                <a:srgbClr val="FC0E08"/>
              </a:solidFill>
              <a:ln w="9525">
                <a:solidFill>
                  <a:schemeClr val="tx1"/>
                </a:solidFill>
                <a:miter lim="800000"/>
              </a:ln>
              <a:effectLst/>
            </p:spPr>
            <p:txBody>
              <a:bodyPr wrap="none" anchor="ctr"/>
              <a:lstStyle/>
              <a:p>
                <a:pPr>
                  <a:buFontTx/>
                  <a:buNone/>
                </a:pPr>
                <a:endParaRPr lang="zh-CN" altLang="en-US" b="0"/>
              </a:p>
            </p:txBody>
          </p:sp>
          <p:sp>
            <p:nvSpPr>
              <p:cNvPr id="15372" name="Rectangle 7"/>
              <p:cNvSpPr>
                <a:spLocks noChangeArrowheads="1"/>
              </p:cNvSpPr>
              <p:nvPr/>
            </p:nvSpPr>
            <p:spPr bwMode="auto">
              <a:xfrm>
                <a:off x="2448" y="3024"/>
                <a:ext cx="480" cy="144"/>
              </a:xfrm>
              <a:prstGeom prst="rect">
                <a:avLst/>
              </a:prstGeom>
              <a:solidFill>
                <a:srgbClr val="66FF33"/>
              </a:solidFill>
              <a:ln w="9525">
                <a:solidFill>
                  <a:schemeClr val="tx1"/>
                </a:solidFill>
                <a:miter lim="800000"/>
              </a:ln>
              <a:effectLst/>
            </p:spPr>
            <p:txBody>
              <a:bodyPr wrap="none" anchor="ctr"/>
              <a:lstStyle/>
              <a:p>
                <a:pPr>
                  <a:buFontTx/>
                  <a:buNone/>
                </a:pPr>
                <a:endParaRPr lang="zh-CN" altLang="en-US" b="0"/>
              </a:p>
            </p:txBody>
          </p:sp>
        </p:grpSp>
        <p:sp>
          <p:nvSpPr>
            <p:cNvPr id="15373" name="Text Box 9"/>
            <p:cNvSpPr txBox="1">
              <a:spLocks noChangeArrowheads="1"/>
            </p:cNvSpPr>
            <p:nvPr/>
          </p:nvSpPr>
          <p:spPr bwMode="auto">
            <a:xfrm>
              <a:off x="2877" y="2493"/>
              <a:ext cx="240" cy="198"/>
            </a:xfrm>
            <a:prstGeom prst="rect">
              <a:avLst/>
            </a:prstGeom>
            <a:noFill/>
            <a:ln w="9525">
              <a:noFill/>
              <a:miter lim="800000"/>
            </a:ln>
            <a:effectLst/>
          </p:spPr>
          <p:txBody>
            <a:bodyPr>
              <a:spAutoFit/>
            </a:bodyPr>
            <a:lstStyle/>
            <a:p>
              <a:pPr>
                <a:spcBef>
                  <a:spcPct val="50000"/>
                </a:spcBef>
                <a:buFontTx/>
                <a:buNone/>
              </a:pPr>
              <a:r>
                <a:rPr lang="en-US" altLang="zh-CN" sz="2400" b="0"/>
                <a:t>N</a:t>
              </a:r>
              <a:endParaRPr lang="en-US" altLang="zh-CN" sz="2400" b="0"/>
            </a:p>
          </p:txBody>
        </p:sp>
        <p:sp>
          <p:nvSpPr>
            <p:cNvPr id="15374" name="Text Box 10"/>
            <p:cNvSpPr txBox="1">
              <a:spLocks noChangeArrowheads="1"/>
            </p:cNvSpPr>
            <p:nvPr/>
          </p:nvSpPr>
          <p:spPr bwMode="auto">
            <a:xfrm>
              <a:off x="2110" y="2495"/>
              <a:ext cx="239" cy="197"/>
            </a:xfrm>
            <a:prstGeom prst="rect">
              <a:avLst/>
            </a:prstGeom>
            <a:noFill/>
            <a:ln w="9525">
              <a:noFill/>
              <a:miter lim="800000"/>
            </a:ln>
            <a:effectLst/>
          </p:spPr>
          <p:txBody>
            <a:bodyPr>
              <a:spAutoFit/>
            </a:bodyPr>
            <a:lstStyle/>
            <a:p>
              <a:pPr>
                <a:spcBef>
                  <a:spcPct val="50000"/>
                </a:spcBef>
                <a:buFontTx/>
                <a:buNone/>
              </a:pPr>
              <a:r>
                <a:rPr lang="en-US" altLang="zh-CN" sz="2400" b="0"/>
                <a:t>S</a:t>
              </a:r>
              <a:endParaRPr lang="en-US" altLang="zh-CN" sz="2400" b="0"/>
            </a:p>
          </p:txBody>
        </p:sp>
      </p:grpSp>
      <p:sp>
        <p:nvSpPr>
          <p:cNvPr id="8226" name="AutoShape 34"/>
          <p:cNvSpPr>
            <a:spLocks noChangeArrowheads="1"/>
          </p:cNvSpPr>
          <p:nvPr/>
        </p:nvSpPr>
        <p:spPr bwMode="auto">
          <a:xfrm rot="897963">
            <a:off x="3527425" y="4527550"/>
            <a:ext cx="252413" cy="609600"/>
          </a:xfrm>
          <a:prstGeom prst="curvedLeftArrow">
            <a:avLst>
              <a:gd name="adj1" fmla="val 48302"/>
              <a:gd name="adj2" fmla="val 96604"/>
              <a:gd name="adj3" fmla="val 33333"/>
            </a:avLst>
          </a:prstGeom>
          <a:solidFill>
            <a:schemeClr val="accent1"/>
          </a:solidFill>
          <a:ln w="9525">
            <a:solidFill>
              <a:schemeClr val="tx1"/>
            </a:solidFill>
            <a:miter lim="800000"/>
          </a:ln>
          <a:effectLst/>
        </p:spPr>
        <p:txBody>
          <a:bodyPr wrap="none" anchor="ctr"/>
          <a:lstStyle/>
          <a:p>
            <a:pPr>
              <a:buFontTx/>
              <a:buNone/>
            </a:pPr>
            <a:endParaRPr lang="zh-CN" altLang="en-US" b="0"/>
          </a:p>
        </p:txBody>
      </p:sp>
      <p:grpSp>
        <p:nvGrpSpPr>
          <p:cNvPr id="8209" name="Group 17"/>
          <p:cNvGrpSpPr/>
          <p:nvPr/>
        </p:nvGrpSpPr>
        <p:grpSpPr bwMode="auto">
          <a:xfrm>
            <a:off x="6634163" y="4711700"/>
            <a:ext cx="2743200" cy="1371600"/>
            <a:chOff x="1392" y="2400"/>
            <a:chExt cx="1296" cy="864"/>
          </a:xfrm>
        </p:grpSpPr>
        <p:sp>
          <p:nvSpPr>
            <p:cNvPr id="15377" name="AutoShape 18"/>
            <p:cNvSpPr>
              <a:spLocks noChangeArrowheads="1"/>
            </p:cNvSpPr>
            <p:nvPr/>
          </p:nvSpPr>
          <p:spPr bwMode="auto">
            <a:xfrm>
              <a:off x="1968" y="2496"/>
              <a:ext cx="96" cy="768"/>
            </a:xfrm>
            <a:prstGeom prst="triangle">
              <a:avLst>
                <a:gd name="adj" fmla="val 50000"/>
              </a:avLst>
            </a:prstGeom>
            <a:solidFill>
              <a:schemeClr val="accent1"/>
            </a:solidFill>
            <a:ln w="9525">
              <a:solidFill>
                <a:schemeClr val="tx1"/>
              </a:solidFill>
              <a:miter lim="800000"/>
            </a:ln>
            <a:effectLst/>
          </p:spPr>
          <p:txBody>
            <a:bodyPr wrap="none" anchor="ctr"/>
            <a:lstStyle/>
            <a:p>
              <a:pPr>
                <a:buFontTx/>
                <a:buNone/>
              </a:pPr>
              <a:endParaRPr lang="zh-CN" altLang="en-US" b="0"/>
            </a:p>
          </p:txBody>
        </p:sp>
        <p:grpSp>
          <p:nvGrpSpPr>
            <p:cNvPr id="15378" name="Group 19"/>
            <p:cNvGrpSpPr/>
            <p:nvPr/>
          </p:nvGrpSpPr>
          <p:grpSpPr bwMode="auto">
            <a:xfrm rot="5400000">
              <a:off x="1920" y="1872"/>
              <a:ext cx="240" cy="1296"/>
              <a:chOff x="1296" y="2592"/>
              <a:chExt cx="528" cy="1344"/>
            </a:xfrm>
          </p:grpSpPr>
          <p:sp>
            <p:nvSpPr>
              <p:cNvPr id="15379" name="AutoShape 20"/>
              <p:cNvSpPr>
                <a:spLocks noChangeArrowheads="1"/>
              </p:cNvSpPr>
              <p:nvPr/>
            </p:nvSpPr>
            <p:spPr bwMode="auto">
              <a:xfrm>
                <a:off x="1296" y="2592"/>
                <a:ext cx="528" cy="672"/>
              </a:xfrm>
              <a:prstGeom prst="triangle">
                <a:avLst>
                  <a:gd name="adj" fmla="val 50000"/>
                </a:avLst>
              </a:prstGeom>
              <a:solidFill>
                <a:srgbClr val="FC0E08"/>
              </a:solidFill>
              <a:ln w="9525">
                <a:solidFill>
                  <a:schemeClr val="tx1"/>
                </a:solidFill>
                <a:miter lim="800000"/>
              </a:ln>
              <a:effectLst/>
            </p:spPr>
            <p:txBody>
              <a:bodyPr rot="10800000" vert="eaVert" wrap="none" anchor="ctr"/>
              <a:lstStyle/>
              <a:p>
                <a:pPr>
                  <a:buFontTx/>
                  <a:buNone/>
                </a:pPr>
                <a:endParaRPr lang="zh-CN" altLang="en-US" b="0"/>
              </a:p>
            </p:txBody>
          </p:sp>
          <p:sp>
            <p:nvSpPr>
              <p:cNvPr id="15380" name="AutoShape 21"/>
              <p:cNvSpPr>
                <a:spLocks noChangeArrowheads="1"/>
              </p:cNvSpPr>
              <p:nvPr/>
            </p:nvSpPr>
            <p:spPr bwMode="auto">
              <a:xfrm rot="10800000">
                <a:off x="1296" y="3264"/>
                <a:ext cx="528" cy="672"/>
              </a:xfrm>
              <a:prstGeom prst="triangle">
                <a:avLst>
                  <a:gd name="adj" fmla="val 50000"/>
                </a:avLst>
              </a:prstGeom>
              <a:solidFill>
                <a:srgbClr val="66FF33"/>
              </a:solidFill>
              <a:ln w="9525">
                <a:solidFill>
                  <a:schemeClr val="tx1"/>
                </a:solidFill>
                <a:miter lim="800000"/>
              </a:ln>
              <a:effectLst/>
            </p:spPr>
            <p:txBody>
              <a:bodyPr vert="eaVert" wrap="none" anchor="ctr"/>
              <a:lstStyle/>
              <a:p>
                <a:pPr>
                  <a:buFontTx/>
                  <a:buNone/>
                </a:pPr>
                <a:endParaRPr lang="zh-CN" altLang="en-US" b="0"/>
              </a:p>
            </p:txBody>
          </p:sp>
        </p:grpSp>
      </p:grpSp>
      <p:grpSp>
        <p:nvGrpSpPr>
          <p:cNvPr id="8214" name="Group 22"/>
          <p:cNvGrpSpPr/>
          <p:nvPr/>
        </p:nvGrpSpPr>
        <p:grpSpPr bwMode="auto">
          <a:xfrm rot="7966330">
            <a:off x="9783763" y="4279900"/>
            <a:ext cx="1828800" cy="466725"/>
            <a:chOff x="2112" y="2495"/>
            <a:chExt cx="1003" cy="193"/>
          </a:xfrm>
        </p:grpSpPr>
        <p:grpSp>
          <p:nvGrpSpPr>
            <p:cNvPr id="15382" name="Group 23"/>
            <p:cNvGrpSpPr/>
            <p:nvPr/>
          </p:nvGrpSpPr>
          <p:grpSpPr bwMode="auto">
            <a:xfrm>
              <a:off x="2112" y="2544"/>
              <a:ext cx="960" cy="144"/>
              <a:chOff x="1968" y="3024"/>
              <a:chExt cx="960" cy="144"/>
            </a:xfrm>
          </p:grpSpPr>
          <p:sp>
            <p:nvSpPr>
              <p:cNvPr id="15383" name="Rectangle 24"/>
              <p:cNvSpPr>
                <a:spLocks noChangeArrowheads="1"/>
              </p:cNvSpPr>
              <p:nvPr/>
            </p:nvSpPr>
            <p:spPr bwMode="auto">
              <a:xfrm>
                <a:off x="1968" y="3024"/>
                <a:ext cx="480" cy="144"/>
              </a:xfrm>
              <a:prstGeom prst="rect">
                <a:avLst/>
              </a:prstGeom>
              <a:solidFill>
                <a:srgbClr val="FC0E08"/>
              </a:solidFill>
              <a:ln w="9525">
                <a:solidFill>
                  <a:schemeClr val="tx1"/>
                </a:solidFill>
                <a:miter lim="800000"/>
              </a:ln>
              <a:effectLst/>
            </p:spPr>
            <p:txBody>
              <a:bodyPr rot="10800000" vert="eaVert" wrap="none" anchor="ctr"/>
              <a:lstStyle/>
              <a:p>
                <a:pPr>
                  <a:buFontTx/>
                  <a:buNone/>
                </a:pPr>
                <a:endParaRPr lang="zh-CN" altLang="en-US" b="0"/>
              </a:p>
            </p:txBody>
          </p:sp>
          <p:sp>
            <p:nvSpPr>
              <p:cNvPr id="15384" name="Rectangle 25"/>
              <p:cNvSpPr>
                <a:spLocks noChangeArrowheads="1"/>
              </p:cNvSpPr>
              <p:nvPr/>
            </p:nvSpPr>
            <p:spPr bwMode="auto">
              <a:xfrm>
                <a:off x="2448" y="3024"/>
                <a:ext cx="480" cy="144"/>
              </a:xfrm>
              <a:prstGeom prst="rect">
                <a:avLst/>
              </a:prstGeom>
              <a:solidFill>
                <a:srgbClr val="66FF33"/>
              </a:solidFill>
              <a:ln w="9525">
                <a:solidFill>
                  <a:schemeClr val="tx1"/>
                </a:solidFill>
                <a:miter lim="800000"/>
              </a:ln>
              <a:effectLst/>
            </p:spPr>
            <p:txBody>
              <a:bodyPr rot="10800000" vert="eaVert" wrap="none" anchor="ctr"/>
              <a:lstStyle/>
              <a:p>
                <a:pPr>
                  <a:buFontTx/>
                  <a:buNone/>
                </a:pPr>
                <a:endParaRPr lang="zh-CN" altLang="en-US" b="0"/>
              </a:p>
            </p:txBody>
          </p:sp>
        </p:grpSp>
        <p:sp>
          <p:nvSpPr>
            <p:cNvPr id="15385" name="Text Box 26"/>
            <p:cNvSpPr txBox="1">
              <a:spLocks noChangeArrowheads="1"/>
            </p:cNvSpPr>
            <p:nvPr/>
          </p:nvSpPr>
          <p:spPr bwMode="auto">
            <a:xfrm>
              <a:off x="2877" y="2495"/>
              <a:ext cx="238" cy="189"/>
            </a:xfrm>
            <a:prstGeom prst="rect">
              <a:avLst/>
            </a:prstGeom>
            <a:noFill/>
            <a:ln w="9525">
              <a:noFill/>
              <a:miter lim="800000"/>
            </a:ln>
            <a:effectLst/>
          </p:spPr>
          <p:txBody>
            <a:bodyPr>
              <a:spAutoFit/>
            </a:bodyPr>
            <a:lstStyle/>
            <a:p>
              <a:pPr>
                <a:spcBef>
                  <a:spcPct val="50000"/>
                </a:spcBef>
                <a:buFontTx/>
                <a:buNone/>
              </a:pPr>
              <a:r>
                <a:rPr lang="en-US" altLang="zh-CN" sz="2400" b="0"/>
                <a:t>N</a:t>
              </a:r>
              <a:endParaRPr lang="en-US" altLang="zh-CN" sz="2400" b="0"/>
            </a:p>
          </p:txBody>
        </p:sp>
        <p:sp>
          <p:nvSpPr>
            <p:cNvPr id="15386" name="Text Box 27"/>
            <p:cNvSpPr txBox="1">
              <a:spLocks noChangeArrowheads="1"/>
            </p:cNvSpPr>
            <p:nvPr/>
          </p:nvSpPr>
          <p:spPr bwMode="auto">
            <a:xfrm>
              <a:off x="2114" y="2497"/>
              <a:ext cx="239" cy="189"/>
            </a:xfrm>
            <a:prstGeom prst="rect">
              <a:avLst/>
            </a:prstGeom>
            <a:noFill/>
            <a:ln w="9525">
              <a:noFill/>
              <a:miter lim="800000"/>
            </a:ln>
            <a:effectLst/>
          </p:spPr>
          <p:txBody>
            <a:bodyPr>
              <a:spAutoFit/>
            </a:bodyPr>
            <a:lstStyle/>
            <a:p>
              <a:pPr>
                <a:spcBef>
                  <a:spcPct val="50000"/>
                </a:spcBef>
                <a:buFontTx/>
                <a:buNone/>
              </a:pPr>
              <a:r>
                <a:rPr lang="en-US" altLang="zh-CN" sz="2400" b="0"/>
                <a:t>S</a:t>
              </a:r>
              <a:endParaRPr lang="en-US" altLang="zh-CN" sz="2400" b="0"/>
            </a:p>
          </p:txBody>
        </p:sp>
      </p:grpSp>
      <p:sp>
        <p:nvSpPr>
          <p:cNvPr id="8225" name="AutoShape 33"/>
          <p:cNvSpPr>
            <a:spLocks noChangeArrowheads="1"/>
          </p:cNvSpPr>
          <p:nvPr/>
        </p:nvSpPr>
        <p:spPr bwMode="auto">
          <a:xfrm rot="-3640514">
            <a:off x="9288463" y="4597400"/>
            <a:ext cx="685800" cy="304800"/>
          </a:xfrm>
          <a:prstGeom prst="curvedUpArrow">
            <a:avLst>
              <a:gd name="adj1" fmla="val 45000"/>
              <a:gd name="adj2" fmla="val 90000"/>
              <a:gd name="adj3" fmla="val 33333"/>
            </a:avLst>
          </a:prstGeom>
          <a:solidFill>
            <a:schemeClr val="accent1"/>
          </a:solidFill>
          <a:ln w="9525">
            <a:solidFill>
              <a:schemeClr val="tx1"/>
            </a:solidFill>
            <a:miter lim="800000"/>
          </a:ln>
          <a:effectLst/>
        </p:spPr>
        <p:txBody>
          <a:bodyPr vert="eaVert" wrap="none" anchor="ctr"/>
          <a:lstStyle/>
          <a:p>
            <a:pPr>
              <a:buFontTx/>
              <a:buNone/>
            </a:pPr>
            <a:endParaRPr lang="zh-CN" altLang="en-US"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208"/>
                                        </p:tgtEl>
                                        <p:attrNameLst>
                                          <p:attrName>style.visibility</p:attrName>
                                        </p:attrNameLst>
                                      </p:cBhvr>
                                      <p:to>
                                        <p:strVal val="visible"/>
                                      </p:to>
                                    </p:set>
                                    <p:animEffect transition="in" filter="checkerboard(across)">
                                      <p:cBhvr>
                                        <p:cTn id="7" dur="500"/>
                                        <p:tgtEl>
                                          <p:spTgt spid="820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203"/>
                                        </p:tgtEl>
                                        <p:attrNameLst>
                                          <p:attrName>style.visibility</p:attrName>
                                        </p:attrNameLst>
                                      </p:cBhvr>
                                      <p:to>
                                        <p:strVal val="visible"/>
                                      </p:to>
                                    </p:set>
                                    <p:animEffect transition="in" filter="blinds(horizontal)">
                                      <p:cBhvr>
                                        <p:cTn id="12" dur="500"/>
                                        <p:tgtEl>
                                          <p:spTgt spid="820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8226"/>
                                        </p:tgtEl>
                                        <p:attrNameLst>
                                          <p:attrName>style.visibility</p:attrName>
                                        </p:attrNameLst>
                                      </p:cBhvr>
                                      <p:to>
                                        <p:strVal val="visible"/>
                                      </p:to>
                                    </p:set>
                                    <p:animEffect transition="in" filter="checkerboard(across)">
                                      <p:cBhvr>
                                        <p:cTn id="17" dur="500"/>
                                        <p:tgtEl>
                                          <p:spTgt spid="82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209"/>
                                        </p:tgtEl>
                                        <p:attrNameLst>
                                          <p:attrName>style.visibility</p:attrName>
                                        </p:attrNameLst>
                                      </p:cBhvr>
                                      <p:to>
                                        <p:strVal val="visible"/>
                                      </p:to>
                                    </p:set>
                                    <p:animEffect transition="in" filter="blinds(horizontal)">
                                      <p:cBhvr>
                                        <p:cTn id="22" dur="500"/>
                                        <p:tgtEl>
                                          <p:spTgt spid="820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214"/>
                                        </p:tgtEl>
                                        <p:attrNameLst>
                                          <p:attrName>style.visibility</p:attrName>
                                        </p:attrNameLst>
                                      </p:cBhvr>
                                      <p:to>
                                        <p:strVal val="visible"/>
                                      </p:to>
                                    </p:set>
                                    <p:animEffect transition="in" filter="blinds(horizontal)">
                                      <p:cBhvr>
                                        <p:cTn id="27" dur="500"/>
                                        <p:tgtEl>
                                          <p:spTgt spid="821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8225"/>
                                        </p:tgtEl>
                                        <p:attrNameLst>
                                          <p:attrName>style.visibility</p:attrName>
                                        </p:attrNameLst>
                                      </p:cBhvr>
                                      <p:to>
                                        <p:strVal val="visible"/>
                                      </p:to>
                                    </p:set>
                                    <p:animEffect transition="in" filter="checkerboard(across)">
                                      <p:cBhvr>
                                        <p:cTn id="32" dur="500"/>
                                        <p:tgtEl>
                                          <p:spTgt spid="8225"/>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362"/>
                                        </p:tgtEl>
                                        <p:attrNameLst>
                                          <p:attrName>style.visibility</p:attrName>
                                        </p:attrNameLst>
                                      </p:cBhvr>
                                      <p:to>
                                        <p:strVal val="visible"/>
                                      </p:to>
                                    </p:set>
                                    <p:anim calcmode="lin" valueType="num">
                                      <p:cBhvr additive="base">
                                        <p:cTn id="37" dur="500" fill="hold"/>
                                        <p:tgtEl>
                                          <p:spTgt spid="15362"/>
                                        </p:tgtEl>
                                        <p:attrNameLst>
                                          <p:attrName>ppt_x</p:attrName>
                                        </p:attrNameLst>
                                      </p:cBhvr>
                                      <p:tavLst>
                                        <p:tav tm="0">
                                          <p:val>
                                            <p:strVal val="#ppt_x"/>
                                          </p:val>
                                        </p:tav>
                                        <p:tav tm="100000">
                                          <p:val>
                                            <p:strVal val="#ppt_x"/>
                                          </p:val>
                                        </p:tav>
                                      </p:tavLst>
                                    </p:anim>
                                    <p:anim calcmode="lin" valueType="num">
                                      <p:cBhvr additive="base">
                                        <p:cTn id="38"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5363">
                                            <p:txEl>
                                              <p:pRg st="0" end="0"/>
                                            </p:txEl>
                                          </p:spTgt>
                                        </p:tgtEl>
                                        <p:attrNameLst>
                                          <p:attrName>style.visibility</p:attrName>
                                        </p:attrNameLst>
                                      </p:cBhvr>
                                      <p:to>
                                        <p:strVal val="visible"/>
                                      </p:to>
                                    </p:set>
                                    <p:anim calcmode="lin" valueType="num">
                                      <p:cBhvr additive="base">
                                        <p:cTn id="43"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8226" grpId="0" animBg="1"/>
      <p:bldP spid="82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ph type="body" idx="4294967295"/>
          </p:nvPr>
        </p:nvSpPr>
        <p:spPr bwMode="auto">
          <a:xfrm>
            <a:off x="1287463" y="1812925"/>
            <a:ext cx="9126537" cy="1844675"/>
          </a:xfrm>
          <a:prstGeom prst="rect">
            <a:avLst/>
          </a:prstGeom>
          <a:noFill/>
          <a:ln>
            <a:miter lim="800000"/>
          </a:ln>
        </p:spPr>
        <p:txBody>
          <a:bodyPr/>
          <a:lstStyle/>
          <a:p>
            <a:pPr>
              <a:lnSpc>
                <a:spcPct val="150000"/>
              </a:lnSpc>
              <a:buFont typeface="Arial" panose="020B0604020202020204" pitchFamily="34" charset="0"/>
              <a:buNone/>
            </a:pPr>
            <a:r>
              <a:rPr lang="zh-CN" altLang="en-US" smtClean="0">
                <a:latin typeface="微软雅黑" panose="020B0503020204020204" pitchFamily="34" charset="-122"/>
              </a:rPr>
              <a:t>阅读课本</a:t>
            </a:r>
            <a:r>
              <a:rPr lang="en-US" altLang="zh-CN" smtClean="0">
                <a:latin typeface="微软雅黑" panose="020B0503020204020204" pitchFamily="34" charset="-122"/>
              </a:rPr>
              <a:t>140</a:t>
            </a:r>
            <a:r>
              <a:rPr lang="zh-CN" altLang="en-US" smtClean="0">
                <a:latin typeface="微软雅黑" panose="020B0503020204020204" pitchFamily="34" charset="-122"/>
              </a:rPr>
              <a:t>页</a:t>
            </a:r>
            <a:r>
              <a:rPr lang="en-US" altLang="zh-CN" smtClean="0">
                <a:latin typeface="微软雅黑" panose="020B0503020204020204" pitchFamily="34" charset="-122"/>
              </a:rPr>
              <a:t>-141</a:t>
            </a:r>
            <a:r>
              <a:rPr lang="zh-CN" altLang="en-US" smtClean="0">
                <a:latin typeface="微软雅黑" panose="020B0503020204020204" pitchFamily="34" charset="-122"/>
              </a:rPr>
              <a:t>页的观察与思考，回答下面的问题</a:t>
            </a:r>
            <a:endParaRPr lang="zh-CN" altLang="en-US" smtClean="0">
              <a:latin typeface="微软雅黑" panose="020B0503020204020204" pitchFamily="34" charset="-122"/>
            </a:endParaRPr>
          </a:p>
        </p:txBody>
      </p:sp>
      <p:sp>
        <p:nvSpPr>
          <p:cNvPr id="16387" name="Rectangle 3"/>
          <p:cNvSpPr>
            <a:spLocks noChangeArrowheads="1"/>
          </p:cNvSpPr>
          <p:nvPr/>
        </p:nvSpPr>
        <p:spPr bwMode="auto">
          <a:xfrm>
            <a:off x="1968500" y="3643313"/>
            <a:ext cx="7589838" cy="733425"/>
          </a:xfrm>
          <a:prstGeom prst="rect">
            <a:avLst/>
          </a:prstGeom>
          <a:noFill/>
          <a:ln w="9525">
            <a:noFill/>
            <a:miter lim="800000"/>
          </a:ln>
          <a:effectLst/>
        </p:spPr>
        <p:txBody>
          <a:bodyPr wrap="none">
            <a:spAutoFit/>
          </a:bodyPr>
          <a:lstStyle/>
          <a:p>
            <a:pPr eaLnBrk="0" hangingPunct="0">
              <a:lnSpc>
                <a:spcPct val="150000"/>
              </a:lnSpc>
              <a:spcBef>
                <a:spcPts val="1000"/>
              </a:spcBef>
            </a:pPr>
            <a:r>
              <a:rPr lang="en-US" altLang="zh-CN" sz="2800" b="0">
                <a:latin typeface="微软雅黑" panose="020B0503020204020204" pitchFamily="34" charset="-122"/>
                <a:sym typeface="Calibri" panose="020F0502020204030204" pitchFamily="34" charset="0"/>
              </a:rPr>
              <a:t>1.</a:t>
            </a:r>
            <a:r>
              <a:rPr lang="zh-CN" altLang="en-US" sz="2800" b="0">
                <a:latin typeface="微软雅黑" panose="020B0503020204020204" pitchFamily="34" charset="-122"/>
                <a:sym typeface="Calibri" panose="020F0502020204030204" pitchFamily="34" charset="0"/>
              </a:rPr>
              <a:t>磁场有没有方向？磁场的方向是怎样规定的？</a:t>
            </a:r>
            <a:endParaRPr lang="zh-CN" altLang="en-US" sz="2800" b="0">
              <a:latin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ph type="title" idx="4294967295"/>
          </p:nvPr>
        </p:nvSpPr>
        <p:spPr bwMode="auto">
          <a:xfrm>
            <a:off x="325438" y="1131888"/>
            <a:ext cx="3700462" cy="757237"/>
          </a:xfrm>
          <a:prstGeom prst="rect">
            <a:avLst/>
          </a:prstGeom>
          <a:noFill/>
          <a:ln>
            <a:miter lim="800000"/>
          </a:ln>
        </p:spPr>
        <p:txBody>
          <a:bodyPr/>
          <a:lstStyle/>
          <a:p>
            <a:br>
              <a:rPr lang="zh-CN" altLang="en-US" sz="2800" b="1" smtClean="0">
                <a:latin typeface="微软雅黑" panose="020B0503020204020204" pitchFamily="34" charset="-122"/>
              </a:rPr>
            </a:br>
            <a:r>
              <a:rPr lang="en-US" altLang="zh-CN" sz="2800" b="1" smtClean="0">
                <a:latin typeface="微软雅黑" panose="020B0503020204020204" pitchFamily="34" charset="-122"/>
              </a:rPr>
              <a:t>2</a:t>
            </a:r>
            <a:r>
              <a:rPr lang="zh-CN" altLang="en-US" sz="2800" b="1" smtClean="0">
                <a:latin typeface="微软雅黑" panose="020B0503020204020204" pitchFamily="34" charset="-122"/>
              </a:rPr>
              <a:t>、磁场方向：</a:t>
            </a:r>
            <a:r>
              <a:rPr lang="zh-CN" altLang="en-US" sz="2800" smtClean="0">
                <a:latin typeface="微软雅黑" panose="020B0503020204020204" pitchFamily="34" charset="-122"/>
              </a:rPr>
              <a:t> </a:t>
            </a:r>
            <a:endParaRPr lang="zh-CN" altLang="en-US" sz="2800" smtClean="0">
              <a:latin typeface="微软雅黑" panose="020B0503020204020204" pitchFamily="34" charset="-122"/>
            </a:endParaRPr>
          </a:p>
        </p:txBody>
      </p:sp>
      <p:pic>
        <p:nvPicPr>
          <p:cNvPr id="17411" name="Picture 13" descr="0011"/>
          <p:cNvPicPr>
            <a:picLocks noChangeAspect="1" noChangeArrowheads="1"/>
          </p:cNvPicPr>
          <p:nvPr>
            <p:ph type="body" idx="4294967295"/>
          </p:nvPr>
        </p:nvPicPr>
        <p:blipFill>
          <a:blip r:embed="rId1">
            <a:lum contrast="34000"/>
          </a:blip>
          <a:srcRect/>
          <a:stretch>
            <a:fillRect/>
          </a:stretch>
        </p:blipFill>
        <p:spPr bwMode="auto">
          <a:xfrm>
            <a:off x="6262688" y="2074863"/>
            <a:ext cx="5308600" cy="3673475"/>
          </a:xfrm>
          <a:prstGeom prst="rect">
            <a:avLst/>
          </a:prstGeom>
          <a:noFill/>
          <a:ln>
            <a:miter lim="800000"/>
            <a:headEnd/>
            <a:tailEnd/>
          </a:ln>
        </p:spPr>
      </p:pic>
      <p:sp>
        <p:nvSpPr>
          <p:cNvPr id="17413" name="Rectangle 5"/>
          <p:cNvSpPr>
            <a:spLocks noChangeArrowheads="1"/>
          </p:cNvSpPr>
          <p:nvPr/>
        </p:nvSpPr>
        <p:spPr bwMode="auto">
          <a:xfrm>
            <a:off x="550863" y="2738438"/>
            <a:ext cx="5667375" cy="2016125"/>
          </a:xfrm>
          <a:prstGeom prst="rect">
            <a:avLst/>
          </a:prstGeom>
          <a:noFill/>
          <a:ln w="9525">
            <a:noFill/>
            <a:miter lim="800000"/>
          </a:ln>
          <a:effectLst/>
        </p:spPr>
        <p:txBody>
          <a:bodyPr>
            <a:spAutoFit/>
          </a:bodyPr>
          <a:lstStyle/>
          <a:p>
            <a:pPr>
              <a:lnSpc>
                <a:spcPct val="150000"/>
              </a:lnSpc>
            </a:pPr>
            <a:r>
              <a:rPr lang="zh-CN" altLang="en-US" sz="2800" b="0">
                <a:solidFill>
                  <a:srgbClr val="FF0000"/>
                </a:solidFill>
                <a:latin typeface="微软雅黑" panose="020B0503020204020204" pitchFamily="34" charset="-122"/>
                <a:sym typeface="Calibri Light" pitchFamily="34" charset="0"/>
              </a:rPr>
              <a:t>       在磁场中的某一点，小磁针静止时北极所指的方向就是该点的磁场方向。</a:t>
            </a:r>
            <a:endParaRPr lang="zh-CN" altLang="en-US" sz="2800" b="0">
              <a:solidFill>
                <a:srgbClr val="FF0000"/>
              </a:solidFill>
              <a:latin typeface="微软雅黑" panose="020B0503020204020204" pitchFamily="34" charset="-122"/>
              <a:sym typeface="Calibri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gtEl>
                                        <p:attrNameLst>
                                          <p:attrName>style.visibility</p:attrName>
                                        </p:attrNameLst>
                                      </p:cBhvr>
                                      <p:to>
                                        <p:strVal val="visible"/>
                                      </p:to>
                                    </p:set>
                                    <p:anim calcmode="lin" valueType="num">
                                      <p:cBhvr additive="base">
                                        <p:cTn id="13" dur="500" fill="hold"/>
                                        <p:tgtEl>
                                          <p:spTgt spid="17411"/>
                                        </p:tgtEl>
                                        <p:attrNameLst>
                                          <p:attrName>ppt_x</p:attrName>
                                        </p:attrNameLst>
                                      </p:cBhvr>
                                      <p:tavLst>
                                        <p:tav tm="0">
                                          <p:val>
                                            <p:strVal val="#ppt_x"/>
                                          </p:val>
                                        </p:tav>
                                        <p:tav tm="100000">
                                          <p:val>
                                            <p:strVal val="#ppt_x"/>
                                          </p:val>
                                        </p:tav>
                                      </p:tavLst>
                                    </p:anim>
                                    <p:anim calcmode="lin" valueType="num">
                                      <p:cBhvr additive="base">
                                        <p:cTn id="14"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7" descr="0011"/>
          <p:cNvPicPr>
            <a:picLocks noChangeAspect="1" noChangeArrowheads="1"/>
          </p:cNvPicPr>
          <p:nvPr>
            <p:ph type="body" idx="4294967295"/>
          </p:nvPr>
        </p:nvPicPr>
        <p:blipFill>
          <a:blip r:embed="rId1">
            <a:lum contrast="34000"/>
          </a:blip>
          <a:srcRect/>
          <a:stretch>
            <a:fillRect/>
          </a:stretch>
        </p:blipFill>
        <p:spPr bwMode="auto">
          <a:xfrm>
            <a:off x="790575" y="2994025"/>
            <a:ext cx="4830763" cy="3482975"/>
          </a:xfrm>
          <a:prstGeom prst="rect">
            <a:avLst/>
          </a:prstGeom>
          <a:noFill/>
          <a:ln>
            <a:miter lim="800000"/>
            <a:headEnd/>
            <a:tailEnd/>
          </a:ln>
        </p:spPr>
      </p:pic>
      <p:pic>
        <p:nvPicPr>
          <p:cNvPr id="13320" name="Picture 8" descr="0012"/>
          <p:cNvPicPr>
            <a:picLocks noChangeAspect="1" noChangeArrowheads="1"/>
          </p:cNvPicPr>
          <p:nvPr/>
        </p:nvPicPr>
        <p:blipFill>
          <a:blip r:embed="rId2"/>
          <a:srcRect l="6989" t="10640" r="6989" b="5321"/>
          <a:stretch>
            <a:fillRect/>
          </a:stretch>
        </p:blipFill>
        <p:spPr bwMode="auto">
          <a:xfrm>
            <a:off x="6096000" y="2493963"/>
            <a:ext cx="5140325" cy="3967162"/>
          </a:xfrm>
          <a:prstGeom prst="rect">
            <a:avLst/>
          </a:prstGeom>
          <a:noFill/>
          <a:ln w="9525">
            <a:noFill/>
            <a:miter lim="800000"/>
            <a:headEnd/>
            <a:tailEnd/>
          </a:ln>
        </p:spPr>
      </p:pic>
      <p:sp>
        <p:nvSpPr>
          <p:cNvPr id="18437" name="Rectangle 5"/>
          <p:cNvSpPr>
            <a:spLocks noChangeArrowheads="1"/>
          </p:cNvSpPr>
          <p:nvPr/>
        </p:nvSpPr>
        <p:spPr bwMode="auto">
          <a:xfrm>
            <a:off x="514350" y="1493838"/>
            <a:ext cx="9969500" cy="1374775"/>
          </a:xfrm>
          <a:prstGeom prst="rect">
            <a:avLst/>
          </a:prstGeom>
          <a:noFill/>
          <a:ln w="9525">
            <a:noFill/>
            <a:miter lim="800000"/>
          </a:ln>
          <a:effectLst/>
        </p:spPr>
        <p:txBody>
          <a:bodyPr>
            <a:spAutoFit/>
          </a:bodyPr>
          <a:lstStyle/>
          <a:p>
            <a:pPr>
              <a:lnSpc>
                <a:spcPct val="150000"/>
              </a:lnSpc>
            </a:pPr>
            <a:r>
              <a:rPr lang="zh-CN" altLang="en-US" sz="2800" b="0">
                <a:latin typeface="微软雅黑" panose="020B0503020204020204" pitchFamily="34" charset="-122"/>
                <a:sym typeface="Calibri Light" pitchFamily="34" charset="0"/>
              </a:rPr>
              <a:t>      磁场看不见、摸不着，有没有办法把磁     场及其方向更形象直观地显示出来？</a:t>
            </a:r>
            <a:endParaRPr lang="zh-CN" altLang="en-US" sz="2800" b="0">
              <a:latin typeface="微软雅黑" panose="020B0503020204020204" pitchFamily="34" charset="-122"/>
              <a:sym typeface="Calibri Light" pitchFamily="34" charset="0"/>
            </a:endParaRPr>
          </a:p>
        </p:txBody>
      </p:sp>
      <p:sp>
        <p:nvSpPr>
          <p:cNvPr id="18438" name="Rectangle 6"/>
          <p:cNvSpPr>
            <a:spLocks noChangeArrowheads="1"/>
          </p:cNvSpPr>
          <p:nvPr/>
        </p:nvSpPr>
        <p:spPr bwMode="auto">
          <a:xfrm>
            <a:off x="1147763" y="1006475"/>
            <a:ext cx="1250950" cy="519113"/>
          </a:xfrm>
          <a:prstGeom prst="rect">
            <a:avLst/>
          </a:prstGeom>
          <a:noFill/>
          <a:ln w="9525">
            <a:noFill/>
            <a:miter lim="800000"/>
          </a:ln>
          <a:effectLst/>
        </p:spPr>
        <p:txBody>
          <a:bodyPr wrap="none">
            <a:spAutoFit/>
          </a:bodyPr>
          <a:lstStyle/>
          <a:p>
            <a:r>
              <a:rPr lang="zh-CN" altLang="en-US" sz="2800">
                <a:sym typeface="Calibri Light" pitchFamily="34" charset="0"/>
              </a:rPr>
              <a:t>提问：</a:t>
            </a:r>
            <a:endParaRPr lang="zh-CN" altLang="en-US" sz="2800">
              <a:sym typeface="Calibri Ligh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additive="base">
                                        <p:cTn id="7" dur="500" fill="hold"/>
                                        <p:tgtEl>
                                          <p:spTgt spid="18435"/>
                                        </p:tgtEl>
                                        <p:attrNameLst>
                                          <p:attrName>ppt_x</p:attrName>
                                        </p:attrNameLst>
                                      </p:cBhvr>
                                      <p:tavLst>
                                        <p:tav tm="0">
                                          <p:val>
                                            <p:strVal val="#ppt_x"/>
                                          </p:val>
                                        </p:tav>
                                        <p:tav tm="100000">
                                          <p:val>
                                            <p:strVal val="#ppt_x"/>
                                          </p:val>
                                        </p:tav>
                                      </p:tavLst>
                                    </p:anim>
                                    <p:anim calcmode="lin" valueType="num">
                                      <p:cBhvr additive="base">
                                        <p:cTn id="8" dur="500" fill="hold"/>
                                        <p:tgtEl>
                                          <p:spTgt spid="184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20"/>
                                        </p:tgtEl>
                                        <p:attrNameLst>
                                          <p:attrName>style.visibility</p:attrName>
                                        </p:attrNameLst>
                                      </p:cBhvr>
                                      <p:to>
                                        <p:strVal val="visible"/>
                                      </p:to>
                                    </p:set>
                                    <p:anim calcmode="lin" valueType="num">
                                      <p:cBhvr additive="base">
                                        <p:cTn id="13" dur="500" fill="hold"/>
                                        <p:tgtEl>
                                          <p:spTgt spid="13320"/>
                                        </p:tgtEl>
                                        <p:attrNameLst>
                                          <p:attrName>ppt_x</p:attrName>
                                        </p:attrNameLst>
                                      </p:cBhvr>
                                      <p:tavLst>
                                        <p:tav tm="0">
                                          <p:val>
                                            <p:strVal val="#ppt_x"/>
                                          </p:val>
                                        </p:tav>
                                        <p:tav tm="100000">
                                          <p:val>
                                            <p:strVal val="#ppt_x"/>
                                          </p:val>
                                        </p:tav>
                                      </p:tavLst>
                                    </p:anim>
                                    <p:anim calcmode="lin" valueType="num">
                                      <p:cBhvr additive="base">
                                        <p:cTn id="14" dur="500" fill="hold"/>
                                        <p:tgtEl>
                                          <p:spTgt spid="133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1541</Words>
  <Application>WPS 演示</Application>
  <PresentationFormat>自定义</PresentationFormat>
  <Paragraphs>150</Paragraphs>
  <Slides>21</Slides>
  <Notes>2</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7</vt:i4>
      </vt:variant>
      <vt:variant>
        <vt:lpstr>幻灯片标题</vt:lpstr>
      </vt:variant>
      <vt:variant>
        <vt:i4>21</vt:i4>
      </vt:variant>
    </vt:vector>
  </HeadingPairs>
  <TitlesOfParts>
    <vt:vector size="38" baseType="lpstr">
      <vt:lpstr>Arial</vt:lpstr>
      <vt:lpstr>宋体</vt:lpstr>
      <vt:lpstr>Wingdings</vt:lpstr>
      <vt:lpstr>微软雅黑</vt:lpstr>
      <vt:lpstr>Calibri Light</vt:lpstr>
      <vt:lpstr>Calibri</vt:lpstr>
      <vt:lpstr/>
      <vt:lpstr>Arial Unicode MS</vt:lpstr>
      <vt:lpstr>RomanS</vt:lpstr>
      <vt:lpstr>Office 主题</vt:lpstr>
      <vt:lpstr>Paint.Picture</vt:lpstr>
      <vt:lpstr>Paint.Picture</vt:lpstr>
      <vt:lpstr>Paint.Picture</vt:lpstr>
      <vt:lpstr>Paint.Picture</vt:lpstr>
      <vt:lpstr>Paint.Picture</vt:lpstr>
      <vt:lpstr>Paint.Picture</vt:lpstr>
      <vt:lpstr>Paint.Picture</vt:lpstr>
      <vt:lpstr>PowerPoint 演示文稿</vt:lpstr>
      <vt:lpstr>PowerPoint 演示文稿</vt:lpstr>
      <vt:lpstr>PowerPoint 演示文稿</vt:lpstr>
      <vt:lpstr>磁极间的相互作用规律:</vt:lpstr>
      <vt:lpstr>PowerPoint 演示文稿</vt:lpstr>
      <vt:lpstr>1、磁场的基本性质是：</vt:lpstr>
      <vt:lpstr>PowerPoint 演示文稿</vt:lpstr>
      <vt:lpstr> 2、磁场方向：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2013-07-01T03:05:00Z</dcterms:created>
  <dcterms:modified xsi:type="dcterms:W3CDTF">2018-04-30T13:20:39Z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