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57" r:id="rId3"/>
    <p:sldId id="258" r:id="rId4"/>
    <p:sldId id="269" r:id="rId5"/>
    <p:sldId id="260" r:id="rId6"/>
    <p:sldId id="261" r:id="rId7"/>
    <p:sldId id="262" r:id="rId8"/>
    <p:sldId id="268" r:id="rId9"/>
    <p:sldId id="263" r:id="rId10"/>
    <p:sldId id="264" r:id="rId11"/>
    <p:sldId id="271" r:id="rId12"/>
    <p:sldId id="272" r:id="rId13"/>
    <p:sldId id="270" r:id="rId14"/>
    <p:sldId id="275" r:id="rId15"/>
    <p:sldId id="273" r:id="rId16"/>
    <p:sldId id="276" r:id="rId17"/>
    <p:sldId id="277" r:id="rId18"/>
    <p:sldId id="278" r:id="rId19"/>
    <p:sldId id="279" r:id="rId20"/>
    <p:sldId id="280" r:id="rId21"/>
    <p:sldId id="281" r:id="rId22"/>
    <p:sldId id="282"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94" y="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E5FDB2-2D68-34DC-8850-3860842AC97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DFC8697-C63E-C02E-A231-E29784F0F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7700A0-AD09-E667-D8D6-C29EA0A1B904}"/>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C608DF2D-0C0F-D6D8-9FC6-068F6ACFDE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53D1EE-52F6-CCFE-020A-D96B32B1AED7}"/>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4098125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D48216-9ACB-AC6C-3909-8DAE6B328F1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C98FE6-5D61-6C4A-E55C-AF2A09A1D8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415D44-B11E-EECD-7AF8-B945DF817DEC}"/>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1ADD6EA0-1173-4C92-A574-637862936F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5D7A51-9E7B-0383-3367-09D46FF3D856}"/>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15131916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CCBA563-42A4-1F1E-1680-A6E2760276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0F9FDE-14A9-7E18-EAFF-C47F1C704E0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42E995-C604-6B73-3A9C-D1032D3BBBED}"/>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384B4404-5EFB-7496-DED9-F191D7956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7A4D-4C9B-F990-5527-14DAF467DD76}"/>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3679871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1D4C4-E13E-5A4E-EAB7-7F44AB9770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1D3169-184D-1703-FC92-0F7EA90DF5E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BA48BC-5DA6-20FD-1EE0-6FCD6D17063E}"/>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B4AD3BE1-4217-8926-FAEE-BCF1588E6F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F102C9-3AA1-BB8C-0CE9-E66066EDCAE5}"/>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19411814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23A38F-164B-4D0A-8B7F-09D3C35759A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6349F32-3DB8-D206-3C09-5B101E639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2564019-E4D9-3F91-92F1-C6869BF33E43}"/>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519CAE53-3CA6-56C7-E083-F7CD88FDA1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6AE0BB-651F-D5C9-CC2D-BA861789628B}"/>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3310524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A9F15F-FFE9-CF72-3286-7536B2F7B9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FA13F8-A681-CE7A-E4C1-826EEDC024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431B602-45E6-9478-1F55-859AF24F548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6ABF527-F169-D599-4DFE-C06D37BD5077}"/>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0BE30840-AEBE-CA66-1207-99857CF722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28439E-D6BB-BCA8-0543-49B446BCED1A}"/>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27059203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B7BBF9-F4FC-945F-4900-010FFDE25A6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6F643C-B602-3B47-5F7C-42825C5F3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4300660-02D9-94CB-65CA-6E40B119180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88917B5-5495-6706-1079-9F135E30D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C7B02B4-6E9E-D89B-34E5-2C4392390B5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80E6893-D30F-B356-C78E-83392E56F1DF}"/>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8" name="页脚占位符 7">
            <a:extLst>
              <a:ext uri="{FF2B5EF4-FFF2-40B4-BE49-F238E27FC236}">
                <a16:creationId xmlns:a16="http://schemas.microsoft.com/office/drawing/2014/main" id="{89AF53AB-C7C3-6493-EAC6-3B7282308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F4FCD9A-E80B-4B48-6A28-2191075C7C61}"/>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23353749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9E36B1-E4BC-48DE-C233-DE3FB7793F8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AB76235-A3AF-F864-80B7-B23B51B4DB44}"/>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4" name="页脚占位符 3">
            <a:extLst>
              <a:ext uri="{FF2B5EF4-FFF2-40B4-BE49-F238E27FC236}">
                <a16:creationId xmlns:a16="http://schemas.microsoft.com/office/drawing/2014/main" id="{DDFEABE6-BE40-1DF5-92D2-E915B8C3F7E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E3F6483-AE82-7FA4-3EC8-38A90712ABC2}"/>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31139287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F8F567E-F2F9-21B2-A701-A0BE9D0392BB}"/>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3" name="页脚占位符 2">
            <a:extLst>
              <a:ext uri="{FF2B5EF4-FFF2-40B4-BE49-F238E27FC236}">
                <a16:creationId xmlns:a16="http://schemas.microsoft.com/office/drawing/2014/main" id="{363229D1-1EE3-C3D8-48BA-91BE94667D2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7B1CFC9-7F73-2EA0-833E-9B1618A7419D}"/>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27745201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5A5231-F1D1-1B5E-759A-56BB70D283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8ADAB80-BB46-6E3E-BB6E-206ADB06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69A3592-827F-9BE6-20A4-395C414D2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80A00A-A6CB-847F-64E5-733D6A5ED13E}"/>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206FE5DD-FD06-648D-AAD9-C0D1BA8B7B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A74597-6092-D50C-2B1B-D18AAEC19E84}"/>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42729468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F904C8-9226-7381-80E0-3E849A1887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2E608D4-67BD-4245-BF83-477B5FB4E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FD3094-0A44-F0C0-DEC0-2BA75A09C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E01545-C1B2-AD24-F47D-7F6CC17FFE03}"/>
              </a:ext>
            </a:extLst>
          </p:cNvPr>
          <p:cNvSpPr>
            <a:spLocks noGrp="1"/>
          </p:cNvSpPr>
          <p:nvPr>
            <p:ph type="dt" sz="half" idx="10"/>
          </p:nvPr>
        </p:nvSpPr>
        <p:spPr/>
        <p:txBody>
          <a:bodyPr/>
          <a:lstStyle/>
          <a:p>
            <a:fld id="{CE27F070-A729-4C4F-8358-61B87B8B3B5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8FD859E3-9682-C85E-A9F5-BF4F80CEA5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8191E7-1E89-463A-BFD8-73640EA3DD6E}"/>
              </a:ext>
            </a:extLst>
          </p:cNvPr>
          <p:cNvSpPr>
            <a:spLocks noGrp="1"/>
          </p:cNvSpPr>
          <p:nvPr>
            <p:ph type="sldNum" sz="quarter" idx="12"/>
          </p:nvPr>
        </p:nvSpPr>
        <p:spPr/>
        <p:txBody>
          <a:bodyPr/>
          <a:lstStyle/>
          <a:p>
            <a:fld id="{42024EA6-7917-4E2C-97F7-266FE3A3EF60}" type="slidenum">
              <a:rPr lang="zh-CN" altLang="en-US" smtClean="0"/>
              <a:t>‹#›</a:t>
            </a:fld>
            <a:endParaRPr lang="zh-CN" altLang="en-US"/>
          </a:p>
        </p:txBody>
      </p:sp>
    </p:spTree>
    <p:extLst>
      <p:ext uri="{BB962C8B-B14F-4D97-AF65-F5344CB8AC3E}">
        <p14:creationId xmlns:p14="http://schemas.microsoft.com/office/powerpoint/2010/main" val="26950915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E5B8E40-06D0-E356-0493-75949E4BB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E6D4F68-C840-D837-0D8E-E6781456B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194AEF-2C55-E8B8-1C2F-55DAEAF1A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7F070-A729-4C4F-8358-61B87B8B3B5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5C7E6FEE-DD55-3991-DCC5-6F1C464AE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3C999F7-D118-2A20-4ED8-48E9B7F86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24EA6-7917-4E2C-97F7-266FE3A3EF60}" type="slidenum">
              <a:rPr lang="zh-CN" altLang="en-US" smtClean="0"/>
              <a:t>‹#›</a:t>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2952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file:///D:\qq&#25991;&#20214;\712321467\Image\C2C\Image2\%7b75232B38-A165-1FB7-499C-2E1C792CACB5%7d.png" TargetMode="External"/><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0.png"/><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C6290-17DD-3490-BF4D-01587F2AB86E}"/>
              </a:ext>
            </a:extLst>
          </p:cNvPr>
          <p:cNvSpPr>
            <a:spLocks noGrp="1"/>
          </p:cNvSpPr>
          <p:nvPr>
            <p:ph type="ctrTitle"/>
          </p:nvPr>
        </p:nvSpPr>
        <p:spPr>
          <a:xfrm>
            <a:off x="1259925" y="3123909"/>
            <a:ext cx="9144000" cy="1459098"/>
          </a:xfrm>
        </p:spPr>
        <p:txBody>
          <a:bodyPr/>
          <a:lstStyle/>
          <a:p>
            <a:r>
              <a:rPr lang="zh-CN" altLang="en-US" dirty="0">
                <a:latin typeface="华文楷体" panose="02010600040101010101" pitchFamily="2" charset="-122"/>
                <a:ea typeface="华文楷体" panose="02010600040101010101" pitchFamily="2" charset="-122"/>
              </a:rPr>
              <a:t>第</a:t>
            </a:r>
            <a:r>
              <a:rPr lang="en-US" altLang="zh-CN" dirty="0">
                <a:latin typeface="华文楷体" panose="02010600040101010101" pitchFamily="2" charset="-122"/>
                <a:ea typeface="华文楷体" panose="02010600040101010101" pitchFamily="2" charset="-122"/>
              </a:rPr>
              <a:t>16</a:t>
            </a:r>
            <a:r>
              <a:rPr lang="zh-CN" altLang="en-US" dirty="0">
                <a:latin typeface="华文楷体" panose="02010600040101010101" pitchFamily="2" charset="-122"/>
                <a:ea typeface="华文楷体" panose="02010600040101010101" pitchFamily="2" charset="-122"/>
              </a:rPr>
              <a:t>讲 </a:t>
            </a:r>
            <a:r>
              <a:rPr lang="zh-CN" altLang="en-US" sz="6000" dirty="0">
                <a:latin typeface="Times New Roman" panose="02020603050405020304" pitchFamily="18" charset="0"/>
                <a:ea typeface="楷体" panose="02010609060101010101" pitchFamily="49" charset="-122"/>
              </a:rPr>
              <a:t>动态电路分析</a:t>
            </a:r>
            <a:endParaRPr lang="zh-CN" altLang="en-US" dirty="0">
              <a:latin typeface="华文楷体" panose="02010600040101010101" pitchFamily="2" charset="-122"/>
              <a:ea typeface="华文楷体" panose="02010600040101010101" pitchFamily="2" charset="-122"/>
            </a:endParaRPr>
          </a:p>
        </p:txBody>
      </p:sp>
      <p:grpSp>
        <p:nvGrpSpPr>
          <p:cNvPr id="3" name="组合 2">
            <a:extLst>
              <a:ext uri="{FF2B5EF4-FFF2-40B4-BE49-F238E27FC236}">
                <a16:creationId xmlns:a16="http://schemas.microsoft.com/office/drawing/2014/main" id="{FDB47A93-B371-8FA3-F363-0E923F6A1112}"/>
              </a:ext>
            </a:extLst>
          </p:cNvPr>
          <p:cNvGrpSpPr/>
          <p:nvPr>
            <p:custDataLst>
              <p:tags r:id="rId1"/>
            </p:custDataLst>
          </p:nvPr>
        </p:nvGrpSpPr>
        <p:grpSpPr>
          <a:xfrm>
            <a:off x="1611378" y="1285358"/>
            <a:ext cx="9939908" cy="1022587"/>
            <a:chOff x="150287" y="385641"/>
            <a:chExt cx="2501481" cy="608682"/>
          </a:xfrm>
        </p:grpSpPr>
        <p:sp>
          <p:nvSpPr>
            <p:cNvPr id="4" name="Shape 108">
              <a:extLst>
                <a:ext uri="{FF2B5EF4-FFF2-40B4-BE49-F238E27FC236}">
                  <a16:creationId xmlns:a16="http://schemas.microsoft.com/office/drawing/2014/main" id="{5227DE8D-170C-80CF-CFD0-3D0FD9B6EF32}"/>
                </a:ext>
              </a:extLst>
            </p:cNvPr>
            <p:cNvSpPr/>
            <p:nvPr>
              <p:custDataLst>
                <p:tags r:id="rId6"/>
              </p:custDataLst>
            </p:nvPr>
          </p:nvSpPr>
          <p:spPr>
            <a:xfrm>
              <a:off x="150287" y="409549"/>
              <a:ext cx="2310500" cy="584774"/>
            </a:xfrm>
            <a:prstGeom prst="rect">
              <a:avLst/>
            </a:prstGeom>
            <a:solidFill>
              <a:srgbClr val="007E27">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ct val="0"/>
                </a:spcBef>
                <a:spcAft>
                  <a:spcPct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微软雅黑" panose="020B0503020204020204" charset="-122"/>
              </a:endParaRPr>
            </a:p>
          </p:txBody>
        </p:sp>
        <p:sp>
          <p:nvSpPr>
            <p:cNvPr id="5" name="Text Box 3">
              <a:extLst>
                <a:ext uri="{FF2B5EF4-FFF2-40B4-BE49-F238E27FC236}">
                  <a16:creationId xmlns:a16="http://schemas.microsoft.com/office/drawing/2014/main" id="{BAF85D85-9E23-6935-CDE3-7F527D33461C}"/>
                </a:ext>
              </a:extLst>
            </p:cNvPr>
            <p:cNvSpPr txBox="1"/>
            <p:nvPr>
              <p:custDataLst>
                <p:tags r:id="rId7"/>
              </p:custDataLst>
            </p:nvPr>
          </p:nvSpPr>
          <p:spPr>
            <a:xfrm>
              <a:off x="246611" y="385641"/>
              <a:ext cx="2405157" cy="421360"/>
            </a:xfrm>
            <a:prstGeom prst="rect">
              <a:avLst/>
            </a:prstGeom>
            <a:noFill/>
            <a:ln w="9525">
              <a:noFill/>
            </a:ln>
          </p:spPr>
          <p:txBody>
            <a:bodyPr wrap="square" anchor="t">
              <a:spAutoFit/>
            </a:bodyPr>
            <a:lstStyle/>
            <a:p>
              <a:pPr>
                <a:spcBef>
                  <a:spcPct val="50000"/>
                </a:spcBef>
              </a:pPr>
              <a:r>
                <a:rPr lang="en-US" altLang="zh-CN" sz="4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2025</a:t>
              </a:r>
              <a:r>
                <a:rPr lang="zh-CN" altLang="en-US" sz="4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年中考物理基础知识复习课件</a:t>
              </a:r>
            </a:p>
          </p:txBody>
        </p:sp>
      </p:grpSp>
      <p:pic>
        <p:nvPicPr>
          <p:cNvPr id="7" name="图片 1073743875" descr="学科网 zxxk.com">
            <a:extLst>
              <a:ext uri="{FF2B5EF4-FFF2-40B4-BE49-F238E27FC236}">
                <a16:creationId xmlns:a16="http://schemas.microsoft.com/office/drawing/2014/main" id="{49D0BEF2-FF85-4403-7092-2C570E322AFA}"/>
              </a:ext>
            </a:extLst>
          </p:cNvPr>
          <p:cNvPicPr>
            <a:picLocks noChangeAspect="1"/>
          </p:cNvPicPr>
          <p:nvPr>
            <p:custDataLst>
              <p:tags r:id="rId2"/>
            </p:custDataLst>
          </p:nvPr>
        </p:nvPicPr>
        <p:blipFill>
          <a:blip r:embed="rId9" r:link="rId10"/>
          <a:stretch>
            <a:fillRect/>
          </a:stretch>
        </p:blipFill>
        <p:spPr>
          <a:xfrm>
            <a:off x="838200" y="365125"/>
            <a:ext cx="9525" cy="9525"/>
          </a:xfrm>
          <a:prstGeom prst="rect">
            <a:avLst/>
          </a:prstGeom>
          <a:noFill/>
          <a:ln>
            <a:noFill/>
            <a:miter lim="800000"/>
          </a:ln>
        </p:spPr>
      </p:pic>
      <p:pic>
        <p:nvPicPr>
          <p:cNvPr id="8" name="图片 7">
            <a:extLst>
              <a:ext uri="{FF2B5EF4-FFF2-40B4-BE49-F238E27FC236}">
                <a16:creationId xmlns:a16="http://schemas.microsoft.com/office/drawing/2014/main" id="{14CE90B0-E8AE-A9D1-2F23-755AAFC981C2}"/>
              </a:ext>
            </a:extLst>
          </p:cNvPr>
          <p:cNvPicPr>
            <a:picLocks noChangeAspect="1"/>
          </p:cNvPicPr>
          <p:nvPr>
            <p:custDataLst>
              <p:tags r:id="rId3"/>
            </p:custDataLst>
          </p:nvPr>
        </p:nvPicPr>
        <p:blipFill>
          <a:blip r:embed="rId11">
            <a:extLst>
              <a:ext uri="{BEBA8EAE-BF5A-486C-A8C5-ECC9F3942E4B}">
                <a14:imgProps xmlns:a14="http://schemas.microsoft.com/office/drawing/2010/main">
                  <a14:imgLayer r:embed="rId12">
                    <a14:imgEffect>
                      <a14:backgroundRemoval t="2182" b="90000" l="1250" r="90000">
                        <a14:foregroundMark x1="9667" y1="2182" x2="11000" y2="13727"/>
                        <a14:foregroundMark x1="4917" y1="4091" x2="5083" y2="19455"/>
                        <a14:foregroundMark x1="1250" y1="4364" x2="1250" y2="4364"/>
                        <a14:foregroundMark x1="6583" y1="62727" x2="6583" y2="62727"/>
                        <a14:foregroundMark x1="10417" y1="61818" x2="10417" y2="61818"/>
                        <a14:foregroundMark x1="10583" y1="64636" x2="10583" y2="64636"/>
                        <a14:foregroundMark x1="12417" y1="63000" x2="12417" y2="63000"/>
                        <a14:foregroundMark x1="10000" y1="62818" x2="10000" y2="62818"/>
                        <a14:foregroundMark x1="21417" y1="37364" x2="33583" y2="60364"/>
                        <a14:foregroundMark x1="23250" y1="17273" x2="30833" y2="41000"/>
                        <a14:foregroundMark x1="23083" y1="4909" x2="12583" y2="31091"/>
                        <a14:foregroundMark x1="32833" y1="39000" x2="30667" y2="40000"/>
                        <a14:foregroundMark x1="30333" y1="40000" x2="26750" y2="48182"/>
                        <a14:backgroundMark x1="29167" y1="5636" x2="31167" y2="21182"/>
                        <a14:backgroundMark x1="26250" y1="12273" x2="26250" y2="12273"/>
                      </a14:backgroundRemoval>
                    </a14:imgEffect>
                  </a14:imgLayer>
                </a14:imgProps>
              </a:ext>
              <a:ext uri="{28A0092B-C50C-407E-A947-70E740481C1C}">
                <a14:useLocalDpi xmlns:a14="http://schemas.microsoft.com/office/drawing/2010/main" val="0"/>
              </a:ext>
            </a:extLst>
          </a:blip>
          <a:srcRect r="67642" b="30168"/>
          <a:stretch>
            <a:fillRect/>
          </a:stretch>
        </p:blipFill>
        <p:spPr>
          <a:xfrm>
            <a:off x="-50798" y="0"/>
            <a:ext cx="1662176" cy="3257484"/>
          </a:xfrm>
          <a:prstGeom prst="rect">
            <a:avLst/>
          </a:prstGeom>
        </p:spPr>
      </p:pic>
      <p:pic>
        <p:nvPicPr>
          <p:cNvPr id="9" name="图片 8">
            <a:extLst>
              <a:ext uri="{FF2B5EF4-FFF2-40B4-BE49-F238E27FC236}">
                <a16:creationId xmlns:a16="http://schemas.microsoft.com/office/drawing/2014/main" id="{7AAFFFE7-F212-D448-87FF-395F9B4A1B2D}"/>
              </a:ext>
            </a:extLst>
          </p:cNvPr>
          <p:cNvPicPr>
            <a:picLocks noChangeAspect="1"/>
          </p:cNvPicPr>
          <p:nvPr>
            <p:custDataLst>
              <p:tags r:id="rId4"/>
            </p:custDataLst>
          </p:nvPr>
        </p:nvPicPr>
        <p:blipFill>
          <a:blip r:embed="rId13">
            <a:extLst>
              <a:ext uri="{BEBA8EAE-BF5A-486C-A8C5-ECC9F3942E4B}">
                <a14:imgProps xmlns:a14="http://schemas.microsoft.com/office/drawing/2010/main">
                  <a14:imgLayer r:embed="rId12">
                    <a14:imgEffect>
                      <a14:backgroundRemoval t="1364" b="90364" l="10000" r="99750">
                        <a14:foregroundMark x1="38250" y1="6091" x2="96583" y2="8727"/>
                        <a14:foregroundMark x1="91750" y1="17273" x2="80250" y2="86545"/>
                        <a14:foregroundMark x1="98500" y1="2091" x2="99750" y2="72000"/>
                        <a14:foregroundMark x1="78333" y1="58364" x2="74333" y2="68000"/>
                        <a14:foregroundMark x1="74750" y1="78000" x2="84917" y2="90364"/>
                        <a14:foregroundMark x1="38917" y1="4182" x2="36000" y2="1364"/>
                        <a14:foregroundMark x1="27167" y1="11000" x2="61000" y2="31636"/>
                        <a14:foregroundMark x1="52000" y1="24818" x2="44833" y2="29727"/>
                      </a14:backgroundRemoval>
                    </a14:imgEffect>
                  </a14:imgLayer>
                </a14:imgProps>
              </a:ext>
              <a:ext uri="{28A0092B-C50C-407E-A947-70E740481C1C}">
                <a14:useLocalDpi xmlns:a14="http://schemas.microsoft.com/office/drawing/2010/main" val="0"/>
              </a:ext>
            </a:extLst>
          </a:blip>
          <a:stretch>
            <a:fillRect/>
          </a:stretch>
        </p:blipFill>
        <p:spPr>
          <a:xfrm rot="5400000">
            <a:off x="7922679" y="2588682"/>
            <a:ext cx="4454941" cy="4083697"/>
          </a:xfrm>
          <a:prstGeom prst="rect">
            <a:avLst/>
          </a:prstGeom>
        </p:spPr>
      </p:pic>
      <p:pic>
        <p:nvPicPr>
          <p:cNvPr id="10" name="图片 1073743875" descr="学科网 zxxk.com">
            <a:extLst>
              <a:ext uri="{FF2B5EF4-FFF2-40B4-BE49-F238E27FC236}">
                <a16:creationId xmlns:a16="http://schemas.microsoft.com/office/drawing/2014/main" id="{41935C82-1207-DA05-2627-0CF3C2516DAC}"/>
              </a:ext>
            </a:extLst>
          </p:cNvPr>
          <p:cNvPicPr>
            <a:picLocks noChangeAspect="1"/>
          </p:cNvPicPr>
          <p:nvPr>
            <p:custDataLst>
              <p:tags r:id="rId5"/>
            </p:custDataLst>
          </p:nvPr>
        </p:nvPicPr>
        <p:blipFill>
          <a:blip r:embed="rId9" r:link="rId10"/>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5069151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32F7749E-3721-D996-179D-8BA73E1ECA1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67532" y="2526891"/>
            <a:ext cx="5023669" cy="2443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B678F6BF-DB9A-E578-3C2B-1FBBF0CACDBA}"/>
              </a:ext>
            </a:extLst>
          </p:cNvPr>
          <p:cNvSpPr>
            <a:spLocks noChangeArrowheads="1"/>
          </p:cNvSpPr>
          <p:nvPr/>
        </p:nvSpPr>
        <p:spPr bwMode="auto">
          <a:xfrm>
            <a:off x="280717" y="585732"/>
            <a:ext cx="1177363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2021</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年真题 </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如图－</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所示电路中，电源电压恒定不变，定值电阻</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800" b="0" i="0" u="none" strike="noStrike" cap="none" normalizeH="0" baseline="-30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的阻值为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20 Ω</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，滑动变阻器</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800" b="0" i="0" u="none" strike="noStrike" cap="none" normalizeH="0" baseline="-30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的最大阻值为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100 Ω.</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开关闭合后，当滑动变阻器的滑片</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P</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移到某一位置时，电压表</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v</a:t>
            </a:r>
            <a:r>
              <a:rPr kumimoji="0" lang="en-US" altLang="zh-CN" sz="2800" b="0" i="0" u="none" strike="noStrike" cap="none" normalizeH="0" baseline="-25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的示数如图－</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所示，</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800" b="0" i="0" u="none" strike="noStrike" cap="none" normalizeH="0" baseline="-30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的功率为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1.75 W</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．下列说法正确的是</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9" name="Rectangle 13">
            <a:extLst>
              <a:ext uri="{FF2B5EF4-FFF2-40B4-BE49-F238E27FC236}">
                <a16:creationId xmlns:a16="http://schemas.microsoft.com/office/drawing/2014/main" id="{D348D96B-5D9A-774D-3CC3-5B80AE01F679}"/>
              </a:ext>
            </a:extLst>
          </p:cNvPr>
          <p:cNvSpPr>
            <a:spLocks noChangeArrowheads="1"/>
          </p:cNvSpPr>
          <p:nvPr/>
        </p:nvSpPr>
        <p:spPr bwMode="auto">
          <a:xfrm>
            <a:off x="395382" y="2702981"/>
            <a:ext cx="52876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Font typeface="+mj-lt"/>
              <a:buAutoNum type="alphaUcPeriod"/>
            </a:pP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电阻</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800" b="0" i="0" u="none" strike="noStrike" cap="none" normalizeH="0" baseline="-30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与滑动变阻器</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800" b="0" i="0" u="none" strike="noStrike" cap="none" normalizeH="0" baseline="-30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并联　　　　</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514350" indent="-514350" eaLnBrk="0" fontAlgn="base" hangingPunct="0">
              <a:spcBef>
                <a:spcPct val="0"/>
              </a:spcBef>
              <a:spcAft>
                <a:spcPct val="0"/>
              </a:spcAft>
              <a:buFont typeface="+mj-lt"/>
              <a:buAutoNum type="alphaUcPeriod"/>
            </a:pP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电压表</a:t>
            </a: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测量电源电压</a:t>
            </a:r>
            <a:endPar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pP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电流表的示数为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0.05 A  </a:t>
            </a: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pP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电源电压为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12 V</a:t>
            </a: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42768530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8248393-D6AE-43BF-A7D8-C22B99CC134E}"/>
              </a:ext>
            </a:extLst>
          </p:cNvPr>
          <p:cNvSpPr txBox="1"/>
          <p:nvPr/>
        </p:nvSpPr>
        <p:spPr>
          <a:xfrm>
            <a:off x="388302" y="446863"/>
            <a:ext cx="11415395" cy="1319848"/>
          </a:xfrm>
          <a:prstGeom prst="rect">
            <a:avLst/>
          </a:prstGeom>
          <a:noFill/>
          <a:ln w="9525">
            <a:noFill/>
          </a:ln>
        </p:spPr>
        <p:txBody>
          <a:bodyPr wrap="square">
            <a:spAutoFit/>
          </a:bodyPr>
          <a:lstStyle/>
          <a:p>
            <a:pPr>
              <a:lnSpc>
                <a:spcPct val="150000"/>
              </a:lnSpc>
            </a:pPr>
            <a:r>
              <a:rPr lang="en-US" sz="2800" b="1">
                <a:latin typeface="Times New Roman" panose="02020603050405020304" pitchFamily="18" charset="0"/>
                <a:ea typeface="楷体" panose="02010609060101010101" pitchFamily="49" charset="-122"/>
              </a:rPr>
              <a:t>2. </a:t>
            </a:r>
            <a:r>
              <a:rPr lang="zh-CN" sz="2800" b="1">
                <a:latin typeface="Times New Roman" panose="02020603050405020304" pitchFamily="18" charset="0"/>
                <a:ea typeface="楷体" panose="02010609060101010101" pitchFamily="49" charset="-122"/>
              </a:rPr>
              <a:t>滑片移动引起的并联电路分析思路：先电压后电流，先支路后干路</a:t>
            </a: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注：</a:t>
            </a:r>
            <a:r>
              <a:rPr lang="en-US" sz="2800" b="1" i="1">
                <a:latin typeface="Times New Roman" panose="02020603050405020304" pitchFamily="18" charset="0"/>
                <a:ea typeface="楷体" panose="02010609060101010101" pitchFamily="49" charset="-122"/>
              </a:rPr>
              <a:t>I</a:t>
            </a:r>
            <a:r>
              <a:rPr lang="en-US" sz="2800" b="1" baseline="-25000">
                <a:latin typeface="Times New Roman" panose="02020603050405020304" pitchFamily="18" charset="0"/>
                <a:ea typeface="楷体" panose="02010609060101010101" pitchFamily="49" charset="-122"/>
              </a:rPr>
              <a:t>1</a:t>
            </a:r>
            <a:r>
              <a:rPr lang="zh-CN" sz="2800" b="1">
                <a:latin typeface="Times New Roman" panose="02020603050405020304" pitchFamily="18" charset="0"/>
                <a:ea typeface="楷体" panose="02010609060101010101" pitchFamily="49" charset="-122"/>
              </a:rPr>
              <a:t>为定值电阻所在支路电流，</a:t>
            </a:r>
            <a:r>
              <a:rPr lang="en-US" sz="2800" b="1" i="1">
                <a:latin typeface="Times New Roman" panose="02020603050405020304" pitchFamily="18" charset="0"/>
                <a:ea typeface="楷体" panose="02010609060101010101" pitchFamily="49" charset="-122"/>
              </a:rPr>
              <a:t>I</a:t>
            </a:r>
            <a:r>
              <a:rPr lang="en-US" sz="2800" b="1" baseline="-25000">
                <a:latin typeface="Times New Roman" panose="02020603050405020304" pitchFamily="18" charset="0"/>
                <a:ea typeface="楷体" panose="02010609060101010101" pitchFamily="49" charset="-122"/>
              </a:rPr>
              <a:t>2</a:t>
            </a:r>
            <a:r>
              <a:rPr lang="zh-CN" sz="2800" b="1">
                <a:latin typeface="Times New Roman" panose="02020603050405020304" pitchFamily="18" charset="0"/>
                <a:ea typeface="楷体" panose="02010609060101010101" pitchFamily="49" charset="-122"/>
              </a:rPr>
              <a:t>为滑动变阻器所在支路电流</a:t>
            </a:r>
            <a:r>
              <a:rPr lang="en-US" sz="2800" b="1">
                <a:latin typeface="Times New Roman" panose="02020603050405020304" pitchFamily="18" charset="0"/>
                <a:ea typeface="楷体" panose="02010609060101010101" pitchFamily="49" charset="-122"/>
              </a:rPr>
              <a:t>)</a:t>
            </a:r>
            <a:endParaRPr lang="en-US" altLang="en-US" sz="2800" b="1">
              <a:latin typeface="Times New Roman" panose="02020603050405020304" pitchFamily="18" charset="0"/>
              <a:ea typeface="楷体" panose="02010609060101010101" pitchFamily="49" charset="-122"/>
            </a:endParaRPr>
          </a:p>
        </p:txBody>
      </p:sp>
      <p:pic>
        <p:nvPicPr>
          <p:cNvPr id="3" name="图片 -2147482268">
            <a:extLst>
              <a:ext uri="{FF2B5EF4-FFF2-40B4-BE49-F238E27FC236}">
                <a16:creationId xmlns:a16="http://schemas.microsoft.com/office/drawing/2014/main" id="{DA8CCBEA-C176-AF11-7C64-BC4E7E12BE53}"/>
              </a:ext>
            </a:extLst>
          </p:cNvPr>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657289" y="2087020"/>
            <a:ext cx="2571750" cy="4114800"/>
          </a:xfrm>
          <a:prstGeom prst="rect">
            <a:avLst/>
          </a:prstGeom>
          <a:noFill/>
          <a:ln w="9525">
            <a:noFill/>
          </a:ln>
        </p:spPr>
      </p:pic>
      <p:pic>
        <p:nvPicPr>
          <p:cNvPr id="4" name="yt_image_13495">
            <a:extLst>
              <a:ext uri="{FF2B5EF4-FFF2-40B4-BE49-F238E27FC236}">
                <a16:creationId xmlns:a16="http://schemas.microsoft.com/office/drawing/2014/main" id="{ACED2973-B82E-C911-36A1-313A5C15411B}"/>
              </a:ext>
            </a:extLst>
          </p:cNvPr>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888017" y="2087020"/>
            <a:ext cx="3502213" cy="304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878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1946989-7D84-3460-DD4D-60219AE17DE6}"/>
              </a:ext>
            </a:extLst>
          </p:cNvPr>
          <p:cNvSpPr txBox="1"/>
          <p:nvPr/>
        </p:nvSpPr>
        <p:spPr>
          <a:xfrm>
            <a:off x="346075" y="559168"/>
            <a:ext cx="11499850" cy="4615815"/>
          </a:xfrm>
          <a:prstGeom prst="rect">
            <a:avLst/>
          </a:prstGeom>
          <a:noFill/>
          <a:ln w="9525">
            <a:noFill/>
          </a:ln>
        </p:spPr>
        <p:txBody>
          <a:bodyPr wrap="square">
            <a:spAutoFit/>
          </a:bodyPr>
          <a:lstStyle/>
          <a:p>
            <a:pPr>
              <a:lnSpc>
                <a:spcPct val="150000"/>
              </a:lnSpc>
            </a:pP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并联电路</a:t>
            </a:r>
            <a:r>
              <a:rPr lang="en-US" sz="2800" b="1">
                <a:latin typeface="Times New Roman" panose="02020603050405020304" pitchFamily="18" charset="0"/>
                <a:ea typeface="楷体" panose="02010609060101010101" pitchFamily="49" charset="-122"/>
              </a:rPr>
              <a:t>)(2022</a:t>
            </a:r>
            <a:r>
              <a:rPr lang="zh-CN" sz="2800" b="1">
                <a:latin typeface="Times New Roman" panose="02020603050405020304" pitchFamily="18" charset="0"/>
                <a:ea typeface="楷体" panose="02010609060101010101" pitchFamily="49" charset="-122"/>
              </a:rPr>
              <a:t>百色</a:t>
            </a: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在如图所示的电路中，电源电压保持不变，</a:t>
            </a:r>
            <a:r>
              <a:rPr lang="en-US" sz="2800" b="1" i="1">
                <a:latin typeface="Times New Roman" panose="02020603050405020304" pitchFamily="18" charset="0"/>
                <a:ea typeface="楷体" panose="02010609060101010101" pitchFamily="49" charset="-122"/>
              </a:rPr>
              <a:t>R</a:t>
            </a:r>
            <a:r>
              <a:rPr lang="en-US" sz="2800" b="1" baseline="-25000">
                <a:latin typeface="Times New Roman" panose="02020603050405020304" pitchFamily="18" charset="0"/>
                <a:ea typeface="楷体" panose="02010609060101010101" pitchFamily="49" charset="-122"/>
              </a:rPr>
              <a:t>1</a:t>
            </a:r>
            <a:r>
              <a:rPr lang="zh-CN" sz="2800" b="1">
                <a:latin typeface="Times New Roman" panose="02020603050405020304" pitchFamily="18" charset="0"/>
                <a:ea typeface="楷体" panose="02010609060101010101" pitchFamily="49" charset="-122"/>
              </a:rPr>
              <a:t>为定值电阻．开关</a:t>
            </a:r>
            <a:r>
              <a:rPr lang="en-US" sz="2800" b="1">
                <a:latin typeface="Times New Roman" panose="02020603050405020304" pitchFamily="18" charset="0"/>
                <a:ea typeface="楷体" panose="02010609060101010101" pitchFamily="49" charset="-122"/>
              </a:rPr>
              <a:t>S</a:t>
            </a:r>
            <a:r>
              <a:rPr lang="zh-CN" sz="2800" b="1">
                <a:latin typeface="Times New Roman" panose="02020603050405020304" pitchFamily="18" charset="0"/>
                <a:ea typeface="楷体" panose="02010609060101010101" pitchFamily="49" charset="-122"/>
              </a:rPr>
              <a:t>闭合后，将滑动变阻器</a:t>
            </a:r>
            <a:r>
              <a:rPr lang="en-US" sz="2800" b="1" i="1">
                <a:latin typeface="Times New Roman" panose="02020603050405020304" pitchFamily="18" charset="0"/>
                <a:ea typeface="楷体" panose="02010609060101010101" pitchFamily="49" charset="-122"/>
              </a:rPr>
              <a:t>R</a:t>
            </a:r>
            <a:r>
              <a:rPr lang="en-US" sz="2800" b="1" baseline="-25000">
                <a:latin typeface="Times New Roman" panose="02020603050405020304" pitchFamily="18" charset="0"/>
                <a:ea typeface="楷体" panose="02010609060101010101" pitchFamily="49" charset="-122"/>
              </a:rPr>
              <a:t>2</a:t>
            </a:r>
            <a:r>
              <a:rPr lang="zh-CN" sz="2800" b="1">
                <a:latin typeface="Times New Roman" panose="02020603050405020304" pitchFamily="18" charset="0"/>
                <a:ea typeface="楷体" panose="02010609060101010101" pitchFamily="49" charset="-122"/>
              </a:rPr>
              <a:t>的滑片</a:t>
            </a:r>
            <a:r>
              <a:rPr lang="en-US" sz="2800" b="1" i="1">
                <a:latin typeface="Times New Roman" panose="02020603050405020304" pitchFamily="18" charset="0"/>
                <a:ea typeface="楷体" panose="02010609060101010101" pitchFamily="49" charset="-122"/>
              </a:rPr>
              <a:t>P</a:t>
            </a:r>
            <a:r>
              <a:rPr lang="zh-CN" sz="2800" b="1">
                <a:latin typeface="Times New Roman" panose="02020603050405020304" pitchFamily="18" charset="0"/>
                <a:ea typeface="楷体" panose="02010609060101010101" pitchFamily="49" charset="-122"/>
              </a:rPr>
              <a:t>向右移动时，下列说法正确的是</a:t>
            </a: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　　</a:t>
            </a:r>
            <a:r>
              <a:rPr lang="en-US" sz="2800" b="1">
                <a:latin typeface="Times New Roman" panose="02020603050405020304" pitchFamily="18" charset="0"/>
                <a:ea typeface="楷体" panose="02010609060101010101" pitchFamily="49" charset="-122"/>
              </a:rPr>
              <a:t>)</a:t>
            </a:r>
          </a:p>
          <a:p>
            <a:pPr>
              <a:lnSpc>
                <a:spcPct val="150000"/>
              </a:lnSpc>
            </a:pPr>
            <a:r>
              <a:rPr lang="en-US" sz="2800" b="1">
                <a:latin typeface="Times New Roman" panose="02020603050405020304" pitchFamily="18" charset="0"/>
                <a:ea typeface="楷体" panose="02010609060101010101" pitchFamily="49" charset="-122"/>
              </a:rPr>
              <a:t>A. </a:t>
            </a:r>
            <a:r>
              <a:rPr lang="zh-CN" sz="2800" b="1">
                <a:latin typeface="Times New Roman" panose="02020603050405020304" pitchFamily="18" charset="0"/>
                <a:ea typeface="楷体" panose="02010609060101010101" pitchFamily="49" charset="-122"/>
              </a:rPr>
              <a:t>电压表</a:t>
            </a:r>
            <a:r>
              <a:rPr lang="en-US" altLang="zh-CN" sz="2800" b="1">
                <a:latin typeface="Times New Roman" panose="02020603050405020304" pitchFamily="18" charset="0"/>
                <a:ea typeface="楷体" panose="02010609060101010101" pitchFamily="49" charset="-122"/>
              </a:rPr>
              <a:t>    </a:t>
            </a:r>
            <a:r>
              <a:rPr lang="zh-CN" sz="2800" b="1">
                <a:latin typeface="Times New Roman" panose="02020603050405020304" pitchFamily="18" charset="0"/>
                <a:ea typeface="楷体" panose="02010609060101010101" pitchFamily="49" charset="-122"/>
              </a:rPr>
              <a:t>的示数变小</a:t>
            </a:r>
            <a:endParaRPr lang="en-US" sz="2800" b="1">
              <a:latin typeface="Times New Roman" panose="02020603050405020304" pitchFamily="18" charset="0"/>
              <a:ea typeface="楷体" panose="02010609060101010101" pitchFamily="49" charset="-122"/>
            </a:endParaRPr>
          </a:p>
          <a:p>
            <a:pPr>
              <a:lnSpc>
                <a:spcPct val="150000"/>
              </a:lnSpc>
            </a:pPr>
            <a:r>
              <a:rPr lang="en-US" sz="2800" b="1">
                <a:latin typeface="Times New Roman" panose="02020603050405020304" pitchFamily="18" charset="0"/>
                <a:ea typeface="楷体" panose="02010609060101010101" pitchFamily="49" charset="-122"/>
              </a:rPr>
              <a:t>B. </a:t>
            </a:r>
            <a:r>
              <a:rPr lang="zh-CN" sz="2800" b="1">
                <a:latin typeface="Times New Roman" panose="02020603050405020304" pitchFamily="18" charset="0"/>
                <a:ea typeface="楷体" panose="02010609060101010101" pitchFamily="49" charset="-122"/>
              </a:rPr>
              <a:t>电流表</a:t>
            </a:r>
            <a:r>
              <a:rPr lang="en-US" altLang="zh-CN" sz="2800" b="1">
                <a:latin typeface="Times New Roman" panose="02020603050405020304" pitchFamily="18" charset="0"/>
                <a:ea typeface="楷体" panose="02010609060101010101" pitchFamily="49" charset="-122"/>
              </a:rPr>
              <a:t>    </a:t>
            </a:r>
            <a:r>
              <a:rPr lang="zh-CN" sz="2800" b="1">
                <a:latin typeface="Times New Roman" panose="02020603050405020304" pitchFamily="18" charset="0"/>
                <a:ea typeface="楷体" panose="02010609060101010101" pitchFamily="49" charset="-122"/>
              </a:rPr>
              <a:t>的示数变小</a:t>
            </a:r>
            <a:endParaRPr lang="en-US" sz="2800" b="1">
              <a:latin typeface="Times New Roman" panose="02020603050405020304" pitchFamily="18" charset="0"/>
              <a:ea typeface="楷体" panose="02010609060101010101" pitchFamily="49" charset="-122"/>
            </a:endParaRPr>
          </a:p>
          <a:p>
            <a:pPr>
              <a:lnSpc>
                <a:spcPct val="150000"/>
              </a:lnSpc>
            </a:pPr>
            <a:r>
              <a:rPr lang="en-US" sz="2800" b="1">
                <a:latin typeface="Times New Roman" panose="02020603050405020304" pitchFamily="18" charset="0"/>
                <a:ea typeface="楷体" panose="02010609060101010101" pitchFamily="49" charset="-122"/>
              </a:rPr>
              <a:t>C. </a:t>
            </a:r>
            <a:r>
              <a:rPr lang="zh-CN" sz="2800" b="1">
                <a:latin typeface="Times New Roman" panose="02020603050405020304" pitchFamily="18" charset="0"/>
                <a:ea typeface="楷体" panose="02010609060101010101" pitchFamily="49" charset="-122"/>
              </a:rPr>
              <a:t>电流表</a:t>
            </a:r>
            <a:r>
              <a:rPr lang="en-US" altLang="zh-CN" sz="2800" b="1">
                <a:latin typeface="Times New Roman" panose="02020603050405020304" pitchFamily="18" charset="0"/>
                <a:ea typeface="楷体" panose="02010609060101010101" pitchFamily="49" charset="-122"/>
              </a:rPr>
              <a:t>    </a:t>
            </a:r>
            <a:r>
              <a:rPr lang="zh-CN" sz="2800" b="1">
                <a:latin typeface="Times New Roman" panose="02020603050405020304" pitchFamily="18" charset="0"/>
                <a:ea typeface="楷体" panose="02010609060101010101" pitchFamily="49" charset="-122"/>
              </a:rPr>
              <a:t>的示数变小</a:t>
            </a:r>
            <a:endParaRPr lang="en-US" sz="2800" b="1">
              <a:latin typeface="Times New Roman" panose="02020603050405020304" pitchFamily="18" charset="0"/>
              <a:ea typeface="楷体" panose="02010609060101010101" pitchFamily="49" charset="-122"/>
            </a:endParaRPr>
          </a:p>
          <a:p>
            <a:pPr>
              <a:lnSpc>
                <a:spcPct val="150000"/>
              </a:lnSpc>
            </a:pPr>
            <a:r>
              <a:rPr lang="en-US" sz="2800" b="1">
                <a:latin typeface="Times New Roman" panose="02020603050405020304" pitchFamily="18" charset="0"/>
                <a:ea typeface="楷体" panose="02010609060101010101" pitchFamily="49" charset="-122"/>
              </a:rPr>
              <a:t>D. </a:t>
            </a:r>
            <a:r>
              <a:rPr lang="zh-CN" sz="2800" b="1">
                <a:latin typeface="Times New Roman" panose="02020603050405020304" pitchFamily="18" charset="0"/>
                <a:ea typeface="楷体" panose="02010609060101010101" pitchFamily="49" charset="-122"/>
              </a:rPr>
              <a:t>滑动变阻器</a:t>
            </a:r>
            <a:r>
              <a:rPr lang="en-US" sz="2800" b="1" i="1">
                <a:latin typeface="Times New Roman" panose="02020603050405020304" pitchFamily="18" charset="0"/>
                <a:ea typeface="楷体" panose="02010609060101010101" pitchFamily="49" charset="-122"/>
              </a:rPr>
              <a:t>R</a:t>
            </a:r>
            <a:r>
              <a:rPr lang="en-US" sz="2800" b="1" baseline="-25000">
                <a:latin typeface="Times New Roman" panose="02020603050405020304" pitchFamily="18" charset="0"/>
                <a:ea typeface="楷体" panose="02010609060101010101" pitchFamily="49" charset="-122"/>
              </a:rPr>
              <a:t>2</a:t>
            </a:r>
            <a:r>
              <a:rPr lang="zh-CN" sz="2800" b="1">
                <a:latin typeface="Times New Roman" panose="02020603050405020304" pitchFamily="18" charset="0"/>
                <a:ea typeface="楷体" panose="02010609060101010101" pitchFamily="49" charset="-122"/>
              </a:rPr>
              <a:t>消耗的电功率变大</a:t>
            </a:r>
            <a:endParaRPr lang="zh-CN" altLang="en-US" sz="2800" b="1">
              <a:latin typeface="Times New Roman" panose="02020603050405020304" pitchFamily="18" charset="0"/>
              <a:ea typeface="楷体" panose="02010609060101010101" pitchFamily="49" charset="-122"/>
            </a:endParaRPr>
          </a:p>
        </p:txBody>
      </p:sp>
      <p:pic>
        <p:nvPicPr>
          <p:cNvPr id="3" name="图片 2">
            <a:extLst>
              <a:ext uri="{FF2B5EF4-FFF2-40B4-BE49-F238E27FC236}">
                <a16:creationId xmlns:a16="http://schemas.microsoft.com/office/drawing/2014/main" id="{15EF77B9-DDFE-B3C0-2484-173A86F1B8F6}"/>
              </a:ext>
            </a:extLst>
          </p:cNvPr>
          <p:cNvPicPr>
            <a:picLocks noChangeAspect="1"/>
          </p:cNvPicPr>
          <p:nvPr/>
        </p:nvPicPr>
        <p:blipFill>
          <a:blip r:embed="rId2">
            <a:clrChange>
              <a:clrFrom>
                <a:srgbClr val="000000">
                  <a:alpha val="0"/>
                </a:srgbClr>
              </a:clrFrom>
              <a:clrTo>
                <a:srgbClr val="000000">
                  <a:alpha val="0"/>
                  <a:alpha val="0"/>
                </a:srgbClr>
              </a:clrTo>
            </a:clrChange>
          </a:blip>
          <a:stretch>
            <a:fillRect/>
          </a:stretch>
        </p:blipFill>
        <p:spPr>
          <a:xfrm>
            <a:off x="1860233" y="2738126"/>
            <a:ext cx="590550" cy="390525"/>
          </a:xfrm>
          <a:prstGeom prst="rect">
            <a:avLst/>
          </a:prstGeom>
        </p:spPr>
      </p:pic>
      <p:pic>
        <p:nvPicPr>
          <p:cNvPr id="4" name="图片 3">
            <a:extLst>
              <a:ext uri="{FF2B5EF4-FFF2-40B4-BE49-F238E27FC236}">
                <a16:creationId xmlns:a16="http://schemas.microsoft.com/office/drawing/2014/main" id="{6454A67E-5E4D-B90B-5EDE-5DFF305B7DA5}"/>
              </a:ext>
            </a:extLst>
          </p:cNvPr>
          <p:cNvPicPr>
            <a:picLocks noChangeAspect="1"/>
          </p:cNvPicPr>
          <p:nvPr/>
        </p:nvPicPr>
        <p:blipFill>
          <a:blip r:embed="rId3">
            <a:clrChange>
              <a:clrFrom>
                <a:srgbClr val="000000">
                  <a:alpha val="0"/>
                </a:srgbClr>
              </a:clrFrom>
              <a:clrTo>
                <a:srgbClr val="000000">
                  <a:alpha val="0"/>
                  <a:alpha val="0"/>
                </a:srgbClr>
              </a:clrTo>
            </a:clrChange>
          </a:blip>
          <a:stretch>
            <a:fillRect/>
          </a:stretch>
        </p:blipFill>
        <p:spPr>
          <a:xfrm>
            <a:off x="1831658" y="3376301"/>
            <a:ext cx="590550" cy="390525"/>
          </a:xfrm>
          <a:prstGeom prst="rect">
            <a:avLst/>
          </a:prstGeom>
        </p:spPr>
      </p:pic>
      <p:pic>
        <p:nvPicPr>
          <p:cNvPr id="5" name="图片 87">
            <a:extLst>
              <a:ext uri="{FF2B5EF4-FFF2-40B4-BE49-F238E27FC236}">
                <a16:creationId xmlns:a16="http://schemas.microsoft.com/office/drawing/2014/main" id="{C2337027-31D3-39D9-B056-CD14C2184D02}"/>
              </a:ext>
            </a:extLst>
          </p:cNvPr>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966278" y="4032936"/>
            <a:ext cx="359410" cy="360000"/>
          </a:xfrm>
          <a:prstGeom prst="rect">
            <a:avLst/>
          </a:prstGeom>
          <a:noFill/>
          <a:ln w="9525">
            <a:noFill/>
          </a:ln>
        </p:spPr>
      </p:pic>
      <p:pic>
        <p:nvPicPr>
          <p:cNvPr id="6" name="图片 -2147482412">
            <a:extLst>
              <a:ext uri="{FF2B5EF4-FFF2-40B4-BE49-F238E27FC236}">
                <a16:creationId xmlns:a16="http://schemas.microsoft.com/office/drawing/2014/main" id="{96405FE2-DA60-FE75-70C0-5115796DD846}"/>
              </a:ext>
            </a:extLst>
          </p:cNvPr>
          <p:cNvPicPr>
            <a:picLocks noChangeAspect="1"/>
          </p:cNvPicPr>
          <p:nvPr/>
        </p:nvPicPr>
        <p:blipFill>
          <a:blip r:embed="rId5"/>
          <a:stretch>
            <a:fillRect/>
          </a:stretch>
        </p:blipFill>
        <p:spPr>
          <a:xfrm>
            <a:off x="8512175" y="2144128"/>
            <a:ext cx="2954655" cy="2866390"/>
          </a:xfrm>
          <a:prstGeom prst="rect">
            <a:avLst/>
          </a:prstGeom>
          <a:noFill/>
          <a:ln w="9525">
            <a:noFill/>
          </a:ln>
        </p:spPr>
      </p:pic>
      <p:sp>
        <p:nvSpPr>
          <p:cNvPr id="7" name="文本框 6">
            <a:extLst>
              <a:ext uri="{FF2B5EF4-FFF2-40B4-BE49-F238E27FC236}">
                <a16:creationId xmlns:a16="http://schemas.microsoft.com/office/drawing/2014/main" id="{0732EC7F-A7AC-4DBE-2FD0-0A5CF42A27A4}"/>
              </a:ext>
            </a:extLst>
          </p:cNvPr>
          <p:cNvSpPr txBox="1"/>
          <p:nvPr/>
        </p:nvSpPr>
        <p:spPr>
          <a:xfrm>
            <a:off x="2197735" y="2072284"/>
            <a:ext cx="506095" cy="521970"/>
          </a:xfrm>
          <a:prstGeom prst="rect">
            <a:avLst/>
          </a:prstGeom>
          <a:noFill/>
          <a:ln w="9525">
            <a:noFill/>
          </a:ln>
        </p:spPr>
        <p:txBody>
          <a:bodyPr wrap="square">
            <a:spAutoFit/>
          </a:bodyPr>
          <a:lstStyle/>
          <a:p>
            <a:r>
              <a:rPr lang="en-US" sz="2800" b="1">
                <a:solidFill>
                  <a:srgbClr val="FF0000"/>
                </a:solidFill>
                <a:latin typeface="Times New Roman" panose="02020603050405020304" pitchFamily="18" charset="0"/>
                <a:ea typeface="楷体" panose="02010609060101010101" pitchFamily="49" charset="-122"/>
              </a:rPr>
              <a:t>B</a:t>
            </a:r>
            <a:endParaRPr lang="en-US" altLang="en-US" sz="2800" b="1">
              <a:solidFill>
                <a:srgbClr val="FF0000"/>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969385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E66CC85-A4FE-3902-F555-6DB9501F26C8}"/>
              </a:ext>
            </a:extLst>
          </p:cNvPr>
          <p:cNvSpPr txBox="1"/>
          <p:nvPr/>
        </p:nvSpPr>
        <p:spPr>
          <a:xfrm>
            <a:off x="479480" y="137278"/>
            <a:ext cx="5396894" cy="523220"/>
          </a:xfrm>
          <a:prstGeom prst="rect">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2800">
                <a:solidFill>
                  <a:schemeClr val="tx1"/>
                </a:solidFill>
                <a:latin typeface="Times New Roman" panose="02020603050405020304" pitchFamily="18" charset="0"/>
                <a:ea typeface="楷体" panose="02010609060101010101" pitchFamily="49" charset="-122"/>
              </a:rPr>
              <a:t>二 、敏感电阻引起的动态电路</a:t>
            </a:r>
          </a:p>
        </p:txBody>
      </p:sp>
      <p:sp>
        <p:nvSpPr>
          <p:cNvPr id="20" name="yt_shape_13556">
            <a:extLst>
              <a:ext uri="{FF2B5EF4-FFF2-40B4-BE49-F238E27FC236}">
                <a16:creationId xmlns:a16="http://schemas.microsoft.com/office/drawing/2014/main" id="{4D75DDC3-6AF7-C66F-AB21-A4234A815828}"/>
              </a:ext>
            </a:extLst>
          </p:cNvPr>
          <p:cNvSpPr txBox="1"/>
          <p:nvPr/>
        </p:nvSpPr>
        <p:spPr>
          <a:xfrm>
            <a:off x="382933" y="1350011"/>
            <a:ext cx="11426134" cy="2185670"/>
          </a:xfrm>
          <a:prstGeom prst="rect">
            <a:avLst/>
          </a:prstGeom>
        </p:spPr>
        <p:txBody>
          <a:bodyPr vert="horz" wrap="square" lIns="0" tIns="0" rIns="0" bIns="0" rtlCol="0">
            <a:noAutofit/>
          </a:bodyPr>
          <a:lstStyle/>
          <a:p>
            <a:pPr algn="just" eaLnBrk="1" latinLnBrk="0" hangingPunct="0">
              <a:lnSpc>
                <a:spcPct val="130000"/>
              </a:lnSpc>
            </a:pP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敏感电阻（如气敏电阻、光敏电阻、热敏电阻、压敏电阻等）引起的</a:t>
            </a:r>
            <a:b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sym typeface="_⨹_32_8ee42"/>
              </a:rPr>
            </a:b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电路变化分析，实质与滑动变阻器引起的动态电路分析相同，解题时关键</a:t>
            </a:r>
            <a:b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sym typeface="_⨹_32_56329"/>
              </a:rPr>
            </a:b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要结合题干信息或图象弄清楚所给敏感电阻阻值随外界因素变化而变化的</a:t>
            </a:r>
            <a:b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sym typeface="_⨹_32_83bbb"/>
              </a:rPr>
            </a:b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特点，再结合欧姆定律和串、并联电路电流、电压的规律解题。</a:t>
            </a:r>
          </a:p>
        </p:txBody>
      </p:sp>
    </p:spTree>
    <p:extLst>
      <p:ext uri="{BB962C8B-B14F-4D97-AF65-F5344CB8AC3E}">
        <p14:creationId xmlns:p14="http://schemas.microsoft.com/office/powerpoint/2010/main" val="19425675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t_shape_13557">
            <a:extLst>
              <a:ext uri="{FF2B5EF4-FFF2-40B4-BE49-F238E27FC236}">
                <a16:creationId xmlns:a16="http://schemas.microsoft.com/office/drawing/2014/main" id="{5FB1A0D1-D5AA-E106-8A1C-2480FB0AD875}"/>
              </a:ext>
            </a:extLst>
          </p:cNvPr>
          <p:cNvSpPr txBox="1"/>
          <p:nvPr/>
        </p:nvSpPr>
        <p:spPr>
          <a:xfrm>
            <a:off x="280670" y="674473"/>
            <a:ext cx="11630660" cy="2181225"/>
          </a:xfrm>
          <a:prstGeom prst="rect">
            <a:avLst/>
          </a:prstGeom>
        </p:spPr>
        <p:txBody>
          <a:bodyPr vert="horz" wrap="square" lIns="0" tIns="0" rIns="0" bIns="0" rtlCol="0">
            <a:noAutofit/>
          </a:bodyPr>
          <a:lstStyle/>
          <a:p>
            <a:pPr eaLnBrk="1" latinLnBrk="0" hangingPunct="0">
              <a:lnSpc>
                <a:spcPct val="130000"/>
              </a:lnSpc>
            </a:pPr>
            <a:r>
              <a:rPr lang="en-US" altLang="zh-CN" sz="2500">
                <a:latin typeface="Times New Roman" panose="02020603050405020304" pitchFamily="18" charset="0"/>
                <a:ea typeface="楷体" panose="02010609060101010101" pitchFamily="49" charset="-122"/>
              </a:rPr>
              <a:t>1</a:t>
            </a:r>
            <a:r>
              <a:rPr lang="zh-CN" altLang="en-US" sz="2500">
                <a:latin typeface="Times New Roman" panose="02020603050405020304" pitchFamily="18" charset="0"/>
                <a:ea typeface="楷体" panose="02010609060101010101" pitchFamily="49"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在疫情期间，学校利用如图</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所示的电子测温仪测体温，图</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是它工作的原理图，其中电源电压保持不变，</a:t>
            </a:r>
            <a:r>
              <a:rPr lang="en-US" altLang="zh-CN" sz="28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是热敏电阻，用于靠近人体测温。在测量体温时，显示仪的示数会随被测者体温的升高而变大。则下列分析正确的是（　</a:t>
            </a:r>
            <a:r>
              <a:rPr lang="en-US" altLang="zh-CN" sz="2800" b="1" i="0" u="none">
                <a:solidFill>
                  <a:srgbClr val="FF0000">
                    <a:alpha val="0"/>
                  </a:srgbClr>
                </a:solidFill>
                <a:effectLst/>
                <a:latin typeface="Times New Roman" panose="02020603050405020304" pitchFamily="18" charset="0"/>
                <a:ea typeface="楷体" panose="02010609060101010101" pitchFamily="49" charset="-122"/>
                <a:cs typeface="Times New Roman" panose="02020603050405020304" pitchFamily="28"/>
              </a:rPr>
              <a:t>B</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p>
        </p:txBody>
      </p:sp>
      <p:sp>
        <p:nvSpPr>
          <p:cNvPr id="4" name="文本框 3">
            <a:extLst>
              <a:ext uri="{FF2B5EF4-FFF2-40B4-BE49-F238E27FC236}">
                <a16:creationId xmlns:a16="http://schemas.microsoft.com/office/drawing/2014/main" id="{68479B1A-EDB9-2B9E-4FCD-6954C370408F}"/>
              </a:ext>
            </a:extLst>
          </p:cNvPr>
          <p:cNvSpPr txBox="1"/>
          <p:nvPr/>
        </p:nvSpPr>
        <p:spPr>
          <a:xfrm>
            <a:off x="1944299" y="2266024"/>
            <a:ext cx="416624" cy="589674"/>
          </a:xfrm>
          <a:prstGeom prst="rect">
            <a:avLst/>
          </a:prstGeom>
          <a:noFill/>
        </p:spPr>
        <p:txBody>
          <a:bodyPr vert="horz" wrap="none" rtlCol="0">
            <a:noAutofit/>
          </a:bodyPr>
          <a:lstStyle/>
          <a:p>
            <a:pPr>
              <a:lnSpc>
                <a:spcPct val="130000"/>
              </a:lnSpc>
            </a:pPr>
            <a:r>
              <a:rPr kumimoji="0" lang="en-US" altLang="zh-CN" sz="2800" b="1" i="0" strike="noStrike" kern="1200" cap="none" spc="0" normalizeH="0" baseline="0" noProof="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28"/>
              </a:rPr>
              <a:t>B</a:t>
            </a:r>
            <a:endParaRPr lang="zh-CN" altLang="en-US">
              <a:solidFill>
                <a:srgbClr val="FF0000"/>
              </a:solidFill>
              <a:latin typeface="Times New Roman" panose="02020603050405020304" pitchFamily="18" charset="0"/>
              <a:ea typeface="楷体" panose="02010609060101010101" pitchFamily="49" charset="-122"/>
            </a:endParaRPr>
          </a:p>
        </p:txBody>
      </p:sp>
      <p:graphicFrame>
        <p:nvGraphicFramePr>
          <p:cNvPr id="5" name="yt_table_13561">
            <a:extLst>
              <a:ext uri="{FF2B5EF4-FFF2-40B4-BE49-F238E27FC236}">
                <a16:creationId xmlns:a16="http://schemas.microsoft.com/office/drawing/2014/main" id="{901666FB-6707-9FB2-10BE-A24BDF6F709C}"/>
              </a:ext>
            </a:extLst>
          </p:cNvPr>
          <p:cNvGraphicFramePr>
            <a:graphicFrameLocks noGrp="1"/>
          </p:cNvGraphicFramePr>
          <p:nvPr>
            <p:extLst>
              <p:ext uri="{D42A27DB-BD31-4B8C-83A1-F6EECF244321}">
                <p14:modId xmlns:p14="http://schemas.microsoft.com/office/powerpoint/2010/main" val="271360523"/>
              </p:ext>
            </p:extLst>
          </p:nvPr>
        </p:nvGraphicFramePr>
        <p:xfrm>
          <a:off x="260500" y="3059555"/>
          <a:ext cx="7641590" cy="2773680"/>
        </p:xfrm>
        <a:graphic>
          <a:graphicData uri="http://schemas.openxmlformats.org/drawingml/2006/table">
            <a:tbl>
              <a:tblPr/>
              <a:tblGrid>
                <a:gridCol w="7641590">
                  <a:extLst>
                    <a:ext uri="{9D8B030D-6E8A-4147-A177-3AD203B41FA5}">
                      <a16:colId xmlns:a16="http://schemas.microsoft.com/office/drawing/2014/main" val="20000"/>
                    </a:ext>
                  </a:extLst>
                </a:gridCol>
              </a:tblGrid>
              <a:tr h="390525">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A</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显示仪是由电流表改装成的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0"/>
                  </a:ext>
                </a:extLst>
              </a:tr>
              <a:tr h="554355">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B</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热敏电阻</a:t>
                      </a:r>
                      <a:r>
                        <a:rPr lang="en-US" altLang="zh-CN" sz="28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的阻值随着温度的升高而增大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1"/>
                  </a:ext>
                </a:extLst>
              </a:tr>
              <a:tr h="37084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C</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被测温者体温越高，电路消耗的电功率越大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2"/>
                  </a:ext>
                </a:extLst>
              </a:tr>
              <a:tr h="110871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D</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将</a:t>
                      </a:r>
                      <a:r>
                        <a:rPr lang="en-US" altLang="zh-CN" sz="28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0</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更换为阻值更大的电阻，测相同温度，</a:t>
                      </a:r>
                    </a:p>
                    <a:p>
                      <a:pPr marL="0" indent="0" algn="l" eaLnBrk="1" fontAlgn="ctr" latinLnBrk="0" hangingPunct="0">
                        <a:lnSpc>
                          <a:spcPct val="130000"/>
                        </a:lnSpc>
                      </a:pP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显示仪示数变大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3"/>
                  </a:ext>
                </a:extLst>
              </a:tr>
            </a:tbl>
          </a:graphicData>
        </a:graphic>
      </p:graphicFrame>
      <p:grpSp>
        <p:nvGrpSpPr>
          <p:cNvPr id="7" name="组合 6">
            <a:extLst>
              <a:ext uri="{FF2B5EF4-FFF2-40B4-BE49-F238E27FC236}">
                <a16:creationId xmlns:a16="http://schemas.microsoft.com/office/drawing/2014/main" id="{4B0156C5-DCEF-B994-8D23-76A5183B201C}"/>
              </a:ext>
            </a:extLst>
          </p:cNvPr>
          <p:cNvGrpSpPr/>
          <p:nvPr/>
        </p:nvGrpSpPr>
        <p:grpSpPr>
          <a:xfrm>
            <a:off x="7488206" y="2743733"/>
            <a:ext cx="4015536" cy="3539080"/>
            <a:chOff x="6760" y="5286"/>
            <a:chExt cx="5680" cy="4844"/>
          </a:xfrm>
        </p:grpSpPr>
        <p:pic>
          <p:nvPicPr>
            <p:cNvPr id="9" name="yt_image_13558">
              <a:extLst>
                <a:ext uri="{FF2B5EF4-FFF2-40B4-BE49-F238E27FC236}">
                  <a16:creationId xmlns:a16="http://schemas.microsoft.com/office/drawing/2014/main" id="{93E22F92-DED6-1847-5903-D6BAE5D54190}"/>
                </a:ext>
              </a:extLst>
            </p:cNvPr>
            <p:cNvPicPr>
              <a:picLocks noChangeAspect="1" noChangeArrowheads="1"/>
            </p:cNvPicPr>
            <p:nvPr/>
          </p:nvPicPr>
          <p:blipFill>
            <a:blip r:embed="rId2">
              <a:clrChange>
                <a:clrFrom>
                  <a:srgbClr val="FFFFFF"/>
                </a:clrFrom>
                <a:clrTo>
                  <a:srgbClr val="FFFFFF">
                    <a:alpha val="0"/>
                  </a:srgbClr>
                </a:clrTo>
              </a:clrChange>
            </a:blip>
            <a:srcRect b="16225"/>
            <a:stretch>
              <a:fillRect/>
            </a:stretch>
          </p:blipFill>
          <p:spPr bwMode="auto">
            <a:xfrm>
              <a:off x="6760" y="5286"/>
              <a:ext cx="5680" cy="3325"/>
            </a:xfrm>
            <a:prstGeom prst="rect">
              <a:avLst/>
            </a:prstGeom>
            <a:noFill/>
            <a:extLst>
              <a:ext uri="{909E8E84-426E-40DD-AFC4-6F175D3DCCD1}">
                <a14:hiddenFill xmlns:a14="http://schemas.microsoft.com/office/drawing/2010/main">
                  <a:solidFill>
                    <a:srgbClr val="FFFFFF"/>
                  </a:solidFill>
                </a14:hiddenFill>
              </a:ext>
            </a:extLst>
          </p:spPr>
        </p:pic>
        <p:sp>
          <p:nvSpPr>
            <p:cNvPr id="10" name="yt_shape_13560">
              <a:extLst>
                <a:ext uri="{FF2B5EF4-FFF2-40B4-BE49-F238E27FC236}">
                  <a16:creationId xmlns:a16="http://schemas.microsoft.com/office/drawing/2014/main" id="{8B893934-DE1C-F406-CF95-EE7683025AF9}"/>
                </a:ext>
              </a:extLst>
            </p:cNvPr>
            <p:cNvSpPr txBox="1"/>
            <p:nvPr/>
          </p:nvSpPr>
          <p:spPr>
            <a:xfrm>
              <a:off x="8610" y="9334"/>
              <a:ext cx="1979" cy="796"/>
            </a:xfrm>
            <a:prstGeom prst="rect">
              <a:avLst/>
            </a:prstGeom>
          </p:spPr>
          <p:txBody>
            <a:bodyPr vert="horz" wrap="none" lIns="0" tIns="0" rIns="0" bIns="0" rtlCol="0">
              <a:noAutofit/>
            </a:bodyPr>
            <a:lstStyle/>
            <a:p>
              <a:pPr algn="ctr" eaLnBrk="1" latinLnBrk="0" hangingPunct="0">
                <a:lnSpc>
                  <a:spcPct val="130000"/>
                </a:lnSpc>
              </a:pPr>
              <a:endPar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p:txBody>
        </p:sp>
      </p:grpSp>
    </p:spTree>
    <p:extLst>
      <p:ext uri="{BB962C8B-B14F-4D97-AF65-F5344CB8AC3E}">
        <p14:creationId xmlns:p14="http://schemas.microsoft.com/office/powerpoint/2010/main" val="1903539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7F5B2C-7E7C-7F53-C522-F4E0B34AC6DA}"/>
              </a:ext>
            </a:extLst>
          </p:cNvPr>
          <p:cNvSpPr txBox="1"/>
          <p:nvPr/>
        </p:nvSpPr>
        <p:spPr>
          <a:xfrm>
            <a:off x="444398" y="657204"/>
            <a:ext cx="11499850" cy="5262245"/>
          </a:xfrm>
          <a:prstGeom prst="rect">
            <a:avLst/>
          </a:prstGeom>
          <a:noFill/>
          <a:ln w="9525">
            <a:noFill/>
          </a:ln>
        </p:spPr>
        <p:txBody>
          <a:bodyPr wrap="square">
            <a:spAutoFit/>
          </a:bodyPr>
          <a:lstStyle/>
          <a:p>
            <a:pPr>
              <a:lnSpc>
                <a:spcPct val="150000"/>
              </a:lnSpc>
            </a:pPr>
            <a:r>
              <a:rPr lang="en-US" altLang="zh-CN" sz="2800" b="1">
                <a:latin typeface="Times New Roman" panose="02020603050405020304" pitchFamily="18" charset="0"/>
                <a:ea typeface="楷体" panose="02010609060101010101" pitchFamily="49" charset="-122"/>
              </a:rPr>
              <a:t>2</a:t>
            </a:r>
            <a:r>
              <a:rPr lang="en-US" sz="2800" b="1">
                <a:latin typeface="Times New Roman" panose="02020603050405020304" pitchFamily="18" charset="0"/>
                <a:ea typeface="楷体" panose="02010609060101010101" pitchFamily="49" charset="-122"/>
              </a:rPr>
              <a:t>. (2017</a:t>
            </a:r>
            <a:r>
              <a:rPr lang="zh-CN" sz="2800" b="1">
                <a:latin typeface="Times New Roman" panose="02020603050405020304" pitchFamily="18" charset="0"/>
                <a:ea typeface="楷体" panose="02010609060101010101" pitchFamily="49" charset="-122"/>
              </a:rPr>
              <a:t>陕西</a:t>
            </a:r>
            <a:r>
              <a:rPr lang="en-US" sz="2800" b="1">
                <a:latin typeface="Times New Roman" panose="02020603050405020304" pitchFamily="18" charset="0"/>
                <a:ea typeface="楷体" panose="02010609060101010101" pitchFamily="49" charset="-122"/>
              </a:rPr>
              <a:t>8</a:t>
            </a:r>
            <a:r>
              <a:rPr lang="zh-CN" sz="2800" b="1">
                <a:latin typeface="Times New Roman" panose="02020603050405020304" pitchFamily="18" charset="0"/>
                <a:ea typeface="楷体" panose="02010609060101010101" pitchFamily="49" charset="-122"/>
              </a:rPr>
              <a:t>题</a:t>
            </a: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如图甲所示，电源电压恒为</a:t>
            </a:r>
            <a:r>
              <a:rPr lang="en-US" sz="2800" b="1">
                <a:latin typeface="Times New Roman" panose="02020603050405020304" pitchFamily="18" charset="0"/>
                <a:ea typeface="楷体" panose="02010609060101010101" pitchFamily="49" charset="-122"/>
              </a:rPr>
              <a:t>6 V</a:t>
            </a:r>
            <a:r>
              <a:rPr lang="zh-CN" sz="2800" b="1">
                <a:latin typeface="Times New Roman" panose="02020603050405020304" pitchFamily="18" charset="0"/>
                <a:ea typeface="楷体" panose="02010609060101010101" pitchFamily="49" charset="-122"/>
              </a:rPr>
              <a:t>，</a:t>
            </a:r>
            <a:r>
              <a:rPr lang="en-US" sz="2800" b="1" i="1">
                <a:latin typeface="Times New Roman" panose="02020603050405020304" pitchFamily="18" charset="0"/>
                <a:ea typeface="楷体" panose="02010609060101010101" pitchFamily="49" charset="-122"/>
              </a:rPr>
              <a:t>R</a:t>
            </a:r>
            <a:r>
              <a:rPr lang="zh-CN" sz="2800" b="1">
                <a:latin typeface="Times New Roman" panose="02020603050405020304" pitchFamily="18" charset="0"/>
                <a:ea typeface="楷体" panose="02010609060101010101" pitchFamily="49" charset="-122"/>
              </a:rPr>
              <a:t>为热敏电阻，其阻值随温度变化如图乙所示，</a:t>
            </a:r>
            <a:r>
              <a:rPr lang="en-US" sz="2800" b="1" i="1">
                <a:latin typeface="Times New Roman" panose="02020603050405020304" pitchFamily="18" charset="0"/>
                <a:ea typeface="楷体" panose="02010609060101010101" pitchFamily="49" charset="-122"/>
              </a:rPr>
              <a:t>R</a:t>
            </a:r>
            <a:r>
              <a:rPr lang="en-US" sz="2800" b="1" baseline="-25000">
                <a:latin typeface="Times New Roman" panose="02020603050405020304" pitchFamily="18" charset="0"/>
                <a:ea typeface="楷体" panose="02010609060101010101" pitchFamily="49" charset="-122"/>
              </a:rPr>
              <a:t>0</a:t>
            </a:r>
            <a:r>
              <a:rPr lang="zh-CN" sz="2800" b="1">
                <a:latin typeface="Times New Roman" panose="02020603050405020304" pitchFamily="18" charset="0"/>
                <a:ea typeface="楷体" panose="02010609060101010101" pitchFamily="49" charset="-122"/>
              </a:rPr>
              <a:t>是阻值为</a:t>
            </a:r>
            <a:r>
              <a:rPr lang="en-US" sz="2800" b="1">
                <a:latin typeface="Times New Roman" panose="02020603050405020304" pitchFamily="18" charset="0"/>
                <a:ea typeface="楷体" panose="02010609060101010101" pitchFamily="49" charset="-122"/>
              </a:rPr>
              <a:t>10 Ω</a:t>
            </a:r>
            <a:r>
              <a:rPr lang="zh-CN" sz="2800" b="1">
                <a:latin typeface="Times New Roman" panose="02020603050405020304" pitchFamily="18" charset="0"/>
                <a:ea typeface="楷体" panose="02010609060101010101" pitchFamily="49" charset="-122"/>
              </a:rPr>
              <a:t>的定值电阻，闭合开关</a:t>
            </a:r>
            <a:r>
              <a:rPr lang="en-US" sz="2800" b="1">
                <a:latin typeface="Times New Roman" panose="02020603050405020304" pitchFamily="18" charset="0"/>
                <a:ea typeface="楷体" panose="02010609060101010101" pitchFamily="49" charset="-122"/>
              </a:rPr>
              <a:t>S.</a:t>
            </a:r>
            <a:r>
              <a:rPr lang="zh-CN" sz="2800" b="1">
                <a:latin typeface="Times New Roman" panose="02020603050405020304" pitchFamily="18" charset="0"/>
                <a:ea typeface="楷体" panose="02010609060101010101" pitchFamily="49" charset="-122"/>
              </a:rPr>
              <a:t>通过分析，下列说法错误的是</a:t>
            </a:r>
            <a:r>
              <a:rPr lang="en-US" sz="2800" b="1">
                <a:latin typeface="Times New Roman" panose="02020603050405020304" pitchFamily="18" charset="0"/>
                <a:ea typeface="楷体" panose="02010609060101010101" pitchFamily="49" charset="-122"/>
              </a:rPr>
              <a:t>(</a:t>
            </a:r>
            <a:r>
              <a:rPr lang="zh-CN" sz="2800" b="1">
                <a:latin typeface="Times New Roman" panose="02020603050405020304" pitchFamily="18" charset="0"/>
                <a:ea typeface="楷体" panose="02010609060101010101" pitchFamily="49" charset="-122"/>
              </a:rPr>
              <a:t>　　</a:t>
            </a:r>
            <a:r>
              <a:rPr lang="en-US" sz="2800" b="1">
                <a:latin typeface="Times New Roman" panose="02020603050405020304" pitchFamily="18" charset="0"/>
                <a:ea typeface="楷体" panose="02010609060101010101" pitchFamily="49" charset="-122"/>
              </a:rPr>
              <a:t>)</a:t>
            </a:r>
          </a:p>
          <a:p>
            <a:pPr>
              <a:lnSpc>
                <a:spcPct val="150000"/>
              </a:lnSpc>
            </a:pPr>
            <a:r>
              <a:rPr lang="en-US" sz="2800" b="1">
                <a:latin typeface="Times New Roman" panose="02020603050405020304" pitchFamily="18" charset="0"/>
                <a:ea typeface="楷体" panose="02010609060101010101" pitchFamily="49" charset="-122"/>
              </a:rPr>
              <a:t>A. </a:t>
            </a:r>
            <a:r>
              <a:rPr lang="zh-CN" sz="2800" b="1">
                <a:latin typeface="Times New Roman" panose="02020603050405020304" pitchFamily="18" charset="0"/>
                <a:ea typeface="楷体" panose="02010609060101010101" pitchFamily="49" charset="-122"/>
              </a:rPr>
              <a:t>图甲中的</a:t>
            </a:r>
            <a:r>
              <a:rPr lang="en-US" sz="2800" b="1" i="1">
                <a:latin typeface="Times New Roman" panose="02020603050405020304" pitchFamily="18" charset="0"/>
                <a:ea typeface="楷体" panose="02010609060101010101" pitchFamily="49" charset="-122"/>
              </a:rPr>
              <a:t>R</a:t>
            </a:r>
            <a:r>
              <a:rPr lang="en-US" sz="2800" b="1" baseline="-25000">
                <a:latin typeface="Times New Roman" panose="02020603050405020304" pitchFamily="18" charset="0"/>
                <a:ea typeface="楷体" panose="02010609060101010101" pitchFamily="49" charset="-122"/>
              </a:rPr>
              <a:t>0</a:t>
            </a:r>
            <a:r>
              <a:rPr lang="zh-CN" sz="2800" b="1">
                <a:latin typeface="Times New Roman" panose="02020603050405020304" pitchFamily="18" charset="0"/>
                <a:ea typeface="楷体" panose="02010609060101010101" pitchFamily="49" charset="-122"/>
              </a:rPr>
              <a:t>有保护电路的作用</a:t>
            </a:r>
            <a:endParaRPr lang="en-US" sz="2800" b="1">
              <a:latin typeface="Times New Roman" panose="02020603050405020304" pitchFamily="18" charset="0"/>
              <a:ea typeface="楷体" panose="02010609060101010101" pitchFamily="49" charset="-122"/>
            </a:endParaRPr>
          </a:p>
          <a:p>
            <a:pPr>
              <a:lnSpc>
                <a:spcPct val="150000"/>
              </a:lnSpc>
            </a:pPr>
            <a:r>
              <a:rPr lang="en-US" sz="2800" b="1">
                <a:latin typeface="Times New Roman" panose="02020603050405020304" pitchFamily="18" charset="0"/>
                <a:ea typeface="楷体" panose="02010609060101010101" pitchFamily="49" charset="-122"/>
              </a:rPr>
              <a:t>B. </a:t>
            </a:r>
            <a:r>
              <a:rPr lang="zh-CN" sz="2800" b="1">
                <a:latin typeface="Times New Roman" panose="02020603050405020304" pitchFamily="18" charset="0"/>
                <a:ea typeface="楷体" panose="02010609060101010101" pitchFamily="49" charset="-122"/>
              </a:rPr>
              <a:t>温度升高时，电压表的示数会变小</a:t>
            </a:r>
            <a:endParaRPr lang="en-US" sz="2800" b="1">
              <a:latin typeface="Times New Roman" panose="02020603050405020304" pitchFamily="18" charset="0"/>
              <a:ea typeface="楷体" panose="02010609060101010101" pitchFamily="49" charset="-122"/>
            </a:endParaRPr>
          </a:p>
          <a:p>
            <a:pPr>
              <a:lnSpc>
                <a:spcPct val="150000"/>
              </a:lnSpc>
            </a:pPr>
            <a:r>
              <a:rPr lang="en-US" sz="2800" b="1">
                <a:latin typeface="Times New Roman" panose="02020603050405020304" pitchFamily="18" charset="0"/>
                <a:ea typeface="楷体" panose="02010609060101010101" pitchFamily="49" charset="-122"/>
              </a:rPr>
              <a:t>C. </a:t>
            </a:r>
            <a:r>
              <a:rPr lang="zh-CN" sz="2800" b="1">
                <a:latin typeface="Times New Roman" panose="02020603050405020304" pitchFamily="18" charset="0"/>
                <a:ea typeface="楷体" panose="02010609060101010101" pitchFamily="49" charset="-122"/>
              </a:rPr>
              <a:t>温度为</a:t>
            </a:r>
            <a:r>
              <a:rPr lang="en-US" sz="2800" b="1">
                <a:latin typeface="Times New Roman" panose="02020603050405020304" pitchFamily="18" charset="0"/>
                <a:ea typeface="楷体" panose="02010609060101010101" pitchFamily="49" charset="-122"/>
              </a:rPr>
              <a:t>40 ℃</a:t>
            </a:r>
            <a:r>
              <a:rPr lang="zh-CN" sz="2800" b="1">
                <a:latin typeface="Times New Roman" panose="02020603050405020304" pitchFamily="18" charset="0"/>
                <a:ea typeface="楷体" panose="02010609060101010101" pitchFamily="49" charset="-122"/>
              </a:rPr>
              <a:t>时，电流表的示数为</a:t>
            </a:r>
            <a:r>
              <a:rPr lang="en-US" sz="2800" b="1">
                <a:latin typeface="Times New Roman" panose="02020603050405020304" pitchFamily="18" charset="0"/>
                <a:ea typeface="楷体" panose="02010609060101010101" pitchFamily="49" charset="-122"/>
              </a:rPr>
              <a:t>0.2 A</a:t>
            </a:r>
          </a:p>
          <a:p>
            <a:pPr>
              <a:lnSpc>
                <a:spcPct val="150000"/>
              </a:lnSpc>
            </a:pPr>
            <a:r>
              <a:rPr lang="en-US" sz="2800" b="1">
                <a:latin typeface="Times New Roman" panose="02020603050405020304" pitchFamily="18" charset="0"/>
                <a:ea typeface="楷体" panose="02010609060101010101" pitchFamily="49" charset="-122"/>
              </a:rPr>
              <a:t>D. </a:t>
            </a:r>
            <a:r>
              <a:rPr lang="zh-CN" sz="2800" b="1">
                <a:latin typeface="Times New Roman" panose="02020603050405020304" pitchFamily="18" charset="0"/>
                <a:ea typeface="楷体" panose="02010609060101010101" pitchFamily="49" charset="-122"/>
              </a:rPr>
              <a:t>温度降低时，电压表与电流表示数的</a:t>
            </a:r>
          </a:p>
          <a:p>
            <a:pPr>
              <a:lnSpc>
                <a:spcPct val="150000"/>
              </a:lnSpc>
            </a:pPr>
            <a:r>
              <a:rPr lang="zh-CN" sz="2800" b="1">
                <a:latin typeface="Times New Roman" panose="02020603050405020304" pitchFamily="18" charset="0"/>
                <a:ea typeface="楷体" panose="02010609060101010101" pitchFamily="49" charset="-122"/>
              </a:rPr>
              <a:t>比值变小</a:t>
            </a:r>
            <a:endParaRPr lang="en-US" altLang="zh-CN" sz="2800" b="1">
              <a:latin typeface="Times New Roman" panose="02020603050405020304" pitchFamily="18" charset="0"/>
              <a:ea typeface="楷体" panose="02010609060101010101" pitchFamily="49" charset="-122"/>
            </a:endParaRPr>
          </a:p>
        </p:txBody>
      </p:sp>
      <p:pic>
        <p:nvPicPr>
          <p:cNvPr id="3" name="图片 -2147482395">
            <a:extLst>
              <a:ext uri="{FF2B5EF4-FFF2-40B4-BE49-F238E27FC236}">
                <a16:creationId xmlns:a16="http://schemas.microsoft.com/office/drawing/2014/main" id="{0BC6CB92-27C3-7CC9-37D5-565826512906}"/>
              </a:ext>
            </a:extLst>
          </p:cNvPr>
          <p:cNvPicPr>
            <a:picLocks noChangeAspect="1"/>
          </p:cNvPicPr>
          <p:nvPr/>
        </p:nvPicPr>
        <p:blipFill>
          <a:blip r:embed="rId2"/>
          <a:stretch>
            <a:fillRect/>
          </a:stretch>
        </p:blipFill>
        <p:spPr>
          <a:xfrm>
            <a:off x="7016854" y="2281216"/>
            <a:ext cx="4699000" cy="2014220"/>
          </a:xfrm>
          <a:prstGeom prst="rect">
            <a:avLst/>
          </a:prstGeom>
          <a:noFill/>
          <a:ln w="9525">
            <a:noFill/>
          </a:ln>
        </p:spPr>
      </p:pic>
      <p:sp>
        <p:nvSpPr>
          <p:cNvPr id="4" name="文本框 3">
            <a:extLst>
              <a:ext uri="{FF2B5EF4-FFF2-40B4-BE49-F238E27FC236}">
                <a16:creationId xmlns:a16="http://schemas.microsoft.com/office/drawing/2014/main" id="{0E82C166-CE23-5A17-A5A5-0DDE5D9BAB2C}"/>
              </a:ext>
            </a:extLst>
          </p:cNvPr>
          <p:cNvSpPr txBox="1"/>
          <p:nvPr/>
        </p:nvSpPr>
        <p:spPr>
          <a:xfrm>
            <a:off x="4669053" y="2186857"/>
            <a:ext cx="506095" cy="521970"/>
          </a:xfrm>
          <a:prstGeom prst="rect">
            <a:avLst/>
          </a:prstGeom>
          <a:noFill/>
          <a:ln w="9525">
            <a:noFill/>
          </a:ln>
        </p:spPr>
        <p:txBody>
          <a:bodyPr wrap="square">
            <a:spAutoFit/>
          </a:bodyPr>
          <a:lstStyle/>
          <a:p>
            <a:r>
              <a:rPr lang="en-US" sz="2800" b="1">
                <a:solidFill>
                  <a:srgbClr val="FF0000"/>
                </a:solidFill>
                <a:latin typeface="Times New Roman" panose="02020603050405020304" pitchFamily="18" charset="0"/>
                <a:ea typeface="楷体" panose="02010609060101010101" pitchFamily="49" charset="-122"/>
              </a:rPr>
              <a:t>D</a:t>
            </a:r>
            <a:endParaRPr lang="en-US" altLang="en-US" sz="2800" b="1">
              <a:solidFill>
                <a:srgbClr val="FF0000"/>
              </a:solidFill>
              <a:latin typeface="Times New Roman" panose="02020603050405020304" pitchFamily="18" charset="0"/>
              <a:ea typeface="楷体" panose="02010609060101010101" pitchFamily="49" charset="-122"/>
            </a:endParaRPr>
          </a:p>
        </p:txBody>
      </p:sp>
      <p:sp>
        <p:nvSpPr>
          <p:cNvPr id="5" name="文本框 4">
            <a:extLst>
              <a:ext uri="{FF2B5EF4-FFF2-40B4-BE49-F238E27FC236}">
                <a16:creationId xmlns:a16="http://schemas.microsoft.com/office/drawing/2014/main" id="{B21F38A2-FFF8-1B23-FC43-A46F20A6442E}"/>
              </a:ext>
            </a:extLst>
          </p:cNvPr>
          <p:cNvSpPr txBox="1"/>
          <p:nvPr/>
        </p:nvSpPr>
        <p:spPr>
          <a:xfrm>
            <a:off x="3093618" y="2351957"/>
            <a:ext cx="691515" cy="521970"/>
          </a:xfrm>
          <a:prstGeom prst="rect">
            <a:avLst/>
          </a:prstGeom>
          <a:noFill/>
        </p:spPr>
        <p:txBody>
          <a:bodyPr wrap="square" rtlCol="0">
            <a:spAutoFit/>
          </a:bodyPr>
          <a:lstStyle/>
          <a:p>
            <a:r>
              <a:rPr lang="en-US" altLang="zh-CN" sz="2800" b="1">
                <a:latin typeface="Times New Roman" panose="02020603050405020304" pitchFamily="18" charset="0"/>
                <a:ea typeface="楷体" panose="02010609060101010101" pitchFamily="49" charset="-122"/>
                <a:cs typeface="Times New Roman" panose="02020603050405020304" charset="0"/>
                <a:sym typeface="+mn-ea"/>
              </a:rPr>
              <a:t>.   .</a:t>
            </a:r>
          </a:p>
        </p:txBody>
      </p:sp>
    </p:spTree>
    <p:extLst>
      <p:ext uri="{BB962C8B-B14F-4D97-AF65-F5344CB8AC3E}">
        <p14:creationId xmlns:p14="http://schemas.microsoft.com/office/powerpoint/2010/main" val="1595141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t_shape_13592">
            <a:extLst>
              <a:ext uri="{FF2B5EF4-FFF2-40B4-BE49-F238E27FC236}">
                <a16:creationId xmlns:a16="http://schemas.microsoft.com/office/drawing/2014/main" id="{2EE79D7B-98B3-9AC1-AC30-CC1C7B1FAFF9}"/>
              </a:ext>
            </a:extLst>
          </p:cNvPr>
          <p:cNvSpPr txBox="1"/>
          <p:nvPr/>
        </p:nvSpPr>
        <p:spPr>
          <a:xfrm>
            <a:off x="321945" y="127635"/>
            <a:ext cx="11548110" cy="3301365"/>
          </a:xfrm>
          <a:prstGeom prst="rect">
            <a:avLst/>
          </a:prstGeom>
        </p:spPr>
        <p:txBody>
          <a:bodyPr vert="horz" wrap="square" lIns="0" tIns="0" rIns="0" bIns="0" rtlCol="0">
            <a:noAutofit/>
          </a:bodyPr>
          <a:lstStyle/>
          <a:p>
            <a:pPr hangingPunct="0">
              <a:lnSpc>
                <a:spcPct val="120000"/>
              </a:lnSpc>
            </a:pPr>
            <a:r>
              <a:rPr lang="en-US" altLang="zh-CN" sz="2400" b="1"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3</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小明设计了一个电梯自动报警模拟装置，如图</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所示。在控制电路中，电源电压为</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12 </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V</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为滑动变阻器，</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为压敏电阻，</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的阻值大小随压力</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F</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的变化关系如图</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所示。闭合开关</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和</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，当压敏电阻受到的压力达到</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4 000 </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N</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时，电磁铁线圈中的电流为</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0.1 </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A</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，此时衔铁被吸下，动触点</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K</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与触点</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A</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断开，同时与触点</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B</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接触，电动机停止工作，报警铃声开始响起。电磁铁线圈的电阻忽略不计。下列说法正确的是（　</a:t>
            </a:r>
            <a:r>
              <a:rPr lang="en-US" altLang="zh-CN" sz="2400" b="1" i="0" u="none">
                <a:solidFill>
                  <a:srgbClr val="FF0000">
                    <a:alpha val="0"/>
                  </a:srgbClr>
                </a:solidFill>
                <a:effectLst/>
                <a:latin typeface="Times New Roman" panose="02020603050405020304" pitchFamily="18" charset="0"/>
                <a:ea typeface="楷体" panose="02010609060101010101" pitchFamily="49" charset="-122"/>
                <a:cs typeface="Times New Roman" panose="02020603050405020304" pitchFamily="28"/>
              </a:rPr>
              <a:t>D</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p>
        </p:txBody>
      </p:sp>
      <p:sp>
        <p:nvSpPr>
          <p:cNvPr id="3" name="文本框 2">
            <a:extLst>
              <a:ext uri="{FF2B5EF4-FFF2-40B4-BE49-F238E27FC236}">
                <a16:creationId xmlns:a16="http://schemas.microsoft.com/office/drawing/2014/main" id="{63312A3C-FCF9-127D-9AB6-F1B445750A48}"/>
              </a:ext>
            </a:extLst>
          </p:cNvPr>
          <p:cNvSpPr txBox="1"/>
          <p:nvPr/>
        </p:nvSpPr>
        <p:spPr>
          <a:xfrm>
            <a:off x="8950658" y="1856466"/>
            <a:ext cx="500380" cy="591820"/>
          </a:xfrm>
          <a:prstGeom prst="rect">
            <a:avLst/>
          </a:prstGeom>
          <a:noFill/>
        </p:spPr>
        <p:txBody>
          <a:bodyPr vert="horz" wrap="none" rtlCol="0">
            <a:noAutofit/>
          </a:bodyPr>
          <a:lstStyle/>
          <a:p>
            <a:pPr>
              <a:lnSpc>
                <a:spcPct val="130000"/>
              </a:lnSpc>
            </a:pPr>
            <a:r>
              <a:rPr kumimoji="0" lang="en-US" altLang="zh-CN" sz="2400" b="1" i="0" strike="noStrike" kern="1200" cap="none" spc="0" normalizeH="0" baseline="0" noProof="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28"/>
              </a:rPr>
              <a:t>D</a:t>
            </a:r>
          </a:p>
        </p:txBody>
      </p:sp>
      <p:pic>
        <p:nvPicPr>
          <p:cNvPr id="5" name="yt_image_13593">
            <a:extLst>
              <a:ext uri="{FF2B5EF4-FFF2-40B4-BE49-F238E27FC236}">
                <a16:creationId xmlns:a16="http://schemas.microsoft.com/office/drawing/2014/main" id="{C1D0ED66-9D97-0161-AD0E-3B7712336E9A}"/>
              </a:ext>
            </a:extLst>
          </p:cNvPr>
          <p:cNvPicPr>
            <a:picLocks noChangeAspect="1" noChangeArrowheads="1"/>
          </p:cNvPicPr>
          <p:nvPr>
            <p:custDataLst>
              <p:tags r:id="rId1"/>
            </p:custDataLst>
          </p:nvPr>
        </p:nvPicPr>
        <p:blipFill>
          <a:blip r:embed="rId4">
            <a:clrChange>
              <a:clrFrom>
                <a:srgbClr val="FFFFFF"/>
              </a:clrFrom>
              <a:clrTo>
                <a:srgbClr val="FFFFFF">
                  <a:alpha val="0"/>
                </a:srgbClr>
              </a:clrTo>
            </a:clrChange>
          </a:blip>
          <a:stretch>
            <a:fillRect/>
          </a:stretch>
        </p:blipFill>
        <p:spPr bwMode="auto">
          <a:xfrm>
            <a:off x="5310811" y="2448286"/>
            <a:ext cx="6511936" cy="3249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yt_table_13596_skip">
            <a:extLst>
              <a:ext uri="{FF2B5EF4-FFF2-40B4-BE49-F238E27FC236}">
                <a16:creationId xmlns:a16="http://schemas.microsoft.com/office/drawing/2014/main" id="{919E15E0-4D35-F2C1-E5D3-325D9AC50B79}"/>
              </a:ext>
            </a:extLst>
          </p:cNvPr>
          <p:cNvGraphicFramePr>
            <a:graphicFrameLocks noGrp="1"/>
          </p:cNvGraphicFramePr>
          <p:nvPr>
            <p:custDataLst>
              <p:tags r:id="rId2"/>
            </p:custDataLst>
            <p:extLst>
              <p:ext uri="{D42A27DB-BD31-4B8C-83A1-F6EECF244321}">
                <p14:modId xmlns:p14="http://schemas.microsoft.com/office/powerpoint/2010/main" val="660507994"/>
              </p:ext>
            </p:extLst>
          </p:nvPr>
        </p:nvGraphicFramePr>
        <p:xfrm>
          <a:off x="369253" y="2395929"/>
          <a:ext cx="7715885" cy="3158998"/>
        </p:xfrm>
        <a:graphic>
          <a:graphicData uri="http://schemas.openxmlformats.org/drawingml/2006/table">
            <a:tbl>
              <a:tblPr/>
              <a:tblGrid>
                <a:gridCol w="7715885">
                  <a:extLst>
                    <a:ext uri="{9D8B030D-6E8A-4147-A177-3AD203B41FA5}">
                      <a16:colId xmlns:a16="http://schemas.microsoft.com/office/drawing/2014/main" val="20000"/>
                    </a:ext>
                  </a:extLst>
                </a:gridCol>
              </a:tblGrid>
              <a:tr h="488950">
                <a:tc>
                  <a:txBody>
                    <a:bodyPr/>
                    <a:lstStyle/>
                    <a:p>
                      <a:pPr marL="0" indent="0" algn="l" eaLnBrk="1" fontAlgn="ctr" latinLnBrk="0" hangingPunct="0">
                        <a:lnSpc>
                          <a:spcPct val="100000"/>
                        </a:lnSpc>
                      </a:pP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A</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闭合时，电磁铁的上端为</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N</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极</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0"/>
                  </a:ext>
                </a:extLst>
              </a:tr>
              <a:tr h="370840">
                <a:tc>
                  <a:txBody>
                    <a:bodyPr/>
                    <a:lstStyle/>
                    <a:p>
                      <a:pPr marL="0" indent="0" algn="l" eaLnBrk="1" fontAlgn="ctr" latinLnBrk="0" hangingPunct="0">
                        <a:lnSpc>
                          <a:spcPct val="100000"/>
                        </a:lnSpc>
                      </a:pP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B</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压敏电阻受到的压力越大，控制</a:t>
                      </a:r>
                      <a:endPar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a:p>
                      <a:pPr marL="0" indent="0" algn="l" eaLnBrk="1" fontAlgn="ctr" latinLnBrk="0" hangingPunct="0">
                        <a:lnSpc>
                          <a:spcPct val="100000"/>
                        </a:lnSpc>
                      </a:pP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电路中的电流越小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1"/>
                  </a:ext>
                </a:extLst>
              </a:tr>
              <a:tr h="554355">
                <a:tc>
                  <a:txBody>
                    <a:bodyPr/>
                    <a:lstStyle/>
                    <a:p>
                      <a:pPr marL="0" indent="0" algn="l" eaLnBrk="1" fontAlgn="ctr" latinLnBrk="0" hangingPunct="0">
                        <a:lnSpc>
                          <a:spcPct val="100000"/>
                        </a:lnSpc>
                      </a:pP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C</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当电梯自动报警铃声开始响起时，</a:t>
                      </a:r>
                      <a:endPar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a:p>
                      <a:pPr marL="0" indent="0" algn="l" eaLnBrk="1" fontAlgn="ctr" latinLnBrk="0" hangingPunct="0">
                        <a:lnSpc>
                          <a:spcPct val="100000"/>
                        </a:lnSpc>
                      </a:pP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的功率为</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0.4 </a:t>
                      </a: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W</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2"/>
                  </a:ext>
                </a:extLst>
              </a:tr>
              <a:tr h="370840">
                <a:tc>
                  <a:txBody>
                    <a:bodyPr/>
                    <a:lstStyle/>
                    <a:p>
                      <a:pPr marL="0" indent="0" algn="l" eaLnBrk="1" fontAlgn="ctr" latinLnBrk="0" hangingPunct="0">
                        <a:lnSpc>
                          <a:spcPct val="110000"/>
                        </a:lnSpc>
                      </a:pPr>
                      <a:r>
                        <a:rPr lang="en-US" altLang="zh-CN" sz="24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D</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若控制电路电源电压降低，要保</a:t>
                      </a:r>
                      <a:endPar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a:p>
                      <a:pPr marL="0" indent="0" algn="l" eaLnBrk="1" fontAlgn="ctr" latinLnBrk="0" hangingPunct="0">
                        <a:lnSpc>
                          <a:spcPct val="110000"/>
                        </a:lnSpc>
                      </a:pP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证电梯最大载重不变，</a:t>
                      </a:r>
                      <a:r>
                        <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应将</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R</a:t>
                      </a:r>
                      <a:r>
                        <a:rPr lang="en-US" altLang="zh-CN" sz="24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a:t>
                      </a:r>
                      <a:endParaRPr lang="en-US"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a:p>
                      <a:pPr marL="0" indent="0" algn="l" eaLnBrk="1" fontAlgn="ctr" latinLnBrk="0" hangingPunct="0">
                        <a:lnSpc>
                          <a:spcPct val="110000"/>
                        </a:lnSpc>
                      </a:pP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滑片</a:t>
                      </a:r>
                      <a:r>
                        <a:rPr lang="en-US" altLang="zh-CN" sz="2400" b="0" i="1"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P</a:t>
                      </a:r>
                      <a:r>
                        <a:rPr lang="zh-CN" altLang="zh-CN" sz="24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向左移</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629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B2FD894-8FB2-FA20-07AF-D601FAA992A5}"/>
                  </a:ext>
                </a:extLst>
              </p:cNvPr>
              <p:cNvSpPr txBox="1"/>
              <p:nvPr/>
            </p:nvSpPr>
            <p:spPr>
              <a:xfrm>
                <a:off x="334293" y="369425"/>
                <a:ext cx="6646610" cy="3046988"/>
              </a:xfrm>
              <a:prstGeom prst="rect">
                <a:avLst/>
              </a:prstGeom>
              <a:noFill/>
            </p:spPr>
            <p:txBody>
              <a:bodyPr wrap="square">
                <a:spAutoFit/>
              </a:bodyPr>
              <a:lstStyle/>
              <a:p>
                <a:pPr marL="152400" indent="-152400" algn="just" fontAlgn="base" latinLnBrk="1"/>
                <a:r>
                  <a:rPr lang="en-US" altLang="zh-CN" sz="2400">
                    <a:latin typeface="Times New Roman" panose="02020603050405020304" pitchFamily="18" charset="0"/>
                    <a:ea typeface="楷体" panose="02010609060101010101" pitchFamily="49" charset="-122"/>
                  </a:rPr>
                  <a:t>4</a:t>
                </a:r>
                <a:r>
                  <a:rPr lang="zh-CN" altLang="en-US" sz="2400">
                    <a:latin typeface="Times New Roman" panose="02020603050405020304" pitchFamily="18" charset="0"/>
                    <a:ea typeface="楷体" panose="02010609060101010101" pitchFamily="49" charset="-122"/>
                  </a:rPr>
                  <a:t>、</a:t>
                </a:r>
                <a:r>
                  <a:rPr lang="zh-CN" altLang="zh-CN" sz="2400">
                    <a:latin typeface="Times New Roman" panose="02020603050405020304" pitchFamily="18" charset="0"/>
                    <a:ea typeface="楷体" panose="02010609060101010101" pitchFamily="49" charset="-122"/>
                  </a:rPr>
                  <a:t>如图 </a:t>
                </a:r>
                <a14:m>
                  <m:oMath xmlns:m="http://schemas.openxmlformats.org/officeDocument/2006/math">
                    <m:r>
                      <a:rPr lang="en-US" altLang="zh-CN" sz="2400" i="1">
                        <a:latin typeface="Cambria Math" panose="02040503050406030204" pitchFamily="18" charset="0"/>
                      </a:rPr>
                      <m:t>−1</m:t>
                    </m:r>
                  </m:oMath>
                </a14:m>
                <a:r>
                  <a:rPr lang="zh-CN" altLang="zh-CN" sz="2400">
                    <a:latin typeface="Times New Roman" panose="02020603050405020304" pitchFamily="18" charset="0"/>
                    <a:ea typeface="楷体" panose="02010609060101010101" pitchFamily="49" charset="-122"/>
                  </a:rPr>
                  <a:t>所示为一恒温水箱电路工作示意图，包括控制电路和工作电路两部分，控制电路：电源电压恒为</a:t>
                </a:r>
                <a:r>
                  <a:rPr lang="en-US" altLang="zh-CN" sz="2400">
                    <a:latin typeface="Times New Roman" panose="02020603050405020304" pitchFamily="18" charset="0"/>
                    <a:ea typeface="楷体" panose="02010609060101010101" pitchFamily="49" charset="-122"/>
                  </a:rPr>
                  <a:t>12 V</a:t>
                </a:r>
                <a:r>
                  <a:rPr lang="zh-CN" altLang="zh-CN" sz="2400">
                    <a:latin typeface="Times New Roman" panose="02020603050405020304" pitchFamily="18" charset="0"/>
                    <a:ea typeface="楷体" panose="02010609060101010101" pitchFamily="49" charset="-122"/>
                  </a:rPr>
                  <a:t>， </a:t>
                </a:r>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₁</m:t>
                    </m:r>
                  </m:oMath>
                </a14:m>
                <a:r>
                  <a:rPr lang="zh-CN" altLang="zh-CN" sz="2400">
                    <a:latin typeface="Times New Roman" panose="02020603050405020304" pitchFamily="18" charset="0"/>
                    <a:ea typeface="楷体" panose="02010609060101010101" pitchFamily="49" charset="-122"/>
                  </a:rPr>
                  <a:t>为热敏电阻</a:t>
                </a:r>
                <a:r>
                  <a:rPr lang="en-US" altLang="zh-CN" sz="2400">
                    <a:latin typeface="Times New Roman" panose="02020603050405020304" pitchFamily="18" charset="0"/>
                    <a:ea typeface="楷体" panose="02010609060101010101" pitchFamily="49" charset="-122"/>
                  </a:rPr>
                  <a:t>(</a:t>
                </a:r>
                <a:r>
                  <a:rPr lang="zh-CN" altLang="zh-CN" sz="2400">
                    <a:latin typeface="Times New Roman" panose="02020603050405020304" pitchFamily="18" charset="0"/>
                    <a:ea typeface="楷体" panose="02010609060101010101" pitchFamily="49" charset="-122"/>
                  </a:rPr>
                  <a:t>置于水箱中</a:t>
                </a:r>
                <a:r>
                  <a:rPr lang="en-US" altLang="zh-CN" sz="2400">
                    <a:latin typeface="Times New Roman" panose="02020603050405020304" pitchFamily="18" charset="0"/>
                    <a:ea typeface="楷体" panose="02010609060101010101" pitchFamily="49" charset="-122"/>
                  </a:rPr>
                  <a:t>)</a:t>
                </a:r>
                <a:r>
                  <a:rPr lang="zh-CN" altLang="zh-CN" sz="2400">
                    <a:latin typeface="Times New Roman" panose="02020603050405020304" pitchFamily="18" charset="0"/>
                    <a:ea typeface="楷体" panose="02010609060101010101" pitchFamily="49" charset="-122"/>
                  </a:rPr>
                  <a:t>，阻值随温度变化的关系如图 </a:t>
                </a:r>
                <a14:m>
                  <m:oMath xmlns:m="http://schemas.openxmlformats.org/officeDocument/2006/math">
                    <m:r>
                      <a:rPr lang="en-US" altLang="zh-CN" sz="2400" i="1">
                        <a:latin typeface="Cambria Math" panose="02040503050406030204" pitchFamily="18" charset="0"/>
                      </a:rPr>
                      <m:t>−2</m:t>
                    </m:r>
                  </m:oMath>
                </a14:m>
                <a:r>
                  <a:rPr lang="zh-CN" altLang="zh-CN" sz="2400">
                    <a:latin typeface="Times New Roman" panose="02020603050405020304" pitchFamily="18" charset="0"/>
                    <a:ea typeface="楷体" panose="02010609060101010101" pitchFamily="49" charset="-122"/>
                  </a:rPr>
                  <a:t>所示</a:t>
                </a:r>
                <a:r>
                  <a:rPr lang="en-US" altLang="zh-CN" sz="2400">
                    <a:latin typeface="Times New Roman" panose="02020603050405020304" pitchFamily="18" charset="0"/>
                    <a:ea typeface="楷体" panose="02010609060101010101" pitchFamily="49" charset="-122"/>
                  </a:rPr>
                  <a:t>, </a:t>
                </a:r>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₀</m:t>
                    </m:r>
                  </m:oMath>
                </a14:m>
                <a:r>
                  <a:rPr lang="zh-CN" altLang="zh-CN" sz="2400">
                    <a:latin typeface="Times New Roman" panose="02020603050405020304" pitchFamily="18" charset="0"/>
                    <a:ea typeface="楷体" panose="02010609060101010101" pitchFamily="49" charset="-122"/>
                  </a:rPr>
                  <a:t>为滑动变阻器，线圈电阻不计，线圈中电流大于等于</a:t>
                </a:r>
                <a:r>
                  <a:rPr lang="en-US" altLang="zh-CN" sz="2400">
                    <a:latin typeface="Times New Roman" panose="02020603050405020304" pitchFamily="18" charset="0"/>
                    <a:ea typeface="楷体" panose="02010609060101010101" pitchFamily="49" charset="-122"/>
                  </a:rPr>
                  <a:t>0.2 A </a:t>
                </a:r>
                <a:r>
                  <a:rPr lang="zh-CN" altLang="zh-CN" sz="2400">
                    <a:latin typeface="Times New Roman" panose="02020603050405020304" pitchFamily="18" charset="0"/>
                    <a:ea typeface="楷体" panose="02010609060101010101" pitchFamily="49" charset="-122"/>
                  </a:rPr>
                  <a:t>时衔铁被吸下；工作电路： </a:t>
                </a:r>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₂</m:t>
                    </m:r>
                  </m:oMath>
                </a14:m>
                <a:r>
                  <a:rPr lang="zh-CN" altLang="zh-CN" sz="2400">
                    <a:latin typeface="Times New Roman" panose="02020603050405020304" pitchFamily="18" charset="0"/>
                    <a:ea typeface="楷体" panose="02010609060101010101" pitchFamily="49" charset="-122"/>
                  </a:rPr>
                  <a:t>为电热器</a:t>
                </a:r>
                <a:r>
                  <a:rPr lang="en-US" altLang="zh-CN" sz="2400">
                    <a:latin typeface="Times New Roman" panose="02020603050405020304" pitchFamily="18" charset="0"/>
                    <a:ea typeface="楷体" panose="02010609060101010101" pitchFamily="49" charset="-122"/>
                  </a:rPr>
                  <a:t>,</a:t>
                </a:r>
                <a:r>
                  <a:rPr lang="zh-CN" altLang="zh-CN" sz="2400">
                    <a:latin typeface="Times New Roman" panose="02020603050405020304" pitchFamily="18" charset="0"/>
                    <a:ea typeface="楷体" panose="02010609060101010101" pitchFamily="49" charset="-122"/>
                  </a:rPr>
                  <a:t>上面标有</a:t>
                </a:r>
                <a:r>
                  <a:rPr lang="en-US" altLang="zh-CN" sz="2400">
                    <a:latin typeface="Times New Roman" panose="02020603050405020304" pitchFamily="18" charset="0"/>
                    <a:ea typeface="楷体" panose="02010609060101010101" pitchFamily="49" charset="-122"/>
                  </a:rPr>
                  <a:t>“220 V 1 000 W”</a:t>
                </a:r>
                <a:r>
                  <a:rPr lang="zh-CN" altLang="zh-CN" sz="2400">
                    <a:latin typeface="Times New Roman" panose="02020603050405020304" pitchFamily="18" charset="0"/>
                    <a:ea typeface="楷体" panose="02010609060101010101" pitchFamily="49" charset="-122"/>
                  </a:rPr>
                  <a:t>的字样</a:t>
                </a:r>
                <a:r>
                  <a:rPr lang="en-US" altLang="zh-CN" sz="2400">
                    <a:latin typeface="Times New Roman" panose="02020603050405020304" pitchFamily="18" charset="0"/>
                    <a:ea typeface="楷体" panose="02010609060101010101" pitchFamily="49" charset="-122"/>
                  </a:rPr>
                  <a:t>, </a:t>
                </a:r>
                <a14:m>
                  <m:oMath xmlns:m="http://schemas.openxmlformats.org/officeDocument/2006/math">
                    <m:r>
                      <a:rPr lang="en-US" altLang="zh-CN" sz="2400" i="1">
                        <a:latin typeface="Cambria Math" panose="02040503050406030204" pitchFamily="18" charset="0"/>
                      </a:rPr>
                      <m:t>𝐿</m:t>
                    </m:r>
                    <m:r>
                      <a:rPr lang="en-US" altLang="zh-CN" sz="2400" i="1">
                        <a:latin typeface="Cambria Math" panose="02040503050406030204" pitchFamily="18" charset="0"/>
                      </a:rPr>
                      <m:t>₁</m:t>
                    </m:r>
                    <m:r>
                      <a:rPr lang="zh-CN" altLang="zh-CN" sz="2400" i="1">
                        <a:latin typeface="Cambria Math" panose="02040503050406030204" pitchFamily="18" charset="0"/>
                      </a:rPr>
                      <m:t>、</m:t>
                    </m:r>
                    <m:r>
                      <a:rPr lang="en-US" altLang="zh-CN" sz="2400" i="1">
                        <a:latin typeface="Cambria Math" panose="02040503050406030204" pitchFamily="18" charset="0"/>
                      </a:rPr>
                      <m:t>𝐿</m:t>
                    </m:r>
                    <m:r>
                      <a:rPr lang="en-US" altLang="zh-CN" sz="2400" i="1">
                        <a:latin typeface="Cambria Math" panose="02040503050406030204" pitchFamily="18" charset="0"/>
                      </a:rPr>
                      <m:t>₂</m:t>
                    </m:r>
                  </m:oMath>
                </a14:m>
                <a:r>
                  <a:rPr lang="zh-CN" altLang="zh-CN" sz="2400">
                    <a:latin typeface="Times New Roman" panose="02020603050405020304" pitchFamily="18" charset="0"/>
                    <a:ea typeface="楷体" panose="02010609060101010101" pitchFamily="49" charset="-122"/>
                  </a:rPr>
                  <a:t>为红绿指示灯，其额定电压均为</a:t>
                </a:r>
                <a:r>
                  <a:rPr lang="en-US" altLang="zh-CN" sz="2400">
                    <a:latin typeface="Times New Roman" panose="02020603050405020304" pitchFamily="18" charset="0"/>
                    <a:ea typeface="楷体" panose="02010609060101010101" pitchFamily="49" charset="-122"/>
                  </a:rPr>
                  <a:t> 220 V.</a:t>
                </a:r>
                <a:endParaRPr lang="zh-CN" altLang="zh-CN" sz="2400">
                  <a:latin typeface="Times New Roman" panose="02020603050405020304" pitchFamily="18" charset="0"/>
                  <a:ea typeface="楷体" panose="02010609060101010101" pitchFamily="49" charset="-122"/>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文本框 2">
                <a:extLst>
                  <a:ext uri="{FF2B5EF4-FFF2-40B4-BE49-F238E27FC236}">
                    <a16:creationId xmlns:a16="http://schemas.microsoft.com/office/drawing/2014/main" id="{3B2FD894-8FB2-FA20-07AF-D601FAA992A5}"/>
                  </a:ext>
                </a:extLst>
              </p:cNvPr>
              <p:cNvSpPr txBox="1">
                <a:spLocks noRot="1" noChangeAspect="1" noMove="1" noResize="1" noEditPoints="1" noAdjustHandles="1" noChangeArrowheads="1" noChangeShapeType="1" noTextEdit="1"/>
              </p:cNvSpPr>
              <p:nvPr/>
            </p:nvSpPr>
            <p:spPr>
              <a:xfrm>
                <a:off x="334293" y="369425"/>
                <a:ext cx="6646610" cy="3046988"/>
              </a:xfrm>
              <a:prstGeom prst="rect">
                <a:avLst/>
              </a:prstGeom>
              <a:blipFill>
                <a:blip r:embed="rId2"/>
                <a:stretch>
                  <a:fillRect l="-1468" t="-2204" r="-1376" b="-40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0FE14AD-C9A2-5AC4-7F07-71C14FD62313}"/>
                  </a:ext>
                </a:extLst>
              </p:cNvPr>
              <p:cNvSpPr txBox="1"/>
              <p:nvPr/>
            </p:nvSpPr>
            <p:spPr>
              <a:xfrm>
                <a:off x="334293" y="3588974"/>
                <a:ext cx="11287436" cy="2308324"/>
              </a:xfrm>
              <a:prstGeom prst="rect">
                <a:avLst/>
              </a:prstGeom>
              <a:noFill/>
            </p:spPr>
            <p:txBody>
              <a:bodyPr wrap="square">
                <a:spAutoFit/>
              </a:bodyPr>
              <a:lstStyle/>
              <a:p>
                <a:pPr marL="165100" algn="just" fontAlgn="base" latinLnBrk="1"/>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当恒温箱中的温度较低，电热器开始加热时</a:t>
                </a:r>
                <a:r>
                  <a:rPr lang="en-US" altLang="zh-CN" sz="2400" u="sng"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选填</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红灯</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或</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绿灯</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正常发光</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endPar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endParaRPr>
              </a:p>
              <a:p>
                <a:pPr marL="165100" algn="just" fontAlgn="base" latinLnBrk="1"/>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为了使水箱内温度保持在</a:t>
                </a:r>
                <a:r>
                  <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400" i="1" kern="100">
                        <a:effectLst/>
                        <a:latin typeface="Cambria Math" panose="02040503050406030204" pitchFamily="18" charset="0"/>
                        <a:cs typeface="Times New Roman" panose="02020603050405020304" pitchFamily="18" charset="0"/>
                      </a:rPr>
                      <m:t>60°</m:t>
                    </m:r>
                    <m:r>
                      <a:rPr lang="en-US" altLang="zh-CN" sz="2400" i="1" kern="100">
                        <a:effectLst/>
                        <a:latin typeface="Cambria Math" panose="02040503050406030204" pitchFamily="18" charset="0"/>
                        <a:cs typeface="Times New Roman" panose="02020603050405020304" pitchFamily="18" charset="0"/>
                      </a:rPr>
                      <m:t>𝐶</m:t>
                    </m:r>
                  </m:oMath>
                </a14:m>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水温低于</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altLang="zh-CN" sz="2400" kern="100">
                    <a:effectLst/>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400" i="1" kern="100">
                        <a:effectLst/>
                        <a:latin typeface="Cambria Math" panose="02040503050406030204" pitchFamily="18" charset="0"/>
                        <a:cs typeface="Times New Roman" panose="02020603050405020304" pitchFamily="18" charset="0"/>
                      </a:rPr>
                      <m:t>60°</m:t>
                    </m:r>
                    <m:r>
                      <a:rPr lang="en-US" altLang="zh-CN" sz="2400" i="1" kern="100">
                        <a:effectLst/>
                        <a:latin typeface="Cambria Math" panose="02040503050406030204" pitchFamily="18" charset="0"/>
                        <a:cs typeface="Times New Roman" panose="02020603050405020304" pitchFamily="18" charset="0"/>
                      </a:rPr>
                      <m:t>𝐶</m:t>
                    </m:r>
                  </m:oMath>
                </a14:m>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时电热器工作，高于</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altLang="zh-CN" sz="2400" kern="100">
                    <a:effectLst/>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400" i="1" kern="100">
                        <a:effectLst/>
                        <a:latin typeface="Cambria Math" panose="02040503050406030204" pitchFamily="18" charset="0"/>
                        <a:cs typeface="Times New Roman" panose="02020603050405020304" pitchFamily="18" charset="0"/>
                      </a:rPr>
                      <m:t>60°</m:t>
                    </m:r>
                    <m:r>
                      <a:rPr lang="en-US" altLang="zh-CN" sz="2400" i="1" kern="100">
                        <a:effectLst/>
                        <a:latin typeface="Cambria Math" panose="02040503050406030204" pitchFamily="18" charset="0"/>
                        <a:cs typeface="Times New Roman" panose="02020603050405020304" pitchFamily="18" charset="0"/>
                      </a:rPr>
                      <m:t>𝐶</m:t>
                    </m:r>
                  </m:oMath>
                </a14:m>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时停止加热</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，滑动变阻器接入电路阻值应为多少</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endPar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endParaRPr>
              </a:p>
              <a:p>
                <a:pPr marL="165100" algn="just" fontAlgn="base" latinLnBrk="1"/>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(3)</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水箱内装有质量为</a:t>
                </a:r>
                <a:r>
                  <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400" i="1" kern="100">
                        <a:effectLst/>
                        <a:latin typeface="Cambria Math" panose="02040503050406030204" pitchFamily="18" charset="0"/>
                        <a:cs typeface="Times New Roman" panose="02020603050405020304" pitchFamily="18" charset="0"/>
                      </a:rPr>
                      <m:t>6</m:t>
                    </m:r>
                    <m:r>
                      <a:rPr lang="en-US" altLang="zh-CN" sz="2400" i="1" kern="100">
                        <a:effectLst/>
                        <a:latin typeface="Cambria Math" panose="02040503050406030204" pitchFamily="18" charset="0"/>
                        <a:cs typeface="Times New Roman" panose="02020603050405020304" pitchFamily="18" charset="0"/>
                      </a:rPr>
                      <m:t>𝑘𝑔</m:t>
                    </m:r>
                    <m:r>
                      <a:rPr lang="en-US" altLang="zh-CN" sz="2400" i="1" kern="100">
                        <a:effectLst/>
                        <a:latin typeface="Cambria Math" panose="02040503050406030204" pitchFamily="18" charset="0"/>
                        <a:cs typeface="Times New Roman" panose="02020603050405020304" pitchFamily="18" charset="0"/>
                      </a:rPr>
                      <m:t>,20°</m:t>
                    </m:r>
                    <m:r>
                      <a:rPr lang="en-US" altLang="zh-CN" sz="2400" i="1" kern="100">
                        <a:effectLst/>
                        <a:latin typeface="Cambria Math" panose="02040503050406030204" pitchFamily="18" charset="0"/>
                        <a:cs typeface="Times New Roman" panose="02020603050405020304" pitchFamily="18" charset="0"/>
                      </a:rPr>
                      <m:t>𝐶</m:t>
                    </m:r>
                  </m:oMath>
                </a14:m>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的冷水，电热器正常工作</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 min </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后自动停止加热，求电热器的加热效率；</a:t>
                </a:r>
                <a:endPar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endParaRPr>
              </a:p>
              <a:p>
                <a:pPr marL="165100" algn="just" fontAlgn="base" latinLnBrk="1"/>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(4)</a:t>
                </a:r>
                <a:r>
                  <a:rPr lang="zh-CN"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为了使恒温水箱内设定的温度降低一些，请你想出两种办法</a:t>
                </a:r>
                <a:r>
                  <a:rPr lang="en-US" altLang="zh-CN" sz="2400" kern="1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endParaRPr lang="zh-CN" altLang="zh-CN" sz="2400" kern="100">
                  <a:effectLst/>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文本框 4">
                <a:extLst>
                  <a:ext uri="{FF2B5EF4-FFF2-40B4-BE49-F238E27FC236}">
                    <a16:creationId xmlns:a16="http://schemas.microsoft.com/office/drawing/2014/main" id="{B0FE14AD-C9A2-5AC4-7F07-71C14FD62313}"/>
                  </a:ext>
                </a:extLst>
              </p:cNvPr>
              <p:cNvSpPr txBox="1">
                <a:spLocks noRot="1" noChangeAspect="1" noMove="1" noResize="1" noEditPoints="1" noAdjustHandles="1" noChangeArrowheads="1" noChangeShapeType="1" noTextEdit="1"/>
              </p:cNvSpPr>
              <p:nvPr/>
            </p:nvSpPr>
            <p:spPr>
              <a:xfrm>
                <a:off x="334293" y="3588974"/>
                <a:ext cx="11287436" cy="2308324"/>
              </a:xfrm>
              <a:prstGeom prst="rect">
                <a:avLst/>
              </a:prstGeom>
              <a:blipFill>
                <a:blip r:embed="rId3"/>
                <a:stretch>
                  <a:fillRect t="-2910" r="-810" b="-5556"/>
                </a:stretch>
              </a:blipFill>
            </p:spPr>
            <p:txBody>
              <a:bodyPr/>
              <a:lstStyle/>
              <a:p>
                <a:r>
                  <a:rPr lang="zh-CN" altLang="en-US">
                    <a:noFill/>
                  </a:rPr>
                  <a:t> </a:t>
                </a:r>
              </a:p>
            </p:txBody>
          </p:sp>
        </mc:Fallback>
      </mc:AlternateContent>
      <p:pic>
        <p:nvPicPr>
          <p:cNvPr id="6" name="Drawing 2">
            <a:extLst>
              <a:ext uri="{FF2B5EF4-FFF2-40B4-BE49-F238E27FC236}">
                <a16:creationId xmlns:a16="http://schemas.microsoft.com/office/drawing/2014/main" id="{A5C98504-E6F6-23CB-7518-19CCCF37CD1F}"/>
              </a:ext>
            </a:extLst>
          </p:cNvPr>
          <p:cNvPicPr/>
          <p:nvPr/>
        </p:nvPicPr>
        <p:blipFill>
          <a:blip r:embed="rId4"/>
          <a:stretch>
            <a:fillRect/>
          </a:stretch>
        </p:blipFill>
        <p:spPr>
          <a:xfrm>
            <a:off x="7059561" y="591370"/>
            <a:ext cx="4959555" cy="2603097"/>
          </a:xfrm>
          <a:prstGeom prst="rect">
            <a:avLst/>
          </a:prstGeom>
        </p:spPr>
      </p:pic>
    </p:spTree>
    <p:extLst>
      <p:ext uri="{BB962C8B-B14F-4D97-AF65-F5344CB8AC3E}">
        <p14:creationId xmlns:p14="http://schemas.microsoft.com/office/powerpoint/2010/main" val="7287738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t_shape_13520">
            <a:extLst>
              <a:ext uri="{FF2B5EF4-FFF2-40B4-BE49-F238E27FC236}">
                <a16:creationId xmlns:a16="http://schemas.microsoft.com/office/drawing/2014/main" id="{ACCFBE81-E6C2-37AB-EEBD-6D4756897BD2}"/>
              </a:ext>
            </a:extLst>
          </p:cNvPr>
          <p:cNvSpPr txBox="1"/>
          <p:nvPr/>
        </p:nvSpPr>
        <p:spPr>
          <a:xfrm>
            <a:off x="440606" y="1754318"/>
            <a:ext cx="5655394" cy="505331"/>
          </a:xfrm>
          <a:prstGeom prst="rect">
            <a:avLst/>
          </a:prstGeom>
        </p:spPr>
        <p:txBody>
          <a:bodyPr vert="horz" wrap="none" lIns="0" tIns="0" rIns="0" bIns="0" rtlCol="0">
            <a:noAutofit/>
          </a:bodyPr>
          <a:lstStyle/>
          <a:p>
            <a:pPr algn="l" eaLnBrk="1"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画出开关通、断后的等效电路图</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p>
        </p:txBody>
      </p:sp>
      <p:sp>
        <p:nvSpPr>
          <p:cNvPr id="5" name="yt_shape_13521">
            <a:extLst>
              <a:ext uri="{FF2B5EF4-FFF2-40B4-BE49-F238E27FC236}">
                <a16:creationId xmlns:a16="http://schemas.microsoft.com/office/drawing/2014/main" id="{ACEE2D7B-9EED-9E47-58AF-DC49D631CC21}"/>
              </a:ext>
            </a:extLst>
          </p:cNvPr>
          <p:cNvSpPr txBox="1"/>
          <p:nvPr/>
        </p:nvSpPr>
        <p:spPr>
          <a:xfrm>
            <a:off x="440606" y="2310437"/>
            <a:ext cx="9246121" cy="505331"/>
          </a:xfrm>
          <a:prstGeom prst="rect">
            <a:avLst/>
          </a:prstGeom>
        </p:spPr>
        <p:txBody>
          <a:bodyPr vert="horz" wrap="none" lIns="0" tIns="0" rIns="0" bIns="0" rtlCol="0">
            <a:noAutofit/>
          </a:bodyPr>
          <a:lstStyle/>
          <a:p>
            <a:pPr algn="l" eaLnBrk="1"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分析开关通、断后电路的连接方式和电表所测量的对象；</a:t>
            </a:r>
          </a:p>
        </p:txBody>
      </p:sp>
      <p:sp>
        <p:nvSpPr>
          <p:cNvPr id="6" name="yt_shape_13522">
            <a:extLst>
              <a:ext uri="{FF2B5EF4-FFF2-40B4-BE49-F238E27FC236}">
                <a16:creationId xmlns:a16="http://schemas.microsoft.com/office/drawing/2014/main" id="{5A501BBA-4EB3-E915-A89E-AD6292C38996}"/>
              </a:ext>
            </a:extLst>
          </p:cNvPr>
          <p:cNvSpPr txBox="1"/>
          <p:nvPr/>
        </p:nvSpPr>
        <p:spPr>
          <a:xfrm>
            <a:off x="440677" y="2866556"/>
            <a:ext cx="11924914" cy="1625638"/>
          </a:xfrm>
          <a:prstGeom prst="rect">
            <a:avLst/>
          </a:prstGeom>
        </p:spPr>
        <p:txBody>
          <a:bodyPr vert="horz" wrap="square" lIns="0" tIns="0" rIns="0" bIns="0" rtlCol="0">
            <a:noAutofit/>
          </a:bodyPr>
          <a:lstStyle/>
          <a:p>
            <a:pPr algn="l" eaLnBrk="1"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3.</a:t>
            </a: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利用串、并联电路中的电流、电压规律以及欧姆定律，用不变量（如电</a:t>
            </a:r>
            <a:b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sym typeface="_⨹_31_b4a44"/>
              </a:rPr>
            </a:b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源电压不变、定值电阻阻值不变）表示变化量，比较开关通、断后各个物</a:t>
            </a:r>
            <a:b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sym typeface="_⨹_32_e513a"/>
              </a:rPr>
            </a:br>
            <a:r>
              <a:rPr lang="zh-CN" altLang="zh-CN" sz="2800" b="0" i="0" u="none">
                <a:solidFill>
                  <a:srgbClr val="000000"/>
                </a:solidFill>
                <a:effectLst/>
                <a:latin typeface="Times New Roman" panose="02020603050405020304" pitchFamily="18" charset="0"/>
                <a:ea typeface="楷体" panose="02010609060101010101" pitchFamily="49" charset="-122"/>
                <a:cs typeface="楷体" panose="02010609060101010101" pitchFamily="24" charset="-122"/>
              </a:rPr>
              <a:t>理量的大小关系。</a:t>
            </a:r>
          </a:p>
        </p:txBody>
      </p:sp>
      <p:sp>
        <p:nvSpPr>
          <p:cNvPr id="7" name="文本框 6">
            <a:extLst>
              <a:ext uri="{FF2B5EF4-FFF2-40B4-BE49-F238E27FC236}">
                <a16:creationId xmlns:a16="http://schemas.microsoft.com/office/drawing/2014/main" id="{C677872B-9297-E978-3CCA-C3F4701A7D66}"/>
              </a:ext>
            </a:extLst>
          </p:cNvPr>
          <p:cNvSpPr txBox="1"/>
          <p:nvPr/>
        </p:nvSpPr>
        <p:spPr>
          <a:xfrm>
            <a:off x="310679" y="741763"/>
            <a:ext cx="6092455" cy="523220"/>
          </a:xfrm>
          <a:prstGeom prst="rect">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2800">
                <a:solidFill>
                  <a:schemeClr val="tx1"/>
                </a:solidFill>
                <a:latin typeface="Times New Roman" panose="02020603050405020304" pitchFamily="18" charset="0"/>
                <a:ea typeface="楷体" panose="02010609060101010101" pitchFamily="49" charset="-122"/>
              </a:rPr>
              <a:t>三 、</a:t>
            </a:r>
            <a:r>
              <a:rPr lang="zh-CN" altLang="zh-CN" sz="2800" b="1">
                <a:solidFill>
                  <a:srgbClr val="000000"/>
                </a:solidFill>
                <a:effectLst/>
                <a:latin typeface="Times New Roman" panose="02020603050405020304" pitchFamily="18" charset="0"/>
                <a:ea typeface="楷体" panose="02010609060101010101" pitchFamily="49" charset="-122"/>
                <a:cs typeface="宋体" panose="02010600030101010101" pitchFamily="2" charset="-122"/>
                <a:sym typeface="+mn-ea"/>
              </a:rPr>
              <a:t>开关通断引起的动态电路分析 </a:t>
            </a:r>
            <a:endParaRPr lang="zh-CN" altLang="en-US" sz="28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679170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89245C6-DAAF-D6F8-D253-3F1565309DBC}"/>
              </a:ext>
            </a:extLst>
          </p:cNvPr>
          <p:cNvSpPr txBox="1"/>
          <p:nvPr>
            <p:custDataLst>
              <p:tags r:id="rId1"/>
            </p:custDataLst>
          </p:nvPr>
        </p:nvSpPr>
        <p:spPr>
          <a:xfrm>
            <a:off x="332740" y="744855"/>
            <a:ext cx="11527790" cy="3969385"/>
          </a:xfrm>
          <a:prstGeom prst="rect">
            <a:avLst/>
          </a:prstGeom>
          <a:noFill/>
        </p:spPr>
        <p:txBody>
          <a:bodyPr wrap="square" rtlCol="0">
            <a:spAutoFit/>
          </a:bodyPr>
          <a:lstStyle/>
          <a:p>
            <a:pPr>
              <a:lnSpc>
                <a:spcPct val="150000"/>
              </a:lnSpc>
            </a:pPr>
            <a:r>
              <a:rPr lang="zh-CN" sz="2800" b="1">
                <a:latin typeface="Times New Roman" panose="02020603050405020304" pitchFamily="18" charset="0"/>
                <a:ea typeface="楷体" panose="02010609060101010101" pitchFamily="49" charset="-122"/>
                <a:sym typeface="+mn-ea"/>
              </a:rPr>
              <a:t>例　如图所示电路，</a:t>
            </a:r>
            <a:r>
              <a:rPr lang="en-US" sz="2800" b="1" i="1">
                <a:latin typeface="Times New Roman" panose="02020603050405020304" pitchFamily="18" charset="0"/>
                <a:ea typeface="楷体" panose="02010609060101010101" pitchFamily="49" charset="-122"/>
                <a:sym typeface="+mn-ea"/>
              </a:rPr>
              <a:t>R</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a:t>
            </a:r>
            <a:r>
              <a:rPr lang="en-US" sz="2800" b="1" i="1">
                <a:latin typeface="Times New Roman" panose="02020603050405020304" pitchFamily="18" charset="0"/>
                <a:ea typeface="楷体" panose="02010609060101010101" pitchFamily="49" charset="-122"/>
                <a:sym typeface="+mn-ea"/>
              </a:rPr>
              <a:t>R</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为定值电阻，电源电压不变，先闭合开关</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，然后断开开关</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，则下列说法正确的是</a:t>
            </a:r>
            <a:r>
              <a:rPr lang="en-US" sz="2800" b="1">
                <a:latin typeface="Times New Roman" panose="02020603050405020304" pitchFamily="18" charset="0"/>
                <a:ea typeface="楷体" panose="02010609060101010101" pitchFamily="49" charset="-122"/>
                <a:sym typeface="+mn-ea"/>
              </a:rPr>
              <a:t>(</a:t>
            </a:r>
            <a:r>
              <a:rPr lang="zh-CN" sz="2800" b="1">
                <a:latin typeface="Times New Roman" panose="02020603050405020304" pitchFamily="18" charset="0"/>
                <a:ea typeface="楷体" panose="02010609060101010101" pitchFamily="49" charset="-122"/>
                <a:sym typeface="+mn-ea"/>
              </a:rPr>
              <a:t>　　</a:t>
            </a:r>
            <a:r>
              <a:rPr lang="en-US" sz="2800" b="1">
                <a:latin typeface="Times New Roman" panose="02020603050405020304" pitchFamily="18" charset="0"/>
                <a:ea typeface="楷体" panose="02010609060101010101" pitchFamily="49" charset="-122"/>
                <a:sym typeface="+mn-ea"/>
              </a:rPr>
              <a:t>)</a:t>
            </a:r>
          </a:p>
          <a:p>
            <a:pPr>
              <a:lnSpc>
                <a:spcPct val="150000"/>
              </a:lnSpc>
            </a:pPr>
            <a:r>
              <a:rPr lang="en-US" sz="2800" b="1">
                <a:latin typeface="Times New Roman" panose="02020603050405020304" pitchFamily="18" charset="0"/>
                <a:ea typeface="楷体" panose="02010609060101010101" pitchFamily="49" charset="-122"/>
                <a:sym typeface="+mn-ea"/>
              </a:rPr>
              <a:t>A. </a:t>
            </a:r>
            <a:r>
              <a:rPr lang="zh-CN" sz="2800" b="1">
                <a:latin typeface="Times New Roman" panose="02020603050405020304" pitchFamily="18" charset="0"/>
                <a:ea typeface="楷体" panose="02010609060101010101" pitchFamily="49" charset="-122"/>
                <a:sym typeface="+mn-ea"/>
              </a:rPr>
              <a:t>定值电阻</a:t>
            </a:r>
            <a:r>
              <a:rPr lang="en-US" sz="2800" b="1" i="1">
                <a:latin typeface="Times New Roman" panose="02020603050405020304" pitchFamily="18" charset="0"/>
                <a:ea typeface="楷体" panose="02010609060101010101" pitchFamily="49" charset="-122"/>
                <a:sym typeface="+mn-ea"/>
              </a:rPr>
              <a:t>R</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消耗的电功率变大</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B. </a:t>
            </a:r>
            <a:r>
              <a:rPr lang="zh-CN" sz="2800" b="1">
                <a:latin typeface="Times New Roman" panose="02020603050405020304" pitchFamily="18" charset="0"/>
                <a:ea typeface="楷体" panose="02010609060101010101" pitchFamily="49" charset="-122"/>
                <a:sym typeface="+mn-ea"/>
              </a:rPr>
              <a:t>电路消耗的总功率变大</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C. </a:t>
            </a:r>
            <a:r>
              <a:rPr lang="zh-CN" sz="2800" b="1">
                <a:latin typeface="Times New Roman" panose="02020603050405020304" pitchFamily="18" charset="0"/>
                <a:ea typeface="楷体" panose="02010609060101010101" pitchFamily="49" charset="-122"/>
                <a:sym typeface="+mn-ea"/>
              </a:rPr>
              <a:t>电压表    与电流表    示数之比不变</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D. </a:t>
            </a:r>
            <a:r>
              <a:rPr lang="zh-CN" sz="2800" b="1">
                <a:latin typeface="Times New Roman" panose="02020603050405020304" pitchFamily="18" charset="0"/>
                <a:ea typeface="楷体" panose="02010609060101010101" pitchFamily="49" charset="-122"/>
                <a:sym typeface="+mn-ea"/>
              </a:rPr>
              <a:t>电压表    与电流表    示数之比变小</a:t>
            </a:r>
            <a:endParaRPr lang="zh-CN" altLang="en-US" sz="2800" b="1">
              <a:solidFill>
                <a:srgbClr val="0000FA"/>
              </a:solidFill>
              <a:latin typeface="Times New Roman" panose="02020603050405020304" pitchFamily="18" charset="0"/>
              <a:ea typeface="楷体" panose="02010609060101010101" pitchFamily="49" charset="-122"/>
              <a:cs typeface="Times New Roman" panose="02020603050405020304" charset="0"/>
            </a:endParaRPr>
          </a:p>
        </p:txBody>
      </p:sp>
      <p:pic>
        <p:nvPicPr>
          <p:cNvPr id="8" name="图片 363">
            <a:extLst>
              <a:ext uri="{FF2B5EF4-FFF2-40B4-BE49-F238E27FC236}">
                <a16:creationId xmlns:a16="http://schemas.microsoft.com/office/drawing/2014/main" id="{88A8BAD7-7E13-5413-5C3F-229D4E382AED}"/>
              </a:ext>
            </a:extLst>
          </p:cNvPr>
          <p:cNvPicPr>
            <a:picLocks noChangeAspect="1"/>
          </p:cNvPicPr>
          <p:nvPr/>
        </p:nvPicPr>
        <p:blipFill>
          <a:blip r:embed="rId4"/>
          <a:stretch>
            <a:fillRect/>
          </a:stretch>
        </p:blipFill>
        <p:spPr>
          <a:xfrm>
            <a:off x="1956435" y="3568700"/>
            <a:ext cx="378460" cy="378460"/>
          </a:xfrm>
          <a:prstGeom prst="rect">
            <a:avLst/>
          </a:prstGeom>
          <a:noFill/>
          <a:ln w="9525">
            <a:noFill/>
          </a:ln>
        </p:spPr>
      </p:pic>
      <p:pic>
        <p:nvPicPr>
          <p:cNvPr id="9" name="图片 364">
            <a:extLst>
              <a:ext uri="{FF2B5EF4-FFF2-40B4-BE49-F238E27FC236}">
                <a16:creationId xmlns:a16="http://schemas.microsoft.com/office/drawing/2014/main" id="{3662BDC7-5934-DB0B-5016-6B69AB828532}"/>
              </a:ext>
            </a:extLst>
          </p:cNvPr>
          <p:cNvPicPr>
            <a:picLocks noChangeAspect="1"/>
          </p:cNvPicPr>
          <p:nvPr/>
        </p:nvPicPr>
        <p:blipFill>
          <a:blip r:embed="rId5"/>
          <a:stretch>
            <a:fillRect/>
          </a:stretch>
        </p:blipFill>
        <p:spPr>
          <a:xfrm>
            <a:off x="3789045" y="3568700"/>
            <a:ext cx="378460" cy="378460"/>
          </a:xfrm>
          <a:prstGeom prst="rect">
            <a:avLst/>
          </a:prstGeom>
          <a:noFill/>
          <a:ln w="9525">
            <a:noFill/>
          </a:ln>
        </p:spPr>
      </p:pic>
      <p:pic>
        <p:nvPicPr>
          <p:cNvPr id="10" name="图片 365">
            <a:extLst>
              <a:ext uri="{FF2B5EF4-FFF2-40B4-BE49-F238E27FC236}">
                <a16:creationId xmlns:a16="http://schemas.microsoft.com/office/drawing/2014/main" id="{891CC13D-4C98-6AB0-B9D5-929E0A0CAD10}"/>
              </a:ext>
            </a:extLst>
          </p:cNvPr>
          <p:cNvPicPr>
            <a:picLocks noChangeAspect="1"/>
          </p:cNvPicPr>
          <p:nvPr/>
        </p:nvPicPr>
        <p:blipFill>
          <a:blip r:embed="rId4"/>
          <a:stretch>
            <a:fillRect/>
          </a:stretch>
        </p:blipFill>
        <p:spPr>
          <a:xfrm>
            <a:off x="1956435" y="4178300"/>
            <a:ext cx="378460" cy="378460"/>
          </a:xfrm>
          <a:prstGeom prst="rect">
            <a:avLst/>
          </a:prstGeom>
          <a:noFill/>
          <a:ln w="9525">
            <a:noFill/>
          </a:ln>
        </p:spPr>
      </p:pic>
      <p:pic>
        <p:nvPicPr>
          <p:cNvPr id="11" name="图片 366">
            <a:extLst>
              <a:ext uri="{FF2B5EF4-FFF2-40B4-BE49-F238E27FC236}">
                <a16:creationId xmlns:a16="http://schemas.microsoft.com/office/drawing/2014/main" id="{E386D95B-A997-F67A-DA8C-0C2628130705}"/>
              </a:ext>
            </a:extLst>
          </p:cNvPr>
          <p:cNvPicPr>
            <a:picLocks noChangeAspect="1"/>
          </p:cNvPicPr>
          <p:nvPr/>
        </p:nvPicPr>
        <p:blipFill>
          <a:blip r:embed="rId6"/>
          <a:stretch>
            <a:fillRect/>
          </a:stretch>
        </p:blipFill>
        <p:spPr>
          <a:xfrm>
            <a:off x="3789045" y="4178300"/>
            <a:ext cx="378460" cy="378460"/>
          </a:xfrm>
          <a:prstGeom prst="rect">
            <a:avLst/>
          </a:prstGeom>
          <a:noFill/>
          <a:ln w="9525">
            <a:noFill/>
          </a:ln>
        </p:spPr>
      </p:pic>
      <p:pic>
        <p:nvPicPr>
          <p:cNvPr id="12" name="图片 11">
            <a:extLst>
              <a:ext uri="{FF2B5EF4-FFF2-40B4-BE49-F238E27FC236}">
                <a16:creationId xmlns:a16="http://schemas.microsoft.com/office/drawing/2014/main" id="{033141A1-69BF-D1CA-F928-5F9AE4D2AB14}"/>
              </a:ext>
            </a:extLst>
          </p:cNvPr>
          <p:cNvPicPr>
            <a:picLocks noChangeAspect="1"/>
          </p:cNvPicPr>
          <p:nvPr/>
        </p:nvPicPr>
        <p:blipFill>
          <a:blip r:embed="rId7"/>
          <a:stretch>
            <a:fillRect/>
          </a:stretch>
        </p:blipFill>
        <p:spPr>
          <a:xfrm>
            <a:off x="7576820" y="2163445"/>
            <a:ext cx="2970530" cy="2708910"/>
          </a:xfrm>
          <a:prstGeom prst="rect">
            <a:avLst/>
          </a:prstGeom>
        </p:spPr>
      </p:pic>
      <p:sp>
        <p:nvSpPr>
          <p:cNvPr id="13" name="文本框 12">
            <a:extLst>
              <a:ext uri="{FF2B5EF4-FFF2-40B4-BE49-F238E27FC236}">
                <a16:creationId xmlns:a16="http://schemas.microsoft.com/office/drawing/2014/main" id="{D2AB3021-2D4B-99DE-8257-FE07A6D6058E}"/>
              </a:ext>
            </a:extLst>
          </p:cNvPr>
          <p:cNvSpPr txBox="1"/>
          <p:nvPr>
            <p:custDataLst>
              <p:tags r:id="rId2"/>
            </p:custDataLst>
          </p:nvPr>
        </p:nvSpPr>
        <p:spPr>
          <a:xfrm>
            <a:off x="7378065" y="1581785"/>
            <a:ext cx="444352" cy="523220"/>
          </a:xfrm>
          <a:prstGeom prst="rect">
            <a:avLst/>
          </a:prstGeom>
          <a:noFill/>
        </p:spPr>
        <p:txBody>
          <a:bodyPr wrap="none" rtlCol="0">
            <a:spAutoFit/>
          </a:bodyPr>
          <a:lstStyle/>
          <a:p>
            <a:pPr algn="l"/>
            <a:r>
              <a:rPr lang="en-US" sz="2800" b="1">
                <a:solidFill>
                  <a:srgbClr val="FF0000"/>
                </a:solidFill>
                <a:latin typeface="Times New Roman" panose="02020603050405020304" pitchFamily="18" charset="0"/>
                <a:ea typeface="楷体" panose="02010609060101010101" pitchFamily="49" charset="-122"/>
                <a:sym typeface="+mn-ea"/>
              </a:rPr>
              <a:t>C</a:t>
            </a:r>
            <a:endParaRPr lang="zh-CN" altLang="en-US" sz="28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460720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7C2525B-9B9B-158C-1523-BEA976A3A2AC}"/>
              </a:ext>
            </a:extLst>
          </p:cNvPr>
          <p:cNvSpPr txBox="1"/>
          <p:nvPr/>
        </p:nvSpPr>
        <p:spPr>
          <a:xfrm>
            <a:off x="549057" y="331341"/>
            <a:ext cx="1958456" cy="584775"/>
          </a:xfrm>
          <a:prstGeom prst="rect">
            <a:avLst/>
          </a:prstGeom>
          <a:noFill/>
        </p:spPr>
        <p:txBody>
          <a:bodyPr wrap="square" rtlCol="0">
            <a:spAutoFit/>
          </a:bodyPr>
          <a:lstStyle/>
          <a:p>
            <a:r>
              <a:rPr lang="zh-CN" altLang="en-US" sz="3200">
                <a:latin typeface="Times New Roman" panose="02020603050405020304" pitchFamily="18" charset="0"/>
                <a:ea typeface="楷体" panose="02010609060101010101" pitchFamily="49" charset="-122"/>
              </a:rPr>
              <a:t>理论分析</a:t>
            </a:r>
          </a:p>
        </p:txBody>
      </p:sp>
      <p:sp>
        <p:nvSpPr>
          <p:cNvPr id="3" name="文本框 2">
            <a:extLst>
              <a:ext uri="{FF2B5EF4-FFF2-40B4-BE49-F238E27FC236}">
                <a16:creationId xmlns:a16="http://schemas.microsoft.com/office/drawing/2014/main" id="{7BA4AC0B-DF96-671A-BA80-B0E546A97AA7}"/>
              </a:ext>
            </a:extLst>
          </p:cNvPr>
          <p:cNvSpPr txBox="1"/>
          <p:nvPr/>
        </p:nvSpPr>
        <p:spPr>
          <a:xfrm>
            <a:off x="4890114" y="4905318"/>
            <a:ext cx="1868662"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电阻变化</a:t>
            </a:r>
          </a:p>
        </p:txBody>
      </p:sp>
      <p:sp>
        <p:nvSpPr>
          <p:cNvPr id="4" name="文本框 3">
            <a:extLst>
              <a:ext uri="{FF2B5EF4-FFF2-40B4-BE49-F238E27FC236}">
                <a16:creationId xmlns:a16="http://schemas.microsoft.com/office/drawing/2014/main" id="{B84AC351-BB99-E442-FE9A-804783AC4DC1}"/>
              </a:ext>
            </a:extLst>
          </p:cNvPr>
          <p:cNvSpPr txBox="1"/>
          <p:nvPr/>
        </p:nvSpPr>
        <p:spPr>
          <a:xfrm>
            <a:off x="7739477" y="4378535"/>
            <a:ext cx="1912135"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电流变化</a:t>
            </a:r>
          </a:p>
        </p:txBody>
      </p:sp>
      <p:sp>
        <p:nvSpPr>
          <p:cNvPr id="5" name="文本框 4">
            <a:extLst>
              <a:ext uri="{FF2B5EF4-FFF2-40B4-BE49-F238E27FC236}">
                <a16:creationId xmlns:a16="http://schemas.microsoft.com/office/drawing/2014/main" id="{1B9A9FBE-C4ED-2251-7254-9D19109B730C}"/>
              </a:ext>
            </a:extLst>
          </p:cNvPr>
          <p:cNvSpPr txBox="1"/>
          <p:nvPr/>
        </p:nvSpPr>
        <p:spPr>
          <a:xfrm>
            <a:off x="7739477" y="5350746"/>
            <a:ext cx="2761698"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电压重新分配</a:t>
            </a:r>
          </a:p>
        </p:txBody>
      </p:sp>
      <p:sp>
        <p:nvSpPr>
          <p:cNvPr id="6" name="文本框 5">
            <a:extLst>
              <a:ext uri="{FF2B5EF4-FFF2-40B4-BE49-F238E27FC236}">
                <a16:creationId xmlns:a16="http://schemas.microsoft.com/office/drawing/2014/main" id="{4260B9D0-9E1B-5209-9E56-7806332FD135}"/>
              </a:ext>
            </a:extLst>
          </p:cNvPr>
          <p:cNvSpPr txBox="1"/>
          <p:nvPr/>
        </p:nvSpPr>
        <p:spPr>
          <a:xfrm>
            <a:off x="1501825" y="4053320"/>
            <a:ext cx="2458066"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滑动变阻器</a:t>
            </a:r>
          </a:p>
        </p:txBody>
      </p:sp>
      <p:sp>
        <p:nvSpPr>
          <p:cNvPr id="7" name="文本框 6">
            <a:extLst>
              <a:ext uri="{FF2B5EF4-FFF2-40B4-BE49-F238E27FC236}">
                <a16:creationId xmlns:a16="http://schemas.microsoft.com/office/drawing/2014/main" id="{313C6C34-D2FB-0DB7-A46A-4430260D53D6}"/>
              </a:ext>
            </a:extLst>
          </p:cNvPr>
          <p:cNvSpPr txBox="1"/>
          <p:nvPr/>
        </p:nvSpPr>
        <p:spPr>
          <a:xfrm>
            <a:off x="1978696" y="4933007"/>
            <a:ext cx="1947294"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敏感电阻</a:t>
            </a:r>
          </a:p>
        </p:txBody>
      </p:sp>
      <p:sp>
        <p:nvSpPr>
          <p:cNvPr id="8" name="文本框 7">
            <a:extLst>
              <a:ext uri="{FF2B5EF4-FFF2-40B4-BE49-F238E27FC236}">
                <a16:creationId xmlns:a16="http://schemas.microsoft.com/office/drawing/2014/main" id="{29D2A67A-88B2-F01F-0555-1916909C225A}"/>
              </a:ext>
            </a:extLst>
          </p:cNvPr>
          <p:cNvSpPr txBox="1"/>
          <p:nvPr/>
        </p:nvSpPr>
        <p:spPr>
          <a:xfrm>
            <a:off x="1894365" y="5779868"/>
            <a:ext cx="2071896"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3200">
                <a:latin typeface="Times New Roman" panose="02020603050405020304" pitchFamily="18" charset="0"/>
                <a:ea typeface="楷体" panose="02010609060101010101" pitchFamily="49" charset="-122"/>
              </a:rPr>
              <a:t>开关状态</a:t>
            </a:r>
          </a:p>
        </p:txBody>
      </p:sp>
      <p:sp>
        <p:nvSpPr>
          <p:cNvPr id="9" name="右大括号 8">
            <a:extLst>
              <a:ext uri="{FF2B5EF4-FFF2-40B4-BE49-F238E27FC236}">
                <a16:creationId xmlns:a16="http://schemas.microsoft.com/office/drawing/2014/main" id="{2093D15E-852A-F136-7C25-50A57F921B18}"/>
              </a:ext>
            </a:extLst>
          </p:cNvPr>
          <p:cNvSpPr/>
          <p:nvPr/>
        </p:nvSpPr>
        <p:spPr>
          <a:xfrm>
            <a:off x="4000673" y="4304048"/>
            <a:ext cx="374842" cy="178732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p>
        </p:txBody>
      </p:sp>
      <p:sp>
        <p:nvSpPr>
          <p:cNvPr id="10" name="箭头: 右 9">
            <a:extLst>
              <a:ext uri="{FF2B5EF4-FFF2-40B4-BE49-F238E27FC236}">
                <a16:creationId xmlns:a16="http://schemas.microsoft.com/office/drawing/2014/main" id="{2E7FB39C-3205-B35C-6274-C91B8024964F}"/>
              </a:ext>
            </a:extLst>
          </p:cNvPr>
          <p:cNvSpPr/>
          <p:nvPr/>
        </p:nvSpPr>
        <p:spPr>
          <a:xfrm>
            <a:off x="4416297" y="5060056"/>
            <a:ext cx="374842" cy="2753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右大括号 10">
            <a:extLst>
              <a:ext uri="{FF2B5EF4-FFF2-40B4-BE49-F238E27FC236}">
                <a16:creationId xmlns:a16="http://schemas.microsoft.com/office/drawing/2014/main" id="{3432B0F8-8A2D-B900-3B06-F642B9CCE501}"/>
              </a:ext>
            </a:extLst>
          </p:cNvPr>
          <p:cNvSpPr/>
          <p:nvPr/>
        </p:nvSpPr>
        <p:spPr>
          <a:xfrm flipH="1">
            <a:off x="7303423" y="4598217"/>
            <a:ext cx="374842" cy="1198979"/>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p>
        </p:txBody>
      </p:sp>
      <p:sp>
        <p:nvSpPr>
          <p:cNvPr id="12" name="箭头: 右 11">
            <a:extLst>
              <a:ext uri="{FF2B5EF4-FFF2-40B4-BE49-F238E27FC236}">
                <a16:creationId xmlns:a16="http://schemas.microsoft.com/office/drawing/2014/main" id="{191E35CC-21A1-ACB6-CAF7-3EDEA7ED20B2}"/>
              </a:ext>
            </a:extLst>
          </p:cNvPr>
          <p:cNvSpPr/>
          <p:nvPr/>
        </p:nvSpPr>
        <p:spPr>
          <a:xfrm>
            <a:off x="6819988" y="5060057"/>
            <a:ext cx="374842" cy="2753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1" name="Picture 967">
            <a:extLst>
              <a:ext uri="{FF2B5EF4-FFF2-40B4-BE49-F238E27FC236}">
                <a16:creationId xmlns:a16="http://schemas.microsoft.com/office/drawing/2014/main" id="{98963505-3E79-346B-7820-7BDE4D1E2276}"/>
              </a:ext>
            </a:extLst>
          </p:cNvPr>
          <p:cNvPicPr/>
          <p:nvPr/>
        </p:nvPicPr>
        <p:blipFill>
          <a:blip r:embed="rId2"/>
          <a:stretch>
            <a:fillRect/>
          </a:stretch>
        </p:blipFill>
        <p:spPr>
          <a:xfrm>
            <a:off x="4286336" y="1060804"/>
            <a:ext cx="3855301" cy="2725096"/>
          </a:xfrm>
          <a:prstGeom prst="rect">
            <a:avLst/>
          </a:prstGeom>
        </p:spPr>
      </p:pic>
    </p:spTree>
    <p:extLst>
      <p:ext uri="{BB962C8B-B14F-4D97-AF65-F5344CB8AC3E}">
        <p14:creationId xmlns:p14="http://schemas.microsoft.com/office/powerpoint/2010/main" val="2897705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D53C0C5-55FC-6B5B-B19D-EEC4BC72C4D3}"/>
              </a:ext>
            </a:extLst>
          </p:cNvPr>
          <p:cNvSpPr txBox="1"/>
          <p:nvPr>
            <p:custDataLst>
              <p:tags r:id="rId1"/>
            </p:custDataLst>
          </p:nvPr>
        </p:nvSpPr>
        <p:spPr>
          <a:xfrm>
            <a:off x="332105" y="149365"/>
            <a:ext cx="11527790" cy="576248"/>
          </a:xfrm>
          <a:prstGeom prst="rect">
            <a:avLst/>
          </a:prstGeom>
          <a:noFill/>
        </p:spPr>
        <p:txBody>
          <a:bodyPr wrap="square" rtlCol="0">
            <a:spAutoFit/>
          </a:bodyPr>
          <a:lstStyle/>
          <a:p>
            <a:pPr>
              <a:lnSpc>
                <a:spcPct val="150000"/>
              </a:lnSpc>
            </a:pPr>
            <a:r>
              <a:rPr lang="zh-CN" sz="2400" b="1">
                <a:latin typeface="Times New Roman" panose="02020603050405020304" pitchFamily="18" charset="0"/>
                <a:ea typeface="楷体" panose="02010609060101010101" pitchFamily="49" charset="-122"/>
                <a:sym typeface="+mn-ea"/>
              </a:rPr>
              <a:t>第一步：根据开关闭合情况画出简化电路图：</a:t>
            </a:r>
            <a:endParaRPr lang="en-US" sz="2400" b="1">
              <a:latin typeface="Times New Roman" panose="02020603050405020304" pitchFamily="18" charset="0"/>
              <a:ea typeface="楷体" panose="02010609060101010101" pitchFamily="49" charset="-122"/>
              <a:sym typeface="+mn-ea"/>
            </a:endParaRPr>
          </a:p>
        </p:txBody>
      </p:sp>
      <p:sp>
        <p:nvSpPr>
          <p:cNvPr id="5" name="文本框 4">
            <a:extLst>
              <a:ext uri="{FF2B5EF4-FFF2-40B4-BE49-F238E27FC236}">
                <a16:creationId xmlns:a16="http://schemas.microsoft.com/office/drawing/2014/main" id="{41109082-3264-9044-B136-47461FDD2B73}"/>
              </a:ext>
            </a:extLst>
          </p:cNvPr>
          <p:cNvSpPr txBox="1"/>
          <p:nvPr/>
        </p:nvSpPr>
        <p:spPr>
          <a:xfrm>
            <a:off x="4618990" y="900702"/>
            <a:ext cx="2589170" cy="461665"/>
          </a:xfrm>
          <a:prstGeom prst="rect">
            <a:avLst/>
          </a:prstGeom>
          <a:noFill/>
        </p:spPr>
        <p:txBody>
          <a:bodyPr wrap="none" rtlCol="0">
            <a:spAutoFit/>
          </a:bodyPr>
          <a:lstStyle/>
          <a:p>
            <a:pPr algn="l"/>
            <a:r>
              <a:rPr lang="en-US" sz="2400" b="1">
                <a:latin typeface="Times New Roman" panose="02020603050405020304" pitchFamily="18" charset="0"/>
                <a:ea typeface="楷体" panose="02010609060101010101" pitchFamily="49" charset="-122"/>
                <a:sym typeface="+mn-ea"/>
              </a:rPr>
              <a:t>①</a:t>
            </a:r>
            <a:r>
              <a:rPr lang="zh-CN" sz="2400" b="1">
                <a:latin typeface="Times New Roman" panose="02020603050405020304" pitchFamily="18" charset="0"/>
                <a:ea typeface="楷体" panose="02010609060101010101" pitchFamily="49" charset="-122"/>
                <a:sym typeface="+mn-ea"/>
              </a:rPr>
              <a:t>开关</a:t>
            </a:r>
            <a:r>
              <a:rPr lang="en-US" sz="2400" b="1">
                <a:latin typeface="Times New Roman" panose="02020603050405020304" pitchFamily="18" charset="0"/>
                <a:ea typeface="楷体" panose="02010609060101010101" pitchFamily="49" charset="-122"/>
                <a:sym typeface="+mn-ea"/>
              </a:rPr>
              <a:t>S</a:t>
            </a:r>
            <a:r>
              <a:rPr lang="en-US" sz="2400" b="1" baseline="-25000">
                <a:latin typeface="Times New Roman" panose="02020603050405020304" pitchFamily="18" charset="0"/>
                <a:ea typeface="楷体" panose="02010609060101010101" pitchFamily="49" charset="-122"/>
                <a:sym typeface="+mn-ea"/>
              </a:rPr>
              <a:t>1</a:t>
            </a:r>
            <a:r>
              <a:rPr lang="zh-CN" sz="2400" b="1">
                <a:latin typeface="Times New Roman" panose="02020603050405020304" pitchFamily="18" charset="0"/>
                <a:ea typeface="楷体" panose="02010609060101010101" pitchFamily="49" charset="-122"/>
                <a:sym typeface="+mn-ea"/>
              </a:rPr>
              <a:t>、</a:t>
            </a:r>
            <a:r>
              <a:rPr lang="en-US" sz="2400" b="1">
                <a:latin typeface="Times New Roman" panose="02020603050405020304" pitchFamily="18" charset="0"/>
                <a:ea typeface="楷体" panose="02010609060101010101" pitchFamily="49" charset="-122"/>
                <a:sym typeface="+mn-ea"/>
              </a:rPr>
              <a:t>S</a:t>
            </a:r>
            <a:r>
              <a:rPr lang="en-US" sz="2400" b="1" baseline="-25000">
                <a:latin typeface="Times New Roman" panose="02020603050405020304" pitchFamily="18" charset="0"/>
                <a:ea typeface="楷体" panose="02010609060101010101" pitchFamily="49" charset="-122"/>
                <a:sym typeface="+mn-ea"/>
              </a:rPr>
              <a:t>2</a:t>
            </a:r>
            <a:r>
              <a:rPr lang="zh-CN" sz="2400" b="1">
                <a:latin typeface="Times New Roman" panose="02020603050405020304" pitchFamily="18" charset="0"/>
                <a:ea typeface="楷体" panose="02010609060101010101" pitchFamily="49" charset="-122"/>
                <a:sym typeface="+mn-ea"/>
              </a:rPr>
              <a:t>闭合</a:t>
            </a:r>
            <a:endParaRPr lang="zh-CN" altLang="en-US" sz="2400" b="1">
              <a:solidFill>
                <a:srgbClr val="0000FA"/>
              </a:solidFill>
              <a:latin typeface="Times New Roman" panose="02020603050405020304" pitchFamily="18" charset="0"/>
              <a:ea typeface="楷体" panose="02010609060101010101" pitchFamily="49" charset="-122"/>
              <a:cs typeface="Times New Roman" panose="02020603050405020304" charset="0"/>
            </a:endParaRPr>
          </a:p>
        </p:txBody>
      </p:sp>
      <p:sp>
        <p:nvSpPr>
          <p:cNvPr id="8" name="文本框 7">
            <a:extLst>
              <a:ext uri="{FF2B5EF4-FFF2-40B4-BE49-F238E27FC236}">
                <a16:creationId xmlns:a16="http://schemas.microsoft.com/office/drawing/2014/main" id="{EBB020E1-5BFC-C9B9-A07F-42E542FB4115}"/>
              </a:ext>
            </a:extLst>
          </p:cNvPr>
          <p:cNvSpPr txBox="1"/>
          <p:nvPr/>
        </p:nvSpPr>
        <p:spPr>
          <a:xfrm>
            <a:off x="7949154" y="928789"/>
            <a:ext cx="3179075" cy="461665"/>
          </a:xfrm>
          <a:prstGeom prst="rect">
            <a:avLst/>
          </a:prstGeom>
          <a:noFill/>
        </p:spPr>
        <p:txBody>
          <a:bodyPr wrap="none" rtlCol="0">
            <a:spAutoFit/>
          </a:bodyPr>
          <a:lstStyle/>
          <a:p>
            <a:pPr algn="l"/>
            <a:r>
              <a:rPr lang="en-US" sz="2400" b="1">
                <a:latin typeface="Times New Roman" panose="02020603050405020304" pitchFamily="18" charset="0"/>
                <a:ea typeface="楷体" panose="02010609060101010101" pitchFamily="49" charset="-122"/>
                <a:sym typeface="+mn-ea"/>
              </a:rPr>
              <a:t>②</a:t>
            </a:r>
            <a:r>
              <a:rPr lang="zh-CN" sz="2400" b="1">
                <a:latin typeface="Times New Roman" panose="02020603050405020304" pitchFamily="18" charset="0"/>
                <a:ea typeface="楷体" panose="02010609060101010101" pitchFamily="49" charset="-122"/>
                <a:sym typeface="+mn-ea"/>
              </a:rPr>
              <a:t>开关</a:t>
            </a:r>
            <a:r>
              <a:rPr lang="en-US" sz="2400" b="1">
                <a:latin typeface="Times New Roman" panose="02020603050405020304" pitchFamily="18" charset="0"/>
                <a:ea typeface="楷体" panose="02010609060101010101" pitchFamily="49" charset="-122"/>
                <a:sym typeface="+mn-ea"/>
              </a:rPr>
              <a:t>S</a:t>
            </a:r>
            <a:r>
              <a:rPr lang="en-US" sz="2400" b="1" baseline="-25000">
                <a:latin typeface="Times New Roman" panose="02020603050405020304" pitchFamily="18" charset="0"/>
                <a:ea typeface="楷体" panose="02010609060101010101" pitchFamily="49" charset="-122"/>
                <a:sym typeface="+mn-ea"/>
              </a:rPr>
              <a:t>1</a:t>
            </a:r>
            <a:r>
              <a:rPr lang="zh-CN" sz="2400" b="1">
                <a:latin typeface="Times New Roman" panose="02020603050405020304" pitchFamily="18" charset="0"/>
                <a:ea typeface="楷体" panose="02010609060101010101" pitchFamily="49" charset="-122"/>
                <a:sym typeface="+mn-ea"/>
              </a:rPr>
              <a:t>闭合，</a:t>
            </a:r>
            <a:r>
              <a:rPr lang="en-US" sz="2400" b="1">
                <a:latin typeface="Times New Roman" panose="02020603050405020304" pitchFamily="18" charset="0"/>
                <a:ea typeface="楷体" panose="02010609060101010101" pitchFamily="49" charset="-122"/>
                <a:sym typeface="+mn-ea"/>
              </a:rPr>
              <a:t>S</a:t>
            </a:r>
            <a:r>
              <a:rPr lang="en-US" sz="2400" b="1" baseline="-25000">
                <a:latin typeface="Times New Roman" panose="02020603050405020304" pitchFamily="18" charset="0"/>
                <a:ea typeface="楷体" panose="02010609060101010101" pitchFamily="49" charset="-122"/>
                <a:sym typeface="+mn-ea"/>
              </a:rPr>
              <a:t>2</a:t>
            </a:r>
            <a:r>
              <a:rPr lang="zh-CN" sz="2400" b="1">
                <a:latin typeface="Times New Roman" panose="02020603050405020304" pitchFamily="18" charset="0"/>
                <a:ea typeface="楷体" panose="02010609060101010101" pitchFamily="49" charset="-122"/>
                <a:sym typeface="+mn-ea"/>
              </a:rPr>
              <a:t>断开</a:t>
            </a:r>
            <a:endParaRPr lang="zh-CN" altLang="en-US" sz="2400" b="1">
              <a:solidFill>
                <a:srgbClr val="0000FA"/>
              </a:solidFill>
              <a:latin typeface="Times New Roman" panose="02020603050405020304" pitchFamily="18" charset="0"/>
              <a:ea typeface="楷体" panose="02010609060101010101" pitchFamily="49" charset="-122"/>
              <a:cs typeface="Times New Roman" panose="02020603050405020304" charset="0"/>
            </a:endParaRPr>
          </a:p>
        </p:txBody>
      </p:sp>
      <p:pic>
        <p:nvPicPr>
          <p:cNvPr id="9" name="图片 8">
            <a:extLst>
              <a:ext uri="{FF2B5EF4-FFF2-40B4-BE49-F238E27FC236}">
                <a16:creationId xmlns:a16="http://schemas.microsoft.com/office/drawing/2014/main" id="{52602CD0-D0A2-2070-98C1-CB74CFCC35E0}"/>
              </a:ext>
            </a:extLst>
          </p:cNvPr>
          <p:cNvPicPr>
            <a:picLocks noChangeAspect="1"/>
          </p:cNvPicPr>
          <p:nvPr/>
        </p:nvPicPr>
        <p:blipFill>
          <a:blip r:embed="rId4"/>
          <a:stretch>
            <a:fillRect/>
          </a:stretch>
        </p:blipFill>
        <p:spPr>
          <a:xfrm>
            <a:off x="751267" y="915810"/>
            <a:ext cx="2867005" cy="2181579"/>
          </a:xfrm>
          <a:prstGeom prst="rect">
            <a:avLst/>
          </a:prstGeom>
        </p:spPr>
      </p:pic>
      <p:pic>
        <p:nvPicPr>
          <p:cNvPr id="14" name="图片 13">
            <a:extLst>
              <a:ext uri="{FF2B5EF4-FFF2-40B4-BE49-F238E27FC236}">
                <a16:creationId xmlns:a16="http://schemas.microsoft.com/office/drawing/2014/main" id="{FEFFE4E5-8758-E974-F174-FE619A3FDB68}"/>
              </a:ext>
            </a:extLst>
          </p:cNvPr>
          <p:cNvPicPr>
            <a:picLocks noChangeAspect="1"/>
          </p:cNvPicPr>
          <p:nvPr/>
        </p:nvPicPr>
        <p:blipFill>
          <a:blip r:embed="rId5">
            <a:clrChange>
              <a:clrFrom>
                <a:srgbClr val="FFFFFF">
                  <a:alpha val="100000"/>
                </a:srgbClr>
              </a:clrFrom>
              <a:clrTo>
                <a:srgbClr val="FFFFFF">
                  <a:alpha val="100000"/>
                  <a:alpha val="0"/>
                </a:srgbClr>
              </a:clrTo>
            </a:clrChange>
          </a:blip>
          <a:srcRect l="51273"/>
          <a:stretch>
            <a:fillRect/>
          </a:stretch>
        </p:blipFill>
        <p:spPr>
          <a:xfrm>
            <a:off x="8152786" y="1573337"/>
            <a:ext cx="2659240" cy="1855664"/>
          </a:xfrm>
          <a:prstGeom prst="rect">
            <a:avLst/>
          </a:prstGeom>
        </p:spPr>
      </p:pic>
      <p:pic>
        <p:nvPicPr>
          <p:cNvPr id="16" name="图片 15">
            <a:extLst>
              <a:ext uri="{FF2B5EF4-FFF2-40B4-BE49-F238E27FC236}">
                <a16:creationId xmlns:a16="http://schemas.microsoft.com/office/drawing/2014/main" id="{5F08DD49-E524-69E1-F042-5857DB5E2521}"/>
              </a:ext>
            </a:extLst>
          </p:cNvPr>
          <p:cNvPicPr>
            <a:picLocks noChangeAspect="1"/>
          </p:cNvPicPr>
          <p:nvPr/>
        </p:nvPicPr>
        <p:blipFill>
          <a:blip r:embed="rId5">
            <a:clrChange>
              <a:clrFrom>
                <a:srgbClr val="FFFFFF">
                  <a:alpha val="100000"/>
                </a:srgbClr>
              </a:clrFrom>
              <a:clrTo>
                <a:srgbClr val="FFFFFF">
                  <a:alpha val="100000"/>
                  <a:alpha val="0"/>
                </a:srgbClr>
              </a:clrTo>
            </a:clrChange>
          </a:blip>
          <a:srcRect r="50626"/>
          <a:stretch>
            <a:fillRect/>
          </a:stretch>
        </p:blipFill>
        <p:spPr>
          <a:xfrm>
            <a:off x="4714855" y="1435651"/>
            <a:ext cx="2659240" cy="1978241"/>
          </a:xfrm>
          <a:prstGeom prst="rect">
            <a:avLst/>
          </a:prstGeom>
        </p:spPr>
      </p:pic>
      <p:sp>
        <p:nvSpPr>
          <p:cNvPr id="17" name="文本框 16">
            <a:extLst>
              <a:ext uri="{FF2B5EF4-FFF2-40B4-BE49-F238E27FC236}">
                <a16:creationId xmlns:a16="http://schemas.microsoft.com/office/drawing/2014/main" id="{CE4E8140-FC44-BDD7-D1CB-B079BF383F79}"/>
              </a:ext>
            </a:extLst>
          </p:cNvPr>
          <p:cNvSpPr txBox="1"/>
          <p:nvPr>
            <p:custDataLst>
              <p:tags r:id="rId2"/>
            </p:custDataLst>
          </p:nvPr>
        </p:nvSpPr>
        <p:spPr>
          <a:xfrm>
            <a:off x="548414" y="3362398"/>
            <a:ext cx="11527790" cy="3346237"/>
          </a:xfrm>
          <a:prstGeom prst="rect">
            <a:avLst/>
          </a:prstGeom>
          <a:noFill/>
        </p:spPr>
        <p:txBody>
          <a:bodyPr wrap="square" rtlCol="0">
            <a:spAutoFit/>
          </a:bodyPr>
          <a:lstStyle/>
          <a:p>
            <a:pPr>
              <a:lnSpc>
                <a:spcPct val="150000"/>
              </a:lnSpc>
            </a:pPr>
            <a:r>
              <a:rPr lang="zh-CN" sz="2400" b="1">
                <a:latin typeface="Times New Roman" panose="02020603050405020304" pitchFamily="18" charset="0"/>
                <a:ea typeface="楷体" panose="02010609060101010101" pitchFamily="49" charset="-122"/>
                <a:sym typeface="+mn-ea"/>
              </a:rPr>
              <a:t>第二步：判断电路变化前后物理量的变化情况：</a:t>
            </a:r>
            <a:endParaRPr lang="en-US" sz="2400" b="1">
              <a:latin typeface="Times New Roman" panose="02020603050405020304" pitchFamily="18" charset="0"/>
              <a:ea typeface="楷体" panose="02010609060101010101" pitchFamily="49" charset="-122"/>
              <a:sym typeface="+mn-ea"/>
            </a:endParaRPr>
          </a:p>
          <a:p>
            <a:pPr>
              <a:lnSpc>
                <a:spcPct val="150000"/>
              </a:lnSpc>
            </a:pPr>
            <a:r>
              <a:rPr lang="en-US" sz="2400" b="1">
                <a:latin typeface="Times New Roman" panose="02020603050405020304" pitchFamily="18" charset="0"/>
                <a:ea typeface="楷体" panose="02010609060101010101" pitchFamily="49" charset="-122"/>
                <a:sym typeface="+mn-ea"/>
              </a:rPr>
              <a:t>①</a:t>
            </a:r>
            <a:r>
              <a:rPr lang="zh-CN" sz="2400" b="1">
                <a:latin typeface="Times New Roman" panose="02020603050405020304" pitchFamily="18" charset="0"/>
                <a:ea typeface="楷体" panose="02010609060101010101" pitchFamily="49" charset="-122"/>
                <a:sym typeface="+mn-ea"/>
              </a:rPr>
              <a:t>电压变化：电源电压不变</a:t>
            </a:r>
            <a:r>
              <a:rPr lang="en-US" sz="2400" b="1">
                <a:latin typeface="Times New Roman" panose="02020603050405020304" pitchFamily="18" charset="0"/>
                <a:ea typeface="楷体" panose="02010609060101010101" pitchFamily="49" charset="-122"/>
                <a:sym typeface="+mn-ea"/>
              </a:rPr>
              <a:t>→</a:t>
            </a:r>
            <a:r>
              <a:rPr lang="zh-CN" sz="2400" b="1">
                <a:latin typeface="Times New Roman" panose="02020603050405020304" pitchFamily="18" charset="0"/>
                <a:ea typeface="楷体" panose="02010609060101010101" pitchFamily="49" charset="-122"/>
                <a:sym typeface="+mn-ea"/>
              </a:rPr>
              <a:t>电压表</a:t>
            </a:r>
            <a:r>
              <a:rPr lang="en-US" altLang="zh-CN" sz="2400" b="1">
                <a:latin typeface="Times New Roman" panose="02020603050405020304" pitchFamily="18" charset="0"/>
                <a:ea typeface="楷体" panose="02010609060101010101" pitchFamily="49" charset="-122"/>
                <a:sym typeface="+mn-ea"/>
              </a:rPr>
              <a:t>V</a:t>
            </a:r>
            <a:r>
              <a:rPr lang="zh-CN" sz="2400" b="1">
                <a:latin typeface="Times New Roman" panose="02020603050405020304" pitchFamily="18" charset="0"/>
                <a:ea typeface="楷体" panose="02010609060101010101" pitchFamily="49" charset="-122"/>
                <a:sym typeface="+mn-ea"/>
              </a:rPr>
              <a:t>的示数</a:t>
            </a:r>
            <a:r>
              <a:rPr lang="en-US" sz="2400" b="1">
                <a:latin typeface="Times New Roman" panose="02020603050405020304" pitchFamily="18" charset="0"/>
                <a:ea typeface="楷体" panose="02010609060101010101" pitchFamily="49" charset="-122"/>
                <a:sym typeface="+mn-ea"/>
              </a:rPr>
              <a:t>_____</a:t>
            </a:r>
            <a:r>
              <a:rPr lang="zh-CN" sz="2400" b="1">
                <a:latin typeface="Times New Roman" panose="02020603050405020304" pitchFamily="18" charset="0"/>
                <a:ea typeface="楷体" panose="02010609060101010101" pitchFamily="49" charset="-122"/>
                <a:sym typeface="+mn-ea"/>
              </a:rPr>
              <a:t>．</a:t>
            </a:r>
            <a:endParaRPr lang="en-US" sz="2400" b="1">
              <a:latin typeface="Times New Roman" panose="02020603050405020304" pitchFamily="18" charset="0"/>
              <a:ea typeface="楷体" panose="02010609060101010101" pitchFamily="49" charset="-122"/>
              <a:sym typeface="+mn-ea"/>
            </a:endParaRPr>
          </a:p>
          <a:p>
            <a:pPr>
              <a:lnSpc>
                <a:spcPct val="150000"/>
              </a:lnSpc>
            </a:pPr>
            <a:r>
              <a:rPr lang="en-US" sz="2400" b="1">
                <a:latin typeface="Times New Roman" panose="02020603050405020304" pitchFamily="18" charset="0"/>
                <a:ea typeface="楷体" panose="02010609060101010101" pitchFamily="49" charset="-122"/>
                <a:sym typeface="+mn-ea"/>
              </a:rPr>
              <a:t>②</a:t>
            </a:r>
            <a:r>
              <a:rPr lang="zh-CN" sz="2400" b="1">
                <a:latin typeface="Times New Roman" panose="02020603050405020304" pitchFamily="18" charset="0"/>
                <a:ea typeface="楷体" panose="02010609060101010101" pitchFamily="49" charset="-122"/>
                <a:sym typeface="+mn-ea"/>
              </a:rPr>
              <a:t>电流变化：</a:t>
            </a:r>
            <a:endParaRPr lang="en-US" sz="2400" b="1">
              <a:latin typeface="Times New Roman" panose="02020603050405020304" pitchFamily="18" charset="0"/>
              <a:ea typeface="楷体" panose="02010609060101010101" pitchFamily="49" charset="-122"/>
              <a:sym typeface="+mn-ea"/>
            </a:endParaRPr>
          </a:p>
          <a:p>
            <a:pPr>
              <a:lnSpc>
                <a:spcPct val="150000"/>
              </a:lnSpc>
            </a:pPr>
            <a:r>
              <a:rPr lang="en-US" sz="2400" b="1">
                <a:latin typeface="Times New Roman" panose="02020603050405020304" pitchFamily="18" charset="0"/>
                <a:ea typeface="楷体" panose="02010609060101010101" pitchFamily="49" charset="-122"/>
                <a:sym typeface="+mn-ea"/>
              </a:rPr>
              <a:t>a. </a:t>
            </a:r>
            <a:r>
              <a:rPr lang="en-US" sz="2400" b="1" i="1">
                <a:latin typeface="Times New Roman" panose="02020603050405020304" pitchFamily="18" charset="0"/>
                <a:ea typeface="楷体" panose="02010609060101010101" pitchFamily="49" charset="-122"/>
                <a:sym typeface="+mn-ea"/>
              </a:rPr>
              <a:t>R</a:t>
            </a:r>
            <a:r>
              <a:rPr lang="en-US" sz="2400" b="1" baseline="-25000">
                <a:latin typeface="Times New Roman" panose="02020603050405020304" pitchFamily="18" charset="0"/>
                <a:ea typeface="楷体" panose="02010609060101010101" pitchFamily="49" charset="-122"/>
                <a:sym typeface="+mn-ea"/>
              </a:rPr>
              <a:t>2</a:t>
            </a:r>
            <a:r>
              <a:rPr lang="zh-CN" sz="2400" b="1">
                <a:latin typeface="Times New Roman" panose="02020603050405020304" pitchFamily="18" charset="0"/>
                <a:ea typeface="楷体" panose="02010609060101010101" pitchFamily="49" charset="-122"/>
                <a:sym typeface="+mn-ea"/>
              </a:rPr>
              <a:t>所在支路电流</a:t>
            </a:r>
            <a:r>
              <a:rPr lang="en-US" sz="2400" b="1">
                <a:latin typeface="Times New Roman" panose="02020603050405020304" pitchFamily="18" charset="0"/>
                <a:ea typeface="楷体" panose="02010609060101010101" pitchFamily="49" charset="-122"/>
                <a:sym typeface="+mn-ea"/>
              </a:rPr>
              <a:t>_____→</a:t>
            </a:r>
            <a:r>
              <a:rPr lang="zh-CN" sz="2400" b="1">
                <a:latin typeface="Times New Roman" panose="02020603050405020304" pitchFamily="18" charset="0"/>
                <a:ea typeface="楷体" panose="02010609060101010101" pitchFamily="49" charset="-122"/>
                <a:sym typeface="+mn-ea"/>
              </a:rPr>
              <a:t>电流表</a:t>
            </a:r>
            <a:r>
              <a:rPr lang="en-US" altLang="zh-CN" sz="2400" b="1">
                <a:latin typeface="Times New Roman" panose="02020603050405020304" pitchFamily="18" charset="0"/>
                <a:ea typeface="楷体" panose="02010609060101010101" pitchFamily="49" charset="-122"/>
                <a:sym typeface="+mn-ea"/>
              </a:rPr>
              <a:t>A</a:t>
            </a:r>
            <a:r>
              <a:rPr lang="en-US" altLang="zh-CN" sz="2400" b="1" baseline="-25000">
                <a:latin typeface="Times New Roman" panose="02020603050405020304" pitchFamily="18" charset="0"/>
                <a:ea typeface="楷体" panose="02010609060101010101" pitchFamily="49" charset="-122"/>
                <a:sym typeface="+mn-ea"/>
              </a:rPr>
              <a:t>2</a:t>
            </a:r>
            <a:r>
              <a:rPr lang="zh-CN" sz="2400" b="1">
                <a:latin typeface="Times New Roman" panose="02020603050405020304" pitchFamily="18" charset="0"/>
                <a:ea typeface="楷体" panose="02010609060101010101" pitchFamily="49" charset="-122"/>
                <a:sym typeface="+mn-ea"/>
              </a:rPr>
              <a:t>示数</a:t>
            </a:r>
            <a:r>
              <a:rPr lang="en-US" sz="2400" b="1">
                <a:latin typeface="Times New Roman" panose="02020603050405020304" pitchFamily="18" charset="0"/>
                <a:ea typeface="楷体" panose="02010609060101010101" pitchFamily="49" charset="-122"/>
                <a:sym typeface="+mn-ea"/>
              </a:rPr>
              <a:t>_____</a:t>
            </a:r>
            <a:r>
              <a:rPr lang="zh-CN" sz="2400" b="1">
                <a:latin typeface="Times New Roman" panose="02020603050405020304" pitchFamily="18" charset="0"/>
                <a:ea typeface="楷体" panose="02010609060101010101" pitchFamily="49" charset="-122"/>
                <a:sym typeface="+mn-ea"/>
              </a:rPr>
              <a:t>．</a:t>
            </a:r>
            <a:endParaRPr lang="en-US" sz="2400" b="1">
              <a:latin typeface="Times New Roman" panose="02020603050405020304" pitchFamily="18" charset="0"/>
              <a:ea typeface="楷体" panose="02010609060101010101" pitchFamily="49" charset="-122"/>
              <a:sym typeface="+mn-ea"/>
            </a:endParaRPr>
          </a:p>
          <a:p>
            <a:pPr>
              <a:lnSpc>
                <a:spcPct val="150000"/>
              </a:lnSpc>
            </a:pPr>
            <a:r>
              <a:rPr lang="en-US" sz="2400" b="1">
                <a:latin typeface="Times New Roman" panose="02020603050405020304" pitchFamily="18" charset="0"/>
                <a:ea typeface="楷体" panose="02010609060101010101" pitchFamily="49" charset="-122"/>
                <a:sym typeface="+mn-ea"/>
              </a:rPr>
              <a:t>b. </a:t>
            </a:r>
            <a:r>
              <a:rPr lang="zh-CN" sz="2400" b="1">
                <a:latin typeface="Times New Roman" panose="02020603050405020304" pitchFamily="18" charset="0"/>
                <a:ea typeface="楷体" panose="02010609060101010101" pitchFamily="49" charset="-122"/>
                <a:sym typeface="+mn-ea"/>
              </a:rPr>
              <a:t>电路的总电阻</a:t>
            </a:r>
            <a:r>
              <a:rPr lang="en-US" sz="2400" b="1">
                <a:latin typeface="Times New Roman" panose="02020603050405020304" pitchFamily="18" charset="0"/>
                <a:ea typeface="楷体" panose="02010609060101010101" pitchFamily="49" charset="-122"/>
                <a:sym typeface="+mn-ea"/>
              </a:rPr>
              <a:t>______→</a:t>
            </a:r>
            <a:r>
              <a:rPr lang="zh-CN" sz="2400" b="1">
                <a:latin typeface="Times New Roman" panose="02020603050405020304" pitchFamily="18" charset="0"/>
                <a:ea typeface="楷体" panose="02010609060101010101" pitchFamily="49" charset="-122"/>
                <a:sym typeface="+mn-ea"/>
              </a:rPr>
              <a:t>电路的总电流</a:t>
            </a:r>
            <a:r>
              <a:rPr lang="en-US" sz="2400" b="1">
                <a:latin typeface="Times New Roman" panose="02020603050405020304" pitchFamily="18" charset="0"/>
                <a:ea typeface="楷体" panose="02010609060101010101" pitchFamily="49" charset="-122"/>
                <a:sym typeface="+mn-ea"/>
              </a:rPr>
              <a:t>_____→</a:t>
            </a:r>
            <a:r>
              <a:rPr lang="zh-CN" sz="2400" b="1">
                <a:latin typeface="Times New Roman" panose="02020603050405020304" pitchFamily="18" charset="0"/>
                <a:ea typeface="楷体" panose="02010609060101010101" pitchFamily="49" charset="-122"/>
                <a:sym typeface="+mn-ea"/>
              </a:rPr>
              <a:t>电流表</a:t>
            </a:r>
            <a:r>
              <a:rPr lang="en-US" altLang="zh-CN" sz="2400" b="1">
                <a:latin typeface="Times New Roman" panose="02020603050405020304" pitchFamily="18" charset="0"/>
                <a:ea typeface="楷体" panose="02010609060101010101" pitchFamily="49" charset="-122"/>
                <a:sym typeface="+mn-ea"/>
              </a:rPr>
              <a:t>A</a:t>
            </a:r>
            <a:r>
              <a:rPr lang="en-US" altLang="zh-CN" sz="2400" b="1" baseline="-25000">
                <a:latin typeface="Times New Roman" panose="02020603050405020304" pitchFamily="18" charset="0"/>
                <a:ea typeface="楷体" panose="02010609060101010101" pitchFamily="49" charset="-122"/>
                <a:sym typeface="+mn-ea"/>
              </a:rPr>
              <a:t>1</a:t>
            </a:r>
            <a:r>
              <a:rPr lang="zh-CN" sz="2400" b="1">
                <a:latin typeface="Times New Roman" panose="02020603050405020304" pitchFamily="18" charset="0"/>
                <a:ea typeface="楷体" panose="02010609060101010101" pitchFamily="49" charset="-122"/>
                <a:sym typeface="+mn-ea"/>
              </a:rPr>
              <a:t>示数</a:t>
            </a:r>
            <a:r>
              <a:rPr lang="en-US" sz="2400" b="1">
                <a:latin typeface="Times New Roman" panose="02020603050405020304" pitchFamily="18" charset="0"/>
                <a:ea typeface="楷体" panose="02010609060101010101" pitchFamily="49" charset="-122"/>
                <a:sym typeface="+mn-ea"/>
              </a:rPr>
              <a:t>____.</a:t>
            </a:r>
            <a:endParaRPr lang="zh-CN" sz="2400" b="1">
              <a:latin typeface="Times New Roman" panose="02020603050405020304" pitchFamily="18" charset="0"/>
              <a:ea typeface="楷体" panose="02010609060101010101" pitchFamily="49" charset="-122"/>
              <a:sym typeface="+mn-ea"/>
            </a:endParaRPr>
          </a:p>
          <a:p>
            <a:pPr>
              <a:lnSpc>
                <a:spcPct val="150000"/>
              </a:lnSpc>
            </a:pPr>
            <a:r>
              <a:rPr lang="zh-CN" sz="2400" b="1">
                <a:latin typeface="Times New Roman" panose="02020603050405020304" pitchFamily="18" charset="0"/>
                <a:ea typeface="楷体" panose="02010609060101010101" pitchFamily="49" charset="-122"/>
                <a:sym typeface="+mn-ea"/>
              </a:rPr>
              <a:t>第三步：根据公式以及相关物理量的变化判断各选项．</a:t>
            </a:r>
            <a:endParaRPr lang="zh-CN" altLang="en-US" sz="2400" b="1">
              <a:solidFill>
                <a:srgbClr val="0000FA"/>
              </a:solidFill>
              <a:latin typeface="Times New Roman" panose="02020603050405020304" pitchFamily="18" charset="0"/>
              <a:ea typeface="楷体" panose="02010609060101010101" pitchFamily="49" charset="-122"/>
              <a:cs typeface="Times New Roman" panose="02020603050405020304" charset="0"/>
            </a:endParaRPr>
          </a:p>
        </p:txBody>
      </p:sp>
      <p:pic>
        <p:nvPicPr>
          <p:cNvPr id="3" name="Picture 3"/>
          <p:cNvPicPr>
            <a:picLocks noChangeAspect="1"/>
          </p:cNvPicPr>
          <p:nvPr/>
        </p:nvPicPr>
        <p:blipFill>
          <a:blip r:embed="rId6"/>
          <a:stretch>
            <a:fillRect/>
          </a:stretch>
        </p:blipFill>
        <p:spPr>
          <a:xfrm flipH="1">
            <a:off x="11557000" y="12611100"/>
            <a:ext cx="0" cy="0"/>
          </a:xfrm>
          <a:prstGeom prst="rect">
            <a:avLst/>
          </a:prstGeom>
          <a:ln>
            <a:noFill/>
          </a:ln>
        </p:spPr>
      </p:pic>
    </p:spTree>
    <p:extLst>
      <p:ext uri="{BB962C8B-B14F-4D97-AF65-F5344CB8AC3E}">
        <p14:creationId xmlns:p14="http://schemas.microsoft.com/office/powerpoint/2010/main" val="2120070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473F5B8-A7B0-353E-33C7-C577440CC96C}"/>
              </a:ext>
            </a:extLst>
          </p:cNvPr>
          <p:cNvSpPr txBox="1"/>
          <p:nvPr>
            <p:custDataLst>
              <p:tags r:id="rId1"/>
            </p:custDataLst>
          </p:nvPr>
        </p:nvSpPr>
        <p:spPr>
          <a:xfrm>
            <a:off x="307340" y="942975"/>
            <a:ext cx="11527790" cy="3969385"/>
          </a:xfrm>
          <a:prstGeom prst="rect">
            <a:avLst/>
          </a:prstGeom>
          <a:noFill/>
        </p:spPr>
        <p:txBody>
          <a:bodyPr wrap="square" rtlCol="0">
            <a:spAutoFit/>
          </a:bodyPr>
          <a:lstStyle/>
          <a:p>
            <a:pPr>
              <a:lnSpc>
                <a:spcPct val="150000"/>
              </a:lnSpc>
            </a:pPr>
            <a:r>
              <a:rPr lang="en-US" sz="2800" b="1">
                <a:latin typeface="Times New Roman" panose="02020603050405020304" pitchFamily="18" charset="0"/>
                <a:ea typeface="楷体" panose="02010609060101010101" pitchFamily="49" charset="-122"/>
                <a:sym typeface="+mn-ea"/>
              </a:rPr>
              <a:t>1. (2015</a:t>
            </a:r>
            <a:r>
              <a:rPr lang="zh-CN" sz="2800" b="1">
                <a:latin typeface="Times New Roman" panose="02020603050405020304" pitchFamily="18" charset="0"/>
                <a:ea typeface="楷体" panose="02010609060101010101" pitchFamily="49" charset="-122"/>
                <a:sym typeface="+mn-ea"/>
              </a:rPr>
              <a:t>陕西</a:t>
            </a:r>
            <a:r>
              <a:rPr lang="en-US" sz="2800" b="1">
                <a:latin typeface="Times New Roman" panose="02020603050405020304" pitchFamily="18" charset="0"/>
                <a:ea typeface="楷体" panose="02010609060101010101" pitchFamily="49" charset="-122"/>
                <a:sym typeface="+mn-ea"/>
              </a:rPr>
              <a:t>8</a:t>
            </a:r>
            <a:r>
              <a:rPr lang="zh-CN" sz="2800" b="1">
                <a:latin typeface="Times New Roman" panose="02020603050405020304" pitchFamily="18" charset="0"/>
                <a:ea typeface="楷体" panose="02010609060101010101" pitchFamily="49" charset="-122"/>
                <a:sym typeface="+mn-ea"/>
              </a:rPr>
              <a:t>题</a:t>
            </a:r>
            <a:r>
              <a:rPr lang="en-US" sz="2800" b="1">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分</a:t>
            </a:r>
            <a:r>
              <a:rPr lang="en-US" sz="2800" b="1">
                <a:latin typeface="Times New Roman" panose="02020603050405020304" pitchFamily="18" charset="0"/>
                <a:ea typeface="楷体" panose="02010609060101010101" pitchFamily="49" charset="-122"/>
                <a:sym typeface="+mn-ea"/>
              </a:rPr>
              <a:t>)</a:t>
            </a:r>
            <a:r>
              <a:rPr lang="zh-CN" sz="2800" b="1">
                <a:latin typeface="Times New Roman" panose="02020603050405020304" pitchFamily="18" charset="0"/>
                <a:ea typeface="楷体" panose="02010609060101010101" pitchFamily="49" charset="-122"/>
                <a:sym typeface="+mn-ea"/>
              </a:rPr>
              <a:t>如图所示电路，闭合开关</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，下列对电路的分析正确的是</a:t>
            </a:r>
            <a:r>
              <a:rPr lang="en-US" sz="2800" b="1">
                <a:latin typeface="Times New Roman" panose="02020603050405020304" pitchFamily="18" charset="0"/>
                <a:ea typeface="楷体" panose="02010609060101010101" pitchFamily="49" charset="-122"/>
                <a:sym typeface="+mn-ea"/>
              </a:rPr>
              <a:t>(</a:t>
            </a:r>
            <a:r>
              <a:rPr lang="zh-CN" sz="2800" b="1">
                <a:latin typeface="Times New Roman" panose="02020603050405020304" pitchFamily="18" charset="0"/>
                <a:ea typeface="楷体" panose="02010609060101010101" pitchFamily="49" charset="-122"/>
                <a:sym typeface="+mn-ea"/>
              </a:rPr>
              <a:t>　　</a:t>
            </a:r>
            <a:r>
              <a:rPr lang="en-US" sz="2800" b="1">
                <a:latin typeface="Times New Roman" panose="02020603050405020304" pitchFamily="18" charset="0"/>
                <a:ea typeface="楷体" panose="02010609060101010101" pitchFamily="49" charset="-122"/>
                <a:sym typeface="+mn-ea"/>
              </a:rPr>
              <a:t>)</a:t>
            </a:r>
          </a:p>
          <a:p>
            <a:pPr>
              <a:lnSpc>
                <a:spcPct val="150000"/>
              </a:lnSpc>
            </a:pPr>
            <a:r>
              <a:rPr lang="en-US" sz="2800" b="1">
                <a:latin typeface="Times New Roman" panose="02020603050405020304" pitchFamily="18" charset="0"/>
                <a:ea typeface="楷体" panose="02010609060101010101" pitchFamily="49" charset="-122"/>
                <a:sym typeface="+mn-ea"/>
              </a:rPr>
              <a:t>A. L</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与</a:t>
            </a:r>
            <a:r>
              <a:rPr lang="en-US" sz="2800" b="1">
                <a:latin typeface="Times New Roman" panose="02020603050405020304" pitchFamily="18" charset="0"/>
                <a:ea typeface="楷体" panose="02010609060101010101" pitchFamily="49" charset="-122"/>
                <a:sym typeface="+mn-ea"/>
              </a:rPr>
              <a:t>L</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串联</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B. </a:t>
            </a:r>
            <a:r>
              <a:rPr lang="zh-CN" sz="2800" b="1">
                <a:latin typeface="Times New Roman" panose="02020603050405020304" pitchFamily="18" charset="0"/>
                <a:ea typeface="楷体" panose="02010609060101010101" pitchFamily="49" charset="-122"/>
                <a:sym typeface="+mn-ea"/>
              </a:rPr>
              <a:t>电流表    测</a:t>
            </a:r>
            <a:r>
              <a:rPr lang="en-US" sz="2800" b="1">
                <a:latin typeface="Times New Roman" panose="02020603050405020304" pitchFamily="18" charset="0"/>
                <a:ea typeface="楷体" panose="02010609060101010101" pitchFamily="49" charset="-122"/>
                <a:sym typeface="+mn-ea"/>
              </a:rPr>
              <a:t>L</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的电流</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C. </a:t>
            </a:r>
            <a:r>
              <a:rPr lang="zh-CN" sz="2800" b="1">
                <a:latin typeface="Times New Roman" panose="02020603050405020304" pitchFamily="18" charset="0"/>
                <a:ea typeface="楷体" panose="02010609060101010101" pitchFamily="49" charset="-122"/>
                <a:sym typeface="+mn-ea"/>
              </a:rPr>
              <a:t>当开关</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断开时，通过</a:t>
            </a:r>
            <a:r>
              <a:rPr lang="en-US" sz="2800" b="1">
                <a:latin typeface="Times New Roman" panose="02020603050405020304" pitchFamily="18" charset="0"/>
                <a:ea typeface="楷体" panose="02010609060101010101" pitchFamily="49" charset="-122"/>
                <a:sym typeface="+mn-ea"/>
              </a:rPr>
              <a:t>L</a:t>
            </a:r>
            <a:r>
              <a:rPr lang="en-US" sz="2800" b="1" baseline="-25000">
                <a:latin typeface="Times New Roman" panose="02020603050405020304" pitchFamily="18" charset="0"/>
                <a:ea typeface="楷体" panose="02010609060101010101" pitchFamily="49" charset="-122"/>
                <a:sym typeface="+mn-ea"/>
              </a:rPr>
              <a:t>1</a:t>
            </a:r>
            <a:r>
              <a:rPr lang="zh-CN" sz="2800" b="1">
                <a:latin typeface="Times New Roman" panose="02020603050405020304" pitchFamily="18" charset="0"/>
                <a:ea typeface="楷体" panose="02010609060101010101" pitchFamily="49" charset="-122"/>
                <a:sym typeface="+mn-ea"/>
              </a:rPr>
              <a:t>的电流变小</a:t>
            </a:r>
            <a:endParaRPr lang="en-US" sz="2800" b="1">
              <a:latin typeface="Times New Roman" panose="02020603050405020304" pitchFamily="18" charset="0"/>
              <a:ea typeface="楷体" panose="02010609060101010101" pitchFamily="49" charset="-122"/>
              <a:sym typeface="+mn-ea"/>
            </a:endParaRPr>
          </a:p>
          <a:p>
            <a:pPr>
              <a:lnSpc>
                <a:spcPct val="150000"/>
              </a:lnSpc>
            </a:pPr>
            <a:r>
              <a:rPr lang="en-US" sz="2800" b="1">
                <a:latin typeface="Times New Roman" panose="02020603050405020304" pitchFamily="18" charset="0"/>
                <a:ea typeface="楷体" panose="02010609060101010101" pitchFamily="49" charset="-122"/>
                <a:sym typeface="+mn-ea"/>
              </a:rPr>
              <a:t>D. </a:t>
            </a:r>
            <a:r>
              <a:rPr lang="zh-CN" sz="2800" b="1">
                <a:latin typeface="Times New Roman" panose="02020603050405020304" pitchFamily="18" charset="0"/>
                <a:ea typeface="楷体" panose="02010609060101010101" pitchFamily="49" charset="-122"/>
                <a:sym typeface="+mn-ea"/>
              </a:rPr>
              <a:t>当开关</a:t>
            </a:r>
            <a:r>
              <a:rPr lang="en-US" sz="2800" b="1">
                <a:latin typeface="Times New Roman" panose="02020603050405020304" pitchFamily="18" charset="0"/>
                <a:ea typeface="楷体" panose="02010609060101010101" pitchFamily="49" charset="-122"/>
                <a:sym typeface="+mn-ea"/>
              </a:rPr>
              <a:t>S</a:t>
            </a:r>
            <a:r>
              <a:rPr lang="en-US" sz="2800" b="1" baseline="-25000">
                <a:latin typeface="Times New Roman" panose="02020603050405020304" pitchFamily="18" charset="0"/>
                <a:ea typeface="楷体" panose="02010609060101010101" pitchFamily="49" charset="-122"/>
                <a:sym typeface="+mn-ea"/>
              </a:rPr>
              <a:t>2</a:t>
            </a:r>
            <a:r>
              <a:rPr lang="zh-CN" sz="2800" b="1">
                <a:latin typeface="Times New Roman" panose="02020603050405020304" pitchFamily="18" charset="0"/>
                <a:ea typeface="楷体" panose="02010609060101010101" pitchFamily="49" charset="-122"/>
                <a:sym typeface="+mn-ea"/>
              </a:rPr>
              <a:t>断开时，电流表    的示数变小</a:t>
            </a:r>
            <a:endParaRPr lang="en-US" altLang="zh-CN" sz="2800" b="1">
              <a:solidFill>
                <a:srgbClr val="0000FA"/>
              </a:solidFill>
              <a:latin typeface="Times New Roman" panose="02020603050405020304" pitchFamily="18" charset="0"/>
              <a:ea typeface="楷体" panose="02010609060101010101" pitchFamily="49" charset="-122"/>
              <a:cs typeface="Times New Roman" panose="02020603050405020304" charset="0"/>
            </a:endParaRPr>
          </a:p>
        </p:txBody>
      </p:sp>
      <p:pic>
        <p:nvPicPr>
          <p:cNvPr id="3" name="图片 371">
            <a:extLst>
              <a:ext uri="{FF2B5EF4-FFF2-40B4-BE49-F238E27FC236}">
                <a16:creationId xmlns:a16="http://schemas.microsoft.com/office/drawing/2014/main" id="{5DB6FCB6-2C5E-B133-3049-EEC0DCC0D608}"/>
              </a:ext>
            </a:extLst>
          </p:cNvPr>
          <p:cNvPicPr>
            <a:picLocks noChangeAspect="1"/>
          </p:cNvPicPr>
          <p:nvPr/>
        </p:nvPicPr>
        <p:blipFill>
          <a:blip r:embed="rId3"/>
          <a:stretch>
            <a:fillRect/>
          </a:stretch>
        </p:blipFill>
        <p:spPr>
          <a:xfrm>
            <a:off x="8075930" y="1899920"/>
            <a:ext cx="3120390" cy="2823845"/>
          </a:xfrm>
          <a:prstGeom prst="rect">
            <a:avLst/>
          </a:prstGeom>
          <a:noFill/>
          <a:ln w="9525">
            <a:noFill/>
          </a:ln>
        </p:spPr>
      </p:pic>
      <p:pic>
        <p:nvPicPr>
          <p:cNvPr id="4" name="图片 368">
            <a:extLst>
              <a:ext uri="{FF2B5EF4-FFF2-40B4-BE49-F238E27FC236}">
                <a16:creationId xmlns:a16="http://schemas.microsoft.com/office/drawing/2014/main" id="{41BA31E2-7B94-135D-CD38-90DCC1A21AE2}"/>
              </a:ext>
            </a:extLst>
          </p:cNvPr>
          <p:cNvPicPr>
            <a:picLocks noChangeAspect="1"/>
          </p:cNvPicPr>
          <p:nvPr/>
        </p:nvPicPr>
        <p:blipFill>
          <a:blip r:embed="rId4"/>
          <a:stretch>
            <a:fillRect/>
          </a:stretch>
        </p:blipFill>
        <p:spPr>
          <a:xfrm>
            <a:off x="4719320" y="4404995"/>
            <a:ext cx="380365" cy="380365"/>
          </a:xfrm>
          <a:prstGeom prst="rect">
            <a:avLst/>
          </a:prstGeom>
          <a:noFill/>
          <a:ln w="9525">
            <a:noFill/>
          </a:ln>
        </p:spPr>
      </p:pic>
      <p:pic>
        <p:nvPicPr>
          <p:cNvPr id="5" name="图片 369">
            <a:extLst>
              <a:ext uri="{FF2B5EF4-FFF2-40B4-BE49-F238E27FC236}">
                <a16:creationId xmlns:a16="http://schemas.microsoft.com/office/drawing/2014/main" id="{606D132F-F13D-4DBF-B74B-D25126ED0A6D}"/>
              </a:ext>
            </a:extLst>
          </p:cNvPr>
          <p:cNvPicPr>
            <a:picLocks noChangeAspect="1"/>
          </p:cNvPicPr>
          <p:nvPr/>
        </p:nvPicPr>
        <p:blipFill>
          <a:blip r:embed="rId5"/>
          <a:stretch>
            <a:fillRect/>
          </a:stretch>
        </p:blipFill>
        <p:spPr>
          <a:xfrm>
            <a:off x="1907540" y="3121660"/>
            <a:ext cx="380365" cy="380365"/>
          </a:xfrm>
          <a:prstGeom prst="rect">
            <a:avLst/>
          </a:prstGeom>
          <a:noFill/>
          <a:ln w="9525">
            <a:noFill/>
          </a:ln>
        </p:spPr>
      </p:pic>
      <p:sp>
        <p:nvSpPr>
          <p:cNvPr id="6" name="文本框 5">
            <a:extLst>
              <a:ext uri="{FF2B5EF4-FFF2-40B4-BE49-F238E27FC236}">
                <a16:creationId xmlns:a16="http://schemas.microsoft.com/office/drawing/2014/main" id="{28EEE9B9-D3AF-11B5-8DD6-395D9ABF39C3}"/>
              </a:ext>
            </a:extLst>
          </p:cNvPr>
          <p:cNvSpPr txBox="1"/>
          <p:nvPr/>
        </p:nvSpPr>
        <p:spPr>
          <a:xfrm>
            <a:off x="2042795" y="1780540"/>
            <a:ext cx="444352" cy="523220"/>
          </a:xfrm>
          <a:prstGeom prst="rect">
            <a:avLst/>
          </a:prstGeom>
          <a:noFill/>
        </p:spPr>
        <p:txBody>
          <a:bodyPr wrap="none" rtlCol="0">
            <a:spAutoFit/>
          </a:bodyPr>
          <a:lstStyle/>
          <a:p>
            <a:pPr algn="l"/>
            <a:r>
              <a:rPr lang="en-US" sz="2800" b="1">
                <a:solidFill>
                  <a:srgbClr val="FF0000"/>
                </a:solidFill>
                <a:latin typeface="Times New Roman" panose="02020603050405020304" pitchFamily="18" charset="0"/>
                <a:ea typeface="楷体" panose="02010609060101010101" pitchFamily="49" charset="-122"/>
                <a:sym typeface="+mn-ea"/>
              </a:rPr>
              <a:t>D</a:t>
            </a:r>
            <a:endParaRPr lang="zh-CN" altLang="en-US" sz="28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1218071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t_shape_13546">
            <a:extLst>
              <a:ext uri="{FF2B5EF4-FFF2-40B4-BE49-F238E27FC236}">
                <a16:creationId xmlns:a16="http://schemas.microsoft.com/office/drawing/2014/main" id="{E5478598-8F80-92D4-027B-46F67079C29E}"/>
              </a:ext>
            </a:extLst>
          </p:cNvPr>
          <p:cNvSpPr txBox="1"/>
          <p:nvPr/>
        </p:nvSpPr>
        <p:spPr>
          <a:xfrm>
            <a:off x="267086" y="612182"/>
            <a:ext cx="11924914" cy="1061060"/>
          </a:xfrm>
          <a:prstGeom prst="rect">
            <a:avLst/>
          </a:prstGeom>
        </p:spPr>
        <p:txBody>
          <a:bodyPr vert="horz" wrap="square" lIns="0" tIns="0" rIns="0" bIns="0" rtlCol="0">
            <a:noAutofit/>
          </a:bodyPr>
          <a:lstStyle/>
          <a:p>
            <a:pPr algn="l" eaLnBrk="1"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en-US"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如图所示，电源电压保持不变。关于电路的工作情况，下列说法中正确的是（　</a:t>
            </a:r>
            <a:r>
              <a:rPr lang="en-US" altLang="zh-CN" sz="2800" b="1" i="0" u="none">
                <a:solidFill>
                  <a:srgbClr val="FF0000">
                    <a:alpha val="0"/>
                  </a:srgbClr>
                </a:solidFill>
                <a:effectLst/>
                <a:latin typeface="Times New Roman" panose="02020603050405020304" pitchFamily="18" charset="0"/>
                <a:ea typeface="楷体" panose="02010609060101010101" pitchFamily="49" charset="-122"/>
                <a:cs typeface="Times New Roman" panose="02020603050405020304" pitchFamily="28"/>
              </a:rPr>
              <a:t>B</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p>
        </p:txBody>
      </p:sp>
      <p:grpSp>
        <p:nvGrpSpPr>
          <p:cNvPr id="3" name="组合 2">
            <a:extLst>
              <a:ext uri="{FF2B5EF4-FFF2-40B4-BE49-F238E27FC236}">
                <a16:creationId xmlns:a16="http://schemas.microsoft.com/office/drawing/2014/main" id="{B0E5B582-76E0-CF54-A553-DEF7043B9B03}"/>
              </a:ext>
            </a:extLst>
          </p:cNvPr>
          <p:cNvGrpSpPr/>
          <p:nvPr/>
        </p:nvGrpSpPr>
        <p:grpSpPr>
          <a:xfrm>
            <a:off x="4881280" y="1405408"/>
            <a:ext cx="2147494" cy="2158417"/>
            <a:chOff x="7498" y="3390"/>
            <a:chExt cx="7854" cy="5762"/>
          </a:xfrm>
        </p:grpSpPr>
        <p:pic>
          <p:nvPicPr>
            <p:cNvPr id="4" name="yt_image_13547">
              <a:extLst>
                <a:ext uri="{FF2B5EF4-FFF2-40B4-BE49-F238E27FC236}">
                  <a16:creationId xmlns:a16="http://schemas.microsoft.com/office/drawing/2014/main" id="{25C437BF-F619-FF53-C0DA-BE37651D35DE}"/>
                </a:ext>
              </a:extLst>
            </p:cNvPr>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7498" y="3390"/>
              <a:ext cx="7854" cy="4966"/>
            </a:xfrm>
            <a:prstGeom prst="rect">
              <a:avLst/>
            </a:prstGeom>
            <a:noFill/>
            <a:extLst>
              <a:ext uri="{909E8E84-426E-40DD-AFC4-6F175D3DCCD1}">
                <a14:hiddenFill xmlns:a14="http://schemas.microsoft.com/office/drawing/2010/main">
                  <a:solidFill>
                    <a:srgbClr val="FFFFFF"/>
                  </a:solidFill>
                </a14:hiddenFill>
              </a:ext>
            </a:extLst>
          </p:spPr>
        </p:pic>
        <p:sp>
          <p:nvSpPr>
            <p:cNvPr id="5" name="yt_shape_13549">
              <a:extLst>
                <a:ext uri="{FF2B5EF4-FFF2-40B4-BE49-F238E27FC236}">
                  <a16:creationId xmlns:a16="http://schemas.microsoft.com/office/drawing/2014/main" id="{BBB6C4BB-E420-5133-9EAA-02FEEFF38BF5}"/>
                </a:ext>
              </a:extLst>
            </p:cNvPr>
            <p:cNvSpPr txBox="1"/>
            <p:nvPr/>
          </p:nvSpPr>
          <p:spPr>
            <a:xfrm>
              <a:off x="9869" y="8356"/>
              <a:ext cx="1979" cy="796"/>
            </a:xfrm>
            <a:prstGeom prst="rect">
              <a:avLst/>
            </a:prstGeom>
          </p:spPr>
          <p:txBody>
            <a:bodyPr vert="horz" wrap="none" lIns="0" tIns="0" rIns="0" bIns="0" rtlCol="0">
              <a:noAutofit/>
            </a:bodyPr>
            <a:lstStyle/>
            <a:p>
              <a:pPr algn="ctr" eaLnBrk="1" latinLnBrk="0" hangingPunct="0">
                <a:lnSpc>
                  <a:spcPct val="130000"/>
                </a:lnSpc>
              </a:pPr>
              <a:endPar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endParaRPr>
            </a:p>
          </p:txBody>
        </p:sp>
      </p:grpSp>
      <p:sp>
        <p:nvSpPr>
          <p:cNvPr id="7" name="文本框 6">
            <a:extLst>
              <a:ext uri="{FF2B5EF4-FFF2-40B4-BE49-F238E27FC236}">
                <a16:creationId xmlns:a16="http://schemas.microsoft.com/office/drawing/2014/main" id="{CAC9D626-2080-AD78-8F31-794D92DD2D2C}"/>
              </a:ext>
            </a:extLst>
          </p:cNvPr>
          <p:cNvSpPr txBox="1"/>
          <p:nvPr/>
        </p:nvSpPr>
        <p:spPr>
          <a:xfrm>
            <a:off x="1252057" y="1117436"/>
            <a:ext cx="416560" cy="575945"/>
          </a:xfrm>
          <a:prstGeom prst="rect">
            <a:avLst/>
          </a:prstGeom>
          <a:noFill/>
        </p:spPr>
        <p:txBody>
          <a:bodyPr vert="horz" wrap="none" rtlCol="0">
            <a:noAutofit/>
          </a:bodyPr>
          <a:lstStyle/>
          <a:p>
            <a:pPr>
              <a:lnSpc>
                <a:spcPct val="130000"/>
              </a:lnSpc>
            </a:pPr>
            <a:r>
              <a:rPr kumimoji="0" lang="en-US" altLang="zh-CN" sz="2800" b="1" i="0" strike="noStrike" kern="1200" cap="none" spc="0" normalizeH="0" baseline="0" noProof="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28"/>
              </a:rPr>
              <a:t>B</a:t>
            </a:r>
            <a:endParaRPr lang="zh-CN" altLang="en-US">
              <a:solidFill>
                <a:srgbClr val="FF0000"/>
              </a:solidFill>
              <a:latin typeface="Times New Roman" panose="02020603050405020304" pitchFamily="18" charset="0"/>
              <a:ea typeface="楷体" panose="02010609060101010101" pitchFamily="49" charset="-122"/>
            </a:endParaRPr>
          </a:p>
        </p:txBody>
      </p:sp>
      <p:graphicFrame>
        <p:nvGraphicFramePr>
          <p:cNvPr id="8" name="yt_table_13550">
            <a:extLst>
              <a:ext uri="{FF2B5EF4-FFF2-40B4-BE49-F238E27FC236}">
                <a16:creationId xmlns:a16="http://schemas.microsoft.com/office/drawing/2014/main" id="{7DBD3A11-7317-3AD3-5C18-3E4E5F1F9B9F}"/>
              </a:ext>
            </a:extLst>
          </p:cNvPr>
          <p:cNvGraphicFramePr>
            <a:graphicFrameLocks noGrp="1"/>
          </p:cNvGraphicFramePr>
          <p:nvPr>
            <p:extLst>
              <p:ext uri="{D42A27DB-BD31-4B8C-83A1-F6EECF244321}">
                <p14:modId xmlns:p14="http://schemas.microsoft.com/office/powerpoint/2010/main" val="1678052864"/>
              </p:ext>
            </p:extLst>
          </p:nvPr>
        </p:nvGraphicFramePr>
        <p:xfrm>
          <a:off x="571815" y="3499726"/>
          <a:ext cx="10766425" cy="2218944"/>
        </p:xfrm>
        <a:graphic>
          <a:graphicData uri="http://schemas.openxmlformats.org/drawingml/2006/table">
            <a:tbl>
              <a:tblPr/>
              <a:tblGrid>
                <a:gridCol w="10766425">
                  <a:extLst>
                    <a:ext uri="{9D8B030D-6E8A-4147-A177-3AD203B41FA5}">
                      <a16:colId xmlns:a16="http://schemas.microsoft.com/office/drawing/2014/main" val="20000"/>
                    </a:ext>
                  </a:extLst>
                </a:gridCol>
              </a:tblGrid>
              <a:tr h="37084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A</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同时闭合两个开关，通过两只灯泡的电流一定相同</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0"/>
                  </a:ext>
                </a:extLst>
              </a:tr>
              <a:tr h="37084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B</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若先闭合</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，再闭合</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，电压表示数不变，电流表的示数变大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1"/>
                  </a:ext>
                </a:extLst>
              </a:tr>
              <a:tr h="37084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C</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若先闭合</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，再闭合</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，电压表示数变大，电流表的示数变大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2"/>
                  </a:ext>
                </a:extLst>
              </a:tr>
              <a:tr h="370840">
                <a:tc>
                  <a:txBody>
                    <a:bodyPr/>
                    <a:lstStyle/>
                    <a:p>
                      <a:pPr marL="0" indent="0" algn="l" eaLnBrk="1" fontAlgn="ctr" latinLnBrk="0" hangingPunct="0">
                        <a:lnSpc>
                          <a:spcPct val="130000"/>
                        </a:lnSpc>
                      </a:pP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D</a:t>
                      </a:r>
                      <a:r>
                        <a:rPr lang="en-US"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若灯</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L</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被短路，闭合</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S</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后，灯</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L</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不亮，灯</a:t>
                      </a:r>
                      <a:r>
                        <a:rPr lang="en-US" altLang="zh-CN" sz="2800" b="0" i="0" u="none">
                          <a:solidFill>
                            <a:srgbClr val="000000"/>
                          </a:solidFill>
                          <a:effectLst/>
                          <a:latin typeface="Times New Roman" panose="02020603050405020304" pitchFamily="18" charset="0"/>
                          <a:ea typeface="楷体" panose="02010609060101010101" pitchFamily="49" charset="-122"/>
                          <a:cs typeface="Times New Roman" panose="02020603050405020304" pitchFamily="28"/>
                        </a:rPr>
                        <a:t>L</a:t>
                      </a:r>
                      <a:r>
                        <a:rPr lang="en-US" altLang="zh-CN" sz="2800" b="0" i="0" u="none" baseline="-2500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altLang="zh-CN" sz="2800" b="0" i="0" u="none">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亮，电流表损坏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3277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680876-4112-8148-54E7-EABAF59B2A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741" y="1594195"/>
            <a:ext cx="4225848" cy="30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7679100A-8E48-65B3-D430-A4737B1B7785}"/>
              </a:ext>
            </a:extLst>
          </p:cNvPr>
          <p:cNvSpPr txBox="1"/>
          <p:nvPr/>
        </p:nvSpPr>
        <p:spPr>
          <a:xfrm>
            <a:off x="4806097" y="1444593"/>
            <a:ext cx="1720644"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电阻变化：</a:t>
            </a:r>
          </a:p>
        </p:txBody>
      </p:sp>
      <p:sp>
        <p:nvSpPr>
          <p:cNvPr id="3" name="文本框 2">
            <a:extLst>
              <a:ext uri="{FF2B5EF4-FFF2-40B4-BE49-F238E27FC236}">
                <a16:creationId xmlns:a16="http://schemas.microsoft.com/office/drawing/2014/main" id="{7469CB90-6D65-09B4-C9A3-87CD6E0410A0}"/>
              </a:ext>
            </a:extLst>
          </p:cNvPr>
          <p:cNvSpPr txBox="1"/>
          <p:nvPr/>
        </p:nvSpPr>
        <p:spPr>
          <a:xfrm>
            <a:off x="4773561" y="2091364"/>
            <a:ext cx="1720644"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电流变化</a:t>
            </a:r>
            <a:r>
              <a:rPr lang="en-US" altLang="zh-CN" sz="2800">
                <a:latin typeface="Times New Roman" panose="02020603050405020304" pitchFamily="18" charset="0"/>
                <a:ea typeface="楷体" panose="02010609060101010101" pitchFamily="49" charset="-122"/>
              </a:rPr>
              <a:t>:</a:t>
            </a:r>
            <a:endParaRPr lang="zh-CN" altLang="en-US" sz="2800">
              <a:latin typeface="Times New Roman" panose="02020603050405020304" pitchFamily="18" charset="0"/>
              <a:ea typeface="楷体" panose="02010609060101010101" pitchFamily="49" charset="-122"/>
            </a:endParaRPr>
          </a:p>
        </p:txBody>
      </p:sp>
      <p:sp>
        <p:nvSpPr>
          <p:cNvPr id="4" name="文本框 3">
            <a:extLst>
              <a:ext uri="{FF2B5EF4-FFF2-40B4-BE49-F238E27FC236}">
                <a16:creationId xmlns:a16="http://schemas.microsoft.com/office/drawing/2014/main" id="{13FE16A3-F3C1-2EA4-588D-6D3772A89E79}"/>
              </a:ext>
            </a:extLst>
          </p:cNvPr>
          <p:cNvSpPr txBox="1"/>
          <p:nvPr/>
        </p:nvSpPr>
        <p:spPr>
          <a:xfrm>
            <a:off x="4846439" y="2840889"/>
            <a:ext cx="1720644"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电压分配</a:t>
            </a:r>
            <a:r>
              <a:rPr lang="en-US" altLang="zh-CN" sz="2800">
                <a:latin typeface="Times New Roman" panose="02020603050405020304" pitchFamily="18" charset="0"/>
                <a:ea typeface="楷体" panose="02010609060101010101" pitchFamily="49" charset="-122"/>
              </a:rPr>
              <a:t>:</a:t>
            </a:r>
            <a:endParaRPr lang="zh-CN" altLang="en-US" sz="2800">
              <a:latin typeface="Times New Roman" panose="02020603050405020304" pitchFamily="18" charset="0"/>
              <a:ea typeface="楷体" panose="02010609060101010101" pitchFamily="49" charset="-122"/>
            </a:endParaRPr>
          </a:p>
        </p:txBody>
      </p:sp>
      <p:sp>
        <p:nvSpPr>
          <p:cNvPr id="5" name="文本框 4">
            <a:extLst>
              <a:ext uri="{FF2B5EF4-FFF2-40B4-BE49-F238E27FC236}">
                <a16:creationId xmlns:a16="http://schemas.microsoft.com/office/drawing/2014/main" id="{E4219B58-E787-3F90-7D11-FD6BC85045A5}"/>
              </a:ext>
            </a:extLst>
          </p:cNvPr>
          <p:cNvSpPr txBox="1"/>
          <p:nvPr/>
        </p:nvSpPr>
        <p:spPr>
          <a:xfrm>
            <a:off x="6531658" y="1427670"/>
            <a:ext cx="3434347"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以下为准近小远大</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0F0C870-8D22-4362-F1CD-A848FBC00D64}"/>
                  </a:ext>
                </a:extLst>
              </p:cNvPr>
              <p:cNvSpPr txBox="1"/>
              <p:nvPr/>
            </p:nvSpPr>
            <p:spPr>
              <a:xfrm>
                <a:off x="6526741" y="2028472"/>
                <a:ext cx="2160015" cy="808426"/>
              </a:xfrm>
              <a:prstGeom prst="rect">
                <a:avLst/>
              </a:prstGeom>
              <a:noFill/>
            </p:spPr>
            <p:txBody>
              <a:bodyPr wrap="none" lIns="0" tIns="0" rIns="0" bIns="0" rtlCol="0">
                <a:spAutoFit/>
              </a:bodyPr>
              <a:lstStyle/>
              <a:p>
                <a:pPr/>
                <a14:m>
                  <m:oMath xmlns:m="http://schemas.openxmlformats.org/officeDocument/2006/math">
                    <m:r>
                      <a:rPr lang="en-US" altLang="zh-CN" sz="2800" b="0" i="1" smtClean="0">
                        <a:latin typeface="Cambria Math" panose="02040503050406030204" pitchFamily="18" charset="0"/>
                      </a:rPr>
                      <m:t>𝐼</m:t>
                    </m:r>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𝑈</m:t>
                        </m:r>
                      </m:num>
                      <m:den>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𝑅</m:t>
                            </m:r>
                          </m:e>
                          <m:sub>
                            <m:r>
                              <a:rPr lang="zh-CN" altLang="en-US" sz="2800" i="1">
                                <a:latin typeface="Cambria Math" panose="02040503050406030204" pitchFamily="18" charset="0"/>
                              </a:rPr>
                              <m:t>总</m:t>
                            </m:r>
                          </m:sub>
                        </m:sSub>
                      </m:den>
                    </m:f>
                  </m:oMath>
                </a14:m>
                <a:r>
                  <a:rPr lang="en-US" altLang="zh-CN" sz="2800">
                    <a:latin typeface="Times New Roman" panose="02020603050405020304" pitchFamily="18" charset="0"/>
                    <a:ea typeface="楷体" panose="02010609060101010101" pitchFamily="49" charset="-122"/>
                  </a:rPr>
                  <a:t>=</a:t>
                </a:r>
                <a14:m>
                  <m:oMath xmlns:m="http://schemas.openxmlformats.org/officeDocument/2006/math">
                    <m:f>
                      <m:fPr>
                        <m:ctrlPr>
                          <a:rPr lang="en-US" altLang="zh-CN" sz="2800" i="1" smtClean="0">
                            <a:latin typeface="Cambria Math" panose="02040503050406030204" pitchFamily="18" charset="0"/>
                          </a:rPr>
                        </m:ctrlPr>
                      </m:fPr>
                      <m:num>
                        <m:r>
                          <a:rPr lang="en-US" altLang="zh-CN" sz="2800" b="0" i="1" smtClean="0">
                            <a:latin typeface="Cambria Math" panose="02040503050406030204" pitchFamily="18" charset="0"/>
                          </a:rPr>
                          <m:t>𝑈</m:t>
                        </m:r>
                      </m:num>
                      <m:den>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𝑅</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𝑅</m:t>
                            </m:r>
                          </m:e>
                          <m:sub>
                            <m:r>
                              <a:rPr lang="en-US" altLang="zh-CN" sz="2800" b="0" i="1" smtClean="0">
                                <a:latin typeface="Cambria Math" panose="02040503050406030204" pitchFamily="18" charset="0"/>
                              </a:rPr>
                              <m:t>2</m:t>
                            </m:r>
                          </m:sub>
                        </m:sSub>
                      </m:den>
                    </m:f>
                  </m:oMath>
                </a14:m>
                <a:endParaRPr lang="zh-CN" altLang="en-US" sz="2800">
                  <a:latin typeface="Times New Roman" panose="02020603050405020304" pitchFamily="18" charset="0"/>
                  <a:ea typeface="楷体" panose="02010609060101010101" pitchFamily="49" charset="-122"/>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文本框 5">
                <a:extLst>
                  <a:ext uri="{FF2B5EF4-FFF2-40B4-BE49-F238E27FC236}">
                    <a16:creationId xmlns:a16="http://schemas.microsoft.com/office/drawing/2014/main" id="{60F0C870-8D22-4362-F1CD-A848FBC00D64}"/>
                  </a:ext>
                </a:extLst>
              </p:cNvPr>
              <p:cNvSpPr txBox="1">
                <a:spLocks noRot="1" noChangeAspect="1" noMove="1" noResize="1" noEditPoints="1" noAdjustHandles="1" noChangeArrowheads="1" noChangeShapeType="1" noTextEdit="1"/>
              </p:cNvSpPr>
              <p:nvPr/>
            </p:nvSpPr>
            <p:spPr>
              <a:xfrm>
                <a:off x="6526741" y="2028472"/>
                <a:ext cx="2160015" cy="808426"/>
              </a:xfrm>
              <a:prstGeom prst="rect">
                <a:avLst/>
              </a:prstGeom>
              <a:blipFill>
                <a:blip r:embed="rId3"/>
                <a:stretch>
                  <a:fillRect t="-303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04EE55EB-5D2D-805B-8986-C8A1EC4885AB}"/>
              </a:ext>
            </a:extLst>
          </p:cNvPr>
          <p:cNvSpPr txBox="1"/>
          <p:nvPr/>
        </p:nvSpPr>
        <p:spPr>
          <a:xfrm>
            <a:off x="6599758" y="2803174"/>
            <a:ext cx="1354825" cy="523220"/>
          </a:xfrm>
          <a:prstGeom prst="rect">
            <a:avLst/>
          </a:prstGeom>
          <a:noFill/>
        </p:spPr>
        <p:txBody>
          <a:bodyPr wrap="square" rtlCol="0">
            <a:spAutoFit/>
          </a:bodyPr>
          <a:lstStyle/>
          <a:p>
            <a:r>
              <a:rPr lang="en-US" altLang="zh-CN" sz="2800">
                <a:latin typeface="Times New Roman" panose="02020603050405020304" pitchFamily="18" charset="0"/>
                <a:ea typeface="楷体" panose="02010609060101010101" pitchFamily="49" charset="-122"/>
              </a:rPr>
              <a:t>U</a:t>
            </a:r>
            <a:r>
              <a:rPr lang="en-US" altLang="zh-CN" sz="2800" baseline="-25000">
                <a:latin typeface="Times New Roman" panose="02020603050405020304" pitchFamily="18" charset="0"/>
                <a:ea typeface="楷体" panose="02010609060101010101" pitchFamily="49" charset="-122"/>
              </a:rPr>
              <a:t>1</a:t>
            </a:r>
            <a:r>
              <a:rPr lang="en-US" altLang="zh-CN" sz="2800">
                <a:latin typeface="Times New Roman" panose="02020603050405020304" pitchFamily="18" charset="0"/>
                <a:ea typeface="楷体" panose="02010609060101010101" pitchFamily="49" charset="-122"/>
              </a:rPr>
              <a:t>=IR</a:t>
            </a:r>
            <a:r>
              <a:rPr lang="en-US" altLang="zh-CN" sz="2800" baseline="-25000">
                <a:latin typeface="Times New Roman" panose="02020603050405020304" pitchFamily="18" charset="0"/>
                <a:ea typeface="楷体" panose="02010609060101010101" pitchFamily="49" charset="-122"/>
              </a:rPr>
              <a:t>1</a:t>
            </a:r>
          </a:p>
        </p:txBody>
      </p:sp>
      <p:sp>
        <p:nvSpPr>
          <p:cNvPr id="8" name="文本框 7">
            <a:extLst>
              <a:ext uri="{FF2B5EF4-FFF2-40B4-BE49-F238E27FC236}">
                <a16:creationId xmlns:a16="http://schemas.microsoft.com/office/drawing/2014/main" id="{24F030DC-C2EF-1DDE-B4D6-250DB8009B4A}"/>
              </a:ext>
            </a:extLst>
          </p:cNvPr>
          <p:cNvSpPr txBox="1"/>
          <p:nvPr/>
        </p:nvSpPr>
        <p:spPr>
          <a:xfrm>
            <a:off x="6628967" y="3395859"/>
            <a:ext cx="1541638" cy="523220"/>
          </a:xfrm>
          <a:prstGeom prst="rect">
            <a:avLst/>
          </a:prstGeom>
          <a:noFill/>
        </p:spPr>
        <p:txBody>
          <a:bodyPr wrap="square" rtlCol="0">
            <a:spAutoFit/>
          </a:bodyPr>
          <a:lstStyle/>
          <a:p>
            <a:r>
              <a:rPr lang="en-US" altLang="zh-CN" sz="2800">
                <a:latin typeface="Times New Roman" panose="02020603050405020304" pitchFamily="18" charset="0"/>
                <a:ea typeface="楷体" panose="02010609060101010101" pitchFamily="49" charset="-122"/>
              </a:rPr>
              <a:t>U</a:t>
            </a:r>
            <a:r>
              <a:rPr lang="en-US" altLang="zh-CN" sz="2800" baseline="-25000">
                <a:latin typeface="Times New Roman" panose="02020603050405020304" pitchFamily="18" charset="0"/>
                <a:ea typeface="楷体" panose="02010609060101010101" pitchFamily="49" charset="-122"/>
              </a:rPr>
              <a:t>2</a:t>
            </a:r>
            <a:r>
              <a:rPr lang="en-US" altLang="zh-CN" sz="2800">
                <a:latin typeface="Times New Roman" panose="02020603050405020304" pitchFamily="18" charset="0"/>
                <a:ea typeface="楷体" panose="02010609060101010101" pitchFamily="49" charset="-122"/>
              </a:rPr>
              <a:t>=U-U</a:t>
            </a:r>
            <a:r>
              <a:rPr lang="en-US" altLang="zh-CN" sz="2800" baseline="-25000">
                <a:latin typeface="Times New Roman" panose="02020603050405020304" pitchFamily="18" charset="0"/>
                <a:ea typeface="楷体" panose="02010609060101010101" pitchFamily="49" charset="-122"/>
              </a:rPr>
              <a:t>1</a:t>
            </a:r>
          </a:p>
        </p:txBody>
      </p:sp>
      <p:sp>
        <p:nvSpPr>
          <p:cNvPr id="11" name="文本框 10">
            <a:extLst>
              <a:ext uri="{FF2B5EF4-FFF2-40B4-BE49-F238E27FC236}">
                <a16:creationId xmlns:a16="http://schemas.microsoft.com/office/drawing/2014/main" id="{E93CE6B6-083F-71E2-EB0C-6F5439066BF4}"/>
              </a:ext>
            </a:extLst>
          </p:cNvPr>
          <p:cNvSpPr txBox="1"/>
          <p:nvPr/>
        </p:nvSpPr>
        <p:spPr>
          <a:xfrm>
            <a:off x="4773561" y="877327"/>
            <a:ext cx="1720644"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滑片移动</a:t>
            </a:r>
          </a:p>
        </p:txBody>
      </p:sp>
      <p:sp>
        <p:nvSpPr>
          <p:cNvPr id="12" name="箭头: 下 11">
            <a:extLst>
              <a:ext uri="{FF2B5EF4-FFF2-40B4-BE49-F238E27FC236}">
                <a16:creationId xmlns:a16="http://schemas.microsoft.com/office/drawing/2014/main" id="{419AD7EC-E235-4A3E-ED3F-12C978EC0E38}"/>
              </a:ext>
            </a:extLst>
          </p:cNvPr>
          <p:cNvSpPr/>
          <p:nvPr/>
        </p:nvSpPr>
        <p:spPr>
          <a:xfrm>
            <a:off x="5406730" y="1351005"/>
            <a:ext cx="218334" cy="234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文本框 13">
            <a:extLst>
              <a:ext uri="{FF2B5EF4-FFF2-40B4-BE49-F238E27FC236}">
                <a16:creationId xmlns:a16="http://schemas.microsoft.com/office/drawing/2014/main" id="{43E0AAC8-7B75-7DAD-D30A-3568DF41C748}"/>
              </a:ext>
            </a:extLst>
          </p:cNvPr>
          <p:cNvSpPr txBox="1"/>
          <p:nvPr/>
        </p:nvSpPr>
        <p:spPr>
          <a:xfrm>
            <a:off x="1054583" y="4720909"/>
            <a:ext cx="3881212" cy="1384995"/>
          </a:xfrm>
          <a:prstGeom prst="rect">
            <a:avLst/>
          </a:prstGeom>
          <a:noFill/>
        </p:spPr>
        <p:txBody>
          <a:bodyPr wrap="square">
            <a:spAutoFit/>
          </a:bodyPr>
          <a:lstStyle/>
          <a:p>
            <a:pPr algn="ctr"/>
            <a:r>
              <a:rPr lang="zh-CN"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阻大压大流</a:t>
            </a:r>
            <a:r>
              <a:rPr lang="zh-CN" altLang="en-US"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小</a:t>
            </a:r>
            <a:r>
              <a:rPr lang="zh-CN"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滑</a:t>
            </a:r>
            <a:r>
              <a:rPr lang="zh-CN"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a:t>
            </a:r>
            <a:r>
              <a:rPr lang="zh-CN"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反着跑</a:t>
            </a:r>
            <a:r>
              <a:rPr lang="zh-CN" altLang="en-US"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800" kern="10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定比不变滑比随滑变。</a:t>
            </a:r>
            <a:endParaRPr lang="zh-CN" altLang="en-US" sz="2800">
              <a:solidFill>
                <a:srgbClr val="FF0000"/>
              </a:solidFill>
              <a:latin typeface="Times New Roman" panose="02020603050405020304" pitchFamily="18" charset="0"/>
              <a:ea typeface="楷体" panose="02010609060101010101" pitchFamily="49" charset="-122"/>
            </a:endParaRPr>
          </a:p>
        </p:txBody>
      </p:sp>
      <p:sp>
        <p:nvSpPr>
          <p:cNvPr id="17" name="文本框 16">
            <a:extLst>
              <a:ext uri="{FF2B5EF4-FFF2-40B4-BE49-F238E27FC236}">
                <a16:creationId xmlns:a16="http://schemas.microsoft.com/office/drawing/2014/main" id="{9EE8E49D-FD94-ADD2-458C-CC36936B2E6E}"/>
              </a:ext>
            </a:extLst>
          </p:cNvPr>
          <p:cNvSpPr txBox="1"/>
          <p:nvPr/>
        </p:nvSpPr>
        <p:spPr>
          <a:xfrm>
            <a:off x="877747" y="877327"/>
            <a:ext cx="2595932" cy="584775"/>
          </a:xfrm>
          <a:prstGeom prst="rect">
            <a:avLst/>
          </a:prstGeom>
          <a:noFill/>
        </p:spPr>
        <p:txBody>
          <a:bodyPr wrap="square" rtlCol="0">
            <a:spAutoFit/>
          </a:bodyPr>
          <a:lstStyle/>
          <a:p>
            <a:r>
              <a:rPr lang="en-US" altLang="zh-CN" sz="3200">
                <a:latin typeface="Times New Roman" panose="02020603050405020304" pitchFamily="18" charset="0"/>
                <a:ea typeface="楷体" panose="02010609060101010101" pitchFamily="49" charset="-122"/>
              </a:rPr>
              <a:t>1</a:t>
            </a:r>
            <a:r>
              <a:rPr lang="zh-CN" altLang="en-US" sz="3200">
                <a:latin typeface="Times New Roman" panose="02020603050405020304" pitchFamily="18" charset="0"/>
                <a:ea typeface="楷体" panose="02010609060101010101" pitchFamily="49" charset="-122"/>
              </a:rPr>
              <a:t>、定性分析</a:t>
            </a:r>
          </a:p>
        </p:txBody>
      </p:sp>
      <p:sp>
        <p:nvSpPr>
          <p:cNvPr id="18" name="箭头: 下 17">
            <a:extLst>
              <a:ext uri="{FF2B5EF4-FFF2-40B4-BE49-F238E27FC236}">
                <a16:creationId xmlns:a16="http://schemas.microsoft.com/office/drawing/2014/main" id="{7E8C8455-4E7D-59EF-DCF8-3748380514D9}"/>
              </a:ext>
            </a:extLst>
          </p:cNvPr>
          <p:cNvSpPr/>
          <p:nvPr/>
        </p:nvSpPr>
        <p:spPr>
          <a:xfrm>
            <a:off x="5406730" y="1941925"/>
            <a:ext cx="218334" cy="234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文本框 21">
            <a:extLst>
              <a:ext uri="{FF2B5EF4-FFF2-40B4-BE49-F238E27FC236}">
                <a16:creationId xmlns:a16="http://schemas.microsoft.com/office/drawing/2014/main" id="{EF42DB51-0785-423D-18D2-77E2E8791F59}"/>
              </a:ext>
            </a:extLst>
          </p:cNvPr>
          <p:cNvSpPr txBox="1"/>
          <p:nvPr/>
        </p:nvSpPr>
        <p:spPr>
          <a:xfrm>
            <a:off x="4864079" y="4044298"/>
            <a:ext cx="1720644" cy="523220"/>
          </a:xfrm>
          <a:prstGeom prst="rect">
            <a:avLst/>
          </a:prstGeom>
          <a:noFill/>
        </p:spPr>
        <p:txBody>
          <a:bodyPr wrap="square" rtlCol="0">
            <a:spAutoFit/>
          </a:bodyPr>
          <a:lstStyle/>
          <a:p>
            <a:r>
              <a:rPr lang="zh-CN" altLang="en-US" sz="2800">
                <a:latin typeface="Times New Roman" panose="02020603050405020304" pitchFamily="18" charset="0"/>
                <a:ea typeface="楷体" panose="02010609060101010101" pitchFamily="49" charset="-122"/>
              </a:rPr>
              <a:t>比值变化</a:t>
            </a:r>
            <a:r>
              <a:rPr lang="en-US" altLang="zh-CN" sz="2800">
                <a:latin typeface="Times New Roman" panose="02020603050405020304" pitchFamily="18" charset="0"/>
                <a:ea typeface="楷体" panose="02010609060101010101" pitchFamily="49" charset="-122"/>
              </a:rPr>
              <a:t>:</a:t>
            </a:r>
            <a:endParaRPr lang="zh-CN" altLang="en-US" sz="2800">
              <a:latin typeface="Times New Roman" panose="02020603050405020304" pitchFamily="18" charset="0"/>
              <a:ea typeface="楷体" panose="02010609060101010101" pitchFamily="49" charset="-122"/>
            </a:endParaRPr>
          </a:p>
        </p:txBody>
      </p:sp>
      <p:pic>
        <p:nvPicPr>
          <p:cNvPr id="1027" name="Picture 3">
            <a:extLst>
              <a:ext uri="{FF2B5EF4-FFF2-40B4-BE49-F238E27FC236}">
                <a16:creationId xmlns:a16="http://schemas.microsoft.com/office/drawing/2014/main" id="{2CD8042F-4774-5A13-489C-2F3BB0857B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26741" y="3908567"/>
            <a:ext cx="5401857" cy="89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E6EC1189-209B-BD8A-1EC2-02A1872509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52518" y="4830559"/>
            <a:ext cx="5476080" cy="90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a:extLst>
              <a:ext uri="{FF2B5EF4-FFF2-40B4-BE49-F238E27FC236}">
                <a16:creationId xmlns:a16="http://schemas.microsoft.com/office/drawing/2014/main" id="{991AD895-A23C-5445-D0E3-C2F492AD79AE}"/>
              </a:ext>
            </a:extLst>
          </p:cNvPr>
          <p:cNvSpPr txBox="1"/>
          <p:nvPr/>
        </p:nvSpPr>
        <p:spPr>
          <a:xfrm>
            <a:off x="236989" y="174664"/>
            <a:ext cx="5396894" cy="523220"/>
          </a:xfrm>
          <a:prstGeom prst="rect">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zh-CN" altLang="en-US" sz="2800">
                <a:solidFill>
                  <a:schemeClr val="tx1"/>
                </a:solidFill>
                <a:latin typeface="Times New Roman" panose="02020603050405020304" pitchFamily="18" charset="0"/>
                <a:ea typeface="楷体" panose="02010609060101010101" pitchFamily="49" charset="-122"/>
              </a:rPr>
              <a:t>一 、滑动变阻器引起的动态电路</a:t>
            </a:r>
          </a:p>
        </p:txBody>
      </p:sp>
      <p:sp>
        <p:nvSpPr>
          <p:cNvPr id="24" name="箭头: 左弧形 23">
            <a:extLst>
              <a:ext uri="{FF2B5EF4-FFF2-40B4-BE49-F238E27FC236}">
                <a16:creationId xmlns:a16="http://schemas.microsoft.com/office/drawing/2014/main" id="{DAB33800-B684-CACA-87C5-98948AFB6EB4}"/>
              </a:ext>
            </a:extLst>
          </p:cNvPr>
          <p:cNvSpPr/>
          <p:nvPr/>
        </p:nvSpPr>
        <p:spPr>
          <a:xfrm>
            <a:off x="4604103" y="1827740"/>
            <a:ext cx="331692" cy="1384995"/>
          </a:xfrm>
          <a:prstGeom prst="curvedRightArrow">
            <a:avLst>
              <a:gd name="adj1" fmla="val 25000"/>
              <a:gd name="adj2" fmla="val 50000"/>
              <a:gd name="adj3" fmla="val 599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216187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27"/>
                                        </p:tgtEl>
                                        <p:attrNameLst>
                                          <p:attrName>style.visibility</p:attrName>
                                        </p:attrNameLst>
                                      </p:cBhvr>
                                      <p:to>
                                        <p:strVal val="visible"/>
                                      </p:to>
                                    </p:set>
                                    <p:anim calcmode="lin" valueType="num">
                                      <p:cBhvr additive="base">
                                        <p:cTn id="73" dur="500" fill="hold"/>
                                        <p:tgtEl>
                                          <p:spTgt spid="1027"/>
                                        </p:tgtEl>
                                        <p:attrNameLst>
                                          <p:attrName>ppt_x</p:attrName>
                                        </p:attrNameLst>
                                      </p:cBhvr>
                                      <p:tavLst>
                                        <p:tav tm="0">
                                          <p:val>
                                            <p:strVal val="#ppt_x"/>
                                          </p:val>
                                        </p:tav>
                                        <p:tav tm="100000">
                                          <p:val>
                                            <p:strVal val="#ppt_x"/>
                                          </p:val>
                                        </p:tav>
                                      </p:tavLst>
                                    </p:anim>
                                    <p:anim calcmode="lin" valueType="num">
                                      <p:cBhvr additive="base">
                                        <p:cTn id="7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additive="base">
                                        <p:cTn id="79" dur="500" fill="hold"/>
                                        <p:tgtEl>
                                          <p:spTgt spid="1028"/>
                                        </p:tgtEl>
                                        <p:attrNameLst>
                                          <p:attrName>ppt_x</p:attrName>
                                        </p:attrNameLst>
                                      </p:cBhvr>
                                      <p:tavLst>
                                        <p:tav tm="0">
                                          <p:val>
                                            <p:strVal val="#ppt_x"/>
                                          </p:val>
                                        </p:tav>
                                        <p:tav tm="100000">
                                          <p:val>
                                            <p:strVal val="#ppt_x"/>
                                          </p:val>
                                        </p:tav>
                                      </p:tavLst>
                                    </p:anim>
                                    <p:anim calcmode="lin" valueType="num">
                                      <p:cBhvr additive="base">
                                        <p:cTn id="8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1" grpId="0"/>
      <p:bldP spid="12" grpId="0" animBg="1"/>
      <p:bldP spid="14" grpId="0"/>
      <p:bldP spid="18" grpId="0" animBg="1"/>
      <p:bldP spid="2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F318272-804B-E816-1381-D30BFFDF9C0A}"/>
              </a:ext>
            </a:extLst>
          </p:cNvPr>
          <p:cNvSpPr>
            <a:spLocks noChangeArrowheads="1"/>
          </p:cNvSpPr>
          <p:nvPr/>
        </p:nvSpPr>
        <p:spPr bwMode="auto">
          <a:xfrm>
            <a:off x="482321" y="951991"/>
            <a:ext cx="108220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年真题  </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8.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如图，电源电压不变．闭合开关，发现灯泡不亮，电流表无示数，电压表有示数且等于电源电压．排除故障后，滑动变阻器的滑片</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P</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向左移动．下列分析正确的是</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pic>
        <p:nvPicPr>
          <p:cNvPr id="1025" name="图片 4">
            <a:extLst>
              <a:ext uri="{FF2B5EF4-FFF2-40B4-BE49-F238E27FC236}">
                <a16:creationId xmlns:a16="http://schemas.microsoft.com/office/drawing/2014/main" id="{A59D8931-9761-EA99-9DD8-687D87008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77088" y="2967192"/>
            <a:ext cx="3097516" cy="2319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3B007BF-68D1-77F4-2BFA-F117ACC67830}"/>
              </a:ext>
            </a:extLst>
          </p:cNvPr>
          <p:cNvSpPr>
            <a:spLocks noChangeArrowheads="1"/>
          </p:cNvSpPr>
          <p:nvPr/>
        </p:nvSpPr>
        <p:spPr bwMode="auto">
          <a:xfrm>
            <a:off x="411981" y="2966743"/>
            <a:ext cx="70067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灯泡不亮是因为滑动变阻器阻值过大</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B.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灯泡不亮是因为灯泡短路</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C.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排除故障后，滑片</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P</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向左移动，电流表和电压表示数均变大</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D. </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排除故障后，滑片</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P</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向左移动，灯泡变暗</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6969852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967C029-7634-B170-D4B9-2EBE73E5B9DD}"/>
              </a:ext>
            </a:extLst>
          </p:cNvPr>
          <p:cNvSpPr txBox="1"/>
          <p:nvPr/>
        </p:nvSpPr>
        <p:spPr>
          <a:xfrm>
            <a:off x="504039" y="119573"/>
            <a:ext cx="2268658" cy="523220"/>
          </a:xfrm>
          <a:prstGeom prst="rect">
            <a:avLst/>
          </a:prstGeom>
          <a:noFill/>
        </p:spPr>
        <p:txBody>
          <a:bodyPr wrap="square" rtlCol="0">
            <a:spAutoFit/>
          </a:bodyPr>
          <a:lstStyle/>
          <a:p>
            <a:r>
              <a:rPr lang="en-US" altLang="zh-CN" sz="2800">
                <a:latin typeface="Times New Roman" panose="02020603050405020304" pitchFamily="18" charset="0"/>
                <a:ea typeface="楷体" panose="02010609060101010101" pitchFamily="49" charset="-122"/>
              </a:rPr>
              <a:t>2</a:t>
            </a:r>
            <a:r>
              <a:rPr lang="zh-CN" altLang="en-US" sz="2800">
                <a:latin typeface="Times New Roman" panose="02020603050405020304" pitchFamily="18" charset="0"/>
                <a:ea typeface="楷体" panose="02010609060101010101" pitchFamily="49" charset="-122"/>
              </a:rPr>
              <a:t>、定量计算</a:t>
            </a:r>
          </a:p>
        </p:txBody>
      </p:sp>
      <p:graphicFrame>
        <p:nvGraphicFramePr>
          <p:cNvPr id="4" name="对象 3">
            <a:extLst>
              <a:ext uri="{FF2B5EF4-FFF2-40B4-BE49-F238E27FC236}">
                <a16:creationId xmlns:a16="http://schemas.microsoft.com/office/drawing/2014/main" id="{0F7F7C5A-D008-B508-7758-A857688BC27C}"/>
              </a:ext>
            </a:extLst>
          </p:cNvPr>
          <p:cNvGraphicFramePr>
            <a:graphicFrameLocks noChangeAspect="1"/>
          </p:cNvGraphicFramePr>
          <p:nvPr>
            <p:extLst>
              <p:ext uri="{D42A27DB-BD31-4B8C-83A1-F6EECF244321}">
                <p14:modId xmlns:p14="http://schemas.microsoft.com/office/powerpoint/2010/main" val="4220235174"/>
              </p:ext>
            </p:extLst>
          </p:nvPr>
        </p:nvGraphicFramePr>
        <p:xfrm>
          <a:off x="669776" y="841101"/>
          <a:ext cx="2698732" cy="2108575"/>
        </p:xfrm>
        <a:graphic>
          <a:graphicData uri="http://schemas.openxmlformats.org/presentationml/2006/ole">
            <mc:AlternateContent xmlns:mc="http://schemas.openxmlformats.org/markup-compatibility/2006">
              <mc:Choice xmlns:v="urn:schemas-microsoft-com:vml" Requires="v">
                <p:oleObj r:id="rId2" imgW="2698732" imgH="2108575" progId="PBrush">
                  <p:embed/>
                </p:oleObj>
              </mc:Choice>
              <mc:Fallback>
                <p:oleObj r:id="rId2" imgW="2698732" imgH="2108575" progId="PBrush">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669776" y="841101"/>
                        <a:ext cx="2698732" cy="2108575"/>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0D9B40B1-8241-50C5-CC0A-E959F5A7BB07}"/>
              </a:ext>
            </a:extLst>
          </p:cNvPr>
          <p:cNvSpPr>
            <a:spLocks noChangeArrowheads="1"/>
          </p:cNvSpPr>
          <p:nvPr/>
        </p:nvSpPr>
        <p:spPr bwMode="auto">
          <a:xfrm>
            <a:off x="7401100" y="94081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a:extLst>
              <a:ext uri="{FF2B5EF4-FFF2-40B4-BE49-F238E27FC236}">
                <a16:creationId xmlns:a16="http://schemas.microsoft.com/office/drawing/2014/main" id="{5B832A38-C732-8E34-994C-5264A0042728}"/>
              </a:ext>
            </a:extLst>
          </p:cNvPr>
          <p:cNvGraphicFramePr>
            <a:graphicFrameLocks noChangeAspect="1"/>
          </p:cNvGraphicFramePr>
          <p:nvPr>
            <p:extLst>
              <p:ext uri="{D42A27DB-BD31-4B8C-83A1-F6EECF244321}">
                <p14:modId xmlns:p14="http://schemas.microsoft.com/office/powerpoint/2010/main" val="3972890371"/>
              </p:ext>
            </p:extLst>
          </p:nvPr>
        </p:nvGraphicFramePr>
        <p:xfrm>
          <a:off x="7667329" y="909788"/>
          <a:ext cx="2453050" cy="1984846"/>
        </p:xfrm>
        <a:graphic>
          <a:graphicData uri="http://schemas.openxmlformats.org/presentationml/2006/ole">
            <mc:AlternateContent xmlns:mc="http://schemas.openxmlformats.org/markup-compatibility/2006">
              <mc:Choice xmlns:v="urn:schemas-microsoft-com:vml" Requires="v">
                <p:oleObj r:id="rId4" imgW="2453050" imgH="1984846" progId="PBrush">
                  <p:embed/>
                </p:oleObj>
              </mc:Choice>
              <mc:Fallback>
                <p:oleObj r:id="rId4" imgW="2453050" imgH="1984846" progId="PBrush">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7667329" y="909788"/>
                        <a:ext cx="2453050" cy="1984846"/>
                      </a:xfrm>
                      <a:prstGeom prst="rect">
                        <a:avLst/>
                      </a:prstGeom>
                      <a:noFill/>
                    </p:spPr>
                  </p:pic>
                </p:oleObj>
              </mc:Fallback>
            </mc:AlternateContent>
          </a:graphicData>
        </a:graphic>
      </p:graphicFrame>
      <p:pic>
        <p:nvPicPr>
          <p:cNvPr id="3088" name="Picture 16">
            <a:extLst>
              <a:ext uri="{FF2B5EF4-FFF2-40B4-BE49-F238E27FC236}">
                <a16:creationId xmlns:a16="http://schemas.microsoft.com/office/drawing/2014/main" id="{A9328721-AF53-CF64-4F14-9DF3FD9DAC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537421" y="818174"/>
            <a:ext cx="2453050" cy="20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a:extLst>
              <a:ext uri="{FF2B5EF4-FFF2-40B4-BE49-F238E27FC236}">
                <a16:creationId xmlns:a16="http://schemas.microsoft.com/office/drawing/2014/main" id="{C78601DC-D49E-8B29-472F-5F41774E37CF}"/>
              </a:ext>
            </a:extLst>
          </p:cNvPr>
          <p:cNvSpPr txBox="1"/>
          <p:nvPr/>
        </p:nvSpPr>
        <p:spPr>
          <a:xfrm>
            <a:off x="3048000" y="111415"/>
            <a:ext cx="6096000" cy="523220"/>
          </a:xfrm>
          <a:prstGeom prst="rect">
            <a:avLst/>
          </a:prstGeom>
          <a:noFill/>
        </p:spPr>
        <p:txBody>
          <a:bodyPr wrap="square">
            <a:spAutoFit/>
          </a:bodyPr>
          <a:lstStyle/>
          <a:p>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1</a:t>
            </a:r>
            <a:r>
              <a:rPr lang="zh-CN" altLang="en-US" sz="2800">
                <a:latin typeface="Times New Roman" panose="02020603050405020304" pitchFamily="18" charset="0"/>
                <a:ea typeface="楷体" panose="02010609060101010101" pitchFamily="49" charset="-122"/>
              </a:rPr>
              <a:t>）定值电阻</a:t>
            </a:r>
            <a:r>
              <a:rPr lang="en-US" altLang="zh-CN" sz="2800">
                <a:latin typeface="Times New Roman" panose="02020603050405020304" pitchFamily="18" charset="0"/>
                <a:ea typeface="楷体" panose="02010609060101010101" pitchFamily="49" charset="-122"/>
              </a:rPr>
              <a:t>U-I</a:t>
            </a:r>
            <a:r>
              <a:rPr lang="zh-CN" altLang="en-US" sz="2800">
                <a:latin typeface="Times New Roman" panose="02020603050405020304" pitchFamily="18" charset="0"/>
                <a:ea typeface="楷体" panose="02010609060101010101" pitchFamily="49" charset="-122"/>
              </a:rPr>
              <a:t>图像或</a:t>
            </a:r>
            <a:r>
              <a:rPr lang="en-US" altLang="zh-CN" sz="2800">
                <a:latin typeface="Times New Roman" panose="02020603050405020304" pitchFamily="18" charset="0"/>
                <a:ea typeface="楷体" panose="02010609060101010101" pitchFamily="49" charset="-122"/>
              </a:rPr>
              <a:t>I-U</a:t>
            </a:r>
            <a:r>
              <a:rPr lang="zh-CN" altLang="en-US" sz="2800">
                <a:latin typeface="Times New Roman" panose="02020603050405020304" pitchFamily="18" charset="0"/>
                <a:ea typeface="楷体" panose="02010609060101010101" pitchFamily="49" charset="-122"/>
              </a:rPr>
              <a:t>图像</a:t>
            </a:r>
          </a:p>
        </p:txBody>
      </p:sp>
      <p:sp>
        <p:nvSpPr>
          <p:cNvPr id="23" name="Rectangle 19">
            <a:extLst>
              <a:ext uri="{FF2B5EF4-FFF2-40B4-BE49-F238E27FC236}">
                <a16:creationId xmlns:a16="http://schemas.microsoft.com/office/drawing/2014/main" id="{97BD0ACD-66DA-8CDE-529F-2D715039EFEE}"/>
              </a:ext>
            </a:extLst>
          </p:cNvPr>
          <p:cNvSpPr>
            <a:spLocks noChangeArrowheads="1"/>
          </p:cNvSpPr>
          <p:nvPr/>
        </p:nvSpPr>
        <p:spPr bwMode="auto">
          <a:xfrm>
            <a:off x="557407" y="3207605"/>
            <a:ext cx="4224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）定值电阻的阻值：</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24" name="Rectangle 20">
            <a:extLst>
              <a:ext uri="{FF2B5EF4-FFF2-40B4-BE49-F238E27FC236}">
                <a16:creationId xmlns:a16="http://schemas.microsoft.com/office/drawing/2014/main" id="{B125F619-4B43-FAF5-3E06-CCD6411A50DB}"/>
              </a:ext>
            </a:extLst>
          </p:cNvPr>
          <p:cNvSpPr>
            <a:spLocks noChangeArrowheads="1"/>
          </p:cNvSpPr>
          <p:nvPr/>
        </p:nvSpPr>
        <p:spPr bwMode="auto">
          <a:xfrm>
            <a:off x="4537421" y="4513701"/>
            <a:ext cx="4923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电源</a:t>
            </a:r>
            <a:r>
              <a:rPr kumimoji="0" lang="en-US" altLang="zh-CN" sz="24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max</a:t>
            </a: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en-US" altLang="zh-CN"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a:t>
            </a:r>
            <a:r>
              <a:rPr kumimoji="0" lang="en-US" altLang="zh-CN" sz="24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=0.3A×10Ω=3V</a:t>
            </a:r>
            <a:endParaRPr kumimoji="0" lang="en-US" altLang="zh-CN" sz="24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25" name="Rectangle 21">
            <a:extLst>
              <a:ext uri="{FF2B5EF4-FFF2-40B4-BE49-F238E27FC236}">
                <a16:creationId xmlns:a16="http://schemas.microsoft.com/office/drawing/2014/main" id="{2CB54546-5D75-D2F2-C79C-086EE70508DB}"/>
              </a:ext>
            </a:extLst>
          </p:cNvPr>
          <p:cNvSpPr>
            <a:spLocks noChangeArrowheads="1"/>
          </p:cNvSpPr>
          <p:nvPr/>
        </p:nvSpPr>
        <p:spPr bwMode="auto">
          <a:xfrm>
            <a:off x="4587051" y="5085462"/>
            <a:ext cx="3701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滑</a:t>
            </a:r>
            <a:r>
              <a:rPr kumimoji="0" lang="en-US" altLang="zh-CN" sz="2400" b="0" i="0" u="none" strike="noStrike" cap="none" normalizeH="0" baseline="-3000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max</a:t>
            </a:r>
            <a:r>
              <a:rPr kumimoji="0" lang="en-US" altLang="zh-CN" sz="2400" b="0" i="0" u="none" strike="noStrike" cap="none" normalizeH="0" baseline="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电源</a:t>
            </a:r>
            <a:r>
              <a:rPr kumimoji="0" lang="zh-CN" altLang="en-US" sz="2400" b="0" i="0" u="none" strike="noStrike" cap="none" normalizeH="0" baseline="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定</a:t>
            </a:r>
            <a:r>
              <a:rPr kumimoji="0" lang="en-US" altLang="zh-CN" sz="2400" b="0" i="0" u="none" strike="noStrike" cap="none" normalizeH="0" baseline="-30000">
                <a:ln>
                  <a:noFill/>
                </a:ln>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min</a:t>
            </a:r>
            <a:endParaRPr kumimoji="0" lang="en-US" altLang="zh-CN" sz="24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26" name="Rectangle 23">
            <a:extLst>
              <a:ext uri="{FF2B5EF4-FFF2-40B4-BE49-F238E27FC236}">
                <a16:creationId xmlns:a16="http://schemas.microsoft.com/office/drawing/2014/main" id="{73B156DD-B7AE-D550-17E6-CB5609B7C01E}"/>
              </a:ext>
            </a:extLst>
          </p:cNvPr>
          <p:cNvSpPr>
            <a:spLocks noChangeArrowheads="1"/>
          </p:cNvSpPr>
          <p:nvPr/>
        </p:nvSpPr>
        <p:spPr bwMode="auto">
          <a:xfrm>
            <a:off x="8288594" y="3081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a:extLst>
              <a:ext uri="{FF2B5EF4-FFF2-40B4-BE49-F238E27FC236}">
                <a16:creationId xmlns:a16="http://schemas.microsoft.com/office/drawing/2014/main" id="{A7F93B63-B7AA-CDC6-A07E-CC65E613B2DC}"/>
              </a:ext>
            </a:extLst>
          </p:cNvPr>
          <p:cNvGraphicFramePr>
            <a:graphicFrameLocks noChangeAspect="1"/>
          </p:cNvGraphicFramePr>
          <p:nvPr>
            <p:extLst>
              <p:ext uri="{D42A27DB-BD31-4B8C-83A1-F6EECF244321}">
                <p14:modId xmlns:p14="http://schemas.microsoft.com/office/powerpoint/2010/main" val="3268924472"/>
              </p:ext>
            </p:extLst>
          </p:nvPr>
        </p:nvGraphicFramePr>
        <p:xfrm>
          <a:off x="4917818" y="3178516"/>
          <a:ext cx="3796918" cy="627399"/>
        </p:xfrm>
        <a:graphic>
          <a:graphicData uri="http://schemas.openxmlformats.org/presentationml/2006/ole">
            <mc:AlternateContent xmlns:mc="http://schemas.openxmlformats.org/markup-compatibility/2006">
              <mc:Choice xmlns:v="urn:schemas-microsoft-com:vml" Requires="v">
                <p:oleObj r:id="rId7" imgW="2324100" imgH="393700" progId="Equation.DSMT4">
                  <p:embed/>
                </p:oleObj>
              </mc:Choice>
              <mc:Fallback>
                <p:oleObj r:id="rId7" imgW="2324100" imgH="393700" progId="Equation.DSMT4">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4917818" y="3178516"/>
                        <a:ext cx="3796918" cy="627399"/>
                      </a:xfrm>
                      <a:prstGeom prst="rect">
                        <a:avLst/>
                      </a:prstGeom>
                      <a:noFill/>
                    </p:spPr>
                  </p:pic>
                </p:oleObj>
              </mc:Fallback>
            </mc:AlternateContent>
          </a:graphicData>
        </a:graphic>
      </p:graphicFrame>
      <p:graphicFrame>
        <p:nvGraphicFramePr>
          <p:cNvPr id="29" name="对象 28">
            <a:extLst>
              <a:ext uri="{FF2B5EF4-FFF2-40B4-BE49-F238E27FC236}">
                <a16:creationId xmlns:a16="http://schemas.microsoft.com/office/drawing/2014/main" id="{A86DC32E-5D6E-58CB-917D-B57C490289FD}"/>
              </a:ext>
            </a:extLst>
          </p:cNvPr>
          <p:cNvGraphicFramePr>
            <a:graphicFrameLocks noChangeAspect="1"/>
          </p:cNvGraphicFramePr>
          <p:nvPr>
            <p:extLst>
              <p:ext uri="{D42A27DB-BD31-4B8C-83A1-F6EECF244321}">
                <p14:modId xmlns:p14="http://schemas.microsoft.com/office/powerpoint/2010/main" val="2661962179"/>
              </p:ext>
            </p:extLst>
          </p:nvPr>
        </p:nvGraphicFramePr>
        <p:xfrm>
          <a:off x="4997939" y="5809354"/>
          <a:ext cx="4162574" cy="822416"/>
        </p:xfrm>
        <a:graphic>
          <a:graphicData uri="http://schemas.openxmlformats.org/presentationml/2006/ole">
            <mc:AlternateContent xmlns:mc="http://schemas.openxmlformats.org/markup-compatibility/2006">
              <mc:Choice xmlns:v="urn:schemas-microsoft-com:vml" Requires="v">
                <p:oleObj r:id="rId9" imgW="2006600" imgH="444500" progId="Equation.DSMT4">
                  <p:embed/>
                </p:oleObj>
              </mc:Choice>
              <mc:Fallback>
                <p:oleObj r:id="rId9" imgW="2006600" imgH="444500" progId="Equation.DSMT4">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4997939" y="5809354"/>
                        <a:ext cx="4162574" cy="822416"/>
                      </a:xfrm>
                      <a:prstGeom prst="rect">
                        <a:avLst/>
                      </a:prstGeom>
                      <a:noFill/>
                    </p:spPr>
                  </p:pic>
                </p:oleObj>
              </mc:Fallback>
            </mc:AlternateContent>
          </a:graphicData>
        </a:graphic>
      </p:graphicFrame>
      <p:sp>
        <p:nvSpPr>
          <p:cNvPr id="30" name="Rectangle 19">
            <a:extLst>
              <a:ext uri="{FF2B5EF4-FFF2-40B4-BE49-F238E27FC236}">
                <a16:creationId xmlns:a16="http://schemas.microsoft.com/office/drawing/2014/main" id="{0E35F921-754A-6CA5-8AFB-33BBF35B3F4A}"/>
              </a:ext>
            </a:extLst>
          </p:cNvPr>
          <p:cNvSpPr>
            <a:spLocks noChangeArrowheads="1"/>
          </p:cNvSpPr>
          <p:nvPr/>
        </p:nvSpPr>
        <p:spPr bwMode="auto">
          <a:xfrm>
            <a:off x="1634625" y="3844396"/>
            <a:ext cx="3147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）电源电压：</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31" name="Rectangle 19">
            <a:extLst>
              <a:ext uri="{FF2B5EF4-FFF2-40B4-BE49-F238E27FC236}">
                <a16:creationId xmlns:a16="http://schemas.microsoft.com/office/drawing/2014/main" id="{534F7A07-E16F-0C6F-F127-735FD68725F4}"/>
              </a:ext>
            </a:extLst>
          </p:cNvPr>
          <p:cNvSpPr>
            <a:spLocks noChangeArrowheads="1"/>
          </p:cNvSpPr>
          <p:nvPr/>
        </p:nvSpPr>
        <p:spPr bwMode="auto">
          <a:xfrm>
            <a:off x="57778" y="5127566"/>
            <a:ext cx="51219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）滑动变阻器最大阻值：</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33" name="文本框 32">
            <a:extLst>
              <a:ext uri="{FF2B5EF4-FFF2-40B4-BE49-F238E27FC236}">
                <a16:creationId xmlns:a16="http://schemas.microsoft.com/office/drawing/2014/main" id="{5B9FB5D8-E3AA-0302-4C89-611EAEFB42BD}"/>
              </a:ext>
            </a:extLst>
          </p:cNvPr>
          <p:cNvSpPr txBox="1"/>
          <p:nvPr/>
        </p:nvSpPr>
        <p:spPr>
          <a:xfrm>
            <a:off x="4917818" y="3898493"/>
            <a:ext cx="3890219" cy="461665"/>
          </a:xfrm>
          <a:prstGeom prst="rect">
            <a:avLst/>
          </a:prstGeom>
          <a:noFill/>
        </p:spPr>
        <p:txBody>
          <a:bodyPr wrap="square">
            <a:spAutoFit/>
          </a:bodyPr>
          <a:lstStyle/>
          <a:p>
            <a:r>
              <a:rPr lang="zh-CN" altLang="zh-CN" sz="2400" kern="100">
                <a:solidFill>
                  <a:srgbClr val="FF0000"/>
                </a:solidFill>
                <a:effectLst/>
                <a:latin typeface="Times New Roman" panose="02020603050405020304" pitchFamily="18" charset="0"/>
                <a:ea typeface="楷体" panose="02010609060101010101" pitchFamily="49" charset="-122"/>
              </a:rPr>
              <a:t> </a:t>
            </a:r>
            <a:r>
              <a:rPr lang="en-US" altLang="zh-CN" sz="2400" i="1" kern="100">
                <a:solidFill>
                  <a:srgbClr val="0000FF"/>
                </a:solidFill>
                <a:effectLst/>
                <a:latin typeface="Times New Roman" panose="02020603050405020304" pitchFamily="18" charset="0"/>
                <a:ea typeface="楷体" panose="02010609060101010101" pitchFamily="49" charset="-122"/>
              </a:rPr>
              <a:t>R</a:t>
            </a:r>
            <a:r>
              <a:rPr lang="en-US" altLang="zh-CN" sz="2400" i="1" kern="100" baseline="-25000">
                <a:solidFill>
                  <a:srgbClr val="0000FF"/>
                </a:solidFill>
                <a:effectLst/>
                <a:latin typeface="Times New Roman" panose="02020603050405020304" pitchFamily="18" charset="0"/>
                <a:ea typeface="楷体" panose="02010609060101010101" pitchFamily="49" charset="-122"/>
              </a:rPr>
              <a:t>2</a:t>
            </a:r>
            <a:r>
              <a:rPr lang="en-US" altLang="zh-CN" sz="2400" kern="100">
                <a:solidFill>
                  <a:srgbClr val="0000FF"/>
                </a:solidFill>
                <a:effectLst/>
                <a:latin typeface="Times New Roman" panose="02020603050405020304" pitchFamily="18" charset="0"/>
                <a:ea typeface="楷体" panose="02010609060101010101" pitchFamily="49" charset="-122"/>
              </a:rPr>
              <a:t>=0</a:t>
            </a:r>
            <a:r>
              <a:rPr lang="en-US" altLang="zh-CN" sz="2400" kern="100">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i="1" kern="100">
                <a:solidFill>
                  <a:srgbClr val="0000FF"/>
                </a:solidFill>
                <a:effectLst/>
                <a:latin typeface="Times New Roman" panose="02020603050405020304" pitchFamily="18" charset="0"/>
                <a:ea typeface="楷体" panose="02010609060101010101" pitchFamily="49" charset="-122"/>
              </a:rPr>
              <a:t>I</a:t>
            </a:r>
            <a:r>
              <a:rPr lang="en-US" altLang="zh-CN" sz="2400" kern="100" baseline="-25000">
                <a:solidFill>
                  <a:srgbClr val="0000FF"/>
                </a:solidFill>
                <a:effectLst/>
                <a:latin typeface="Times New Roman" panose="02020603050405020304" pitchFamily="18" charset="0"/>
                <a:ea typeface="楷体" panose="02010609060101010101" pitchFamily="49" charset="-122"/>
              </a:rPr>
              <a:t>max­</a:t>
            </a:r>
            <a:r>
              <a:rPr lang="en-US" altLang="zh-CN" sz="2400" kern="100">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i="1" kern="100">
                <a:solidFill>
                  <a:srgbClr val="0000FF"/>
                </a:solidFill>
                <a:effectLst/>
                <a:latin typeface="Times New Roman" panose="02020603050405020304" pitchFamily="18" charset="0"/>
                <a:ea typeface="楷体" panose="02010609060101010101" pitchFamily="49" charset="-122"/>
              </a:rPr>
              <a:t>U</a:t>
            </a:r>
            <a:r>
              <a:rPr lang="zh-CN" altLang="zh-CN" sz="2400" kern="100" baseline="-25000">
                <a:solidFill>
                  <a:srgbClr val="0000FF"/>
                </a:solidFill>
                <a:effectLst/>
                <a:latin typeface="Times New Roman" panose="02020603050405020304" pitchFamily="18" charset="0"/>
                <a:ea typeface="楷体" panose="02010609060101010101" pitchFamily="49" charset="-122"/>
                <a:cs typeface="Times New Roman" panose="02020603050405020304" pitchFamily="18" charset="0"/>
              </a:rPr>
              <a:t>电源</a:t>
            </a:r>
            <a:r>
              <a:rPr lang="en-US" altLang="zh-CN" sz="2400" kern="100">
                <a:solidFill>
                  <a:srgbClr val="0000FF"/>
                </a:solidFill>
                <a:effectLst/>
                <a:latin typeface="Times New Roman" panose="02020603050405020304" pitchFamily="18" charset="0"/>
                <a:ea typeface="楷体" panose="02010609060101010101" pitchFamily="49" charset="-122"/>
              </a:rPr>
              <a:t>=</a:t>
            </a:r>
            <a:r>
              <a:rPr lang="en-US" altLang="zh-CN" sz="2400" i="1" kern="100">
                <a:solidFill>
                  <a:srgbClr val="0000FF"/>
                </a:solidFill>
                <a:effectLst/>
                <a:latin typeface="Times New Roman" panose="02020603050405020304" pitchFamily="18" charset="0"/>
                <a:ea typeface="楷体" panose="02010609060101010101" pitchFamily="49" charset="-122"/>
              </a:rPr>
              <a:t>U</a:t>
            </a:r>
            <a:r>
              <a:rPr lang="en-US" altLang="zh-CN" sz="2400" kern="100" baseline="-25000">
                <a:solidFill>
                  <a:srgbClr val="0000FF"/>
                </a:solidFill>
                <a:effectLst/>
                <a:latin typeface="Times New Roman" panose="02020603050405020304" pitchFamily="18" charset="0"/>
                <a:ea typeface="楷体" panose="02010609060101010101" pitchFamily="49" charset="-122"/>
              </a:rPr>
              <a:t>0</a:t>
            </a:r>
            <a:endParaRPr lang="zh-CN" altLang="en-US" sz="24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711944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ppt_x"/>
                                          </p:val>
                                        </p:tav>
                                        <p:tav tm="100000">
                                          <p:val>
                                            <p:strVal val="#ppt_x"/>
                                          </p:val>
                                        </p:tav>
                                      </p:tavLst>
                                    </p:anim>
                                    <p:anim calcmode="lin" valueType="num">
                                      <p:cBhvr additive="base">
                                        <p:cTn id="8"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0"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B40B1-8241-50C5-CC0A-E959F5A7BB07}"/>
              </a:ext>
            </a:extLst>
          </p:cNvPr>
          <p:cNvSpPr>
            <a:spLocks noChangeArrowheads="1"/>
          </p:cNvSpPr>
          <p:nvPr/>
        </p:nvSpPr>
        <p:spPr bwMode="auto">
          <a:xfrm>
            <a:off x="7401100" y="94081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44B16D26-8A4B-2E96-B41B-899D856EF3A6}"/>
              </a:ext>
            </a:extLst>
          </p:cNvPr>
          <p:cNvGraphicFramePr>
            <a:graphicFrameLocks noChangeAspect="1"/>
          </p:cNvGraphicFramePr>
          <p:nvPr>
            <p:extLst>
              <p:ext uri="{D42A27DB-BD31-4B8C-83A1-F6EECF244321}">
                <p14:modId xmlns:p14="http://schemas.microsoft.com/office/powerpoint/2010/main" val="2310482223"/>
              </p:ext>
            </p:extLst>
          </p:nvPr>
        </p:nvGraphicFramePr>
        <p:xfrm>
          <a:off x="1003187" y="720682"/>
          <a:ext cx="3327417" cy="2401076"/>
        </p:xfrm>
        <a:graphic>
          <a:graphicData uri="http://schemas.openxmlformats.org/presentationml/2006/ole">
            <mc:AlternateContent xmlns:mc="http://schemas.openxmlformats.org/markup-compatibility/2006">
              <mc:Choice xmlns:v="urn:schemas-microsoft-com:vml" Requires="v">
                <p:oleObj r:id="rId2" imgW="3327417" imgH="2401076" progId="PBrush">
                  <p:embed/>
                </p:oleObj>
              </mc:Choice>
              <mc:Fallback>
                <p:oleObj r:id="rId2" imgW="3327417" imgH="2401076" progId="PBrush">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003187" y="720682"/>
                        <a:ext cx="3327417" cy="2401076"/>
                      </a:xfrm>
                      <a:prstGeom prst="rect">
                        <a:avLst/>
                      </a:prstGeom>
                      <a:noFill/>
                    </p:spPr>
                  </p:pic>
                </p:oleObj>
              </mc:Fallback>
            </mc:AlternateContent>
          </a:graphicData>
        </a:graphic>
      </p:graphicFrame>
      <p:graphicFrame>
        <p:nvGraphicFramePr>
          <p:cNvPr id="5" name="对象 4">
            <a:extLst>
              <a:ext uri="{FF2B5EF4-FFF2-40B4-BE49-F238E27FC236}">
                <a16:creationId xmlns:a16="http://schemas.microsoft.com/office/drawing/2014/main" id="{049FA61D-6717-80B8-C3AC-3EAF15CFBAED}"/>
              </a:ext>
            </a:extLst>
          </p:cNvPr>
          <p:cNvGraphicFramePr>
            <a:graphicFrameLocks noChangeAspect="1"/>
          </p:cNvGraphicFramePr>
          <p:nvPr>
            <p:extLst>
              <p:ext uri="{D42A27DB-BD31-4B8C-83A1-F6EECF244321}">
                <p14:modId xmlns:p14="http://schemas.microsoft.com/office/powerpoint/2010/main" val="579738608"/>
              </p:ext>
            </p:extLst>
          </p:nvPr>
        </p:nvGraphicFramePr>
        <p:xfrm>
          <a:off x="5447629" y="835759"/>
          <a:ext cx="2705621" cy="2285999"/>
        </p:xfrm>
        <a:graphic>
          <a:graphicData uri="http://schemas.openxmlformats.org/presentationml/2006/ole">
            <mc:AlternateContent xmlns:mc="http://schemas.openxmlformats.org/markup-compatibility/2006">
              <mc:Choice xmlns:v="urn:schemas-microsoft-com:vml" Requires="v">
                <p:oleObj r:id="rId4" imgW="2705621" imgH="2285999" progId="PBrush">
                  <p:embed/>
                </p:oleObj>
              </mc:Choice>
              <mc:Fallback>
                <p:oleObj r:id="rId4" imgW="2705621" imgH="2285999" progId="PBrush">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447629" y="835759"/>
                        <a:ext cx="2705621" cy="2285999"/>
                      </a:xfrm>
                      <a:prstGeom prst="rect">
                        <a:avLst/>
                      </a:prstGeom>
                      <a:noFill/>
                    </p:spPr>
                  </p:pic>
                </p:oleObj>
              </mc:Fallback>
            </mc:AlternateContent>
          </a:graphicData>
        </a:graphic>
      </p:graphicFrame>
      <p:pic>
        <p:nvPicPr>
          <p:cNvPr id="5123" name="Picture 3">
            <a:extLst>
              <a:ext uri="{FF2B5EF4-FFF2-40B4-BE49-F238E27FC236}">
                <a16:creationId xmlns:a16="http://schemas.microsoft.com/office/drawing/2014/main" id="{C74D54FE-41C1-9627-DB1A-4058BC2C10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75281" y="921610"/>
            <a:ext cx="3140067" cy="228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a:extLst>
              <a:ext uri="{FF2B5EF4-FFF2-40B4-BE49-F238E27FC236}">
                <a16:creationId xmlns:a16="http://schemas.microsoft.com/office/drawing/2014/main" id="{0BB86E75-1E62-B053-A276-E7DB9DE0456C}"/>
              </a:ext>
            </a:extLst>
          </p:cNvPr>
          <p:cNvSpPr>
            <a:spLocks noChangeArrowheads="1"/>
          </p:cNvSpPr>
          <p:nvPr/>
        </p:nvSpPr>
        <p:spPr bwMode="auto">
          <a:xfrm>
            <a:off x="557407" y="3207605"/>
            <a:ext cx="51219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定值电阻的阻值和电源电压：</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14" name="文本框 13">
            <a:extLst>
              <a:ext uri="{FF2B5EF4-FFF2-40B4-BE49-F238E27FC236}">
                <a16:creationId xmlns:a16="http://schemas.microsoft.com/office/drawing/2014/main" id="{BA8A5338-64C7-74FE-3852-ABE829F1F91E}"/>
              </a:ext>
            </a:extLst>
          </p:cNvPr>
          <p:cNvSpPr txBox="1"/>
          <p:nvPr/>
        </p:nvSpPr>
        <p:spPr>
          <a:xfrm>
            <a:off x="472206" y="3844639"/>
            <a:ext cx="2657741" cy="656846"/>
          </a:xfrm>
          <a:prstGeom prst="rect">
            <a:avLst/>
          </a:prstGeom>
          <a:noFill/>
        </p:spPr>
        <p:txBody>
          <a:bodyPr wrap="square">
            <a:spAutoFit/>
          </a:bodyPr>
          <a:lstStyle/>
          <a:p>
            <a:pPr indent="267970" algn="just">
              <a:lnSpc>
                <a:spcPct val="150000"/>
              </a:lnSpc>
            </a:pPr>
            <a:r>
              <a:rPr lang="zh-CN" altLang="zh-CN" sz="2800" b="1" kern="100">
                <a:solidFill>
                  <a:srgbClr val="FF0000"/>
                </a:solidFill>
                <a:effectLst/>
                <a:latin typeface="Times New Roman" panose="02020603050405020304" pitchFamily="18" charset="0"/>
                <a:ea typeface="楷体" panose="02010609060101010101" pitchFamily="49" charset="-122"/>
              </a:rPr>
              <a:t>列恒压源方程</a:t>
            </a:r>
            <a:r>
              <a:rPr lang="zh-CN" altLang="en-US" sz="2800" b="1" kern="100">
                <a:solidFill>
                  <a:srgbClr val="FF0000"/>
                </a:solidFill>
                <a:effectLst/>
                <a:latin typeface="Times New Roman" panose="02020603050405020304" pitchFamily="18" charset="0"/>
                <a:ea typeface="楷体" panose="02010609060101010101" pitchFamily="49" charset="-122"/>
              </a:rPr>
              <a:t>：</a:t>
            </a:r>
            <a:endParaRPr lang="zh-CN" altLang="zh-CN" sz="2800" kern="100">
              <a:effectLst/>
              <a:latin typeface="Times New Roman" panose="02020603050405020304" pitchFamily="18" charset="0"/>
              <a:ea typeface="楷体" panose="02010609060101010101" pitchFamily="49" charset="-122"/>
            </a:endParaRPr>
          </a:p>
        </p:txBody>
      </p:sp>
      <p:sp>
        <p:nvSpPr>
          <p:cNvPr id="16" name="文本框 15">
            <a:extLst>
              <a:ext uri="{FF2B5EF4-FFF2-40B4-BE49-F238E27FC236}">
                <a16:creationId xmlns:a16="http://schemas.microsoft.com/office/drawing/2014/main" id="{382CE9A6-0113-D975-80A9-FAF678CE3AA2}"/>
              </a:ext>
            </a:extLst>
          </p:cNvPr>
          <p:cNvSpPr txBox="1"/>
          <p:nvPr/>
        </p:nvSpPr>
        <p:spPr>
          <a:xfrm>
            <a:off x="3066544" y="3825183"/>
            <a:ext cx="5448192" cy="1303177"/>
          </a:xfrm>
          <a:prstGeom prst="rect">
            <a:avLst/>
          </a:prstGeom>
          <a:noFill/>
        </p:spPr>
        <p:txBody>
          <a:bodyPr wrap="square">
            <a:spAutoFit/>
          </a:bodyPr>
          <a:lstStyle/>
          <a:p>
            <a:pPr indent="266700">
              <a:lnSpc>
                <a:spcPct val="150000"/>
              </a:lnSpc>
            </a:pPr>
            <a:r>
              <a:rPr lang="zh-CN" altLang="zh-CN" sz="2800" kern="100">
                <a:solidFill>
                  <a:srgbClr val="FF0000"/>
                </a:solidFill>
                <a:effectLst/>
                <a:latin typeface="Times New Roman" panose="02020603050405020304" pitchFamily="18" charset="0"/>
                <a:ea typeface="楷体" panose="02010609060101010101" pitchFamily="49" charset="-122"/>
              </a:rPr>
              <a:t>当</a:t>
            </a:r>
            <a:r>
              <a:rPr lang="en-US" altLang="zh-CN" sz="2800" i="1" kern="100">
                <a:solidFill>
                  <a:srgbClr val="FF0000"/>
                </a:solidFill>
                <a:effectLst/>
                <a:latin typeface="Times New Roman" panose="02020603050405020304" pitchFamily="18" charset="0"/>
                <a:ea typeface="楷体" panose="02010609060101010101" pitchFamily="49" charset="-122"/>
              </a:rPr>
              <a:t>I</a:t>
            </a:r>
            <a:r>
              <a:rPr lang="en-US" altLang="zh-CN" sz="2800" kern="100">
                <a:solidFill>
                  <a:srgbClr val="FF0000"/>
                </a:solidFill>
                <a:effectLst/>
                <a:latin typeface="Times New Roman" panose="02020603050405020304" pitchFamily="18" charset="0"/>
                <a:ea typeface="楷体" panose="02010609060101010101" pitchFamily="49" charset="-122"/>
              </a:rPr>
              <a:t>=0.6A</a:t>
            </a:r>
            <a:r>
              <a:rPr lang="zh-CN" altLang="zh-CN" sz="2800" kern="100">
                <a:solidFill>
                  <a:srgbClr val="FF0000"/>
                </a:solidFill>
                <a:effectLst/>
                <a:latin typeface="Times New Roman" panose="02020603050405020304" pitchFamily="18" charset="0"/>
                <a:ea typeface="楷体" panose="02010609060101010101" pitchFamily="49" charset="-122"/>
              </a:rPr>
              <a:t>时：</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rPr>
              <a:t>电源</a:t>
            </a:r>
            <a:r>
              <a:rPr lang="en-US" altLang="zh-CN" sz="2800" kern="100">
                <a:solidFill>
                  <a:srgbClr val="FF0000"/>
                </a:solidFill>
                <a:effectLst/>
                <a:latin typeface="Times New Roman" panose="02020603050405020304" pitchFamily="18" charset="0"/>
                <a:ea typeface="楷体" panose="02010609060101010101" pitchFamily="49" charset="-122"/>
              </a:rPr>
              <a:t>=0.6A</a:t>
            </a:r>
            <a:r>
              <a:rPr lang="zh-CN" altLang="zh-CN" sz="2800" kern="100">
                <a:solidFill>
                  <a:srgbClr val="FF0000"/>
                </a:solidFill>
                <a:effectLst/>
                <a:latin typeface="Times New Roman" panose="02020603050405020304" pitchFamily="18" charset="0"/>
                <a:ea typeface="楷体" panose="02010609060101010101" pitchFamily="49" charset="-122"/>
              </a:rPr>
              <a:t>×</a:t>
            </a:r>
            <a:r>
              <a:rPr lang="en-US" altLang="zh-CN" sz="2800" i="1" kern="100">
                <a:solidFill>
                  <a:srgbClr val="FF0000"/>
                </a:solidFill>
                <a:effectLst/>
                <a:latin typeface="Times New Roman" panose="02020603050405020304" pitchFamily="18" charset="0"/>
                <a:ea typeface="楷体" panose="02010609060101010101" pitchFamily="49" charset="-122"/>
              </a:rPr>
              <a:t>R</a:t>
            </a:r>
            <a:r>
              <a:rPr lang="en-US" altLang="zh-CN" sz="2800" kern="100" baseline="-25000">
                <a:solidFill>
                  <a:srgbClr val="FF0000"/>
                </a:solidFill>
                <a:effectLst/>
                <a:latin typeface="Times New Roman" panose="02020603050405020304" pitchFamily="18" charset="0"/>
                <a:ea typeface="楷体" panose="02010609060101010101" pitchFamily="49" charset="-122"/>
              </a:rPr>
              <a:t>0</a:t>
            </a:r>
            <a:r>
              <a:rPr lang="en-US" altLang="zh-CN" sz="2800" kern="100">
                <a:solidFill>
                  <a:srgbClr val="FF0000"/>
                </a:solidFill>
                <a:effectLst/>
                <a:latin typeface="Times New Roman" panose="02020603050405020304" pitchFamily="18" charset="0"/>
                <a:ea typeface="楷体" panose="02010609060101010101" pitchFamily="49" charset="-122"/>
              </a:rPr>
              <a:t>+1V</a:t>
            </a:r>
            <a:endParaRPr lang="zh-CN" altLang="zh-CN" sz="2800" kern="100">
              <a:effectLst/>
              <a:latin typeface="Times New Roman" panose="02020603050405020304" pitchFamily="18" charset="0"/>
              <a:ea typeface="楷体" panose="02010609060101010101" pitchFamily="49" charset="-122"/>
            </a:endParaRPr>
          </a:p>
        </p:txBody>
      </p:sp>
      <p:sp>
        <p:nvSpPr>
          <p:cNvPr id="20" name="文本框 19">
            <a:extLst>
              <a:ext uri="{FF2B5EF4-FFF2-40B4-BE49-F238E27FC236}">
                <a16:creationId xmlns:a16="http://schemas.microsoft.com/office/drawing/2014/main" id="{4FF1D8D0-9E4F-A0B7-D3D6-B0DDF6F461E6}"/>
              </a:ext>
            </a:extLst>
          </p:cNvPr>
          <p:cNvSpPr txBox="1"/>
          <p:nvPr/>
        </p:nvSpPr>
        <p:spPr>
          <a:xfrm>
            <a:off x="0" y="132334"/>
            <a:ext cx="6096000" cy="523220"/>
          </a:xfrm>
          <a:prstGeom prst="rect">
            <a:avLst/>
          </a:prstGeom>
          <a:noFill/>
        </p:spPr>
        <p:txBody>
          <a:bodyPr wrap="square">
            <a:spAutoFit/>
          </a:bodyPr>
          <a:lstStyle/>
          <a:p>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2</a:t>
            </a:r>
            <a:r>
              <a:rPr lang="zh-CN" altLang="en-US" sz="2800">
                <a:latin typeface="Times New Roman" panose="02020603050405020304" pitchFamily="18" charset="0"/>
                <a:ea typeface="楷体" panose="02010609060101010101" pitchFamily="49" charset="-122"/>
              </a:rPr>
              <a:t>）滑动变阻器</a:t>
            </a:r>
            <a:r>
              <a:rPr lang="en-US" altLang="zh-CN" sz="2800">
                <a:latin typeface="Times New Roman" panose="02020603050405020304" pitchFamily="18" charset="0"/>
                <a:ea typeface="楷体" panose="02010609060101010101" pitchFamily="49" charset="-122"/>
              </a:rPr>
              <a:t>U-I</a:t>
            </a:r>
            <a:r>
              <a:rPr lang="zh-CN" altLang="en-US" sz="2800">
                <a:latin typeface="Times New Roman" panose="02020603050405020304" pitchFamily="18" charset="0"/>
                <a:ea typeface="楷体" panose="02010609060101010101" pitchFamily="49" charset="-122"/>
              </a:rPr>
              <a:t>图像或</a:t>
            </a:r>
            <a:r>
              <a:rPr lang="en-US" altLang="zh-CN" sz="2800">
                <a:latin typeface="Times New Roman" panose="02020603050405020304" pitchFamily="18" charset="0"/>
                <a:ea typeface="楷体" panose="02010609060101010101" pitchFamily="49" charset="-122"/>
              </a:rPr>
              <a:t>I-U</a:t>
            </a:r>
            <a:r>
              <a:rPr lang="zh-CN" altLang="en-US" sz="2800">
                <a:latin typeface="Times New Roman" panose="02020603050405020304" pitchFamily="18" charset="0"/>
                <a:ea typeface="楷体" panose="02010609060101010101" pitchFamily="49" charset="-122"/>
              </a:rPr>
              <a:t>图像</a:t>
            </a:r>
          </a:p>
        </p:txBody>
      </p:sp>
      <p:sp>
        <p:nvSpPr>
          <p:cNvPr id="22" name="文本框 21">
            <a:extLst>
              <a:ext uri="{FF2B5EF4-FFF2-40B4-BE49-F238E27FC236}">
                <a16:creationId xmlns:a16="http://schemas.microsoft.com/office/drawing/2014/main" id="{8FF5AF67-05B1-BF8E-DD59-CA666B13A118}"/>
              </a:ext>
            </a:extLst>
          </p:cNvPr>
          <p:cNvSpPr txBox="1"/>
          <p:nvPr/>
        </p:nvSpPr>
        <p:spPr>
          <a:xfrm>
            <a:off x="3118363" y="4482029"/>
            <a:ext cx="5396373" cy="1303177"/>
          </a:xfrm>
          <a:prstGeom prst="rect">
            <a:avLst/>
          </a:prstGeom>
          <a:noFill/>
        </p:spPr>
        <p:txBody>
          <a:bodyPr wrap="square">
            <a:spAutoFit/>
          </a:bodyPr>
          <a:lstStyle/>
          <a:p>
            <a:pPr indent="266700">
              <a:lnSpc>
                <a:spcPct val="150000"/>
              </a:lnSpc>
            </a:pPr>
            <a:r>
              <a:rPr lang="zh-CN" altLang="zh-CN" sz="2800" kern="100">
                <a:solidFill>
                  <a:srgbClr val="FF0000"/>
                </a:solidFill>
                <a:effectLst/>
                <a:latin typeface="Times New Roman" panose="02020603050405020304" pitchFamily="18" charset="0"/>
                <a:ea typeface="楷体" panose="02010609060101010101" pitchFamily="49" charset="-122"/>
              </a:rPr>
              <a:t>当</a:t>
            </a:r>
            <a:r>
              <a:rPr lang="en-US" altLang="zh-CN" sz="2800" i="1" kern="100">
                <a:solidFill>
                  <a:srgbClr val="FF0000"/>
                </a:solidFill>
                <a:effectLst/>
                <a:latin typeface="Times New Roman" panose="02020603050405020304" pitchFamily="18" charset="0"/>
                <a:ea typeface="楷体" panose="02010609060101010101" pitchFamily="49" charset="-122"/>
              </a:rPr>
              <a:t>I</a:t>
            </a:r>
            <a:r>
              <a:rPr lang="en-US" altLang="zh-CN" sz="2800" kern="100">
                <a:solidFill>
                  <a:srgbClr val="FF0000"/>
                </a:solidFill>
                <a:effectLst/>
                <a:latin typeface="Times New Roman" panose="02020603050405020304" pitchFamily="18" charset="0"/>
                <a:ea typeface="楷体" panose="02010609060101010101" pitchFamily="49" charset="-122"/>
              </a:rPr>
              <a:t>=0.2A</a:t>
            </a:r>
            <a:r>
              <a:rPr lang="zh-CN" altLang="zh-CN" sz="2800" kern="100">
                <a:solidFill>
                  <a:srgbClr val="FF0000"/>
                </a:solidFill>
                <a:effectLst/>
                <a:latin typeface="Times New Roman" panose="02020603050405020304" pitchFamily="18" charset="0"/>
                <a:ea typeface="楷体" panose="02010609060101010101" pitchFamily="49" charset="-122"/>
              </a:rPr>
              <a:t>时：</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rPr>
              <a:t>电源</a:t>
            </a:r>
            <a:r>
              <a:rPr lang="en-US" altLang="zh-CN" sz="2800" kern="100">
                <a:solidFill>
                  <a:srgbClr val="FF0000"/>
                </a:solidFill>
                <a:effectLst/>
                <a:latin typeface="Times New Roman" panose="02020603050405020304" pitchFamily="18" charset="0"/>
                <a:ea typeface="楷体" panose="02010609060101010101" pitchFamily="49" charset="-122"/>
              </a:rPr>
              <a:t>=0.2A</a:t>
            </a:r>
            <a:r>
              <a:rPr lang="zh-CN" altLang="zh-CN" sz="2800" kern="100">
                <a:solidFill>
                  <a:srgbClr val="FF0000"/>
                </a:solidFill>
                <a:effectLst/>
                <a:latin typeface="Times New Roman" panose="02020603050405020304" pitchFamily="18" charset="0"/>
                <a:ea typeface="楷体" panose="02010609060101010101" pitchFamily="49" charset="-122"/>
              </a:rPr>
              <a:t>×</a:t>
            </a:r>
            <a:r>
              <a:rPr lang="en-US" altLang="zh-CN" sz="2800" i="1" kern="100">
                <a:solidFill>
                  <a:srgbClr val="FF0000"/>
                </a:solidFill>
                <a:effectLst/>
                <a:latin typeface="Times New Roman" panose="02020603050405020304" pitchFamily="18" charset="0"/>
                <a:ea typeface="楷体" panose="02010609060101010101" pitchFamily="49" charset="-122"/>
              </a:rPr>
              <a:t>R</a:t>
            </a:r>
            <a:r>
              <a:rPr lang="en-US" altLang="zh-CN" sz="2800" kern="100" baseline="-25000">
                <a:solidFill>
                  <a:srgbClr val="FF0000"/>
                </a:solidFill>
                <a:effectLst/>
                <a:latin typeface="Times New Roman" panose="02020603050405020304" pitchFamily="18" charset="0"/>
                <a:ea typeface="楷体" panose="02010609060101010101" pitchFamily="49" charset="-122"/>
              </a:rPr>
              <a:t>0</a:t>
            </a:r>
            <a:r>
              <a:rPr lang="en-US" altLang="zh-CN" sz="2800" kern="100">
                <a:solidFill>
                  <a:srgbClr val="FF0000"/>
                </a:solidFill>
                <a:effectLst/>
                <a:latin typeface="Times New Roman" panose="02020603050405020304" pitchFamily="18" charset="0"/>
                <a:ea typeface="楷体" panose="02010609060101010101" pitchFamily="49" charset="-122"/>
              </a:rPr>
              <a:t>+3V</a:t>
            </a:r>
            <a:endParaRPr lang="zh-CN" altLang="zh-CN" sz="2800" kern="100">
              <a:effectLst/>
              <a:latin typeface="Times New Roman" panose="02020603050405020304" pitchFamily="18" charset="0"/>
              <a:ea typeface="楷体" panose="02010609060101010101" pitchFamily="49" charset="-122"/>
            </a:endParaRPr>
          </a:p>
        </p:txBody>
      </p:sp>
      <p:sp>
        <p:nvSpPr>
          <p:cNvPr id="24" name="文本框 23">
            <a:extLst>
              <a:ext uri="{FF2B5EF4-FFF2-40B4-BE49-F238E27FC236}">
                <a16:creationId xmlns:a16="http://schemas.microsoft.com/office/drawing/2014/main" id="{CE7106E4-4223-CB74-342A-5E7F6C9CEF64}"/>
              </a:ext>
            </a:extLst>
          </p:cNvPr>
          <p:cNvSpPr txBox="1"/>
          <p:nvPr/>
        </p:nvSpPr>
        <p:spPr>
          <a:xfrm>
            <a:off x="3129947" y="5233518"/>
            <a:ext cx="6159908" cy="656846"/>
          </a:xfrm>
          <a:prstGeom prst="rect">
            <a:avLst/>
          </a:prstGeom>
          <a:noFill/>
        </p:spPr>
        <p:txBody>
          <a:bodyPr wrap="square">
            <a:spAutoFit/>
          </a:bodyPr>
          <a:lstStyle/>
          <a:p>
            <a:pPr indent="266700">
              <a:lnSpc>
                <a:spcPct val="150000"/>
              </a:lnSpc>
            </a:pPr>
            <a:r>
              <a:rPr lang="zh-CN" altLang="zh-CN" sz="2800" kern="100">
                <a:solidFill>
                  <a:srgbClr val="FF0000"/>
                </a:solidFill>
                <a:effectLst/>
                <a:latin typeface="Times New Roman" panose="02020603050405020304" pitchFamily="18" charset="0"/>
                <a:ea typeface="楷体" panose="02010609060101010101" pitchFamily="49" charset="-122"/>
              </a:rPr>
              <a:t>联立①②解得：</a:t>
            </a:r>
            <a:r>
              <a:rPr lang="en-US" altLang="zh-CN" sz="2800" i="1" kern="100">
                <a:solidFill>
                  <a:srgbClr val="FF0000"/>
                </a:solidFill>
                <a:effectLst/>
                <a:latin typeface="Times New Roman" panose="02020603050405020304" pitchFamily="18" charset="0"/>
                <a:ea typeface="楷体" panose="02010609060101010101" pitchFamily="49" charset="-122"/>
              </a:rPr>
              <a:t>R</a:t>
            </a:r>
            <a:r>
              <a:rPr lang="en-US" altLang="zh-CN" sz="2800" kern="100" baseline="-25000">
                <a:solidFill>
                  <a:srgbClr val="FF0000"/>
                </a:solidFill>
                <a:effectLst/>
                <a:latin typeface="Times New Roman" panose="02020603050405020304" pitchFamily="18" charset="0"/>
                <a:ea typeface="楷体" panose="02010609060101010101" pitchFamily="49" charset="-122"/>
              </a:rPr>
              <a:t>0</a:t>
            </a:r>
            <a:r>
              <a:rPr lang="en-US" altLang="zh-CN" sz="2800" kern="100">
                <a:solidFill>
                  <a:srgbClr val="FF0000"/>
                </a:solidFill>
                <a:effectLst/>
                <a:latin typeface="Times New Roman" panose="02020603050405020304" pitchFamily="18" charset="0"/>
                <a:ea typeface="楷体" panose="02010609060101010101" pitchFamily="49" charset="-122"/>
              </a:rPr>
              <a:t>=5</a:t>
            </a:r>
            <a:r>
              <a:rPr lang="zh-CN" altLang="zh-CN" sz="2800" kern="100">
                <a:solidFill>
                  <a:srgbClr val="FF0000"/>
                </a:solidFill>
                <a:effectLst/>
                <a:latin typeface="Times New Roman" panose="02020603050405020304" pitchFamily="18" charset="0"/>
                <a:ea typeface="楷体" panose="02010609060101010101" pitchFamily="49" charset="-122"/>
              </a:rPr>
              <a:t>Ω，</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rPr>
              <a:t>电源</a:t>
            </a:r>
            <a:r>
              <a:rPr lang="en-US" altLang="zh-CN" sz="2800" kern="100">
                <a:solidFill>
                  <a:srgbClr val="FF0000"/>
                </a:solidFill>
                <a:effectLst/>
                <a:latin typeface="Times New Roman" panose="02020603050405020304" pitchFamily="18" charset="0"/>
                <a:ea typeface="楷体" panose="02010609060101010101" pitchFamily="49" charset="-122"/>
              </a:rPr>
              <a:t>=4V</a:t>
            </a:r>
            <a:endParaRPr lang="zh-CN" altLang="zh-CN" sz="2800" kern="100">
              <a:effectLst/>
              <a:latin typeface="Times New Roman" panose="02020603050405020304" pitchFamily="18" charset="0"/>
              <a:ea typeface="楷体" panose="02010609060101010101" pitchFamily="49" charset="-122"/>
            </a:endParaRPr>
          </a:p>
        </p:txBody>
      </p:sp>
      <p:sp>
        <p:nvSpPr>
          <p:cNvPr id="26" name="文本框 25">
            <a:extLst>
              <a:ext uri="{FF2B5EF4-FFF2-40B4-BE49-F238E27FC236}">
                <a16:creationId xmlns:a16="http://schemas.microsoft.com/office/drawing/2014/main" id="{1E2C86B0-CFB8-319C-B612-3517263F1B92}"/>
              </a:ext>
            </a:extLst>
          </p:cNvPr>
          <p:cNvSpPr txBox="1"/>
          <p:nvPr/>
        </p:nvSpPr>
        <p:spPr>
          <a:xfrm>
            <a:off x="8486093" y="3984199"/>
            <a:ext cx="557980" cy="523220"/>
          </a:xfrm>
          <a:prstGeom prst="rect">
            <a:avLst/>
          </a:prstGeom>
          <a:noFill/>
        </p:spPr>
        <p:txBody>
          <a:bodyPr wrap="square">
            <a:spAutoFit/>
          </a:bodyPr>
          <a:lstStyle/>
          <a:p>
            <a:r>
              <a:rPr lang="zh-CN" altLang="zh-CN" sz="2800" kern="100">
                <a:solidFill>
                  <a:srgbClr val="FF0000"/>
                </a:solidFill>
                <a:effectLst/>
                <a:latin typeface="Times New Roman" panose="02020603050405020304" pitchFamily="18" charset="0"/>
                <a:ea typeface="楷体" panose="02010609060101010101" pitchFamily="49" charset="-122"/>
              </a:rPr>
              <a:t>①</a:t>
            </a:r>
            <a:endParaRPr lang="zh-CN" altLang="en-US" sz="2800">
              <a:latin typeface="Times New Roman" panose="02020603050405020304" pitchFamily="18" charset="0"/>
              <a:ea typeface="楷体" panose="02010609060101010101" pitchFamily="49" charset="-122"/>
            </a:endParaRPr>
          </a:p>
        </p:txBody>
      </p:sp>
      <p:sp>
        <p:nvSpPr>
          <p:cNvPr id="28" name="文本框 27">
            <a:extLst>
              <a:ext uri="{FF2B5EF4-FFF2-40B4-BE49-F238E27FC236}">
                <a16:creationId xmlns:a16="http://schemas.microsoft.com/office/drawing/2014/main" id="{A3755451-3B7D-407E-5D0B-37140F25A6D5}"/>
              </a:ext>
            </a:extLst>
          </p:cNvPr>
          <p:cNvSpPr txBox="1"/>
          <p:nvPr/>
        </p:nvSpPr>
        <p:spPr>
          <a:xfrm>
            <a:off x="8514736" y="4621176"/>
            <a:ext cx="594477" cy="523220"/>
          </a:xfrm>
          <a:prstGeom prst="rect">
            <a:avLst/>
          </a:prstGeom>
          <a:noFill/>
        </p:spPr>
        <p:txBody>
          <a:bodyPr wrap="square">
            <a:spAutoFit/>
          </a:bodyPr>
          <a:lstStyle/>
          <a:p>
            <a:r>
              <a:rPr lang="zh-CN" altLang="zh-CN" sz="2800" kern="100">
                <a:solidFill>
                  <a:srgbClr val="FF0000"/>
                </a:solidFill>
                <a:effectLst/>
                <a:latin typeface="Times New Roman" panose="02020603050405020304" pitchFamily="18" charset="0"/>
                <a:ea typeface="楷体" panose="02010609060101010101" pitchFamily="49" charset="-122"/>
              </a:rPr>
              <a:t>②</a:t>
            </a:r>
            <a:endParaRPr lang="zh-CN" altLang="en-US" sz="28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41720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2" grpId="0"/>
      <p:bldP spid="24" grpId="0"/>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B40B1-8241-50C5-CC0A-E959F5A7BB07}"/>
              </a:ext>
            </a:extLst>
          </p:cNvPr>
          <p:cNvSpPr>
            <a:spLocks noChangeArrowheads="1"/>
          </p:cNvSpPr>
          <p:nvPr/>
        </p:nvSpPr>
        <p:spPr bwMode="auto">
          <a:xfrm>
            <a:off x="7401100" y="94081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83" name="Picture 11">
            <a:extLst>
              <a:ext uri="{FF2B5EF4-FFF2-40B4-BE49-F238E27FC236}">
                <a16:creationId xmlns:a16="http://schemas.microsoft.com/office/drawing/2014/main" id="{B23A64D4-80BF-FB2A-32DD-DDF635FAA8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687" y="864491"/>
            <a:ext cx="2451566" cy="22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 name="Picture 1">
            <a:extLst>
              <a:ext uri="{FF2B5EF4-FFF2-40B4-BE49-F238E27FC236}">
                <a16:creationId xmlns:a16="http://schemas.microsoft.com/office/drawing/2014/main" id="{0066D8DC-A612-9D77-940F-4D6247DC14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6508" y="715552"/>
            <a:ext cx="2777389" cy="26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9">
            <a:extLst>
              <a:ext uri="{FF2B5EF4-FFF2-40B4-BE49-F238E27FC236}">
                <a16:creationId xmlns:a16="http://schemas.microsoft.com/office/drawing/2014/main" id="{A62BA61E-4B18-047E-BAA0-0D7A1E76FEDB}"/>
              </a:ext>
            </a:extLst>
          </p:cNvPr>
          <p:cNvSpPr>
            <a:spLocks noChangeArrowheads="1"/>
          </p:cNvSpPr>
          <p:nvPr/>
        </p:nvSpPr>
        <p:spPr bwMode="auto">
          <a:xfrm>
            <a:off x="146572" y="3327006"/>
            <a:ext cx="4224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）定值电阻的阻值：</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9" name="Rectangle 19">
            <a:extLst>
              <a:ext uri="{FF2B5EF4-FFF2-40B4-BE49-F238E27FC236}">
                <a16:creationId xmlns:a16="http://schemas.microsoft.com/office/drawing/2014/main" id="{3AB6370D-08E4-8CF7-3EBF-B0483D163209}"/>
              </a:ext>
            </a:extLst>
          </p:cNvPr>
          <p:cNvSpPr>
            <a:spLocks noChangeArrowheads="1"/>
          </p:cNvSpPr>
          <p:nvPr/>
        </p:nvSpPr>
        <p:spPr bwMode="auto">
          <a:xfrm>
            <a:off x="1223790" y="4079192"/>
            <a:ext cx="3147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）电源电压：</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
        <p:nvSpPr>
          <p:cNvPr id="13" name="Rectangle 19">
            <a:extLst>
              <a:ext uri="{FF2B5EF4-FFF2-40B4-BE49-F238E27FC236}">
                <a16:creationId xmlns:a16="http://schemas.microsoft.com/office/drawing/2014/main" id="{106E6DA3-2279-47A3-83A9-227F938AFBA8}"/>
              </a:ext>
            </a:extLst>
          </p:cNvPr>
          <p:cNvSpPr>
            <a:spLocks noChangeArrowheads="1"/>
          </p:cNvSpPr>
          <p:nvPr/>
        </p:nvSpPr>
        <p:spPr bwMode="auto">
          <a:xfrm>
            <a:off x="-218287" y="5320805"/>
            <a:ext cx="51219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8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）滑动变阻器最大阻值：</a:t>
            </a: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graphicFrame>
        <p:nvGraphicFramePr>
          <p:cNvPr id="15" name="对象 14">
            <a:extLst>
              <a:ext uri="{FF2B5EF4-FFF2-40B4-BE49-F238E27FC236}">
                <a16:creationId xmlns:a16="http://schemas.microsoft.com/office/drawing/2014/main" id="{483C03E7-15B6-6A1D-6B58-201A7F35E92C}"/>
              </a:ext>
            </a:extLst>
          </p:cNvPr>
          <p:cNvGraphicFramePr>
            <a:graphicFrameLocks noChangeAspect="1"/>
          </p:cNvGraphicFramePr>
          <p:nvPr>
            <p:extLst>
              <p:ext uri="{D42A27DB-BD31-4B8C-83A1-F6EECF244321}">
                <p14:modId xmlns:p14="http://schemas.microsoft.com/office/powerpoint/2010/main" val="1085436716"/>
              </p:ext>
            </p:extLst>
          </p:nvPr>
        </p:nvGraphicFramePr>
        <p:xfrm>
          <a:off x="4177253" y="3191386"/>
          <a:ext cx="2777389" cy="840614"/>
        </p:xfrm>
        <a:graphic>
          <a:graphicData uri="http://schemas.openxmlformats.org/presentationml/2006/ole">
            <mc:AlternateContent xmlns:mc="http://schemas.openxmlformats.org/markup-compatibility/2006">
              <mc:Choice xmlns:v="urn:schemas-microsoft-com:vml" Requires="v">
                <p:oleObj r:id="rId4" imgW="1308100" imgH="393700" progId="Equation.DSMT4">
                  <p:embed/>
                </p:oleObj>
              </mc:Choice>
              <mc:Fallback>
                <p:oleObj r:id="rId4" imgW="1308100" imgH="393700" progId="Equation.DSMT4">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177253" y="3191386"/>
                        <a:ext cx="2777389" cy="840614"/>
                      </a:xfrm>
                      <a:prstGeom prst="rect">
                        <a:avLst/>
                      </a:prstGeom>
                      <a:noFill/>
                    </p:spPr>
                  </p:pic>
                </p:oleObj>
              </mc:Fallback>
            </mc:AlternateContent>
          </a:graphicData>
        </a:graphic>
      </p:graphicFrame>
      <p:sp>
        <p:nvSpPr>
          <p:cNvPr id="17" name="文本框 16">
            <a:extLst>
              <a:ext uri="{FF2B5EF4-FFF2-40B4-BE49-F238E27FC236}">
                <a16:creationId xmlns:a16="http://schemas.microsoft.com/office/drawing/2014/main" id="{28250444-95F7-F1B2-C21E-D09F89B8CA2B}"/>
              </a:ext>
            </a:extLst>
          </p:cNvPr>
          <p:cNvSpPr txBox="1"/>
          <p:nvPr/>
        </p:nvSpPr>
        <p:spPr>
          <a:xfrm>
            <a:off x="3914116" y="3952276"/>
            <a:ext cx="4261646" cy="576248"/>
          </a:xfrm>
          <a:prstGeom prst="rect">
            <a:avLst/>
          </a:prstGeom>
          <a:noFill/>
        </p:spPr>
        <p:txBody>
          <a:bodyPr wrap="square">
            <a:spAutoFit/>
          </a:bodyPr>
          <a:lstStyle/>
          <a:p>
            <a:pPr indent="266700" algn="just">
              <a:lnSpc>
                <a:spcPct val="150000"/>
              </a:lnSpc>
            </a:pPr>
            <a:r>
              <a:rPr lang="en-US" altLang="zh-CN" sz="2400" i="1" kern="100">
                <a:solidFill>
                  <a:srgbClr val="FF0000"/>
                </a:solidFill>
                <a:effectLst/>
                <a:latin typeface="Times New Roman" panose="02020603050405020304" pitchFamily="18" charset="0"/>
                <a:ea typeface="楷体" panose="02010609060101010101" pitchFamily="49" charset="-122"/>
              </a:rPr>
              <a:t>U</a:t>
            </a:r>
            <a:r>
              <a:rPr lang="zh-CN" altLang="zh-CN" sz="2400" kern="100" baseline="-25000">
                <a:solidFill>
                  <a:srgbClr val="FF0000"/>
                </a:solidFill>
                <a:effectLst/>
                <a:latin typeface="Times New Roman" panose="02020603050405020304" pitchFamily="18" charset="0"/>
                <a:ea typeface="楷体" panose="02010609060101010101" pitchFamily="49" charset="-122"/>
              </a:rPr>
              <a:t>电源</a:t>
            </a:r>
            <a:r>
              <a:rPr lang="en-US" altLang="zh-CN" sz="2400" kern="100">
                <a:solidFill>
                  <a:srgbClr val="FF0000"/>
                </a:solidFill>
                <a:effectLst/>
                <a:latin typeface="Times New Roman" panose="02020603050405020304" pitchFamily="18" charset="0"/>
                <a:ea typeface="楷体" panose="02010609060101010101" pitchFamily="49" charset="-122"/>
              </a:rPr>
              <a:t>=</a:t>
            </a:r>
            <a:r>
              <a:rPr lang="en-US" altLang="zh-CN" sz="2400" i="1" kern="100">
                <a:solidFill>
                  <a:srgbClr val="FF0000"/>
                </a:solidFill>
                <a:effectLst/>
                <a:latin typeface="Times New Roman" panose="02020603050405020304" pitchFamily="18" charset="0"/>
                <a:ea typeface="楷体" panose="02010609060101010101" pitchFamily="49" charset="-122"/>
              </a:rPr>
              <a:t>I</a:t>
            </a:r>
            <a:r>
              <a:rPr lang="en-US" altLang="zh-CN" sz="2400" kern="100" baseline="-25000">
                <a:solidFill>
                  <a:srgbClr val="FF0000"/>
                </a:solidFill>
                <a:effectLst/>
                <a:latin typeface="Times New Roman" panose="02020603050405020304" pitchFamily="18" charset="0"/>
                <a:ea typeface="楷体" panose="02010609060101010101" pitchFamily="49" charset="-122"/>
              </a:rPr>
              <a:t>max</a:t>
            </a:r>
            <a:r>
              <a:rPr lang="en-US" altLang="zh-CN" sz="2400" i="1" kern="100">
                <a:solidFill>
                  <a:srgbClr val="FF0000"/>
                </a:solidFill>
                <a:effectLst/>
                <a:latin typeface="Times New Roman" panose="02020603050405020304" pitchFamily="18" charset="0"/>
                <a:ea typeface="楷体" panose="02010609060101010101" pitchFamily="49" charset="-122"/>
              </a:rPr>
              <a:t>R</a:t>
            </a:r>
            <a:r>
              <a:rPr lang="en-US" altLang="zh-CN" sz="2400" kern="100" baseline="-25000">
                <a:solidFill>
                  <a:srgbClr val="FF0000"/>
                </a:solidFill>
                <a:effectLst/>
                <a:latin typeface="Times New Roman" panose="02020603050405020304" pitchFamily="18" charset="0"/>
                <a:ea typeface="楷体" panose="02010609060101010101" pitchFamily="49" charset="-122"/>
              </a:rPr>
              <a:t>1</a:t>
            </a:r>
            <a:r>
              <a:rPr lang="en-US" altLang="zh-CN" sz="2400" kern="100">
                <a:solidFill>
                  <a:srgbClr val="FF0000"/>
                </a:solidFill>
                <a:effectLst/>
                <a:latin typeface="Times New Roman" panose="02020603050405020304" pitchFamily="18" charset="0"/>
                <a:ea typeface="楷体" panose="02010609060101010101" pitchFamily="49" charset="-122"/>
              </a:rPr>
              <a:t>=0.6A</a:t>
            </a:r>
            <a:r>
              <a:rPr lang="zh-CN" altLang="zh-CN" sz="2400" kern="100">
                <a:solidFill>
                  <a:srgbClr val="FF0000"/>
                </a:solidFill>
                <a:effectLst/>
                <a:latin typeface="Times New Roman" panose="02020603050405020304" pitchFamily="18" charset="0"/>
                <a:ea typeface="楷体" panose="02010609060101010101" pitchFamily="49" charset="-122"/>
              </a:rPr>
              <a:t>×</a:t>
            </a:r>
            <a:r>
              <a:rPr lang="en-US" altLang="zh-CN" sz="2400" kern="100">
                <a:solidFill>
                  <a:srgbClr val="FF0000"/>
                </a:solidFill>
                <a:effectLst/>
                <a:latin typeface="Times New Roman" panose="02020603050405020304" pitchFamily="18" charset="0"/>
                <a:ea typeface="楷体" panose="02010609060101010101" pitchFamily="49" charset="-122"/>
              </a:rPr>
              <a:t>10</a:t>
            </a:r>
            <a:r>
              <a:rPr lang="zh-CN" altLang="zh-CN" sz="2400" kern="100">
                <a:solidFill>
                  <a:srgbClr val="FF0000"/>
                </a:solidFill>
                <a:effectLst/>
                <a:latin typeface="Times New Roman" panose="02020603050405020304" pitchFamily="18" charset="0"/>
                <a:ea typeface="楷体" panose="02010609060101010101" pitchFamily="49" charset="-122"/>
              </a:rPr>
              <a:t>Ω</a:t>
            </a:r>
            <a:r>
              <a:rPr lang="en-US" altLang="zh-CN" sz="2400" kern="100">
                <a:solidFill>
                  <a:srgbClr val="FF0000"/>
                </a:solidFill>
                <a:effectLst/>
                <a:latin typeface="Times New Roman" panose="02020603050405020304" pitchFamily="18" charset="0"/>
                <a:ea typeface="楷体" panose="02010609060101010101" pitchFamily="49" charset="-122"/>
              </a:rPr>
              <a:t>=6V    </a:t>
            </a:r>
          </a:p>
        </p:txBody>
      </p:sp>
      <p:graphicFrame>
        <p:nvGraphicFramePr>
          <p:cNvPr id="19" name="对象 18">
            <a:extLst>
              <a:ext uri="{FF2B5EF4-FFF2-40B4-BE49-F238E27FC236}">
                <a16:creationId xmlns:a16="http://schemas.microsoft.com/office/drawing/2014/main" id="{77EFAA0A-27B2-84EB-A886-DA4CFF537143}"/>
              </a:ext>
            </a:extLst>
          </p:cNvPr>
          <p:cNvGraphicFramePr>
            <a:graphicFrameLocks noChangeAspect="1"/>
          </p:cNvGraphicFramePr>
          <p:nvPr>
            <p:extLst>
              <p:ext uri="{D42A27DB-BD31-4B8C-83A1-F6EECF244321}">
                <p14:modId xmlns:p14="http://schemas.microsoft.com/office/powerpoint/2010/main" val="365315673"/>
              </p:ext>
            </p:extLst>
          </p:nvPr>
        </p:nvGraphicFramePr>
        <p:xfrm>
          <a:off x="4569059" y="5268116"/>
          <a:ext cx="2774300" cy="697393"/>
        </p:xfrm>
        <a:graphic>
          <a:graphicData uri="http://schemas.openxmlformats.org/presentationml/2006/ole">
            <mc:AlternateContent xmlns:mc="http://schemas.openxmlformats.org/markup-compatibility/2006">
              <mc:Choice xmlns:v="urn:schemas-microsoft-com:vml" Requires="v">
                <p:oleObj r:id="rId6" imgW="1727200" imgH="431800" progId="Equation.DSMT4">
                  <p:embed/>
                </p:oleObj>
              </mc:Choice>
              <mc:Fallback>
                <p:oleObj r:id="rId6" imgW="1727200" imgH="431800" progId="Equation.DSMT4">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4569059" y="5268116"/>
                        <a:ext cx="2774300" cy="697393"/>
                      </a:xfrm>
                      <a:prstGeom prst="rect">
                        <a:avLst/>
                      </a:prstGeom>
                      <a:noFill/>
                    </p:spPr>
                  </p:pic>
                </p:oleObj>
              </mc:Fallback>
            </mc:AlternateContent>
          </a:graphicData>
        </a:graphic>
      </p:graphicFrame>
      <p:sp>
        <p:nvSpPr>
          <p:cNvPr id="20" name="Rectangle 7">
            <a:extLst>
              <a:ext uri="{FF2B5EF4-FFF2-40B4-BE49-F238E27FC236}">
                <a16:creationId xmlns:a16="http://schemas.microsoft.com/office/drawing/2014/main" id="{E0D496DA-3F8B-B022-349B-C0CA69780719}"/>
              </a:ext>
            </a:extLst>
          </p:cNvPr>
          <p:cNvSpPr>
            <a:spLocks noChangeArrowheads="1"/>
          </p:cNvSpPr>
          <p:nvPr/>
        </p:nvSpPr>
        <p:spPr bwMode="auto">
          <a:xfrm>
            <a:off x="1879655" y="6039198"/>
            <a:ext cx="3506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8288" eaLnBrk="0" fontAlgn="base" hangingPunct="0">
              <a:spcBef>
                <a:spcPct val="0"/>
              </a:spcBef>
              <a:spcAft>
                <a:spcPct val="0"/>
              </a:spcAft>
            </a:pPr>
            <a:r>
              <a:rPr kumimoji="0" lang="zh-CN" altLang="en-US" sz="280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80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zh-CN" altLang="zh-CN" sz="280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相交处：</a:t>
            </a:r>
            <a:endParaRPr kumimoji="0" lang="en-US" altLang="zh-CN" sz="280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p:txBody>
      </p:sp>
      <p:sp>
        <p:nvSpPr>
          <p:cNvPr id="26" name="文本框 25">
            <a:extLst>
              <a:ext uri="{FF2B5EF4-FFF2-40B4-BE49-F238E27FC236}">
                <a16:creationId xmlns:a16="http://schemas.microsoft.com/office/drawing/2014/main" id="{FCA00C24-F65E-A90E-FC5D-2E5357C3FAF5}"/>
              </a:ext>
            </a:extLst>
          </p:cNvPr>
          <p:cNvSpPr txBox="1"/>
          <p:nvPr/>
        </p:nvSpPr>
        <p:spPr>
          <a:xfrm>
            <a:off x="278652" y="125432"/>
            <a:ext cx="6287728" cy="523220"/>
          </a:xfrm>
          <a:prstGeom prst="rect">
            <a:avLst/>
          </a:prstGeom>
          <a:noFill/>
        </p:spPr>
        <p:txBody>
          <a:bodyPr wrap="square">
            <a:spAutoFit/>
          </a:bodyPr>
          <a:lstStyle/>
          <a:p>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3</a:t>
            </a:r>
            <a:r>
              <a:rPr lang="zh-CN" altLang="en-US" sz="2800">
                <a:latin typeface="Times New Roman" panose="02020603050405020304" pitchFamily="18" charset="0"/>
                <a:ea typeface="楷体" panose="02010609060101010101" pitchFamily="49" charset="-122"/>
              </a:rPr>
              <a:t>）定阻和滑阻双线图像</a:t>
            </a:r>
          </a:p>
        </p:txBody>
      </p:sp>
      <p:sp>
        <p:nvSpPr>
          <p:cNvPr id="28" name="文本框 27">
            <a:extLst>
              <a:ext uri="{FF2B5EF4-FFF2-40B4-BE49-F238E27FC236}">
                <a16:creationId xmlns:a16="http://schemas.microsoft.com/office/drawing/2014/main" id="{56E79F34-3967-B3B2-0826-12D400F5A44D}"/>
              </a:ext>
            </a:extLst>
          </p:cNvPr>
          <p:cNvSpPr txBox="1"/>
          <p:nvPr/>
        </p:nvSpPr>
        <p:spPr>
          <a:xfrm>
            <a:off x="8087032" y="3971295"/>
            <a:ext cx="3647223" cy="576248"/>
          </a:xfrm>
          <a:prstGeom prst="rect">
            <a:avLst/>
          </a:prstGeom>
          <a:noFill/>
        </p:spPr>
        <p:txBody>
          <a:bodyPr wrap="square">
            <a:spAutoFit/>
          </a:bodyPr>
          <a:lstStyle/>
          <a:p>
            <a:pPr indent="266700" algn="just">
              <a:lnSpc>
                <a:spcPct val="150000"/>
              </a:lnSpc>
            </a:pPr>
            <a:r>
              <a:rPr lang="en-US" altLang="zh-CN" sz="2400" i="1" kern="100">
                <a:solidFill>
                  <a:srgbClr val="FF0000"/>
                </a:solidFill>
                <a:effectLst/>
                <a:latin typeface="Times New Roman" panose="02020603050405020304" pitchFamily="18" charset="0"/>
                <a:ea typeface="楷体" panose="02010609060101010101" pitchFamily="49" charset="-122"/>
              </a:rPr>
              <a:t>R</a:t>
            </a:r>
            <a:r>
              <a:rPr lang="en-US" altLang="zh-CN" sz="2400" kern="100" baseline="-25000">
                <a:solidFill>
                  <a:srgbClr val="FF0000"/>
                </a:solidFill>
                <a:effectLst/>
                <a:latin typeface="Times New Roman" panose="02020603050405020304" pitchFamily="18" charset="0"/>
                <a:ea typeface="楷体" panose="02010609060101010101" pitchFamily="49" charset="-122"/>
              </a:rPr>
              <a:t>2</a:t>
            </a:r>
            <a:r>
              <a:rPr lang="en-US" altLang="zh-CN" sz="2400" kern="100">
                <a:solidFill>
                  <a:srgbClr val="FF0000"/>
                </a:solidFill>
                <a:effectLst/>
                <a:latin typeface="Times New Roman" panose="02020603050405020304" pitchFamily="18" charset="0"/>
                <a:ea typeface="楷体" panose="02010609060101010101" pitchFamily="49" charset="-122"/>
              </a:rPr>
              <a:t>=0</a:t>
            </a:r>
            <a:r>
              <a:rPr lang="zh-CN" altLang="zh-CN" sz="2400" kern="100">
                <a:solidFill>
                  <a:srgbClr val="FF0000"/>
                </a:solidFill>
                <a:effectLst/>
                <a:latin typeface="Times New Roman" panose="02020603050405020304" pitchFamily="18" charset="0"/>
                <a:ea typeface="楷体" panose="02010609060101010101" pitchFamily="49" charset="-122"/>
              </a:rPr>
              <a:t>，</a:t>
            </a:r>
            <a:r>
              <a:rPr lang="en-US" altLang="zh-CN" sz="2400" i="1" kern="100">
                <a:solidFill>
                  <a:srgbClr val="FF0000"/>
                </a:solidFill>
                <a:effectLst/>
                <a:latin typeface="Times New Roman" panose="02020603050405020304" pitchFamily="18" charset="0"/>
                <a:ea typeface="楷体" panose="02010609060101010101" pitchFamily="49" charset="-122"/>
              </a:rPr>
              <a:t>U</a:t>
            </a:r>
            <a:r>
              <a:rPr lang="en-US" altLang="zh-CN" sz="2400" kern="100" baseline="-25000">
                <a:solidFill>
                  <a:srgbClr val="FF0000"/>
                </a:solidFill>
                <a:effectLst/>
                <a:latin typeface="Times New Roman" panose="02020603050405020304" pitchFamily="18" charset="0"/>
                <a:ea typeface="楷体" panose="02010609060101010101" pitchFamily="49" charset="-122"/>
              </a:rPr>
              <a:t>1max</a:t>
            </a:r>
            <a:r>
              <a:rPr lang="en-US" altLang="zh-CN" sz="2400" kern="100">
                <a:solidFill>
                  <a:srgbClr val="FF0000"/>
                </a:solidFill>
                <a:effectLst/>
                <a:latin typeface="Times New Roman" panose="02020603050405020304" pitchFamily="18" charset="0"/>
                <a:ea typeface="楷体" panose="02010609060101010101" pitchFamily="49" charset="-122"/>
              </a:rPr>
              <a:t>=</a:t>
            </a:r>
            <a:r>
              <a:rPr lang="en-US" altLang="zh-CN" sz="2400" i="1" kern="100">
                <a:solidFill>
                  <a:srgbClr val="FF0000"/>
                </a:solidFill>
                <a:effectLst/>
                <a:latin typeface="Times New Roman" panose="02020603050405020304" pitchFamily="18" charset="0"/>
                <a:ea typeface="楷体" panose="02010609060101010101" pitchFamily="49" charset="-122"/>
              </a:rPr>
              <a:t>U</a:t>
            </a:r>
            <a:r>
              <a:rPr lang="zh-CN" altLang="zh-CN" sz="2400" kern="100" baseline="-25000">
                <a:solidFill>
                  <a:srgbClr val="FF0000"/>
                </a:solidFill>
                <a:effectLst/>
                <a:latin typeface="Times New Roman" panose="02020603050405020304" pitchFamily="18" charset="0"/>
                <a:ea typeface="楷体" panose="02010609060101010101" pitchFamily="49" charset="-122"/>
              </a:rPr>
              <a:t>电源</a:t>
            </a:r>
            <a:r>
              <a:rPr lang="en-US" altLang="zh-CN" sz="2400" kern="100">
                <a:solidFill>
                  <a:srgbClr val="FF0000"/>
                </a:solidFill>
                <a:effectLst/>
                <a:latin typeface="Times New Roman" panose="02020603050405020304" pitchFamily="18" charset="0"/>
                <a:ea typeface="楷体" panose="02010609060101010101" pitchFamily="49" charset="-122"/>
              </a:rPr>
              <a:t>=6V</a:t>
            </a:r>
            <a:endParaRPr lang="zh-CN" altLang="zh-CN" sz="2400" kern="100">
              <a:effectLst/>
              <a:latin typeface="Times New Roman" panose="02020603050405020304" pitchFamily="18" charset="0"/>
              <a:ea typeface="楷体" panose="02010609060101010101" pitchFamily="49" charset="-122"/>
            </a:endParaRPr>
          </a:p>
        </p:txBody>
      </p:sp>
      <p:sp>
        <p:nvSpPr>
          <p:cNvPr id="30" name="文本框 29">
            <a:extLst>
              <a:ext uri="{FF2B5EF4-FFF2-40B4-BE49-F238E27FC236}">
                <a16:creationId xmlns:a16="http://schemas.microsoft.com/office/drawing/2014/main" id="{6C449D68-B7B4-D072-BE30-9DE90E36891C}"/>
              </a:ext>
            </a:extLst>
          </p:cNvPr>
          <p:cNvSpPr txBox="1"/>
          <p:nvPr/>
        </p:nvSpPr>
        <p:spPr>
          <a:xfrm>
            <a:off x="3825386" y="4535263"/>
            <a:ext cx="4261646" cy="656846"/>
          </a:xfrm>
          <a:prstGeom prst="rect">
            <a:avLst/>
          </a:prstGeom>
          <a:noFill/>
        </p:spPr>
        <p:txBody>
          <a:bodyPr wrap="square">
            <a:spAutoFit/>
          </a:bodyPr>
          <a:lstStyle/>
          <a:p>
            <a:pPr indent="266700" algn="ctr">
              <a:lnSpc>
                <a:spcPct val="150000"/>
              </a:lnSpc>
            </a:pPr>
            <a:r>
              <a:rPr lang="zh-CN" altLang="zh-CN" sz="2800" kern="100">
                <a:solidFill>
                  <a:srgbClr val="FF0000"/>
                </a:solidFill>
                <a:effectLst/>
                <a:latin typeface="Times New Roman" panose="02020603050405020304" pitchFamily="18" charset="0"/>
                <a:ea typeface="楷体" panose="02010609060101010101" pitchFamily="49" charset="-122"/>
              </a:rPr>
              <a:t>任意相同</a:t>
            </a:r>
            <a:r>
              <a:rPr lang="en-US" altLang="zh-CN" sz="2800" i="1" kern="100">
                <a:solidFill>
                  <a:srgbClr val="FF0000"/>
                </a:solidFill>
                <a:effectLst/>
                <a:latin typeface="Times New Roman" panose="02020603050405020304" pitchFamily="18" charset="0"/>
                <a:ea typeface="楷体" panose="02010609060101010101" pitchFamily="49" charset="-122"/>
              </a:rPr>
              <a:t>I</a:t>
            </a:r>
            <a:r>
              <a:rPr lang="zh-CN" altLang="zh-CN" sz="2800" kern="100">
                <a:solidFill>
                  <a:srgbClr val="FF0000"/>
                </a:solidFill>
                <a:effectLst/>
                <a:latin typeface="Times New Roman" panose="02020603050405020304" pitchFamily="18" charset="0"/>
                <a:ea typeface="楷体" panose="02010609060101010101" pitchFamily="49" charset="-122"/>
              </a:rPr>
              <a:t>，</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a:solidFill>
                  <a:srgbClr val="FF0000"/>
                </a:solidFill>
                <a:effectLst/>
                <a:latin typeface="Times New Roman" panose="02020603050405020304" pitchFamily="18" charset="0"/>
                <a:ea typeface="楷体" panose="02010609060101010101" pitchFamily="49" charset="-122"/>
              </a:rPr>
              <a:t>相加</a:t>
            </a:r>
            <a:r>
              <a:rPr lang="en-US" altLang="zh-CN" sz="2800" kern="100">
                <a:solidFill>
                  <a:srgbClr val="FF0000"/>
                </a:solidFill>
                <a:effectLst/>
                <a:latin typeface="Times New Roman" panose="02020603050405020304" pitchFamily="18" charset="0"/>
                <a:ea typeface="楷体" panose="02010609060101010101" pitchFamily="49" charset="-122"/>
              </a:rPr>
              <a:t>=</a:t>
            </a:r>
            <a:r>
              <a:rPr lang="en-US" altLang="zh-CN" sz="2800" i="1" kern="100">
                <a:solidFill>
                  <a:srgbClr val="FF0000"/>
                </a:solidFill>
                <a:effectLst/>
                <a:latin typeface="Times New Roman" panose="02020603050405020304" pitchFamily="18" charset="0"/>
                <a:ea typeface="楷体" panose="02010609060101010101" pitchFamily="49" charset="-122"/>
              </a:rPr>
              <a:t>U</a:t>
            </a:r>
            <a:r>
              <a:rPr lang="zh-CN" altLang="zh-CN" sz="2800" kern="100" baseline="-25000">
                <a:solidFill>
                  <a:srgbClr val="FF0000"/>
                </a:solidFill>
                <a:effectLst/>
                <a:latin typeface="Times New Roman" panose="02020603050405020304" pitchFamily="18" charset="0"/>
                <a:ea typeface="楷体" panose="02010609060101010101" pitchFamily="49" charset="-122"/>
              </a:rPr>
              <a:t>电源</a:t>
            </a:r>
            <a:endParaRPr lang="zh-CN" altLang="zh-CN" sz="2800" kern="100">
              <a:solidFill>
                <a:srgbClr val="FF0000"/>
              </a:solidFill>
              <a:effectLst/>
              <a:latin typeface="Times New Roman" panose="02020603050405020304" pitchFamily="18" charset="0"/>
              <a:ea typeface="楷体" panose="02010609060101010101" pitchFamily="49" charset="-122"/>
            </a:endParaRPr>
          </a:p>
        </p:txBody>
      </p:sp>
      <p:sp>
        <p:nvSpPr>
          <p:cNvPr id="32" name="文本框 31">
            <a:extLst>
              <a:ext uri="{FF2B5EF4-FFF2-40B4-BE49-F238E27FC236}">
                <a16:creationId xmlns:a16="http://schemas.microsoft.com/office/drawing/2014/main" id="{EA50B594-1D55-9FB3-7D3E-81D9D531AD3E}"/>
              </a:ext>
            </a:extLst>
          </p:cNvPr>
          <p:cNvSpPr txBox="1"/>
          <p:nvPr/>
        </p:nvSpPr>
        <p:spPr>
          <a:xfrm>
            <a:off x="4569059" y="6069975"/>
            <a:ext cx="4261646" cy="461665"/>
          </a:xfrm>
          <a:prstGeom prst="rect">
            <a:avLst/>
          </a:prstGeom>
          <a:noFill/>
        </p:spPr>
        <p:txBody>
          <a:bodyPr wrap="square">
            <a:spAutoFit/>
          </a:bodyPr>
          <a:lstStyle/>
          <a:p>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甲</a:t>
            </a:r>
            <a:r>
              <a:rPr kumimoji="0" lang="en-US" altLang="zh-CN" sz="24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乙</a:t>
            </a:r>
            <a:r>
              <a:rPr kumimoji="0" lang="zh-CN" altLang="en-US" sz="24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甲</a:t>
            </a:r>
            <a:r>
              <a:rPr kumimoji="0" lang="en-US" altLang="zh-CN" sz="24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400" b="0" i="1" u="none" strike="noStrike" cap="none" normalizeH="0" baseline="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U</a:t>
            </a:r>
            <a:r>
              <a:rPr kumimoji="0" lang="zh-CN" altLang="en-US" sz="2400" b="0"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乙 </a:t>
            </a:r>
            <a:r>
              <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a:t>
            </a:r>
            <a:endParaRPr lang="zh-CN" altLang="en-US" sz="240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99564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2C6C58D-83AF-1719-6D30-8CE320DA12C2}"/>
              </a:ext>
            </a:extLst>
          </p:cNvPr>
          <p:cNvSpPr txBox="1"/>
          <p:nvPr/>
        </p:nvSpPr>
        <p:spPr>
          <a:xfrm>
            <a:off x="289253" y="139100"/>
            <a:ext cx="6092456" cy="523220"/>
          </a:xfrm>
          <a:prstGeom prst="rect">
            <a:avLst/>
          </a:prstGeom>
          <a:noFill/>
        </p:spPr>
        <p:txBody>
          <a:bodyPr wrap="square">
            <a:spAutoFit/>
          </a:bodyPr>
          <a:lstStyle/>
          <a:p>
            <a:r>
              <a:rPr lang="zh-CN" altLang="en-US" sz="2800" kern="1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kern="100">
                <a:effectLst/>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kern="10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kern="100">
                <a:effectLst/>
                <a:latin typeface="Times New Roman" panose="02020603050405020304" pitchFamily="18" charset="0"/>
                <a:ea typeface="楷体" panose="02010609060101010101" pitchFamily="49" charset="-122"/>
                <a:cs typeface="Times New Roman" panose="02020603050405020304" pitchFamily="18" charset="0"/>
              </a:rPr>
              <a:t>小灯泡</a:t>
            </a:r>
            <a:r>
              <a:rPr lang="en-US" altLang="zh-CN" sz="2800" i="1" kern="100">
                <a:effectLst/>
                <a:latin typeface="Times New Roman" panose="02020603050405020304" pitchFamily="18" charset="0"/>
                <a:ea typeface="楷体" panose="02010609060101010101" pitchFamily="49" charset="-122"/>
              </a:rPr>
              <a:t>U</a:t>
            </a:r>
            <a:r>
              <a:rPr lang="en-US" altLang="zh-CN" sz="2800" kern="100">
                <a:effectLst/>
                <a:latin typeface="Times New Roman" panose="02020603050405020304" pitchFamily="18" charset="0"/>
                <a:ea typeface="楷体" panose="02010609060101010101" pitchFamily="49" charset="-122"/>
              </a:rPr>
              <a:t>-</a:t>
            </a:r>
            <a:r>
              <a:rPr lang="en-US" altLang="zh-CN" sz="2800" i="1" kern="100">
                <a:effectLst/>
                <a:latin typeface="Times New Roman" panose="02020603050405020304" pitchFamily="18" charset="0"/>
                <a:ea typeface="楷体" panose="02010609060101010101" pitchFamily="49" charset="-122"/>
              </a:rPr>
              <a:t>I</a:t>
            </a:r>
            <a:r>
              <a:rPr lang="zh-CN" altLang="zh-CN" sz="2800" kern="100">
                <a:effectLst/>
                <a:latin typeface="Times New Roman" panose="02020603050405020304" pitchFamily="18" charset="0"/>
                <a:ea typeface="楷体" panose="02010609060101010101" pitchFamily="49" charset="-122"/>
                <a:cs typeface="Times New Roman" panose="02020603050405020304" pitchFamily="18" charset="0"/>
              </a:rPr>
              <a:t>或</a:t>
            </a:r>
            <a:r>
              <a:rPr lang="en-US" altLang="zh-CN" sz="2800" i="1" kern="100">
                <a:effectLst/>
                <a:latin typeface="Times New Roman" panose="02020603050405020304" pitchFamily="18" charset="0"/>
                <a:ea typeface="楷体" panose="02010609060101010101" pitchFamily="49" charset="-122"/>
              </a:rPr>
              <a:t>I</a:t>
            </a:r>
            <a:r>
              <a:rPr lang="en-US" altLang="zh-CN" sz="2800" kern="100">
                <a:effectLst/>
                <a:latin typeface="Times New Roman" panose="02020603050405020304" pitchFamily="18" charset="0"/>
                <a:ea typeface="楷体" panose="02010609060101010101" pitchFamily="49" charset="-122"/>
              </a:rPr>
              <a:t>-</a:t>
            </a:r>
            <a:r>
              <a:rPr lang="en-US" altLang="zh-CN" sz="2800" i="1" kern="100">
                <a:effectLst/>
                <a:latin typeface="Times New Roman" panose="02020603050405020304" pitchFamily="18" charset="0"/>
                <a:ea typeface="楷体" panose="02010609060101010101" pitchFamily="49" charset="-122"/>
              </a:rPr>
              <a:t>U</a:t>
            </a:r>
            <a:r>
              <a:rPr lang="zh-CN" altLang="zh-CN" sz="2800" kern="100">
                <a:effectLst/>
                <a:latin typeface="Times New Roman" panose="02020603050405020304" pitchFamily="18" charset="0"/>
                <a:ea typeface="楷体" panose="02010609060101010101" pitchFamily="49" charset="-122"/>
                <a:cs typeface="Times New Roman" panose="02020603050405020304" pitchFamily="18" charset="0"/>
              </a:rPr>
              <a:t>图像</a:t>
            </a:r>
            <a:endParaRPr lang="zh-CN" altLang="en-US" sz="2800">
              <a:latin typeface="Times New Roman" panose="02020603050405020304" pitchFamily="18" charset="0"/>
              <a:ea typeface="楷体" panose="02010609060101010101" pitchFamily="49" charset="-122"/>
            </a:endParaRPr>
          </a:p>
        </p:txBody>
      </p:sp>
      <p:graphicFrame>
        <p:nvGraphicFramePr>
          <p:cNvPr id="5" name="对象 4">
            <a:extLst>
              <a:ext uri="{FF2B5EF4-FFF2-40B4-BE49-F238E27FC236}">
                <a16:creationId xmlns:a16="http://schemas.microsoft.com/office/drawing/2014/main" id="{5950673A-BA8A-ABC8-5670-BF7B414EFC98}"/>
              </a:ext>
            </a:extLst>
          </p:cNvPr>
          <p:cNvGraphicFramePr>
            <a:graphicFrameLocks noChangeAspect="1"/>
          </p:cNvGraphicFramePr>
          <p:nvPr>
            <p:extLst>
              <p:ext uri="{D42A27DB-BD31-4B8C-83A1-F6EECF244321}">
                <p14:modId xmlns:p14="http://schemas.microsoft.com/office/powerpoint/2010/main" val="3247467814"/>
              </p:ext>
            </p:extLst>
          </p:nvPr>
        </p:nvGraphicFramePr>
        <p:xfrm>
          <a:off x="910972" y="965267"/>
          <a:ext cx="3976576" cy="2779656"/>
        </p:xfrm>
        <a:graphic>
          <a:graphicData uri="http://schemas.openxmlformats.org/presentationml/2006/ole">
            <mc:AlternateContent xmlns:mc="http://schemas.openxmlformats.org/markup-compatibility/2006">
              <mc:Choice xmlns:v="urn:schemas-microsoft-com:vml" Requires="v">
                <p:oleObj r:id="rId2" imgW="3976576" imgH="2779656" progId="PBrush">
                  <p:embed/>
                </p:oleObj>
              </mc:Choice>
              <mc:Fallback>
                <p:oleObj r:id="rId2" imgW="3976576" imgH="2779656" progId="PBrush">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910972" y="965267"/>
                        <a:ext cx="3976576" cy="2779656"/>
                      </a:xfrm>
                      <a:prstGeom prst="rect">
                        <a:avLst/>
                      </a:prstGeom>
                      <a:noFill/>
                    </p:spPr>
                  </p:pic>
                </p:oleObj>
              </mc:Fallback>
            </mc:AlternateContent>
          </a:graphicData>
        </a:graphic>
      </p:graphicFrame>
      <p:pic>
        <p:nvPicPr>
          <p:cNvPr id="11267" name="Picture 3">
            <a:extLst>
              <a:ext uri="{FF2B5EF4-FFF2-40B4-BE49-F238E27FC236}">
                <a16:creationId xmlns:a16="http://schemas.microsoft.com/office/drawing/2014/main" id="{07F37AE7-41DB-8222-ABF6-A5534EA4A9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68180" y="852019"/>
            <a:ext cx="4208613" cy="300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469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3">
            <a:extLst>
              <a:ext uri="{FF2B5EF4-FFF2-40B4-BE49-F238E27FC236}">
                <a16:creationId xmlns:a16="http://schemas.microsoft.com/office/drawing/2014/main" id="{E373C0EA-60FC-4CF7-B183-00346B28B79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925094" y="3207969"/>
            <a:ext cx="5088195" cy="24787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FA08842D-79A0-CD86-BA19-6743EC4CA434}"/>
              </a:ext>
            </a:extLst>
          </p:cNvPr>
          <p:cNvSpPr>
            <a:spLocks noChangeArrowheads="1"/>
          </p:cNvSpPr>
          <p:nvPr/>
        </p:nvSpPr>
        <p:spPr bwMode="auto">
          <a:xfrm>
            <a:off x="478004" y="416932"/>
            <a:ext cx="1148671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2022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年真题 </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16. (4</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分</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如图－</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所示电路，电源电压不变，</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L</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是额定电压为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2.5 V</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的小灯泡，</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R</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为滑动变阻器．闭合开关，滑片</a:t>
            </a:r>
            <a:r>
              <a:rPr kumimoji="0" lang="en-US" altLang="zh-CN" sz="2800" b="0" i="1"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P</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在某两点间移动的过程中．电流表</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a:t>
            </a: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与电压表</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V</a:t>
            </a:r>
            <a:r>
              <a:rPr kumimoji="0" lang="en-US" altLang="zh-CN" sz="2800" b="0" i="0" u="none" strike="noStrike" cap="none" normalizeH="0" baseline="-2500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zh-CN"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的示数变化关系如图－</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所示．当电流表示数为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0.2 A</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时，两电压表的示数相等，则电源电压为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________V</a:t>
            </a:r>
            <a:r>
              <a:rPr kumimoji="0" lang="zh-CN" altLang="en-US" sz="2800" b="0" i="0"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小灯泡正常工作时的电流为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________A</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，此时滑动变阻器接入电路的阻值为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________Ω</a:t>
            </a:r>
            <a:r>
              <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，电路的总功率为</a:t>
            </a:r>
            <a:r>
              <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________W.</a:t>
            </a:r>
            <a:endParaRPr kumimoji="0" lang="en-US" altLang="zh-CN"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17052398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607*168"/>
  <p:tag name="TABLE_ENDDRAG_RECT" val="25*309*607*16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626"/>
</p:tagLst>
</file>

<file path=ppt/tags/tag3.xml><?xml version="1.0" encoding="utf-8"?>
<p:tagLst xmlns:a="http://schemas.openxmlformats.org/drawingml/2006/main" xmlns:r="http://schemas.openxmlformats.org/officeDocument/2006/relationships" xmlns:p="http://schemas.openxmlformats.org/presentationml/2006/main">
  <p:tag name="AS_UNIQUEID" val="294"/>
</p:tagLst>
</file>

<file path=ppt/tags/tag4.xml><?xml version="1.0" encoding="utf-8"?>
<p:tagLst xmlns:a="http://schemas.openxmlformats.org/drawingml/2006/main" xmlns:r="http://schemas.openxmlformats.org/officeDocument/2006/relationships" xmlns:p="http://schemas.openxmlformats.org/presentationml/2006/main">
  <p:tag name="AS_UNIQUEID" val="613"/>
</p:tagLst>
</file>

<file path=ppt/tags/tag5.xml><?xml version="1.0" encoding="utf-8"?>
<p:tagLst xmlns:a="http://schemas.openxmlformats.org/drawingml/2006/main" xmlns:r="http://schemas.openxmlformats.org/officeDocument/2006/relationships" xmlns:p="http://schemas.openxmlformats.org/presentationml/2006/main">
  <p:tag name="AS_UNIQUEID" val="614"/>
</p:tagLst>
</file>

<file path=ppt/tags/tag6.xml><?xml version="1.0" encoding="utf-8"?>
<p:tagLst xmlns:a="http://schemas.openxmlformats.org/drawingml/2006/main" xmlns:r="http://schemas.openxmlformats.org/officeDocument/2006/relationships" xmlns:p="http://schemas.openxmlformats.org/presentationml/2006/main">
  <p:tag name="AS_UNIQUEID" val="616"/>
</p:tagLst>
</file>

<file path=ppt/tags/tag7.xml><?xml version="1.0" encoding="utf-8"?>
<p:tagLst xmlns:a="http://schemas.openxmlformats.org/drawingml/2006/main" xmlns:r="http://schemas.openxmlformats.org/officeDocument/2006/relationships" xmlns:p="http://schemas.openxmlformats.org/presentationml/2006/main">
  <p:tag name="AS_UNIQUEID" val="627"/>
</p:tagLst>
</file>

<file path=ppt/tags/tag8.xml><?xml version="1.0" encoding="utf-8"?>
<p:tagLst xmlns:a="http://schemas.openxmlformats.org/drawingml/2006/main" xmlns:r="http://schemas.openxmlformats.org/officeDocument/2006/relationships" xmlns:p="http://schemas.openxmlformats.org/presentationml/2006/main">
  <p:tag name="AS_UNIQUEID" val="62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Times New Roman"/>
        <a:ea typeface="楷体"/>
        <a:cs typeface="Arial"/>
      </a:majorFont>
      <a:minorFont>
        <a:latin typeface="Times New Roman"/>
        <a:ea typeface="楷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2002</Words>
  <Application>Microsoft Office PowerPoint</Application>
  <PresentationFormat>宽屏</PresentationFormat>
  <Paragraphs>130</Paragraphs>
  <Slides>22</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0" baseType="lpstr">
      <vt:lpstr>华文楷体</vt:lpstr>
      <vt:lpstr>楷体</vt:lpstr>
      <vt:lpstr>微软雅黑</vt:lpstr>
      <vt:lpstr>Arial</vt:lpstr>
      <vt:lpstr>Cambria Math</vt:lpstr>
      <vt:lpstr>Times New Roman</vt:lpstr>
      <vt:lpstr>Office 主题​​</vt:lpstr>
      <vt:lpstr>Equation.DSMT4</vt:lpstr>
      <vt:lpstr>第16讲 动态电路分析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cp:revision>
  <cp:lastPrinted>2025-03-16T11:31:39Z</cp:lastPrinted>
  <dcterms:created xsi:type="dcterms:W3CDTF">2025-03-16T11:31:39Z</dcterms:created>
  <dcterms:modified xsi:type="dcterms:W3CDTF">2025-04-25T02:47:15Z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