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90975" y="2133600"/>
          <a:ext cx="4800600" cy="2695575"/>
          <a:chOff x="3990975" y="2133600"/>
          <a:chExt cx="4800600" cy="2695575"/>
        </a:xfrm>
      </p:grpSpPr>
      <p:sp>
        <p:nvSpPr>
          <p:cNvPr id="2" name="文本框 1"/>
          <p:cNvSpPr txBox="1"/>
          <p:nvPr/>
        </p:nvSpPr>
        <p:spPr>
          <a:xfrm>
            <a:off x="3131840" y="2132856"/>
            <a:ext cx="3317328" cy="895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54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9.1 </a:t>
            </a:r>
            <a:r>
              <a:rPr lang="en-US" sz="5400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17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991600" cy="2990850"/>
          <a:chOff x="381000" y="266700"/>
          <a:chExt cx="8991600" cy="2990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2486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压力与重力的区别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576" y="1054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注意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9575" y="1587500"/>
            <a:ext cx="85820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（1）压力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重力，压力可以由重力产生，也可以由其他力产生。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9575" y="2298701"/>
            <a:ext cx="79248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（2）一般压力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不等于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重力。只有当物体放在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水平面上静止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时，
    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物体对水平面的压力大小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等于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物体重力大小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
        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4965" y="3429000"/>
            <a:ext cx="8953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= G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35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39175" cy="3495675"/>
          <a:chOff x="381000" y="266700"/>
          <a:chExt cx="8639175" cy="3495675"/>
        </a:xfrm>
      </p:grpSpPr>
      <p:sp>
        <p:nvSpPr>
          <p:cNvPr id="2" name="文本框 1"/>
          <p:cNvSpPr txBox="1"/>
          <p:nvPr/>
        </p:nvSpPr>
        <p:spPr>
          <a:xfrm>
            <a:off x="628650" y="1219201"/>
            <a:ext cx="4447406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下图中，两个人对雪地的压力是差不多的，但压力的效果相同吗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9550" y="12192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051" y="2984501"/>
            <a:ext cx="44672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压力的作用效果不只是跟压力大小有关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91101" y="1054100"/>
            <a:ext cx="3648075" cy="3606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433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734175" cy="4552950"/>
          <a:chOff x="381000" y="266700"/>
          <a:chExt cx="6734175" cy="4552950"/>
        </a:xfrm>
      </p:grpSpPr>
      <p:sp>
        <p:nvSpPr>
          <p:cNvPr id="2" name="文本框 1"/>
          <p:cNvSpPr txBox="1"/>
          <p:nvPr/>
        </p:nvSpPr>
        <p:spPr>
          <a:xfrm>
            <a:off x="866776" y="1193800"/>
            <a:ext cx="62975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小小的蚊子轻而易举地用口器把皮肤刺破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219200"/>
            <a:ext cx="419100" cy="558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0051" y="1930400"/>
            <a:ext cx="536733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重重的骆驼却不会陷入沙中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66889" y="55118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口器很尖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0139" y="55118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有宽大的脚掌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1" y="2603501"/>
            <a:ext cx="1933575" cy="2806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601" y="2603501"/>
            <a:ext cx="1933575" cy="2806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0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26645" cy="3667125"/>
          <a:chOff x="381000" y="266700"/>
          <a:chExt cx="8426645" cy="3667125"/>
        </a:xfrm>
      </p:grpSpPr>
      <p:sp>
        <p:nvSpPr>
          <p:cNvPr id="2" name="文本框 1"/>
          <p:cNvSpPr txBox="1"/>
          <p:nvPr/>
        </p:nvSpPr>
        <p:spPr>
          <a:xfrm>
            <a:off x="428626" y="965201"/>
            <a:ext cx="71913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动手试一试，两只手指同时按压铅笔两端，感受一样吗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
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手指的形变一样吗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5" y="2184400"/>
            <a:ext cx="497713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手指的形变为力的作用效果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5826" y="2806700"/>
            <a:ext cx="4048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这个作用效果与哪些因素有关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28702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8625" y="34671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压力的大小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625" y="41402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200651" y="1714500"/>
            <a:ext cx="322599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5229225" cy="3676650"/>
          <a:chOff x="381000" y="266700"/>
          <a:chExt cx="5229225" cy="3676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4010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探究影响压力作用效果的因素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2700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9201" y="1270000"/>
            <a:ext cx="464894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压力的作用效果影响因素有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8251" y="21971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压力大小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5101" y="21971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0526" y="32131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81176" y="32131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控制变量法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001" y="43434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实验装置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52600" y="4343400"/>
            <a:ext cx="39916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小桌、细沙（小米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砝码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87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91500" cy="4476750"/>
          <a:chOff x="381000" y="266700"/>
          <a:chExt cx="8191500" cy="4476750"/>
        </a:xfrm>
      </p:grpSpPr>
      <p:sp>
        <p:nvSpPr>
          <p:cNvPr id="2" name="文本框 1"/>
          <p:cNvSpPr txBox="1"/>
          <p:nvPr/>
        </p:nvSpPr>
        <p:spPr>
          <a:xfrm>
            <a:off x="428626" y="1117600"/>
            <a:ext cx="810381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实验一：控制受力面积一定，改变压力大小，观察作用效果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4010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探究影响压力作用效果的因素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6" y="4838701"/>
            <a:ext cx="7383734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压力大小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
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受力面积一定时，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压力越大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压力的作用效果越明显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301" y="2057400"/>
            <a:ext cx="606742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079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62925" cy="4600575"/>
          <a:chOff x="381000" y="266700"/>
          <a:chExt cx="8162925" cy="4600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4010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探究影响压力作用效果的因素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181100"/>
            <a:ext cx="806038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实验二：控制压力一定，改变受力面积大小，观察作用效果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101" y="5003801"/>
            <a:ext cx="7465267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
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压力一定时，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受力面积越小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压力的作用效果越明显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3550" y="1955801"/>
            <a:ext cx="5200650" cy="3060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1658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315200" cy="2971800"/>
          <a:chOff x="381000" y="266700"/>
          <a:chExt cx="7315200" cy="2971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4010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探究影响压力作用效果的因素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576" y="10668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9576" y="2624667"/>
            <a:ext cx="740278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受力面积一定时，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压力越大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压力的作用效果越明显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9576" y="3403600"/>
            <a:ext cx="769081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压力一定时，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受力面积越小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压力的作用效果越明显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576" y="1845733"/>
            <a:ext cx="589061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73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43900" cy="4448175"/>
          <a:chOff x="381000" y="266700"/>
          <a:chExt cx="8343900" cy="4448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776" y="1066800"/>
            <a:ext cx="7477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当压力和受力面积都不相同时，如何比较压力的作用效果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0922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051" y="4025900"/>
            <a:ext cx="6905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可以通过单位面积上所受压力的大小来比较作用效果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750" y="1587501"/>
            <a:ext cx="6972300" cy="2628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9101" y="5105400"/>
            <a:ext cx="333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4451" y="48514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8701" y="53721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47750" y="5422900"/>
            <a:ext cx="11049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3429001" y="51054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257425" y="5149851"/>
            <a:ext cx="990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15350" cy="4591050"/>
          <a:chOff x="381000" y="266700"/>
          <a:chExt cx="8515350" cy="4591050"/>
        </a:xfrm>
      </p:grpSpPr>
      <p:sp>
        <p:nvSpPr>
          <p:cNvPr id="2" name="文本框 1"/>
          <p:cNvSpPr txBox="1"/>
          <p:nvPr/>
        </p:nvSpPr>
        <p:spPr>
          <a:xfrm>
            <a:off x="400051" y="1016000"/>
            <a:ext cx="5762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定义：物体所受压力的大小与受力面积之比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001" y="17907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公式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05000" y="1790700"/>
            <a:ext cx="5314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压强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S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850" y="1524000"/>
            <a:ext cx="742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225" y="1460500"/>
            <a:ext cx="762000" cy="1279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1000" y="2565400"/>
            <a:ext cx="523875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国际单位：帕斯卡，简称：帕，符号：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Pa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4975" y="3263901"/>
            <a:ext cx="3028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657350" y="3200400"/>
            <a:ext cx="2909888" cy="711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0525" y="3987800"/>
            <a:ext cx="6134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1帕的含义: 1平方米的面积上受到的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是1牛。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4991101"/>
            <a:ext cx="80772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压强在数值上等于物体单位面积所受的压力，压强越大，压力产生的效果越明显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9576" y="5105400"/>
            <a:ext cx="80676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6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3705225"/>
          <a:chOff x="381000" y="266700"/>
          <a:chExt cx="8715375" cy="3705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教学目标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1938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0050" y="25273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0050" y="39497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2476" y="1092201"/>
            <a:ext cx="79152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能通过实验，探究压力作用的效果跟压力的大小和受力面积的关系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2476" y="2374901"/>
            <a:ext cx="79343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能描述压强概念的建立过程。能熟练写出压强公式、单位并能用压强公式进行简单计算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2475" y="3810001"/>
            <a:ext cx="79629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会应用压强公式分析增大或减小压强的具体方法，并能解释与压强有关的物理现象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7536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45140" cy="4352925"/>
          <a:chOff x="381000" y="266700"/>
          <a:chExt cx="7945140" cy="4352925"/>
        </a:xfrm>
      </p:grpSpPr>
      <p:sp>
        <p:nvSpPr>
          <p:cNvPr id="2" name="文本框 1"/>
          <p:cNvSpPr txBox="1"/>
          <p:nvPr/>
        </p:nvSpPr>
        <p:spPr>
          <a:xfrm>
            <a:off x="847726" y="1079500"/>
            <a:ext cx="581250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下列情况下，受力面积分别是多少呢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049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526" y="5245100"/>
            <a:ext cx="821392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受力面积S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为指两个物体互相挤压时受到压力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实际面积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0526" y="1981200"/>
            <a:ext cx="7554615" cy="31750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1609725" y="4165601"/>
            <a:ext cx="1409700" cy="1651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38675" y="4178300"/>
            <a:ext cx="81915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52425" y="266700"/>
          <a:ext cx="8724900" cy="4362450"/>
          <a:chOff x="352425" y="266700"/>
          <a:chExt cx="8724900" cy="4362450"/>
        </a:xfrm>
      </p:grpSpPr>
      <p:sp>
        <p:nvSpPr>
          <p:cNvPr id="2" name="文本框 1"/>
          <p:cNvSpPr txBox="1"/>
          <p:nvPr/>
        </p:nvSpPr>
        <p:spPr>
          <a:xfrm>
            <a:off x="400050" y="1104900"/>
            <a:ext cx="856443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水平桌面上放一本书，书所受的重力为3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N，与桌面的接触面积为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050" y="1714501"/>
            <a:ext cx="4686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26" y="1651000"/>
            <a:ext cx="4424363" cy="71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101" y="2247900"/>
            <a:ext cx="4619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解：书对桌面的压力等于它的重力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101" y="28067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即：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2976" y="2806700"/>
            <a:ext cx="198183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F＝G＝3 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8625" y="33655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桌面的受力面积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8626" y="43180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所以压强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2226" y="3403601"/>
            <a:ext cx="19145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1" y="3340100"/>
            <a:ext cx="1902619" cy="711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14501" y="4038600"/>
            <a:ext cx="3228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666875" y="3975101"/>
            <a:ext cx="3059906" cy="12827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8625" y="5257800"/>
            <a:ext cx="39433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答：书对桌面的压强为60 Pa。</a:t>
            </a:r>
          </a:p>
        </p:txBody>
      </p:sp>
    </p:spTree>
    <p:extLst>
      <p:ext uri="{BB962C8B-B14F-4D97-AF65-F5344CB8AC3E}">
        <p14:creationId xmlns:p14="http://schemas.microsoft.com/office/powerpoint/2010/main" val="34457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14825"/>
          <a:chOff x="381000" y="266700"/>
          <a:chExt cx="9134475" cy="43148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0" y="914400"/>
            <a:ext cx="8172450" cy="173124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我国云南省有一种野牛，被当地人称为白袜子，属国家重点保护动物。经动物保护组织测量，这种成年野牛每只脚掌的面积大约为0.025㎡，它在水平沙地上站立时留下脚印的深度是1.8㎝。</a:t>
            </a: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实验表明，使沙地达到相同深度的压强为</a:t>
            </a: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假设野牛四只脚掌的面积相等，它对沙地的压力F为多少？它的质量m为多少</a:t>
            </a: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？（g取10N/Kg)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5775" y="3302001"/>
            <a:ext cx="5175250" cy="1337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解： </a:t>
            </a:r>
            <a:r>
              <a:rPr lang="en-US" sz="18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已知：S</a:t>
            </a:r>
            <a: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=0.025 ㎡×4=0.1 ㎡      P= </a:t>
            </a:r>
            <a:b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（1）由 p=F/S 得  F=PS =            Pa ×0.1 ㎡=  </a:t>
            </a:r>
            <a:b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（2） ∵ F=G=mg    ∴ m= G/g=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10451" y="1828800"/>
            <a:ext cx="11715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362825" y="1765301"/>
            <a:ext cx="1002506" cy="596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5351" y="3276600"/>
            <a:ext cx="11715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657725" y="3213101"/>
            <a:ext cx="1002506" cy="596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38725" y="3733800"/>
            <a:ext cx="838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300980" y="3689774"/>
            <a:ext cx="793750" cy="596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24251" y="4191000"/>
            <a:ext cx="10572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921760" y="4191001"/>
            <a:ext cx="1081088" cy="5969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5775" y="4724401"/>
            <a:ext cx="3467100" cy="99110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答：（1）它对地面的压力是        </a:t>
            </a:r>
            <a:b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18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       （2）它的质量是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90900" y="4711700"/>
            <a:ext cx="1066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343276" y="4648201"/>
            <a:ext cx="931069" cy="5969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24151" y="5219700"/>
            <a:ext cx="12858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2676525" y="5156201"/>
            <a:ext cx="1138238" cy="5969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43911" y="3111501"/>
            <a:ext cx="560514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3076576" y="3746500"/>
            <a:ext cx="6762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3315970" y="3683001"/>
            <a:ext cx="681038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bldLvl="0" animBg="1"/>
      <p:bldP spid="12" grpId="0"/>
      <p:bldP spid="13" grpId="0" bldLvl="0" animBg="1"/>
      <p:bldP spid="14" grpId="0"/>
      <p:bldP spid="15" grpId="0"/>
      <p:bldP spid="16" grpId="0"/>
      <p:bldP spid="17" grpId="0"/>
      <p:bldP spid="18" grpId="0"/>
      <p:bldP spid="20" grpId="0"/>
      <p:bldP spid="2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48725" cy="4505325"/>
          <a:chOff x="381000" y="266700"/>
          <a:chExt cx="8848725" cy="4505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1"/>
            <a:ext cx="742950" cy="85985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r>
              <a:rPr lang="en-US" sz="2400" b="1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0051" y="1054101"/>
            <a:ext cx="844867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如图所示，A、B、C三个实心物体的体积、密度均相同，它们对水平桌面的压力分别为F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、F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、F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，它们对桌面的压强分别为p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 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则三个压力的大小关系是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&quot;microsoft yahei&quot;"/>
              </a:rPr>
              <a:t>______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压强自小到大的顺序是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&quot;microsoft yahei&quot;"/>
              </a:rPr>
              <a:t>______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8706" y="2207260"/>
            <a:ext cx="1419225" cy="64152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＝F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＝F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C</a:t>
            </a:r>
            <a:b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12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9200" y="2753360"/>
            <a:ext cx="2169160" cy="641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＜ 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＜  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C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12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90825" y="4229100"/>
            <a:ext cx="3143250" cy="1778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768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77275" cy="2105025"/>
          <a:chOff x="381000" y="266700"/>
          <a:chExt cx="8677275" cy="2105025"/>
        </a:xfrm>
      </p:grpSpPr>
      <p:sp>
        <p:nvSpPr>
          <p:cNvPr id="2" name="文本框 1"/>
          <p:cNvSpPr txBox="1"/>
          <p:nvPr/>
        </p:nvSpPr>
        <p:spPr>
          <a:xfrm>
            <a:off x="419101" y="1117601"/>
            <a:ext cx="8905427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人在走路时对地面的压力和压强,与人站立在地面时相比较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(      )。
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A．压力不变，压强改变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B．压力不变，压强不变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C．压力改变，压强改变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D．压力改变，压强不变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355601"/>
            <a:ext cx="207114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r>
              <a:rPr lang="en-US" sz="2400" b="1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60432" y="1104900"/>
            <a:ext cx="2476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0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39175" cy="4769644"/>
          <a:chOff x="381000" y="266700"/>
          <a:chExt cx="8639175" cy="4769644"/>
        </a:xfrm>
      </p:grpSpPr>
      <p:sp>
        <p:nvSpPr>
          <p:cNvPr id="2" name="文本框 1"/>
          <p:cNvSpPr txBox="1"/>
          <p:nvPr/>
        </p:nvSpPr>
        <p:spPr>
          <a:xfrm>
            <a:off x="866776" y="1054100"/>
            <a:ext cx="694558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坦克的质量很大，为什么又不会使底面凹陷严重呢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1176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05376" y="2533651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作用效果不明显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3276" y="2533651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压强小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53101" y="1739901"/>
            <a:ext cx="257175" cy="8763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57675" y="2679701"/>
            <a:ext cx="609600" cy="317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6301" y="32639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如何减小压强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3289300"/>
            <a:ext cx="419100" cy="558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05000" y="4241800"/>
            <a:ext cx="31915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减小压力，减小压强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05001" y="5397500"/>
            <a:ext cx="360108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增大受力面积，减小压强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781675" y="35052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文本框 14"/>
          <p:cNvSpPr txBox="1"/>
          <p:nvPr/>
        </p:nvSpPr>
        <p:spPr>
          <a:xfrm>
            <a:off x="876301" y="51435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828675" y="5080000"/>
            <a:ext cx="762000" cy="12795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23926" y="39751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876300" y="3911600"/>
            <a:ext cx="762000" cy="127952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7"/>
          <a:stretch>
            <a:fillRect/>
          </a:stretch>
        </p:blipFill>
        <p:spPr>
          <a:xfrm>
            <a:off x="1609725" y="4064001"/>
            <a:ext cx="95250" cy="4445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1076325" y="4330701"/>
            <a:ext cx="95250" cy="4445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7"/>
          <a:stretch>
            <a:fillRect/>
          </a:stretch>
        </p:blipFill>
        <p:spPr>
          <a:xfrm>
            <a:off x="1038225" y="5435601"/>
            <a:ext cx="95250" cy="4445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8"/>
          <a:stretch>
            <a:fillRect/>
          </a:stretch>
        </p:blipFill>
        <p:spPr>
          <a:xfrm>
            <a:off x="1533525" y="5778501"/>
            <a:ext cx="95250" cy="44450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4314825" y="1612900"/>
            <a:ext cx="291465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48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86800" cy="4352925"/>
          <a:chOff x="381000" y="266700"/>
          <a:chExt cx="8686800" cy="4352925"/>
        </a:xfrm>
      </p:grpSpPr>
      <p:sp>
        <p:nvSpPr>
          <p:cNvPr id="2" name="文本框 1"/>
          <p:cNvSpPr txBox="1"/>
          <p:nvPr/>
        </p:nvSpPr>
        <p:spPr>
          <a:xfrm>
            <a:off x="400051" y="1092200"/>
            <a:ext cx="2333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减小压强的实例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25" y="1828801"/>
            <a:ext cx="2457450" cy="3263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19450" y="1828801"/>
            <a:ext cx="2457450" cy="3263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19800" y="1828801"/>
            <a:ext cx="2667000" cy="3263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723901" y="52451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铁轨下铺设枕木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0426" y="52451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书包带做的很宽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3176" y="52451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空心砖建造房屋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0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39200" cy="3378994"/>
          <a:chOff x="381000" y="266700"/>
          <a:chExt cx="8839200" cy="3378994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5876" y="1219200"/>
            <a:ext cx="314853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增大压强的方法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0650" y="2387600"/>
            <a:ext cx="29400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减小压力，减小压强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5400" y="3505200"/>
            <a:ext cx="34290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增大受力面积，减小压强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76" y="32893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3225800"/>
            <a:ext cx="762000" cy="1279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6726" y="21209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2057400"/>
            <a:ext cx="762000" cy="127952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3950" y="2209801"/>
            <a:ext cx="95250" cy="4445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476501"/>
            <a:ext cx="95250" cy="4445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3581401"/>
            <a:ext cx="95250" cy="4445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104900" y="3924301"/>
            <a:ext cx="95250" cy="444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0051" y="1219200"/>
            <a:ext cx="273178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减小压强的方法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38800" y="2387600"/>
            <a:ext cx="306578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增大压力，增大压强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48326" y="3505200"/>
            <a:ext cx="34956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减小受力面积，增大压强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24401" y="32385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775" y="3175000"/>
            <a:ext cx="762000" cy="12795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43451" y="21209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/>
          <p:nvPr/>
        </p:nvPicPr>
        <p:blipFill>
          <a:blip r:embed="rId2"/>
          <a:stretch>
            <a:fillRect/>
          </a:stretch>
        </p:blipFill>
        <p:spPr>
          <a:xfrm>
            <a:off x="4695825" y="2057400"/>
            <a:ext cx="762000" cy="1279525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5372100" y="3835401"/>
            <a:ext cx="95250" cy="4445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800" y="3568701"/>
            <a:ext cx="95250" cy="44450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4"/>
          <a:stretch>
            <a:fillRect/>
          </a:stretch>
        </p:blipFill>
        <p:spPr>
          <a:xfrm>
            <a:off x="4895850" y="2425701"/>
            <a:ext cx="95250" cy="444500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5372100" y="2159001"/>
            <a:ext cx="9525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86800" cy="4086225"/>
          <a:chOff x="381000" y="266700"/>
          <a:chExt cx="8686800" cy="4086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066800"/>
            <a:ext cx="2333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增大压强的实例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7056" y="4889500"/>
            <a:ext cx="241490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注射器的针头很尖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6600" y="4889500"/>
            <a:ext cx="28676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压路机有很重的碾子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5089" y="48895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斧头做的很锋利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90889" y="1930400"/>
            <a:ext cx="25431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625" y="1930400"/>
            <a:ext cx="25431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38151" y="1930400"/>
            <a:ext cx="25431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032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96225" cy="3495675"/>
          <a:chOff x="381000" y="266700"/>
          <a:chExt cx="7896225" cy="3495675"/>
        </a:xfrm>
      </p:grpSpPr>
      <p:sp>
        <p:nvSpPr>
          <p:cNvPr id="2" name="文本框 1"/>
          <p:cNvSpPr txBox="1"/>
          <p:nvPr/>
        </p:nvSpPr>
        <p:spPr>
          <a:xfrm>
            <a:off x="409576" y="1079500"/>
            <a:ext cx="711475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快问快答：以下现象是增大压强还是减小压强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576" y="1841501"/>
            <a:ext cx="3270885" cy="2212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1、拖拉机安装履带
2、利用棉线把肥皂切开
3、建筑时，楼房打地基
4、刀刃做的很薄
5、针做的很尖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71926" y="1841501"/>
            <a:ext cx="4210685" cy="2212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6、螺丝下面垫垫圈
7、坐沙发比坐板凳舒服
8、滑冰时穿的冰鞋下面有冰刀
9、滑雪板做的比较宽大
10、啄木鸟的嘴很尖</a:t>
            </a:r>
          </a:p>
        </p:txBody>
      </p:sp>
    </p:spTree>
    <p:extLst>
      <p:ext uri="{BB962C8B-B14F-4D97-AF65-F5344CB8AC3E}">
        <p14:creationId xmlns:p14="http://schemas.microsoft.com/office/powerpoint/2010/main" val="4781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153150" cy="2609850"/>
          <a:chOff x="381000" y="266700"/>
          <a:chExt cx="6153150" cy="2609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教学重点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6" y="1193800"/>
            <a:ext cx="612569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影响压力作用效果的因素，压强的概念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525" y="21590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38176" y="19939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教学难点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526" y="2921000"/>
            <a:ext cx="67737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通过探究实验，学习用比值定义法定义压强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656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82050" cy="2105025"/>
          <a:chOff x="381000" y="266700"/>
          <a:chExt cx="8782050" cy="2105025"/>
        </a:xfrm>
      </p:grpSpPr>
      <p:sp>
        <p:nvSpPr>
          <p:cNvPr id="2" name="文本框 1"/>
          <p:cNvSpPr txBox="1"/>
          <p:nvPr/>
        </p:nvSpPr>
        <p:spPr>
          <a:xfrm>
            <a:off x="866776" y="1117601"/>
            <a:ext cx="79152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小丽买了一只西瓜，她用塑料袋提回家，走了没多远，就感到手被塑料袋勒得很痛，根据我们学过的物理知识，请你帮助她找到解决问题的办法，并说明这样做的道理。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75" y="11684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05850" cy="4924425"/>
          <a:chOff x="381000" y="266700"/>
          <a:chExt cx="8705850" cy="4924425"/>
        </a:xfrm>
      </p:grpSpPr>
      <p:sp>
        <p:nvSpPr>
          <p:cNvPr id="2" name="文本框 1"/>
          <p:cNvSpPr txBox="1"/>
          <p:nvPr/>
        </p:nvSpPr>
        <p:spPr>
          <a:xfrm>
            <a:off x="390525" y="927100"/>
            <a:ext cx="6286500" cy="442428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估测你站立时对地面的压强。根据你的体重可以得到你对地面的压力,再测量你站立时鞋底和地面的接触面积。为简单起见,假设双脚站立时,整个鞋印范围都与地面接触(图9.1-6)。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测量时,在方格纸上画出鞋底的轮廓,看鞋底占有多少个小格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不满一格时,大于半格的算一格,小于半格的不算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),再乘以每一小格的面积。根据得到的数据,计算你对地面的压强如果图中每个小格的边长是1cm,某同学的质量为50kg,他对地面的压强是多大?与你对地面的压强相比哪个大?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4176" y="5067300"/>
            <a:ext cx="197167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9.1-6测量鞋底面积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86575" y="1358901"/>
            <a:ext cx="1619250" cy="3619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2898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2486025"/>
          <a:chOff x="381000" y="266700"/>
          <a:chExt cx="8724900" cy="2486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0" y="1054100"/>
            <a:ext cx="83058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解释下列现象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锯、剪刀、斧头等,用过一段时间就要磨一磨,为什么?书包为什么要用宽的背带而不用细绳?啄木乌有个坚硬而细长的喙,这对它的生存为什么特别重要?</a:t>
            </a:r>
          </a:p>
        </p:txBody>
      </p:sp>
    </p:spTree>
    <p:extLst>
      <p:ext uri="{BB962C8B-B14F-4D97-AF65-F5344CB8AC3E}">
        <p14:creationId xmlns:p14="http://schemas.microsoft.com/office/powerpoint/2010/main" val="3099633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1676400"/>
          <a:chOff x="381000" y="266700"/>
          <a:chExt cx="8696325" cy="1676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625" y="1104901"/>
            <a:ext cx="82677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骆驼的体重比马大不了一倍,而它的脚掌面积是马蹄的三倍。这为在沙漠行走提供了什么有利条件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478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266700"/>
          <a:ext cx="8820150" cy="1752600"/>
          <a:chOff x="333375" y="266700"/>
          <a:chExt cx="8820150" cy="1752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1778000"/>
            <a:ext cx="829545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的压力是20N,手对图钉帽的压强和图钉尖对墙的压强各是多大?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1092201"/>
            <a:ext cx="8439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33375" y="1028700"/>
            <a:ext cx="814625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66700"/>
          <a:ext cx="8658225" cy="3810000"/>
          <a:chOff x="371475" y="266700"/>
          <a:chExt cx="8658225" cy="3810000"/>
        </a:xfrm>
      </p:grpSpPr>
      <p:sp>
        <p:nvSpPr>
          <p:cNvPr id="2" name="文本框 1"/>
          <p:cNvSpPr txBox="1"/>
          <p:nvPr/>
        </p:nvSpPr>
        <p:spPr>
          <a:xfrm>
            <a:off x="390526" y="1079500"/>
            <a:ext cx="2619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重力与压力的区别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575" y="1752600"/>
            <a:ext cx="82486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一般压力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不等于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重力。只有当物体放在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水平面上静止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物体对水平面的压力大小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等于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物体重力大小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     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3426" y="2882900"/>
            <a:ext cx="904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= G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526" y="3644900"/>
            <a:ext cx="576565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压力的作用效果与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_____和_________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1474" y="4521200"/>
            <a:ext cx="592871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实验中运用的实验方法是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24151" y="36449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38587" y="3644899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3301" y="45212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控制变量法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7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71950"/>
          <a:chOff x="381000" y="266700"/>
          <a:chExt cx="9134475" cy="4171950"/>
        </a:xfrm>
      </p:grpSpPr>
      <p:sp>
        <p:nvSpPr>
          <p:cNvPr id="2" name="文本框 1"/>
          <p:cNvSpPr txBox="1"/>
          <p:nvPr/>
        </p:nvSpPr>
        <p:spPr>
          <a:xfrm>
            <a:off x="400050" y="1003301"/>
            <a:ext cx="1562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压强定义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1" y="1790701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公式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7400" y="1816101"/>
            <a:ext cx="5314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压强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S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1101" y="15240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33475" y="1460500"/>
            <a:ext cx="762000" cy="1279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01" y="2565400"/>
            <a:ext cx="1476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国际单位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2600" y="2565401"/>
            <a:ext cx="3810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Pa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1" y="3352800"/>
            <a:ext cx="2905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增大减小压强的方法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0051" y="41783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51" y="50038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9751" y="41783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增大压力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05201" y="41783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减小受力面积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9751" y="50038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减小压力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05201" y="50038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增大受力面积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09751" y="1003301"/>
            <a:ext cx="4905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物体所受压力的大小与受力面积之比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58200" cy="4695825"/>
          <a:chOff x="381000" y="266700"/>
          <a:chExt cx="8458200" cy="4695825"/>
        </a:xfrm>
      </p:grpSpPr>
      <p:sp>
        <p:nvSpPr>
          <p:cNvPr id="2" name="文本框 1"/>
          <p:cNvSpPr txBox="1"/>
          <p:nvPr/>
        </p:nvSpPr>
        <p:spPr>
          <a:xfrm>
            <a:off x="847726" y="1181100"/>
            <a:ext cx="487640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下列物体受到了什么力的作用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知识引入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446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826" y="4851400"/>
            <a:ext cx="39481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小胖子对床有什么力的作用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95826" y="4851400"/>
            <a:ext cx="412464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小胖子对墙有什么力的作用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825" y="1955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62025" y="1955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3571876" y="57023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什么是压力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43376" y="28829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8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4791075"/>
          <a:chOff x="381000" y="266700"/>
          <a:chExt cx="8696325" cy="4791075"/>
        </a:xfrm>
      </p:grpSpPr>
      <p:sp>
        <p:nvSpPr>
          <p:cNvPr id="2" name="文本框 1"/>
          <p:cNvSpPr txBox="1"/>
          <p:nvPr/>
        </p:nvSpPr>
        <p:spPr>
          <a:xfrm>
            <a:off x="1152525" y="1066801"/>
            <a:ext cx="745807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物理学中，把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垂直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作用在物体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表面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的力叫做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压力（F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0526" y="108585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1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251" y="1765300"/>
            <a:ext cx="508290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两个物体之间如何才会产生压力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7907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50" y="4749801"/>
            <a:ext cx="22860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刚好接触，小胖子对气球有压力吗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47676" y="2546351"/>
            <a:ext cx="2276475" cy="218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2914651" y="2552700"/>
            <a:ext cx="2276475" cy="218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2914650" y="4749801"/>
            <a:ext cx="25146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气球形变，小胖子对气球有压力吗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7301" y="58293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没有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29076" y="5829300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76851" y="23749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10276" y="2374900"/>
            <a:ext cx="1476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接触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且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挤压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6851" y="2984500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62726" y="2984500"/>
            <a:ext cx="2047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使物体发生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形变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76851" y="35306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方向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48375" y="3568701"/>
            <a:ext cx="2647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垂直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于接触面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指向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被压物体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76851" y="47498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34126" y="4749800"/>
            <a:ext cx="1762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受力物体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表面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2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05250"/>
          <a:chOff x="381000" y="266700"/>
          <a:chExt cx="9134475" cy="3905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219200"/>
            <a:ext cx="52292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画出下列情景中物体所受的压力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2628900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67075" y="2209800"/>
            <a:ext cx="2628900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86475" y="2209800"/>
            <a:ext cx="2628900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904876" y="46482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床受到的压力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1401" y="4648200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墙面受到的压力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0801" y="4648200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斜面受到的压力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6900" y="3937001"/>
            <a:ext cx="323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压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86650" y="3886201"/>
            <a:ext cx="323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压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53075" y="3429001"/>
            <a:ext cx="323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压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704976" y="3263900"/>
            <a:ext cx="123825" cy="1524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5029201" y="3086100"/>
            <a:ext cx="942975" cy="4572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628775" y="3276600"/>
            <a:ext cx="304800" cy="13462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7334251" y="3048000"/>
            <a:ext cx="771525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91550" cy="3486150"/>
          <a:chOff x="381000" y="266700"/>
          <a:chExt cx="8591550" cy="3486150"/>
        </a:xfrm>
      </p:grpSpPr>
      <p:sp>
        <p:nvSpPr>
          <p:cNvPr id="2" name="文本框 1"/>
          <p:cNvSpPr txBox="1"/>
          <p:nvPr/>
        </p:nvSpPr>
        <p:spPr>
          <a:xfrm>
            <a:off x="876301" y="1143000"/>
            <a:ext cx="521493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小胖子对床的压力是由哪个力引起的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压力与重力的区别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1811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86451" y="11430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重力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6725" y="19812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3590926" y="1905001"/>
            <a:ext cx="5000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如图：重力与压力方向一致，这两个力有什么关系呢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90926" y="3378200"/>
            <a:ext cx="386139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压力与重力大小一致吗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71575" y="2692400"/>
            <a:ext cx="8953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71950"/>
          <a:chOff x="381000" y="266700"/>
          <a:chExt cx="9134475" cy="4171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压力与重力的区别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6" y="1117600"/>
            <a:ext cx="569531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观察下图，画出小胖子或物体受到的重力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7675" y="2209800"/>
            <a:ext cx="2628900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67075" y="2209800"/>
            <a:ext cx="2628900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86475" y="2209800"/>
            <a:ext cx="2628900" cy="228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924050" y="3924301"/>
            <a:ext cx="323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压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1900" y="3898901"/>
            <a:ext cx="323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压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0225" y="3441701"/>
            <a:ext cx="323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压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038601" y="3327401"/>
            <a:ext cx="733425" cy="1384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9576" y="5003800"/>
            <a:ext cx="387439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重力与压力有什么区别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4191001" y="3429001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4381501" y="3683001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4572001" y="3937001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1657351" y="3251200"/>
            <a:ext cx="123825" cy="1524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5029201" y="3086100"/>
            <a:ext cx="942975" cy="4572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600200" y="3263900"/>
            <a:ext cx="304800" cy="13462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7362826" y="3060700"/>
            <a:ext cx="771525" cy="12700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5"/>
          <a:stretch>
            <a:fillRect/>
          </a:stretch>
        </p:blipFill>
        <p:spPr>
          <a:xfrm>
            <a:off x="1057275" y="2946401"/>
            <a:ext cx="819150" cy="15367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629400" y="2971800"/>
            <a:ext cx="8953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86750" cy="4552950"/>
          <a:chOff x="381000" y="266700"/>
          <a:chExt cx="8286750" cy="45529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6" y="1092200"/>
            <a:ext cx="7766685" cy="4978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486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压力与重力的区别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9401" y="5232400"/>
            <a:ext cx="2047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一般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与重力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无关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4050" y="1600201"/>
            <a:ext cx="255270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由于地球的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吸引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使物体受到的力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2726" y="27432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地球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2676" y="3340100"/>
            <a:ext cx="1476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物体的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重心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8351" y="4210051"/>
            <a:ext cx="2047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始终是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竖直向下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9751" y="5232400"/>
            <a:ext cx="26003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G=mg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(g=9.8N/kg)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47901" y="1854200"/>
            <a:ext cx="348678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垂直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作用在物体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表面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0776" y="2717800"/>
            <a:ext cx="32289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与其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接触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且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挤压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的物体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24150" y="3352800"/>
            <a:ext cx="28956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受力物体的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表面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处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90775" y="3924301"/>
            <a:ext cx="28575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与受力面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垂直,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指向受力物的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内部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4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564</Words>
  <Application>Microsoft Office PowerPoint</Application>
  <PresentationFormat>全屏显示(4:3)</PresentationFormat>
  <Paragraphs>199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11</cp:revision>
  <dcterms:created xsi:type="dcterms:W3CDTF">2020-04-28T13:33:39Z</dcterms:created>
  <dcterms:modified xsi:type="dcterms:W3CDTF">2020-04-29T06:24:52Z</dcterms:modified>
</cp:coreProperties>
</file>