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9" r:id="rId2"/>
    <p:sldId id="265" r:id="rId3"/>
    <p:sldId id="281" r:id="rId4"/>
    <p:sldId id="274" r:id="rId5"/>
    <p:sldId id="273" r:id="rId6"/>
    <p:sldId id="275" r:id="rId7"/>
    <p:sldId id="257" r:id="rId8"/>
    <p:sldId id="300" r:id="rId9"/>
    <p:sldId id="301" r:id="rId10"/>
    <p:sldId id="276" r:id="rId11"/>
    <p:sldId id="287" r:id="rId12"/>
    <p:sldId id="288" r:id="rId13"/>
    <p:sldId id="296" r:id="rId14"/>
    <p:sldId id="297" r:id="rId15"/>
    <p:sldId id="298" r:id="rId16"/>
    <p:sldId id="295" r:id="rId17"/>
    <p:sldId id="302" r:id="rId18"/>
    <p:sldId id="293" r:id="rId19"/>
    <p:sldId id="294" r:id="rId20"/>
    <p:sldId id="299" r:id="rId21"/>
    <p:sldId id="304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82B4"/>
    <a:srgbClr val="71C20E"/>
    <a:srgbClr val="B0E37D"/>
    <a:srgbClr val="F56584"/>
    <a:srgbClr val="F4CC90"/>
    <a:srgbClr val="F5AB73"/>
    <a:srgbClr val="430D3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014" autoAdjust="0"/>
    <p:restoredTop sz="93472" autoAdjust="0"/>
  </p:normalViewPr>
  <p:slideViewPr>
    <p:cSldViewPr>
      <p:cViewPr>
        <p:scale>
          <a:sx n="66" d="100"/>
          <a:sy n="66" d="100"/>
        </p:scale>
        <p:origin x="-2934" y="-13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DBDD11-E753-4566-9B0E-CA5A6CE7F13D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629CB-8812-4C61-B8F2-5E194AF5F1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147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629CB-8812-4C61-B8F2-5E194AF5F1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6174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问：平衡吗：</a:t>
            </a:r>
            <a:endParaRPr lang="en-US" altLang="zh-CN" dirty="0" smtClean="0"/>
          </a:p>
          <a:p>
            <a:r>
              <a:rPr lang="en-US" altLang="zh-CN" dirty="0" smtClean="0"/>
              <a:t>A</a:t>
            </a:r>
            <a:r>
              <a:rPr lang="zh-CN" altLang="en-US" dirty="0" smtClean="0"/>
              <a:t>、下落的苹果；</a:t>
            </a:r>
            <a:r>
              <a:rPr lang="en-US" altLang="zh-CN" dirty="0" smtClean="0"/>
              <a:t>B</a:t>
            </a:r>
            <a:r>
              <a:rPr lang="zh-CN" altLang="en-US" smtClean="0"/>
              <a:t>、旋转木马；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629CB-8812-4C61-B8F2-5E194AF5F1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4118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一对平衡力和相互作用力有什么不同？作用点在几个物体上。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629CB-8812-4C61-B8F2-5E194AF5F1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2507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629CB-8812-4C61-B8F2-5E194AF5F1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9125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13"/>
            <a:ext cx="9144000" cy="5133874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Picture 4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560"/>
          <a:stretch/>
        </p:blipFill>
        <p:spPr bwMode="auto">
          <a:xfrm>
            <a:off x="-97" y="0"/>
            <a:ext cx="914409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56034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1058"/>
            <a:ext cx="9144000" cy="5337810"/>
          </a:xfrm>
          <a:prstGeom prst="rect">
            <a:avLst/>
          </a:prstGeom>
        </p:spPr>
      </p:pic>
      <p:sp>
        <p:nvSpPr>
          <p:cNvPr id="2" name="标题 1"/>
          <p:cNvSpPr txBox="1">
            <a:spLocks/>
          </p:cNvSpPr>
          <p:nvPr/>
        </p:nvSpPr>
        <p:spPr>
          <a:xfrm>
            <a:off x="827584" y="1437625"/>
            <a:ext cx="7200800" cy="810089"/>
          </a:xfrm>
          <a:prstGeom prst="rect">
            <a:avLst/>
          </a:prstGeom>
          <a:noFill/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solidFill>
                  <a:srgbClr val="C00000"/>
                </a:solidFill>
                <a:latin typeface="华文宋体" pitchFamily="2" charset="-122"/>
                <a:ea typeface="华文宋体" pitchFamily="2" charset="-122"/>
              </a:rPr>
              <a:t>第三节   </a:t>
            </a:r>
            <a:r>
              <a:rPr lang="zh-CN" altLang="en-US" sz="6000" b="1" dirty="0" smtClean="0">
                <a:solidFill>
                  <a:srgbClr val="430D3D"/>
                </a:solidFill>
                <a:latin typeface="黑体" pitchFamily="2" charset="-122"/>
                <a:ea typeface="黑体" pitchFamily="2" charset="-122"/>
              </a:rPr>
              <a:t>力的平衡</a:t>
            </a:r>
            <a:endParaRPr lang="zh-CN" altLang="en-US" sz="6000" b="1" dirty="0">
              <a:solidFill>
                <a:srgbClr val="430D3D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28" name="Picture 4" descr="http://a0.att.hudong.com/56/42/013000005564681257234286642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699792" y="2367823"/>
            <a:ext cx="3816424" cy="232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162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41481"/>
            <a:ext cx="878497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</a:rPr>
              <a:t>二力平衡</a:t>
            </a:r>
            <a:r>
              <a:rPr lang="zh-CN" altLang="en-US" sz="3200" b="1" dirty="0">
                <a:solidFill>
                  <a:srgbClr val="C00000"/>
                </a:solidFill>
              </a:rPr>
              <a:t>条件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1560" y="1326945"/>
            <a:ext cx="7632849" cy="2756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/>
              <a:t>        </a:t>
            </a:r>
            <a:r>
              <a:rPr lang="zh-CN" altLang="en-US" sz="4000" b="1" dirty="0" smtClean="0">
                <a:solidFill>
                  <a:schemeClr val="accent1"/>
                </a:solidFill>
              </a:rPr>
              <a:t>二力平衡的条件是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：</a:t>
            </a:r>
            <a:r>
              <a:rPr lang="zh-CN" altLang="en-US" sz="4000" b="1" dirty="0" smtClean="0">
                <a:solidFill>
                  <a:schemeClr val="accent2">
                    <a:lumMod val="50000"/>
                  </a:schemeClr>
                </a:solidFill>
              </a:rPr>
              <a:t>作用在同一物体上的两个力大小相等、方向相反，作用在同一直线上。</a:t>
            </a:r>
            <a:endParaRPr lang="zh-CN" altLang="en-US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262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9502"/>
            <a:ext cx="864096" cy="77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1" y="512989"/>
            <a:ext cx="4100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、测量：物体的重力</a:t>
            </a:r>
            <a:endParaRPr lang="zh-CN" altLang="en-US" sz="32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0706" y="1258407"/>
            <a:ext cx="893022" cy="2760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19872" y="1545636"/>
            <a:ext cx="42484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    把物体挂在竖直放置的弹簧测力计的挂钩上，当物体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静止</a:t>
            </a:r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时，弹簧测力计的示数就显示了物体所受重力的大小。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07604" y="1059582"/>
            <a:ext cx="70207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1292" y="3597864"/>
            <a:ext cx="1443196" cy="118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74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1292" y="3597864"/>
            <a:ext cx="1443196" cy="118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1" y="509287"/>
            <a:ext cx="4100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、测量：滑动摩擦力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3003798"/>
            <a:ext cx="68407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    用弹簧测力计水平拉着木块做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匀速直线运动</a:t>
            </a:r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，就可以通过比较拉力大小（弹簧测力计的示数）来比较滑动摩擦力的大小。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1560" y="339502"/>
            <a:ext cx="7416824" cy="776809"/>
            <a:chOff x="611560" y="452669"/>
            <a:chExt cx="7416824" cy="1035745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452669"/>
              <a:ext cx="864096" cy="1035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7" name="直接连接符 6"/>
            <p:cNvCxnSpPr/>
            <p:nvPr/>
          </p:nvCxnSpPr>
          <p:spPr>
            <a:xfrm>
              <a:off x="1007604" y="1412776"/>
              <a:ext cx="702078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941" b="8633"/>
          <a:stretch/>
        </p:blipFill>
        <p:spPr>
          <a:xfrm>
            <a:off x="2267744" y="1307404"/>
            <a:ext cx="3740764" cy="16963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3654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88221" y="3662106"/>
            <a:ext cx="1116124" cy="702078"/>
          </a:xfrm>
          <a:prstGeom prst="roundRect">
            <a:avLst>
              <a:gd name="adj" fmla="val 208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>
            <a:off x="2704345" y="3816688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915816" y="3238805"/>
            <a:ext cx="1197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2</a:t>
            </a:r>
            <a:r>
              <a:rPr lang="en-US" altLang="zh-CN" sz="3200" b="1" dirty="0" smtClean="0"/>
              <a:t>=5N</a:t>
            </a:r>
            <a:endParaRPr lang="zh-CN" altLang="en-US" sz="3200" b="1" dirty="0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362196" y="4248736"/>
            <a:ext cx="121770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5884" y="3662107"/>
            <a:ext cx="1197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1</a:t>
            </a:r>
            <a:r>
              <a:rPr lang="en-US" altLang="zh-CN" sz="3200" b="1" dirty="0" smtClean="0"/>
              <a:t>=5N</a:t>
            </a:r>
            <a:endParaRPr lang="zh-CN" altLang="en-US" sz="3200" b="1" dirty="0"/>
          </a:p>
        </p:txBody>
      </p:sp>
      <p:sp>
        <p:nvSpPr>
          <p:cNvPr id="9" name="圆角矩形 8"/>
          <p:cNvSpPr/>
          <p:nvPr/>
        </p:nvSpPr>
        <p:spPr>
          <a:xfrm>
            <a:off x="6084168" y="3443282"/>
            <a:ext cx="1116124" cy="702078"/>
          </a:xfrm>
          <a:prstGeom prst="roundRect">
            <a:avLst>
              <a:gd name="adj" fmla="val 208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6642230" y="3165817"/>
            <a:ext cx="1026114" cy="62850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5724128" y="3804558"/>
            <a:ext cx="918104" cy="5596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524328" y="3260778"/>
            <a:ext cx="1197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2</a:t>
            </a:r>
            <a:r>
              <a:rPr lang="en-US" altLang="zh-CN" sz="3200" b="1" dirty="0" smtClean="0"/>
              <a:t>=5N</a:t>
            </a:r>
            <a:endParaRPr lang="zh-CN" altLang="en-US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644008" y="3865080"/>
            <a:ext cx="1197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1</a:t>
            </a:r>
            <a:r>
              <a:rPr lang="en-US" altLang="zh-CN" sz="3200" b="1" dirty="0" smtClean="0"/>
              <a:t>=5N</a:t>
            </a:r>
            <a:endParaRPr lang="zh-CN" altLang="en-US" sz="3200" b="1" dirty="0"/>
          </a:p>
        </p:txBody>
      </p:sp>
      <p:sp>
        <p:nvSpPr>
          <p:cNvPr id="17" name="椭圆 16"/>
          <p:cNvSpPr/>
          <p:nvPr/>
        </p:nvSpPr>
        <p:spPr>
          <a:xfrm>
            <a:off x="6615520" y="3770118"/>
            <a:ext cx="72008" cy="5400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591721" y="1779662"/>
            <a:ext cx="1116124" cy="702078"/>
          </a:xfrm>
          <a:prstGeom prst="roundRect">
            <a:avLst>
              <a:gd name="adj" fmla="val 208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2704346" y="2109088"/>
            <a:ext cx="810353" cy="36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>
            <a:off x="374021" y="2112699"/>
            <a:ext cx="121770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439667" y="1533661"/>
            <a:ext cx="1197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1</a:t>
            </a:r>
            <a:r>
              <a:rPr lang="en-US" altLang="zh-CN" sz="3200" b="1" dirty="0" smtClean="0"/>
              <a:t>=5N</a:t>
            </a:r>
            <a:endParaRPr lang="zh-CN" altLang="en-US" sz="3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847584" y="1563638"/>
            <a:ext cx="1197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2</a:t>
            </a:r>
            <a:r>
              <a:rPr lang="en-US" altLang="zh-CN" sz="3200" b="1" dirty="0" smtClean="0"/>
              <a:t>=2N</a:t>
            </a:r>
            <a:endParaRPr lang="zh-CN" altLang="en-US" sz="3200" b="1" dirty="0"/>
          </a:p>
        </p:txBody>
      </p:sp>
      <p:sp>
        <p:nvSpPr>
          <p:cNvPr id="24" name="圆角矩形 23"/>
          <p:cNvSpPr/>
          <p:nvPr/>
        </p:nvSpPr>
        <p:spPr>
          <a:xfrm>
            <a:off x="5724128" y="1727341"/>
            <a:ext cx="558062" cy="702078"/>
          </a:xfrm>
          <a:prstGeom prst="roundRect">
            <a:avLst>
              <a:gd name="adj" fmla="val 208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6336489" y="1727341"/>
            <a:ext cx="558062" cy="702078"/>
          </a:xfrm>
          <a:prstGeom prst="roundRect">
            <a:avLst>
              <a:gd name="adj" fmla="val 208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箭头连接符 25"/>
          <p:cNvCxnSpPr/>
          <p:nvPr/>
        </p:nvCxnSpPr>
        <p:spPr>
          <a:xfrm flipH="1">
            <a:off x="4506428" y="2096157"/>
            <a:ext cx="121770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62195" y="1563638"/>
            <a:ext cx="1197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1</a:t>
            </a:r>
            <a:r>
              <a:rPr lang="en-US" altLang="zh-CN" sz="3200" b="1" dirty="0" smtClean="0"/>
              <a:t>=5N</a:t>
            </a:r>
            <a:endParaRPr lang="zh-CN" altLang="en-US" sz="32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7200292" y="1563638"/>
            <a:ext cx="1197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2</a:t>
            </a:r>
            <a:r>
              <a:rPr lang="en-US" altLang="zh-CN" sz="3200" b="1" dirty="0" smtClean="0"/>
              <a:t>=5N</a:t>
            </a:r>
            <a:endParaRPr lang="zh-CN" altLang="en-US" sz="3200" b="1" dirty="0"/>
          </a:p>
        </p:txBody>
      </p:sp>
      <p:cxnSp>
        <p:nvCxnSpPr>
          <p:cNvPr id="29" name="直接箭头连接符 28"/>
          <p:cNvCxnSpPr/>
          <p:nvPr/>
        </p:nvCxnSpPr>
        <p:spPr>
          <a:xfrm>
            <a:off x="6912260" y="2112699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Rectangle 74"/>
          <p:cNvSpPr>
            <a:spLocks noChangeArrowheads="1"/>
          </p:cNvSpPr>
          <p:nvPr/>
        </p:nvSpPr>
        <p:spPr bwMode="auto">
          <a:xfrm>
            <a:off x="314592" y="843558"/>
            <a:ext cx="8829409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宋体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宋体" charset="-122"/>
              </a:rPr>
              <a:t>、下列哪组中的两个力相互平衡（    ）</a:t>
            </a:r>
          </a:p>
        </p:txBody>
      </p:sp>
      <p:pic>
        <p:nvPicPr>
          <p:cNvPr id="31" name="Picture 49" descr="课堂练习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12988" y="100214"/>
            <a:ext cx="3690172" cy="815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10313" y="2463739"/>
            <a:ext cx="573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A</a:t>
            </a:r>
            <a:endParaRPr lang="zh-CN" altLang="en-US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003159" y="2463739"/>
            <a:ext cx="5322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B</a:t>
            </a:r>
            <a:endParaRPr lang="zh-CN" altLang="en-US" sz="32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897489" y="4364185"/>
            <a:ext cx="6582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C</a:t>
            </a:r>
            <a:endParaRPr lang="zh-CN" altLang="en-US" sz="32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6206278" y="4239403"/>
            <a:ext cx="6582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D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323966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3101"/>
            <a:ext cx="7992888" cy="523220"/>
          </a:xfrm>
          <a:prstGeom prst="rect">
            <a:avLst/>
          </a:prstGeom>
          <a:solidFill>
            <a:srgbClr val="FEE6F9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作用力和反作用力</a:t>
            </a:r>
            <a:endParaRPr lang="zh-CN" altLang="en-US" sz="28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544" y="543057"/>
            <a:ext cx="8132201" cy="4595529"/>
            <a:chOff x="184215" y="251509"/>
            <a:chExt cx="8775568" cy="49590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034" b="8696"/>
            <a:stretch/>
          </p:blipFill>
          <p:spPr>
            <a:xfrm>
              <a:off x="184216" y="251509"/>
              <a:ext cx="8775567" cy="4591593"/>
            </a:xfrm>
            <a:prstGeom prst="rect">
              <a:avLst/>
            </a:prstGeom>
          </p:spPr>
        </p:pic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184215" y="4799921"/>
              <a:ext cx="8775566" cy="410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ts val="2160"/>
                </a:lnSpc>
                <a:defRPr/>
              </a:pPr>
              <a:r>
                <a:rPr lang="zh-CN" altLang="en-US" b="1" dirty="0" smtClean="0">
                  <a:latin typeface="宋体" pitchFamily="2" charset="-122"/>
                </a:rPr>
                <a:t>图 </a:t>
              </a:r>
              <a:r>
                <a:rPr lang="en-US" altLang="zh-CN" b="1" dirty="0" smtClean="0">
                  <a:latin typeface="宋体" pitchFamily="2" charset="-122"/>
                </a:rPr>
                <a:t>6-2  </a:t>
              </a:r>
              <a:r>
                <a:rPr lang="zh-CN" altLang="en-US" b="1" dirty="0" smtClean="0">
                  <a:latin typeface="宋体" pitchFamily="2" charset="-122"/>
                </a:rPr>
                <a:t>力的相互作用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58809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590169" y="1221600"/>
            <a:ext cx="3060700" cy="2421583"/>
            <a:chOff x="2471" y="-281"/>
            <a:chExt cx="2064" cy="2519"/>
          </a:xfrm>
        </p:grpSpPr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2471" y="1117"/>
              <a:ext cx="2064" cy="864"/>
              <a:chOff x="1392" y="1488"/>
              <a:chExt cx="2064" cy="720"/>
            </a:xfrm>
          </p:grpSpPr>
          <p:sp>
            <p:nvSpPr>
              <p:cNvPr id="14" name="Rectangle 4"/>
              <p:cNvSpPr>
                <a:spLocks noChangeArrowheads="1"/>
              </p:cNvSpPr>
              <p:nvPr/>
            </p:nvSpPr>
            <p:spPr bwMode="auto">
              <a:xfrm>
                <a:off x="1392" y="1488"/>
                <a:ext cx="2064" cy="96"/>
              </a:xfrm>
              <a:prstGeom prst="rect">
                <a:avLst/>
              </a:prstGeom>
              <a:solidFill>
                <a:srgbClr val="FFCC99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>
                <a:off x="1632" y="1584"/>
                <a:ext cx="96" cy="624"/>
              </a:xfrm>
              <a:prstGeom prst="rect">
                <a:avLst/>
              </a:prstGeom>
              <a:solidFill>
                <a:srgbClr val="FFCC99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" name="Rectangle 6"/>
              <p:cNvSpPr>
                <a:spLocks noChangeArrowheads="1"/>
              </p:cNvSpPr>
              <p:nvPr/>
            </p:nvSpPr>
            <p:spPr bwMode="auto">
              <a:xfrm>
                <a:off x="3120" y="1584"/>
                <a:ext cx="96" cy="624"/>
              </a:xfrm>
              <a:prstGeom prst="rect">
                <a:avLst/>
              </a:prstGeom>
              <a:solidFill>
                <a:srgbClr val="FFCC99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3061" y="663"/>
              <a:ext cx="862" cy="453"/>
            </a:xfrm>
            <a:prstGeom prst="can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 rot="5400000">
              <a:off x="3448" y="865"/>
              <a:ext cx="48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3536" y="1566"/>
              <a:ext cx="367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38100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600" dirty="0">
                  <a:solidFill>
                    <a:srgbClr val="000000"/>
                  </a:solidFill>
                </a:rPr>
                <a:t>G</a:t>
              </a: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3495" y="-281"/>
              <a:ext cx="315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38100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600">
                  <a:solidFill>
                    <a:srgbClr val="000000"/>
                  </a:solidFill>
                </a:rPr>
                <a:t>F</a:t>
              </a:r>
            </a:p>
          </p:txBody>
        </p:sp>
      </p:grpSp>
      <p:grpSp>
        <p:nvGrpSpPr>
          <p:cNvPr id="17" name="Group 13"/>
          <p:cNvGrpSpPr>
            <a:grpSpLocks/>
          </p:cNvGrpSpPr>
          <p:nvPr/>
        </p:nvGrpSpPr>
        <p:grpSpPr bwMode="auto">
          <a:xfrm>
            <a:off x="5003800" y="1216950"/>
            <a:ext cx="3060700" cy="2354655"/>
            <a:chOff x="3016" y="0"/>
            <a:chExt cx="2064" cy="2477"/>
          </a:xfrm>
        </p:grpSpPr>
        <p:grpSp>
          <p:nvGrpSpPr>
            <p:cNvPr id="18" name="Group 14"/>
            <p:cNvGrpSpPr>
              <a:grpSpLocks/>
            </p:cNvGrpSpPr>
            <p:nvPr/>
          </p:nvGrpSpPr>
          <p:grpSpPr bwMode="auto">
            <a:xfrm>
              <a:off x="3016" y="1398"/>
              <a:ext cx="2064" cy="864"/>
              <a:chOff x="1392" y="1488"/>
              <a:chExt cx="2064" cy="720"/>
            </a:xfrm>
          </p:grpSpPr>
          <p:sp>
            <p:nvSpPr>
              <p:cNvPr id="26" name="Rectangle 15"/>
              <p:cNvSpPr>
                <a:spLocks noChangeArrowheads="1"/>
              </p:cNvSpPr>
              <p:nvPr/>
            </p:nvSpPr>
            <p:spPr bwMode="auto">
              <a:xfrm>
                <a:off x="1392" y="1488"/>
                <a:ext cx="2064" cy="96"/>
              </a:xfrm>
              <a:prstGeom prst="rect">
                <a:avLst/>
              </a:prstGeom>
              <a:solidFill>
                <a:srgbClr val="FFCC99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Rectangle 16"/>
              <p:cNvSpPr>
                <a:spLocks noChangeArrowheads="1"/>
              </p:cNvSpPr>
              <p:nvPr/>
            </p:nvSpPr>
            <p:spPr bwMode="auto">
              <a:xfrm>
                <a:off x="1632" y="1584"/>
                <a:ext cx="96" cy="624"/>
              </a:xfrm>
              <a:prstGeom prst="rect">
                <a:avLst/>
              </a:prstGeom>
              <a:solidFill>
                <a:srgbClr val="FFCC99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Rectangle 17"/>
              <p:cNvSpPr>
                <a:spLocks noChangeArrowheads="1"/>
              </p:cNvSpPr>
              <p:nvPr/>
            </p:nvSpPr>
            <p:spPr bwMode="auto">
              <a:xfrm>
                <a:off x="3120" y="1584"/>
                <a:ext cx="96" cy="624"/>
              </a:xfrm>
              <a:prstGeom prst="rect">
                <a:avLst/>
              </a:prstGeom>
              <a:solidFill>
                <a:srgbClr val="FFCC99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" name="AutoShape 18"/>
            <p:cNvSpPr>
              <a:spLocks noChangeArrowheads="1"/>
            </p:cNvSpPr>
            <p:nvPr/>
          </p:nvSpPr>
          <p:spPr bwMode="auto">
            <a:xfrm>
              <a:off x="3606" y="944"/>
              <a:ext cx="862" cy="453"/>
            </a:xfrm>
            <a:prstGeom prst="can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 rot="5400000">
              <a:off x="3993" y="1419"/>
              <a:ext cx="48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 rot="5400000">
              <a:off x="3993" y="1146"/>
              <a:ext cx="48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Text Box 23"/>
            <p:cNvSpPr txBox="1">
              <a:spLocks noChangeArrowheads="1"/>
            </p:cNvSpPr>
            <p:nvPr/>
          </p:nvSpPr>
          <p:spPr bwMode="auto">
            <a:xfrm>
              <a:off x="4179" y="1797"/>
              <a:ext cx="430" cy="6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38100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600">
                  <a:solidFill>
                    <a:srgbClr val="000000"/>
                  </a:solidFill>
                </a:rPr>
                <a:t>F</a:t>
              </a:r>
              <a:r>
                <a:rPr lang="en-US" altLang="zh-CN" sz="3600" baseline="-250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25" name="Text Box 24"/>
            <p:cNvSpPr txBox="1">
              <a:spLocks noChangeArrowheads="1"/>
            </p:cNvSpPr>
            <p:nvPr/>
          </p:nvSpPr>
          <p:spPr bwMode="auto">
            <a:xfrm>
              <a:off x="4116" y="0"/>
              <a:ext cx="430" cy="6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38100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600">
                  <a:solidFill>
                    <a:srgbClr val="000000"/>
                  </a:solidFill>
                </a:rPr>
                <a:t>F</a:t>
              </a:r>
              <a:r>
                <a:rPr lang="en-US" altLang="zh-CN" sz="3600" baseline="-25000">
                  <a:solidFill>
                    <a:srgbClr val="000000"/>
                  </a:solidFill>
                </a:rPr>
                <a:t>2</a:t>
              </a:r>
            </a:p>
          </p:txBody>
        </p:sp>
      </p:grpSp>
      <p:sp>
        <p:nvSpPr>
          <p:cNvPr id="29" name="Text Box 25"/>
          <p:cNvSpPr txBox="1">
            <a:spLocks noChangeArrowheads="1"/>
          </p:cNvSpPr>
          <p:nvPr/>
        </p:nvSpPr>
        <p:spPr bwMode="auto">
          <a:xfrm>
            <a:off x="1115616" y="3759883"/>
            <a:ext cx="190464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000000"/>
                </a:solidFill>
                <a:ea typeface="黑体" pitchFamily="2" charset="-122"/>
              </a:rPr>
              <a:t>平衡</a:t>
            </a:r>
            <a:r>
              <a:rPr lang="zh-CN" altLang="en-US" sz="3200" b="1" dirty="0" smtClean="0">
                <a:solidFill>
                  <a:srgbClr val="000000"/>
                </a:solidFill>
                <a:ea typeface="黑体" pitchFamily="2" charset="-122"/>
              </a:rPr>
              <a:t>力</a:t>
            </a:r>
            <a:endParaRPr lang="zh-CN" altLang="en-US" sz="3200" b="1" dirty="0">
              <a:solidFill>
                <a:srgbClr val="000000"/>
              </a:solidFill>
              <a:ea typeface="黑体" pitchFamily="2" charset="-122"/>
            </a:endParaRPr>
          </a:p>
        </p:txBody>
      </p:sp>
      <p:sp>
        <p:nvSpPr>
          <p:cNvPr id="30" name="Text Box 26"/>
          <p:cNvSpPr txBox="1">
            <a:spLocks noChangeArrowheads="1"/>
          </p:cNvSpPr>
          <p:nvPr/>
        </p:nvSpPr>
        <p:spPr bwMode="auto">
          <a:xfrm>
            <a:off x="5430875" y="3759883"/>
            <a:ext cx="248890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000000"/>
                </a:solidFill>
                <a:ea typeface="黑体" pitchFamily="2" charset="-122"/>
              </a:rPr>
              <a:t>相互作用</a:t>
            </a:r>
            <a:r>
              <a:rPr lang="zh-CN" altLang="en-US" sz="3200" b="1" dirty="0" smtClean="0">
                <a:solidFill>
                  <a:srgbClr val="000000"/>
                </a:solidFill>
                <a:ea typeface="黑体" pitchFamily="2" charset="-122"/>
              </a:rPr>
              <a:t>力</a:t>
            </a:r>
            <a:endParaRPr lang="zh-CN" altLang="en-US" sz="3200" b="1" dirty="0">
              <a:solidFill>
                <a:srgbClr val="000000"/>
              </a:solidFill>
              <a:ea typeface="黑体" pitchFamily="2" charset="-122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899592" y="411510"/>
            <a:ext cx="64778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solidFill>
                  <a:schemeClr val="tx2"/>
                </a:solidFill>
                <a:latin typeface="华文琥珀" pitchFamily="2" charset="-122"/>
                <a:ea typeface="华文琥珀" pitchFamily="2" charset="-122"/>
              </a:rPr>
              <a:t>区别</a:t>
            </a:r>
            <a:r>
              <a:rPr lang="en-US" altLang="zh-CN" sz="3200" b="1" dirty="0" smtClean="0">
                <a:solidFill>
                  <a:schemeClr val="tx2"/>
                </a:solidFill>
                <a:latin typeface="华文琥珀" pitchFamily="2" charset="-122"/>
                <a:ea typeface="华文琥珀" pitchFamily="2" charset="-122"/>
              </a:rPr>
              <a:t>:</a:t>
            </a:r>
            <a:r>
              <a:rPr lang="zh-CN" altLang="en-US" sz="3200" b="1" dirty="0" smtClean="0">
                <a:solidFill>
                  <a:schemeClr val="tx2"/>
                </a:solidFill>
                <a:latin typeface="华文琥珀" pitchFamily="2" charset="-122"/>
                <a:ea typeface="华文琥珀" pitchFamily="2" charset="-122"/>
              </a:rPr>
              <a:t>平衡</a:t>
            </a:r>
            <a:r>
              <a:rPr lang="zh-CN" altLang="en-US" sz="3200" b="1" dirty="0">
                <a:solidFill>
                  <a:schemeClr val="tx2"/>
                </a:solidFill>
                <a:latin typeface="华文琥珀" pitchFamily="2" charset="-122"/>
                <a:ea typeface="华文琥珀" pitchFamily="2" charset="-122"/>
              </a:rPr>
              <a:t>力与相互作用</a:t>
            </a:r>
            <a:r>
              <a:rPr lang="zh-CN" altLang="en-US" sz="3200" b="1" dirty="0" smtClean="0">
                <a:solidFill>
                  <a:schemeClr val="tx2"/>
                </a:solidFill>
                <a:latin typeface="华文琥珀" pitchFamily="2" charset="-122"/>
                <a:ea typeface="华文琥珀" pitchFamily="2" charset="-122"/>
              </a:rPr>
              <a:t>力</a:t>
            </a:r>
            <a:endParaRPr lang="zh-CN" altLang="en-US" sz="3200" b="1" dirty="0">
              <a:solidFill>
                <a:schemeClr val="tx2"/>
              </a:solidFill>
              <a:latin typeface="华文琥珀" pitchFamily="2" charset="-122"/>
              <a:ea typeface="华文琥珀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2074549" y="2381428"/>
            <a:ext cx="0" cy="87654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6501828" y="2620908"/>
            <a:ext cx="0" cy="87654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flipV="1">
            <a:off x="2074549" y="1457453"/>
            <a:ext cx="0" cy="91733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V="1">
            <a:off x="6501829" y="1383618"/>
            <a:ext cx="16009" cy="94601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1" name="Picture 8" descr="PE01561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87474"/>
            <a:ext cx="1690687" cy="923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8867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4"/>
          <p:cNvSpPr>
            <a:spLocks noChangeArrowheads="1"/>
          </p:cNvSpPr>
          <p:nvPr/>
        </p:nvSpPr>
        <p:spPr bwMode="auto">
          <a:xfrm>
            <a:off x="314592" y="987574"/>
            <a:ext cx="8829409" cy="367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spcBef>
                <a:spcPct val="0"/>
              </a:spcBef>
            </a:pPr>
            <a:r>
              <a:rPr lang="en-US" altLang="zh-CN" sz="2800" b="1" dirty="0" smtClean="0">
                <a:latin typeface="宋体" charset="-122"/>
              </a:rPr>
              <a:t>1</a:t>
            </a:r>
            <a:r>
              <a:rPr lang="zh-CN" altLang="en-US" sz="2800" b="1" dirty="0" smtClean="0">
                <a:latin typeface="宋体" charset="-122"/>
              </a:rPr>
              <a:t>、起重机吊着重为</a:t>
            </a:r>
            <a:r>
              <a:rPr lang="en-US" altLang="zh-CN" sz="2800" b="1" dirty="0" smtClean="0">
                <a:latin typeface="宋体" charset="-122"/>
              </a:rPr>
              <a:t>500N</a:t>
            </a:r>
            <a:r>
              <a:rPr lang="zh-CN" altLang="en-US" sz="2800" b="1" dirty="0" smtClean="0">
                <a:latin typeface="宋体" charset="-122"/>
              </a:rPr>
              <a:t>的货物，下列各种情况中，起重机对货物的拉力（填“</a:t>
            </a:r>
            <a:r>
              <a:rPr lang="en-US" altLang="zh-CN" sz="2800" b="1" dirty="0" smtClean="0">
                <a:latin typeface="宋体" charset="-122"/>
              </a:rPr>
              <a:t>&gt;</a:t>
            </a:r>
            <a:r>
              <a:rPr lang="zh-CN" altLang="en-US" sz="2800" b="1" dirty="0" smtClean="0">
                <a:latin typeface="宋体" charset="-122"/>
              </a:rPr>
              <a:t>”、“</a:t>
            </a:r>
            <a:r>
              <a:rPr lang="en-US" altLang="zh-CN" sz="2800" b="1" dirty="0" smtClean="0">
                <a:latin typeface="宋体" charset="-122"/>
              </a:rPr>
              <a:t>&lt;</a:t>
            </a:r>
            <a:r>
              <a:rPr lang="zh-CN" altLang="en-US" sz="2800" b="1" dirty="0" smtClean="0">
                <a:latin typeface="宋体" charset="-122"/>
              </a:rPr>
              <a:t>”或“</a:t>
            </a:r>
            <a:r>
              <a:rPr lang="en-US" altLang="zh-CN" sz="2800" b="1" dirty="0" smtClean="0">
                <a:latin typeface="宋体" charset="-122"/>
              </a:rPr>
              <a:t>=</a:t>
            </a:r>
            <a:r>
              <a:rPr lang="zh-CN" altLang="en-US" sz="2800" b="1" dirty="0" smtClean="0">
                <a:latin typeface="宋体" charset="-122"/>
              </a:rPr>
              <a:t>”）；</a:t>
            </a:r>
            <a:endParaRPr lang="en-US" altLang="zh-CN" sz="2800" b="1" dirty="0" smtClean="0">
              <a:latin typeface="宋体" charset="-122"/>
            </a:endParaRPr>
          </a:p>
          <a:p>
            <a:pPr marL="514350" indent="-514350" algn="l"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800" b="1" dirty="0" smtClean="0">
                <a:latin typeface="宋体" charset="-122"/>
              </a:rPr>
              <a:t>货物静止时，拉力</a:t>
            </a:r>
            <a:r>
              <a:rPr lang="en-US" altLang="zh-CN" sz="2800" b="1" dirty="0" smtClean="0">
                <a:latin typeface="宋体" charset="-122"/>
              </a:rPr>
              <a:t>_____500N;</a:t>
            </a:r>
          </a:p>
          <a:p>
            <a:pPr marL="514350" indent="-514350"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800" b="1" dirty="0" smtClean="0">
                <a:latin typeface="宋体" charset="-122"/>
              </a:rPr>
              <a:t>货物以</a:t>
            </a:r>
            <a:r>
              <a:rPr lang="en-US" altLang="zh-CN" sz="2800" b="1" dirty="0" smtClean="0">
                <a:latin typeface="宋体" charset="-122"/>
              </a:rPr>
              <a:t>2m/s</a:t>
            </a:r>
            <a:r>
              <a:rPr lang="zh-CN" altLang="en-US" sz="2800" b="1" dirty="0" smtClean="0">
                <a:latin typeface="宋体" charset="-122"/>
              </a:rPr>
              <a:t>匀速上升时，</a:t>
            </a:r>
            <a:r>
              <a:rPr lang="zh-CN" altLang="en-US" sz="2800" b="1" dirty="0">
                <a:latin typeface="宋体" charset="-122"/>
              </a:rPr>
              <a:t>拉力</a:t>
            </a:r>
            <a:r>
              <a:rPr lang="en-US" altLang="zh-CN" sz="2800" b="1" dirty="0">
                <a:latin typeface="宋体" charset="-122"/>
              </a:rPr>
              <a:t>_____500N</a:t>
            </a:r>
            <a:r>
              <a:rPr lang="en-US" altLang="zh-CN" sz="2800" b="1" dirty="0" smtClean="0">
                <a:latin typeface="宋体" charset="-122"/>
              </a:rPr>
              <a:t>;</a:t>
            </a:r>
          </a:p>
          <a:p>
            <a:pPr marL="514350" indent="-514350"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800" b="1" dirty="0" smtClean="0">
                <a:latin typeface="宋体" charset="-122"/>
              </a:rPr>
              <a:t>货物以</a:t>
            </a:r>
            <a:r>
              <a:rPr lang="en-US" altLang="zh-CN" sz="2800" b="1" dirty="0" smtClean="0">
                <a:latin typeface="宋体" charset="-122"/>
              </a:rPr>
              <a:t>5m/s</a:t>
            </a:r>
            <a:r>
              <a:rPr lang="zh-CN" altLang="en-US" sz="2800" b="1" dirty="0" smtClean="0">
                <a:latin typeface="宋体" charset="-122"/>
              </a:rPr>
              <a:t>匀速上升</a:t>
            </a:r>
            <a:r>
              <a:rPr lang="zh-CN" altLang="en-US" sz="2800" b="1" dirty="0">
                <a:latin typeface="宋体" charset="-122"/>
              </a:rPr>
              <a:t>时，拉力</a:t>
            </a:r>
            <a:r>
              <a:rPr lang="en-US" altLang="zh-CN" sz="2800" b="1" dirty="0">
                <a:latin typeface="宋体" charset="-122"/>
              </a:rPr>
              <a:t>_____500N</a:t>
            </a:r>
            <a:r>
              <a:rPr lang="en-US" altLang="zh-CN" sz="2800" b="1" dirty="0" smtClean="0">
                <a:latin typeface="宋体" charset="-122"/>
              </a:rPr>
              <a:t>;</a:t>
            </a:r>
          </a:p>
          <a:p>
            <a:pPr marL="514350" indent="-514350"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800" b="1" dirty="0" smtClean="0">
                <a:latin typeface="宋体" charset="-122"/>
              </a:rPr>
              <a:t>货物匀速下降时，</a:t>
            </a:r>
            <a:r>
              <a:rPr lang="zh-CN" altLang="en-US" sz="2800" b="1" dirty="0">
                <a:latin typeface="宋体" charset="-122"/>
              </a:rPr>
              <a:t>拉力</a:t>
            </a:r>
            <a:r>
              <a:rPr lang="en-US" altLang="zh-CN" sz="2800" b="1" dirty="0">
                <a:latin typeface="宋体" charset="-122"/>
              </a:rPr>
              <a:t>_____500N</a:t>
            </a:r>
            <a:r>
              <a:rPr lang="en-US" altLang="zh-CN" sz="2800" b="1" dirty="0" smtClean="0">
                <a:latin typeface="宋体" charset="-122"/>
              </a:rPr>
              <a:t>;</a:t>
            </a:r>
          </a:p>
          <a:p>
            <a:pPr marL="514350" indent="-514350"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800" b="1" dirty="0" smtClean="0">
                <a:latin typeface="宋体" charset="-122"/>
              </a:rPr>
              <a:t>货物加速上升</a:t>
            </a:r>
            <a:r>
              <a:rPr lang="zh-CN" altLang="en-US" sz="2800" b="1" dirty="0">
                <a:latin typeface="宋体" charset="-122"/>
              </a:rPr>
              <a:t>时，拉力</a:t>
            </a:r>
            <a:r>
              <a:rPr lang="en-US" altLang="zh-CN" sz="2800" b="1" dirty="0">
                <a:latin typeface="宋体" charset="-122"/>
              </a:rPr>
              <a:t>_____500N</a:t>
            </a:r>
            <a:r>
              <a:rPr lang="en-US" altLang="zh-CN" sz="2800" b="1" dirty="0" smtClean="0">
                <a:latin typeface="宋体" charset="-122"/>
              </a:rPr>
              <a:t>;</a:t>
            </a:r>
          </a:p>
          <a:p>
            <a:pPr marL="514350" indent="-514350"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800" b="1" dirty="0" smtClean="0">
                <a:latin typeface="宋体" charset="-122"/>
              </a:rPr>
              <a:t>货物加速下降时，</a:t>
            </a:r>
            <a:r>
              <a:rPr lang="zh-CN" altLang="en-US" sz="2800" b="1" dirty="0">
                <a:latin typeface="宋体" charset="-122"/>
              </a:rPr>
              <a:t>拉力</a:t>
            </a:r>
            <a:r>
              <a:rPr lang="en-US" altLang="zh-CN" sz="2800" b="1" dirty="0">
                <a:latin typeface="宋体" charset="-122"/>
              </a:rPr>
              <a:t>_____</a:t>
            </a:r>
            <a:r>
              <a:rPr lang="en-US" altLang="zh-CN" sz="2800" b="1" dirty="0" smtClean="0">
                <a:latin typeface="宋体" charset="-122"/>
              </a:rPr>
              <a:t>500N</a:t>
            </a:r>
            <a:r>
              <a:rPr lang="zh-CN" altLang="en-US" sz="2800" b="1" dirty="0">
                <a:latin typeface="宋体" charset="-122"/>
              </a:rPr>
              <a:t>。</a:t>
            </a:r>
            <a:endParaRPr lang="en-US" altLang="zh-CN" sz="2800" b="1" dirty="0">
              <a:latin typeface="宋体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9416" y="1735612"/>
            <a:ext cx="97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=</a:t>
            </a:r>
            <a:endParaRPr lang="zh-CN" altLang="en-US" sz="3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6938" y="2157981"/>
            <a:ext cx="97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=</a:t>
            </a:r>
            <a:endParaRPr lang="zh-CN" altLang="en-US" sz="3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97571" y="2621463"/>
            <a:ext cx="97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=</a:t>
            </a:r>
            <a:endParaRPr lang="zh-CN" altLang="en-US" sz="3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7984" y="3042413"/>
            <a:ext cx="97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=</a:t>
            </a:r>
            <a:endParaRPr lang="zh-CN" altLang="en-US" sz="3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84" y="3467746"/>
            <a:ext cx="97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&gt;</a:t>
            </a:r>
            <a:endParaRPr lang="zh-CN" altLang="en-US" sz="3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13347" y="3920595"/>
            <a:ext cx="97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&lt;</a:t>
            </a:r>
            <a:endParaRPr lang="zh-CN" altLang="en-US" sz="3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" name="Picture 49" descr="课堂练习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12988" y="100214"/>
            <a:ext cx="3690172" cy="815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7194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4"/>
          <p:cNvSpPr>
            <a:spLocks noChangeArrowheads="1"/>
          </p:cNvSpPr>
          <p:nvPr/>
        </p:nvSpPr>
        <p:spPr bwMode="auto">
          <a:xfrm>
            <a:off x="314592" y="915566"/>
            <a:ext cx="8361865" cy="3366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 smtClean="0">
                <a:latin typeface="宋体" charset="-122"/>
              </a:rPr>
              <a:t>2</a:t>
            </a:r>
            <a:r>
              <a:rPr lang="zh-CN" altLang="en-US" sz="2800" b="1" dirty="0" smtClean="0">
                <a:latin typeface="宋体" charset="-122"/>
              </a:rPr>
              <a:t>、若物体受到水平向左的力是</a:t>
            </a:r>
            <a:r>
              <a:rPr lang="en-US" altLang="zh-CN" sz="2800" b="1" dirty="0" smtClean="0">
                <a:latin typeface="宋体" charset="-122"/>
              </a:rPr>
              <a:t>50N</a:t>
            </a:r>
            <a:r>
              <a:rPr lang="zh-CN" altLang="en-US" sz="2800" b="1" dirty="0" smtClean="0">
                <a:latin typeface="宋体" charset="-122"/>
              </a:rPr>
              <a:t>，水平向右的</a:t>
            </a:r>
            <a:endParaRPr lang="en-US" altLang="zh-CN" sz="2800" b="1" dirty="0" smtClean="0">
              <a:latin typeface="宋体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宋体" charset="-122"/>
              </a:rPr>
              <a:t> </a:t>
            </a:r>
            <a:r>
              <a:rPr lang="en-US" altLang="zh-CN" sz="2800" b="1" dirty="0" smtClean="0">
                <a:latin typeface="宋体" charset="-122"/>
              </a:rPr>
              <a:t>  </a:t>
            </a:r>
            <a:r>
              <a:rPr lang="zh-CN" altLang="en-US" sz="2800" b="1" dirty="0" smtClean="0">
                <a:latin typeface="宋体" charset="-122"/>
              </a:rPr>
              <a:t>力也是</a:t>
            </a:r>
            <a:r>
              <a:rPr lang="en-US" altLang="zh-CN" sz="2800" b="1" dirty="0" smtClean="0">
                <a:latin typeface="宋体" charset="-122"/>
              </a:rPr>
              <a:t>50N</a:t>
            </a:r>
            <a:r>
              <a:rPr lang="zh-CN" altLang="en-US" sz="2800" b="1" dirty="0" smtClean="0">
                <a:latin typeface="宋体" charset="-122"/>
              </a:rPr>
              <a:t>，则物体的状态是（      ）</a:t>
            </a:r>
            <a:endParaRPr lang="en-US" altLang="zh-CN" sz="2800" b="1" dirty="0" smtClean="0">
              <a:latin typeface="宋体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 smtClean="0">
                <a:latin typeface="宋体" charset="-122"/>
              </a:rPr>
              <a:t>   A</a:t>
            </a:r>
            <a:r>
              <a:rPr lang="zh-CN" altLang="en-US" sz="2800" b="1" dirty="0" smtClean="0">
                <a:latin typeface="宋体" charset="-122"/>
              </a:rPr>
              <a:t>、静止            </a:t>
            </a:r>
            <a:r>
              <a:rPr lang="en-US" altLang="zh-CN" sz="2800" b="1" dirty="0" smtClean="0">
                <a:latin typeface="宋体" charset="-122"/>
              </a:rPr>
              <a:t>B</a:t>
            </a:r>
            <a:r>
              <a:rPr lang="zh-CN" altLang="en-US" sz="2800" b="1" dirty="0" smtClean="0">
                <a:latin typeface="宋体" charset="-122"/>
              </a:rPr>
              <a:t>、匀速向左运动</a:t>
            </a:r>
            <a:endParaRPr lang="en-US" altLang="zh-CN" sz="2800" b="1" dirty="0" smtClean="0">
              <a:latin typeface="宋体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 smtClean="0">
                <a:latin typeface="宋体" charset="-122"/>
              </a:rPr>
              <a:t>   C</a:t>
            </a:r>
            <a:r>
              <a:rPr lang="zh-CN" altLang="en-US" sz="2800" b="1" dirty="0" smtClean="0">
                <a:latin typeface="宋体" charset="-122"/>
              </a:rPr>
              <a:t>、匀速向右运动    </a:t>
            </a:r>
            <a:r>
              <a:rPr lang="en-US" altLang="zh-CN" sz="2800" b="1" dirty="0" smtClean="0">
                <a:latin typeface="宋体" charset="-122"/>
              </a:rPr>
              <a:t>D</a:t>
            </a:r>
            <a:r>
              <a:rPr lang="zh-CN" altLang="en-US" sz="2800" b="1" dirty="0" smtClean="0">
                <a:latin typeface="宋体" charset="-122"/>
              </a:rPr>
              <a:t>、以上情况都有可能</a:t>
            </a:r>
            <a:endParaRPr lang="en-US" altLang="zh-CN" sz="2800" b="1" dirty="0">
              <a:latin typeface="宋体" charset="-122"/>
            </a:endParaRPr>
          </a:p>
        </p:txBody>
      </p:sp>
      <p:pic>
        <p:nvPicPr>
          <p:cNvPr id="4" name="Picture 49" descr="课堂练习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12988" y="100214"/>
            <a:ext cx="3690172" cy="815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5680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51493"/>
            <a:ext cx="9144000" cy="444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417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410420">
            <a:off x="458626" y="75909"/>
            <a:ext cx="466173" cy="437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23528" y="709837"/>
            <a:ext cx="8496944" cy="2154436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en-US" altLang="zh-CN" sz="2400" b="1" dirty="0" smtClean="0">
                <a:latin typeface="宋体" charset="-122"/>
              </a:rPr>
              <a:t>  1</a:t>
            </a:r>
            <a:r>
              <a:rPr lang="zh-CN" altLang="en-US" sz="2400" b="1" dirty="0" smtClean="0">
                <a:latin typeface="宋体" charset="-122"/>
              </a:rPr>
              <a:t>、冬天里，某些地方的人们常用狗拉雪橇来代步。一条狗用</a:t>
            </a:r>
            <a:r>
              <a:rPr lang="en-US" altLang="zh-CN" sz="2400" b="1" dirty="0" smtClean="0">
                <a:latin typeface="宋体" charset="-122"/>
              </a:rPr>
              <a:t>200N</a:t>
            </a:r>
            <a:r>
              <a:rPr lang="zh-CN" altLang="en-US" sz="2400" b="1" dirty="0" smtClean="0">
                <a:latin typeface="宋体" charset="-122"/>
              </a:rPr>
              <a:t>的水平拉力拉着重</a:t>
            </a:r>
            <a:r>
              <a:rPr lang="en-US" altLang="zh-CN" sz="2400" b="1" dirty="0" smtClean="0">
                <a:latin typeface="宋体" charset="-122"/>
              </a:rPr>
              <a:t>2000N</a:t>
            </a:r>
            <a:r>
              <a:rPr lang="zh-CN" altLang="en-US" sz="2400" b="1" dirty="0" smtClean="0">
                <a:latin typeface="宋体" charset="-122"/>
              </a:rPr>
              <a:t>的雪橇在水平雪面上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charset="-122"/>
              </a:rPr>
              <a:t>匀速</a:t>
            </a:r>
            <a:r>
              <a:rPr lang="zh-CN" altLang="en-US" sz="2400" b="1" dirty="0" smtClean="0">
                <a:latin typeface="宋体" charset="-122"/>
              </a:rPr>
              <a:t>向东前进，雪橇受到地面的滑动摩擦力的大小是</a:t>
            </a:r>
            <a:r>
              <a:rPr lang="en-US" altLang="zh-CN" sz="2400" b="1" dirty="0" smtClean="0">
                <a:latin typeface="宋体" charset="-122"/>
              </a:rPr>
              <a:t>_______N</a:t>
            </a:r>
            <a:r>
              <a:rPr lang="zh-CN" altLang="en-US" sz="2400" b="1" dirty="0" smtClean="0">
                <a:latin typeface="宋体" charset="-122"/>
              </a:rPr>
              <a:t>，方向是</a:t>
            </a:r>
            <a:r>
              <a:rPr lang="en-US" altLang="zh-CN" sz="2400" b="1" dirty="0" smtClean="0">
                <a:latin typeface="宋体" charset="-122"/>
              </a:rPr>
              <a:t>________</a:t>
            </a:r>
            <a:r>
              <a:rPr lang="zh-CN" altLang="en-US" sz="2400" b="1" dirty="0" smtClean="0">
                <a:latin typeface="宋体" charset="-122"/>
              </a:rPr>
              <a:t>。此时，雪橇受到的重力和</a:t>
            </a:r>
            <a:r>
              <a:rPr lang="en-US" altLang="zh-CN" sz="2400" b="1" dirty="0" smtClean="0">
                <a:latin typeface="宋体" charset="-122"/>
              </a:rPr>
              <a:t>__</a:t>
            </a:r>
            <a:r>
              <a:rPr lang="en-US" altLang="zh-CN" sz="2400" b="1" dirty="0">
                <a:latin typeface="宋体" charset="-122"/>
              </a:rPr>
              <a:t>_</a:t>
            </a:r>
            <a:r>
              <a:rPr lang="en-US" altLang="zh-CN" sz="2400" b="1" dirty="0" smtClean="0">
                <a:latin typeface="宋体" charset="-122"/>
              </a:rPr>
              <a:t>____</a:t>
            </a:r>
            <a:r>
              <a:rPr lang="zh-CN" altLang="en-US" sz="2400" b="1" dirty="0" smtClean="0">
                <a:latin typeface="宋体" charset="-122"/>
              </a:rPr>
              <a:t>是一对平衡力，这个力的大小为</a:t>
            </a:r>
            <a:r>
              <a:rPr lang="en-US" altLang="zh-CN" sz="2400" b="1" dirty="0" smtClean="0">
                <a:latin typeface="宋体" charset="-122"/>
              </a:rPr>
              <a:t>______</a:t>
            </a:r>
            <a:r>
              <a:rPr lang="en-US" altLang="zh-CN" sz="2400" b="1" dirty="0">
                <a:latin typeface="宋体" charset="-122"/>
              </a:rPr>
              <a:t>_</a:t>
            </a:r>
            <a:r>
              <a:rPr lang="en-US" altLang="zh-CN" sz="2400" b="1" dirty="0" smtClean="0">
                <a:latin typeface="宋体" charset="-122"/>
              </a:rPr>
              <a:t>N</a:t>
            </a:r>
            <a:r>
              <a:rPr lang="zh-CN" altLang="en-US" sz="2400" b="1" dirty="0" smtClean="0">
                <a:latin typeface="宋体" charset="-122"/>
              </a:rPr>
              <a:t>，方向是</a:t>
            </a:r>
            <a:r>
              <a:rPr lang="en-US" altLang="zh-CN" sz="2400" b="1" dirty="0" smtClean="0">
                <a:latin typeface="宋体" charset="-122"/>
              </a:rPr>
              <a:t>_________</a:t>
            </a:r>
            <a:r>
              <a:rPr lang="zh-CN" altLang="en-US" sz="2400" b="1" dirty="0" smtClean="0">
                <a:latin typeface="宋体" charset="-122"/>
              </a:rPr>
              <a:t>。</a:t>
            </a:r>
            <a:endParaRPr lang="en-US" altLang="zh-CN" sz="2400" b="1" dirty="0">
              <a:latin typeface="宋体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80410"/>
            <a:ext cx="8280920" cy="523220"/>
          </a:xfrm>
          <a:prstGeom prst="rect">
            <a:avLst/>
          </a:prstGeom>
          <a:gradFill flip="none" rotWithShape="1">
            <a:gsLst>
              <a:gs pos="38000">
                <a:srgbClr val="71C20E"/>
              </a:gs>
              <a:gs pos="90000">
                <a:srgbClr val="B0E37D">
                  <a:alpha val="0"/>
                </a:srgb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     课本作业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410420">
            <a:off x="278174" y="80594"/>
            <a:ext cx="461837" cy="433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23138" y="158130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C00000"/>
                </a:solidFill>
              </a:rPr>
              <a:t>200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88173" y="197310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</a:rPr>
              <a:t>支持力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1418" y="1983874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</a:rPr>
              <a:t>水平向西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55777" y="2415781"/>
            <a:ext cx="1043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C00000"/>
                </a:solidFill>
              </a:rPr>
              <a:t>2000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60032" y="2405148"/>
            <a:ext cx="1826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</a:rPr>
              <a:t>竖直向上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718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286000" cy="357188"/>
          </a:xfrm>
        </p:spPr>
        <p:txBody>
          <a:bodyPr/>
          <a:lstStyle/>
          <a:p>
            <a:fld id="{BB3D6AF5-C054-481E-AED2-6C901DC9BBC6}" type="slidenum">
              <a:rPr lang="en-US" altLang="zh-CN" sz="1400" b="1"/>
              <a:pPr/>
              <a:t>2</a:t>
            </a:fld>
            <a:endParaRPr lang="en-US" altLang="zh-CN" sz="1400" b="1"/>
          </a:p>
        </p:txBody>
      </p:sp>
      <p:pic>
        <p:nvPicPr>
          <p:cNvPr id="9" name="Picture 2" descr="教学目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4363" y="411510"/>
            <a:ext cx="4035425" cy="962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33450" y="1419622"/>
            <a:ext cx="7386638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62F0BA">
                    <a:alpha val="82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kumimoji="1" lang="en-US" altLang="zh-CN" sz="2400" b="1" dirty="0">
                <a:solidFill>
                  <a:srgbClr val="0000FF"/>
                </a:solidFill>
                <a:latin typeface="宋体" charset="-122"/>
              </a:rPr>
              <a:t>    </a:t>
            </a:r>
            <a:r>
              <a:rPr kumimoji="1" lang="en-US" altLang="en-US" sz="2400" b="1" dirty="0">
                <a:solidFill>
                  <a:srgbClr val="0000FF"/>
                </a:solidFill>
                <a:latin typeface="宋体" charset="-122"/>
              </a:rPr>
              <a:t>1、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charset="-122"/>
              </a:rPr>
              <a:t>知道平衡力的概念，知道什么是平衡状态；</a:t>
            </a:r>
            <a:r>
              <a:rPr kumimoji="1" lang="zh-CN" altLang="en-US" sz="2800" b="1" dirty="0">
                <a:solidFill>
                  <a:srgbClr val="0000FF"/>
                </a:solidFill>
                <a:latin typeface="宋体" charset="-122"/>
              </a:rPr>
              <a:t> </a:t>
            </a:r>
          </a:p>
        </p:txBody>
      </p:sp>
      <p:pic>
        <p:nvPicPr>
          <p:cNvPr id="11" name="Picture 5" descr="小蝴蝶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0913" y="1430336"/>
            <a:ext cx="527050" cy="442913"/>
          </a:xfrm>
          <a:prstGeom prst="rect">
            <a:avLst/>
          </a:prstGeom>
          <a:noFill/>
          <a:effectLst>
            <a:outerShdw dist="81320" dir="2319588" algn="ctr" rotWithShape="0">
              <a:srgbClr val="FF006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827584" y="1995686"/>
            <a:ext cx="7386637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62F0BA">
                    <a:alpha val="82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kumimoji="1" lang="en-US" altLang="zh-CN" sz="2800" b="1">
                <a:solidFill>
                  <a:srgbClr val="0000FF"/>
                </a:solidFill>
                <a:latin typeface="宋体" charset="-122"/>
              </a:rPr>
              <a:t>    </a:t>
            </a:r>
            <a:r>
              <a:rPr kumimoji="1" lang="en-US" altLang="en-US" sz="2400" b="1">
                <a:solidFill>
                  <a:srgbClr val="0000FF"/>
                </a:solidFill>
                <a:latin typeface="宋体" charset="-122"/>
              </a:rPr>
              <a:t>2、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认识在平衡力的作用下，物体保持静止状态或匀速直线运动状态；</a:t>
            </a:r>
            <a:r>
              <a:rPr kumimoji="1" lang="zh-CN" altLang="en-US" sz="2800" b="1">
                <a:solidFill>
                  <a:srgbClr val="0000FF"/>
                </a:solidFill>
                <a:latin typeface="宋体" charset="-122"/>
              </a:rPr>
              <a:t> </a:t>
            </a:r>
            <a:endParaRPr kumimoji="1" lang="en-US" altLang="en-US" sz="2800" b="1">
              <a:solidFill>
                <a:srgbClr val="0000FF"/>
              </a:solidFill>
              <a:latin typeface="宋体" charset="-122"/>
            </a:endParaRPr>
          </a:p>
        </p:txBody>
      </p:sp>
      <p:pic>
        <p:nvPicPr>
          <p:cNvPr id="13" name="Picture 7" descr="小蝴蝶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5059" y="2075458"/>
            <a:ext cx="511175" cy="421481"/>
          </a:xfrm>
          <a:prstGeom prst="rect">
            <a:avLst/>
          </a:prstGeom>
          <a:noFill/>
          <a:effectLst>
            <a:outerShdw dist="81320" dir="2319588" algn="ctr" rotWithShape="0">
              <a:srgbClr val="FF006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922339" y="3011092"/>
            <a:ext cx="7386637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62F0BA">
                    <a:alpha val="82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kumimoji="1" lang="en-US" altLang="zh-CN" sz="2400" b="1" dirty="0">
                <a:solidFill>
                  <a:srgbClr val="0000FF"/>
                </a:solidFill>
                <a:latin typeface="宋体" charset="-122"/>
              </a:rPr>
              <a:t>    </a:t>
            </a:r>
            <a:r>
              <a:rPr kumimoji="1" lang="en-US" altLang="en-US" sz="2400" b="1" dirty="0">
                <a:solidFill>
                  <a:srgbClr val="0000FF"/>
                </a:solidFill>
                <a:latin typeface="宋体" charset="-122"/>
              </a:rPr>
              <a:t>3、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charset="-122"/>
              </a:rPr>
              <a:t>通过实验探究，认识二力平衡的条件，理解物体运动状态改变的原因；</a:t>
            </a:r>
          </a:p>
        </p:txBody>
      </p:sp>
      <p:pic>
        <p:nvPicPr>
          <p:cNvPr id="15" name="Picture 9" descr="小蝴蝶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026" y="3061097"/>
            <a:ext cx="498475" cy="419100"/>
          </a:xfrm>
          <a:prstGeom prst="rect">
            <a:avLst/>
          </a:prstGeom>
          <a:noFill/>
          <a:effectLst>
            <a:outerShdw dist="81320" dir="2319588" algn="ctr" rotWithShape="0">
              <a:srgbClr val="FF006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912814" y="3980435"/>
            <a:ext cx="7386637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62F0BA">
                    <a:alpha val="82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    4</a:t>
            </a:r>
            <a:r>
              <a:rPr kumimoji="1" lang="en-US" altLang="en-US" sz="24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会运用二力平衡条件解决简单的实际问题。</a:t>
            </a:r>
          </a:p>
        </p:txBody>
      </p:sp>
      <p:pic>
        <p:nvPicPr>
          <p:cNvPr id="17" name="Picture 13" descr="小蝴蝶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026" y="3974482"/>
            <a:ext cx="498475" cy="419100"/>
          </a:xfrm>
          <a:prstGeom prst="rect">
            <a:avLst/>
          </a:prstGeom>
          <a:noFill/>
          <a:effectLst>
            <a:outerShdw dist="81320" dir="2319588" algn="ctr" rotWithShape="0">
              <a:srgbClr val="FF006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992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552"/>
          <a:stretch/>
        </p:blipFill>
        <p:spPr bwMode="auto">
          <a:xfrm>
            <a:off x="744943" y="83369"/>
            <a:ext cx="7620000" cy="4338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411510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推不动</a:t>
            </a:r>
            <a:endParaRPr lang="zh-CN" altLang="en-US" sz="5400" b="1" dirty="0"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326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29" b="9946"/>
          <a:stretch/>
        </p:blipFill>
        <p:spPr>
          <a:xfrm>
            <a:off x="1" y="0"/>
            <a:ext cx="9739638" cy="5180923"/>
          </a:xfrm>
          <a:prstGeom prst="rect">
            <a:avLst/>
          </a:prstGeom>
        </p:spPr>
      </p:pic>
      <p:sp>
        <p:nvSpPr>
          <p:cNvPr id="3" name="WordArt 17"/>
          <p:cNvSpPr>
            <a:spLocks noChangeArrowheads="1" noChangeShapeType="1" noTextEdit="1"/>
          </p:cNvSpPr>
          <p:nvPr/>
        </p:nvSpPr>
        <p:spPr bwMode="auto">
          <a:xfrm>
            <a:off x="2051720" y="2301720"/>
            <a:ext cx="5400600" cy="70207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89518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这节</a:t>
            </a:r>
            <a:r>
              <a:rPr lang="zh-CN" altLang="en-US" sz="36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课你有什么收获？</a:t>
            </a:r>
            <a:endParaRPr lang="zh-CN" altLang="en-US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593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8" descr="text271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" t="13001" r="-46" b="24317"/>
          <a:stretch/>
        </p:blipFill>
        <p:spPr bwMode="auto">
          <a:xfrm>
            <a:off x="4176" y="0"/>
            <a:ext cx="913982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769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a1.att.hudong.com/25/17/300000559649128022175749048_95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76284" y="699543"/>
            <a:ext cx="4927764" cy="317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www.ulaaq.com/Portals/_MenkCms/images/default/bamen2008092511270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5004048" y="699542"/>
            <a:ext cx="396044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578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4691920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图 </a:t>
            </a:r>
            <a:r>
              <a:rPr lang="en-US" altLang="zh-CN" sz="2000" b="1" dirty="0" smtClean="0"/>
              <a:t>7-18   </a:t>
            </a:r>
            <a:r>
              <a:rPr lang="zh-CN" altLang="en-US" sz="2000" b="1" dirty="0" smtClean="0"/>
              <a:t>僵持的“人象大战”</a:t>
            </a:r>
            <a:endParaRPr lang="zh-CN" altLang="en-US" sz="2000" b="1" dirty="0"/>
          </a:p>
        </p:txBody>
      </p:sp>
      <p:sp>
        <p:nvSpPr>
          <p:cNvPr id="4" name="椭圆形标注 3"/>
          <p:cNvSpPr/>
          <p:nvPr/>
        </p:nvSpPr>
        <p:spPr>
          <a:xfrm>
            <a:off x="6444208" y="2301720"/>
            <a:ext cx="2376264" cy="990110"/>
          </a:xfrm>
          <a:prstGeom prst="wedgeEllipseCallout">
            <a:avLst>
              <a:gd name="adj1" fmla="val -41502"/>
              <a:gd name="adj2" fmla="val -59061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</a:rPr>
              <a:t>静止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的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绳子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4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3759" b="3759"/>
          <a:stretch/>
        </p:blipFill>
        <p:spPr>
          <a:xfrm>
            <a:off x="1" y="-200908"/>
            <a:ext cx="9144000" cy="5344408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5076056" y="1127089"/>
            <a:ext cx="3816424" cy="661574"/>
          </a:xfrm>
          <a:prstGeom prst="wedgeEllipseCallout">
            <a:avLst>
              <a:gd name="adj1" fmla="val -49184"/>
              <a:gd name="adj2" fmla="val 7217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匀速直线运动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64342" y="4515966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匀速行驶的汽车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47665" y="464526"/>
            <a:ext cx="2664297" cy="707886"/>
            <a:chOff x="1547664" y="619369"/>
            <a:chExt cx="2664297" cy="943847"/>
          </a:xfrm>
        </p:grpSpPr>
        <p:sp>
          <p:nvSpPr>
            <p:cNvPr id="3" name="左箭头 2"/>
            <p:cNvSpPr/>
            <p:nvPr/>
          </p:nvSpPr>
          <p:spPr>
            <a:xfrm>
              <a:off x="2627785" y="764704"/>
              <a:ext cx="1584176" cy="208608"/>
            </a:xfrm>
            <a:prstGeom prst="leftArrow">
              <a:avLst>
                <a:gd name="adj1" fmla="val 50000"/>
                <a:gd name="adj2" fmla="val 137921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547664" y="619369"/>
              <a:ext cx="1242648" cy="9438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0000"/>
                  </a:solidFill>
                </a:rPr>
                <a:t>F</a:t>
              </a:r>
              <a:r>
                <a:rPr lang="zh-CN" altLang="en-US" sz="3200" b="1" baseline="-25000" dirty="0" smtClean="0">
                  <a:solidFill>
                    <a:srgbClr val="FF0000"/>
                  </a:solidFill>
                </a:rPr>
                <a:t>牵引力</a:t>
              </a:r>
              <a:endParaRPr lang="zh-CN" altLang="en-US" sz="3200" b="1" baseline="-25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55976" y="467308"/>
            <a:ext cx="2753086" cy="707886"/>
            <a:chOff x="4355976" y="623077"/>
            <a:chExt cx="2753086" cy="943847"/>
          </a:xfrm>
        </p:grpSpPr>
        <p:sp>
          <p:nvSpPr>
            <p:cNvPr id="8" name="左箭头 7"/>
            <p:cNvSpPr/>
            <p:nvPr/>
          </p:nvSpPr>
          <p:spPr>
            <a:xfrm flipH="1">
              <a:off x="4355976" y="764704"/>
              <a:ext cx="1584176" cy="208608"/>
            </a:xfrm>
            <a:prstGeom prst="leftArrow">
              <a:avLst>
                <a:gd name="adj1" fmla="val 50000"/>
                <a:gd name="adj2" fmla="val 141608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940152" y="623077"/>
              <a:ext cx="1168910" cy="9438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FF0000"/>
                  </a:solidFill>
                </a:rPr>
                <a:t>f</a:t>
              </a:r>
              <a:r>
                <a:rPr lang="zh-CN" altLang="en-US" sz="3200" b="1" baseline="-25000" dirty="0" smtClean="0">
                  <a:solidFill>
                    <a:srgbClr val="FF0000"/>
                  </a:solidFill>
                </a:rPr>
                <a:t>摩擦力</a:t>
              </a:r>
              <a:endParaRPr lang="zh-CN" altLang="en-US" sz="3200" b="1" baseline="-25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4170199" y="533752"/>
            <a:ext cx="216024" cy="21602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06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41481"/>
            <a:ext cx="878497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</a:rPr>
              <a:t>受力分析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445463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图 </a:t>
            </a:r>
            <a:r>
              <a:rPr lang="en-US" altLang="zh-CN" sz="2000" b="1" dirty="0" smtClean="0"/>
              <a:t>7-20   </a:t>
            </a:r>
            <a:r>
              <a:rPr lang="zh-CN" altLang="en-US" sz="2000" b="1" dirty="0" smtClean="0"/>
              <a:t>静止的杯子</a:t>
            </a:r>
            <a:endParaRPr lang="zh-CN" alt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4454630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图 </a:t>
            </a:r>
            <a:r>
              <a:rPr lang="en-US" altLang="zh-CN" sz="2000" b="1" dirty="0" smtClean="0"/>
              <a:t>7-19   </a:t>
            </a:r>
            <a:r>
              <a:rPr lang="zh-CN" altLang="en-US" sz="2000" b="1" dirty="0" smtClean="0"/>
              <a:t>匀速下降的跳伞运动员</a:t>
            </a:r>
            <a:endParaRPr lang="zh-CN" altLang="en-US" sz="20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909127"/>
            <a:ext cx="2721381" cy="35455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1456566"/>
            <a:ext cx="3403817" cy="299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258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365" y="1635376"/>
            <a:ext cx="4985763" cy="278722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11017" y="195486"/>
            <a:ext cx="7750175" cy="523341"/>
            <a:chOff x="228600" y="116632"/>
            <a:chExt cx="7750175" cy="697788"/>
          </a:xfrm>
        </p:grpSpPr>
        <p:sp>
          <p:nvSpPr>
            <p:cNvPr id="3" name="Text Box 22"/>
            <p:cNvSpPr txBox="1">
              <a:spLocks noChangeArrowheads="1"/>
            </p:cNvSpPr>
            <p:nvPr/>
          </p:nvSpPr>
          <p:spPr bwMode="auto">
            <a:xfrm>
              <a:off x="352731" y="198867"/>
              <a:ext cx="1422184" cy="615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2">
                      <a:lumMod val="75000"/>
                    </a:schemeClr>
                  </a:solidFill>
                  <a:ea typeface="黑体" pitchFamily="2" charset="-122"/>
                </a:rPr>
                <a:t>实验探究</a:t>
              </a:r>
              <a:endParaRPr lang="zh-CN" altLang="en-US" sz="2400" b="1" dirty="0">
                <a:solidFill>
                  <a:schemeClr val="tx2">
                    <a:lumMod val="75000"/>
                  </a:schemeClr>
                </a:solidFill>
                <a:ea typeface="黑体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228600" y="116632"/>
              <a:ext cx="1931193" cy="63359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159794" y="441016"/>
              <a:ext cx="5818981" cy="0"/>
            </a:xfrm>
            <a:prstGeom prst="line">
              <a:avLst/>
            </a:pr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388565" y="789552"/>
            <a:ext cx="56886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二力平衡条件</a:t>
            </a:r>
            <a:endParaRPr lang="zh-CN" altLang="zh-CN" sz="3600" b="1" dirty="0">
              <a:solidFill>
                <a:srgbClr val="7030A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26" name="Picture 2" descr="http://res.tongyi.com/resources/article/student/junior/2011/0521/17.files/image0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44421" y="1854387"/>
            <a:ext cx="2488019" cy="2589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47664" y="4083918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图 </a:t>
            </a:r>
            <a:r>
              <a:rPr lang="en-US" altLang="zh-CN" sz="2000" b="1" dirty="0" smtClean="0"/>
              <a:t>7-21   </a:t>
            </a:r>
            <a:r>
              <a:rPr lang="zh-CN" altLang="en-US" sz="2000" b="1" dirty="0" smtClean="0"/>
              <a:t>二力平衡的实验装置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311450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1017" y="195486"/>
            <a:ext cx="7750175" cy="523341"/>
            <a:chOff x="228600" y="116632"/>
            <a:chExt cx="7750175" cy="697788"/>
          </a:xfrm>
        </p:grpSpPr>
        <p:sp>
          <p:nvSpPr>
            <p:cNvPr id="3" name="Text Box 22"/>
            <p:cNvSpPr txBox="1">
              <a:spLocks noChangeArrowheads="1"/>
            </p:cNvSpPr>
            <p:nvPr/>
          </p:nvSpPr>
          <p:spPr bwMode="auto">
            <a:xfrm>
              <a:off x="352731" y="198867"/>
              <a:ext cx="1422184" cy="615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2">
                      <a:lumMod val="75000"/>
                    </a:schemeClr>
                  </a:solidFill>
                  <a:ea typeface="黑体" pitchFamily="2" charset="-122"/>
                </a:rPr>
                <a:t>实验探究</a:t>
              </a:r>
              <a:endParaRPr lang="zh-CN" altLang="en-US" sz="2400" b="1" dirty="0">
                <a:solidFill>
                  <a:schemeClr val="tx2">
                    <a:lumMod val="75000"/>
                  </a:schemeClr>
                </a:solidFill>
                <a:ea typeface="黑体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228600" y="116632"/>
              <a:ext cx="1931193" cy="63359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159794" y="441016"/>
              <a:ext cx="5818981" cy="0"/>
            </a:xfrm>
            <a:prstGeom prst="line">
              <a:avLst/>
            </a:pr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388565" y="789552"/>
            <a:ext cx="56886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二力平衡条件</a:t>
            </a:r>
            <a:endParaRPr lang="zh-CN" altLang="zh-CN" sz="3600" b="1" dirty="0">
              <a:solidFill>
                <a:srgbClr val="7030A0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50893638"/>
              </p:ext>
            </p:extLst>
          </p:nvPr>
        </p:nvGraphicFramePr>
        <p:xfrm>
          <a:off x="323528" y="1599642"/>
          <a:ext cx="8481464" cy="232225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120366"/>
                <a:gridCol w="2120366"/>
                <a:gridCol w="2120366"/>
                <a:gridCol w="2120366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纸板所受两个力的大小（相等、不相等）</a:t>
                      </a:r>
                      <a:endParaRPr lang="zh-CN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纸板所受两个力的方向（相同、相反）</a:t>
                      </a:r>
                      <a:endParaRPr lang="zh-CN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纸板所受两个力是否在同一直线（是、否）</a:t>
                      </a:r>
                      <a:endParaRPr lang="zh-CN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纸板是否平衡（是、否）</a:t>
                      </a:r>
                      <a:endParaRPr lang="zh-CN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 anchor="ctr"/>
                </a:tc>
              </a:tr>
              <a:tr h="54006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/>
                </a:tc>
              </a:tr>
              <a:tr h="486054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3980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622</Words>
  <Application>Microsoft Office PowerPoint</Application>
  <PresentationFormat>全屏显示(16:9)</PresentationFormat>
  <Paragraphs>85</Paragraphs>
  <Slides>21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第二节   力的合成</dc:title>
  <dc:creator>Administrator</dc:creator>
  <cp:lastModifiedBy>China</cp:lastModifiedBy>
  <cp:revision>148</cp:revision>
  <dcterms:modified xsi:type="dcterms:W3CDTF">2019-02-19T08:39:00Z</dcterms:modified>
</cp:coreProperties>
</file>