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559" r:id="rId2"/>
    <p:sldId id="560" r:id="rId3"/>
    <p:sldId id="561" r:id="rId4"/>
    <p:sldId id="562" r:id="rId5"/>
    <p:sldId id="563" r:id="rId6"/>
    <p:sldId id="564" r:id="rId7"/>
    <p:sldId id="574" r:id="rId8"/>
    <p:sldId id="575" r:id="rId9"/>
    <p:sldId id="565" r:id="rId10"/>
    <p:sldId id="576" r:id="rId11"/>
    <p:sldId id="566" r:id="rId12"/>
    <p:sldId id="567" r:id="rId13"/>
    <p:sldId id="568" r:id="rId14"/>
    <p:sldId id="577" r:id="rId15"/>
    <p:sldId id="569" r:id="rId16"/>
    <p:sldId id="570" r:id="rId17"/>
    <p:sldId id="578" r:id="rId18"/>
    <p:sldId id="571" r:id="rId19"/>
    <p:sldId id="572" r:id="rId20"/>
    <p:sldId id="573" r:id="rId21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24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7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941" y="82"/>
      </p:cViewPr>
      <p:guideLst>
        <p:guide orient="horz" pos="1620"/>
        <p:guide pos="287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52585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83585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3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91680" y="1563638"/>
            <a:ext cx="62926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+mj-ea"/>
                <a:ea typeface="+mj-ea"/>
              </a:rPr>
              <a:t>第</a:t>
            </a:r>
            <a:r>
              <a:rPr lang="en-US" altLang="zh-CN" sz="4800" dirty="0">
                <a:latin typeface="+mj-ea"/>
                <a:ea typeface="+mj-ea"/>
              </a:rPr>
              <a:t>3</a:t>
            </a:r>
            <a:r>
              <a:rPr lang="zh-CN" altLang="en-US" sz="4800" dirty="0">
                <a:latin typeface="+mj-ea"/>
                <a:ea typeface="+mj-ea"/>
              </a:rPr>
              <a:t>章 声的世界</a:t>
            </a:r>
            <a:endParaRPr lang="en-US" altLang="zh-CN" sz="4800" dirty="0">
              <a:latin typeface="+mj-ea"/>
              <a:ea typeface="+mj-ea"/>
            </a:endParaRPr>
          </a:p>
          <a:p>
            <a:pPr algn="ctr"/>
            <a:endParaRPr lang="en-US" altLang="zh-CN" sz="4000" dirty="0">
              <a:latin typeface="+mj-ea"/>
              <a:ea typeface="+mj-ea"/>
            </a:endParaRPr>
          </a:p>
          <a:p>
            <a:pPr algn="ctr"/>
            <a:r>
              <a:rPr lang="zh-CN" altLang="en-US" sz="4400" dirty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400" dirty="0">
                <a:solidFill>
                  <a:srgbClr val="FF0000"/>
                </a:solidFill>
                <a:latin typeface="+mj-ea"/>
                <a:ea typeface="+mj-ea"/>
              </a:rPr>
              <a:t>2</a:t>
            </a:r>
            <a:r>
              <a:rPr lang="zh-CN" altLang="en-US" sz="4400" dirty="0">
                <a:solidFill>
                  <a:srgbClr val="FF0000"/>
                </a:solidFill>
                <a:latin typeface="+mj-ea"/>
                <a:ea typeface="+mj-ea"/>
              </a:rPr>
              <a:t>节 探究乐音的特性</a:t>
            </a:r>
            <a:endParaRPr lang="en-US" altLang="zh-CN" sz="4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966470" y="1131590"/>
            <a:ext cx="4757658" cy="1384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zh-CN" altLang="en-US" sz="2800" b="1" dirty="0">
                <a:solidFill>
                  <a:srgbClr val="0070C0"/>
                </a:solidFill>
                <a:latin typeface="+mn-ea"/>
                <a:ea typeface="+mn-ea"/>
              </a:rPr>
              <a:t>学生活动三</a:t>
            </a:r>
            <a:r>
              <a:rPr lang="en-US" altLang="zh-CN" sz="2800" b="1" dirty="0">
                <a:solidFill>
                  <a:srgbClr val="0070C0"/>
                </a:solidFill>
                <a:latin typeface="+mn-ea"/>
                <a:ea typeface="+mn-ea"/>
                <a:sym typeface="Wingdings" panose="05000000000000000000" pitchFamily="2" charset="2"/>
              </a:rPr>
              <a:t>:</a:t>
            </a:r>
          </a:p>
          <a:p>
            <a:pPr eaLnBrk="1" latinLnBrk="0" hangingPunct="1">
              <a:lnSpc>
                <a:spcPct val="150000"/>
              </a:lnSpc>
            </a:pPr>
            <a:r>
              <a:rPr lang="en-US" altLang="zh-CN" sz="2800" dirty="0">
                <a:latin typeface="+mn-ea"/>
                <a:ea typeface="+mn-ea"/>
                <a:sym typeface="Wingdings" panose="05000000000000000000" pitchFamily="2" charset="2"/>
              </a:rPr>
              <a:t>(</a:t>
            </a:r>
            <a:r>
              <a:rPr lang="zh-CN" altLang="en-US" sz="2800" dirty="0">
                <a:latin typeface="+mn-ea"/>
                <a:ea typeface="+mn-ea"/>
                <a:sym typeface="Wingdings" panose="05000000000000000000" pitchFamily="2" charset="2"/>
              </a:rPr>
              <a:t>观察、体验</a:t>
            </a:r>
            <a:r>
              <a:rPr lang="en-US" altLang="zh-CN" sz="2800" dirty="0">
                <a:latin typeface="+mn-ea"/>
                <a:ea typeface="+mn-ea"/>
                <a:sym typeface="Wingdings" panose="05000000000000000000" pitchFamily="2" charset="2"/>
              </a:rPr>
              <a:t>)</a:t>
            </a:r>
            <a:endParaRPr lang="zh-CN" altLang="en-US" sz="2800" dirty="0">
              <a:latin typeface="+mn-ea"/>
              <a:ea typeface="+mn-ea"/>
            </a:endParaRPr>
          </a:p>
        </p:txBody>
      </p:sp>
      <p:sp>
        <p:nvSpPr>
          <p:cNvPr id="10" name="TextBox 12"/>
          <p:cNvSpPr txBox="1">
            <a:spLocks noChangeArrowheads="1"/>
          </p:cNvSpPr>
          <p:nvPr/>
        </p:nvSpPr>
        <p:spPr bwMode="auto">
          <a:xfrm>
            <a:off x="966470" y="2618740"/>
            <a:ext cx="7480935" cy="13013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zh-CN" altLang="en-US" sz="2800" dirty="0">
                <a:latin typeface="+mn-ea"/>
                <a:ea typeface="+mn-ea"/>
              </a:rPr>
              <a:t>蜜蜂飞行时发出了声音</a:t>
            </a:r>
            <a:r>
              <a:rPr lang="en-US" sz="2800" dirty="0">
                <a:latin typeface="+mn-ea"/>
                <a:ea typeface="+mn-ea"/>
              </a:rPr>
              <a:t>,</a:t>
            </a:r>
            <a:r>
              <a:rPr lang="zh-CN" altLang="en-US" sz="2800" dirty="0">
                <a:latin typeface="+mn-ea"/>
                <a:ea typeface="+mn-ea"/>
              </a:rPr>
              <a:t>那蝴蝶发出声音了吗</a:t>
            </a:r>
            <a:r>
              <a:rPr lang="en-US" sz="2800" dirty="0">
                <a:latin typeface="+mn-ea"/>
                <a:ea typeface="+mn-ea"/>
              </a:rPr>
              <a:t>?</a:t>
            </a:r>
            <a:r>
              <a:rPr lang="zh-CN" altLang="en-US" sz="2800" dirty="0">
                <a:latin typeface="+mn-ea"/>
                <a:ea typeface="+mn-ea"/>
              </a:rPr>
              <a:t>如果发出了为什么我们听不见</a:t>
            </a:r>
            <a:r>
              <a:rPr lang="en-US" sz="2800" dirty="0">
                <a:latin typeface="+mn-ea"/>
                <a:ea typeface="+mn-ea"/>
              </a:rPr>
              <a:t>?</a:t>
            </a:r>
            <a:endParaRPr lang="en-US" altLang="en-US" sz="2800" dirty="0">
              <a:latin typeface="+mn-ea"/>
              <a:ea typeface="+mn-ea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755576" y="1203597"/>
            <a:ext cx="7992888" cy="29238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3200" b="1" dirty="0">
                <a:latin typeface="+mn-ea"/>
                <a:ea typeface="+mn-ea"/>
              </a:rPr>
              <a:t>小组讨论并验证：</a:t>
            </a:r>
            <a:endParaRPr lang="en-US" altLang="zh-CN" sz="3200" b="1" dirty="0">
              <a:latin typeface="+mn-ea"/>
              <a:ea typeface="+mn-ea"/>
            </a:endParaRPr>
          </a:p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200" b="1" dirty="0">
                <a:latin typeface="+mn-ea"/>
                <a:ea typeface="+mn-ea"/>
              </a:rPr>
              <a:t>1.</a:t>
            </a:r>
            <a:r>
              <a:rPr lang="zh-CN" altLang="en-US" sz="3200" b="1" dirty="0">
                <a:latin typeface="+mn-ea"/>
                <a:ea typeface="+mn-ea"/>
              </a:rPr>
              <a:t>什么叫响度？</a:t>
            </a:r>
            <a:endParaRPr lang="en-US" altLang="zh-CN" sz="3200" b="1" dirty="0">
              <a:latin typeface="+mn-ea"/>
              <a:ea typeface="+mn-ea"/>
            </a:endParaRPr>
          </a:p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 sz="3200" b="1" dirty="0">
                <a:latin typeface="+mn-ea"/>
                <a:ea typeface="+mn-ea"/>
              </a:rPr>
              <a:t>2.</a:t>
            </a:r>
            <a:r>
              <a:rPr lang="zh-CN" altLang="en-US" sz="3200" b="1" dirty="0">
                <a:latin typeface="+mn-ea"/>
                <a:ea typeface="+mn-ea"/>
              </a:rPr>
              <a:t>响度的影响因素是什么，如何设计实验？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899592" y="1059582"/>
            <a:ext cx="7948930" cy="35995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 dirty="0"/>
              <a:t>实验探究：</a:t>
            </a:r>
            <a:endParaRPr lang="en-US" altLang="zh-CN" sz="2600" dirty="0"/>
          </a:p>
          <a:p>
            <a:pPr>
              <a:lnSpc>
                <a:spcPct val="150000"/>
              </a:lnSpc>
            </a:pPr>
            <a:r>
              <a:rPr lang="zh-CN" altLang="en-US" sz="2600" dirty="0"/>
              <a:t>①在桌面上撒些小纸屑</a:t>
            </a:r>
            <a:r>
              <a:rPr lang="en-US" sz="2600" dirty="0"/>
              <a:t>,</a:t>
            </a:r>
            <a:r>
              <a:rPr lang="zh-CN" altLang="en-US" sz="2600" dirty="0"/>
              <a:t>先轻轻地敲击桌面，观察小纸屑的振动幅度。</a:t>
            </a:r>
          </a:p>
          <a:p>
            <a:pPr>
              <a:lnSpc>
                <a:spcPct val="150000"/>
              </a:lnSpc>
            </a:pPr>
            <a:r>
              <a:rPr lang="zh-CN" altLang="en-US" sz="2600" dirty="0"/>
              <a:t>②然后用力敲击桌面</a:t>
            </a:r>
            <a:r>
              <a:rPr lang="en-US" sz="2600" dirty="0"/>
              <a:t>,</a:t>
            </a:r>
            <a:r>
              <a:rPr lang="zh-CN" altLang="en-US" sz="2600" dirty="0"/>
              <a:t>观察小纸屑的振动幅度。</a:t>
            </a:r>
          </a:p>
          <a:p>
            <a:pPr>
              <a:lnSpc>
                <a:spcPct val="150000"/>
              </a:lnSpc>
            </a:pPr>
            <a:r>
              <a:rPr lang="zh-CN" altLang="en-US" sz="2600" dirty="0"/>
              <a:t>发现：用力越大</a:t>
            </a:r>
            <a:r>
              <a:rPr lang="en-US" sz="2600" dirty="0"/>
              <a:t>,</a:t>
            </a:r>
            <a:r>
              <a:rPr lang="zh-CN" altLang="en-US" sz="2600" dirty="0"/>
              <a:t>纸屑跳得越高</a:t>
            </a:r>
            <a:r>
              <a:rPr lang="en-US" sz="2600" dirty="0"/>
              <a:t>,</a:t>
            </a:r>
            <a:r>
              <a:rPr lang="zh-CN" altLang="en-US" sz="2600" dirty="0"/>
              <a:t>说明桌面振幅越大</a:t>
            </a:r>
            <a:r>
              <a:rPr lang="en-US" sz="2600" dirty="0"/>
              <a:t>,</a:t>
            </a:r>
            <a:r>
              <a:rPr lang="zh-CN" altLang="en-US" sz="2600" dirty="0"/>
              <a:t>这时声音也变大了。</a:t>
            </a:r>
            <a:endParaRPr lang="zh-CN" altLang="en-US" sz="2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71600" y="1203598"/>
            <a:ext cx="7634605" cy="268631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</a:rPr>
              <a:t>结论：</a:t>
            </a:r>
            <a:endParaRPr lang="zh-CN" altLang="en-US" sz="2800" dirty="0"/>
          </a:p>
          <a:p>
            <a:pPr>
              <a:lnSpc>
                <a:spcPct val="150000"/>
              </a:lnSpc>
            </a:pPr>
            <a:r>
              <a:rPr lang="zh-CN" altLang="en-US" sz="2800" dirty="0"/>
              <a:t>（</a:t>
            </a:r>
            <a:r>
              <a:rPr lang="en-US" altLang="zh-CN" sz="2800" dirty="0"/>
              <a:t>1</a:t>
            </a:r>
            <a:r>
              <a:rPr lang="zh-CN" altLang="en-US" sz="2800" dirty="0"/>
              <a:t>）振幅决定响度，振幅越大，响度越大。</a:t>
            </a:r>
          </a:p>
          <a:p>
            <a:pPr>
              <a:lnSpc>
                <a:spcPct val="150000"/>
              </a:lnSpc>
            </a:pPr>
            <a:r>
              <a:rPr lang="zh-CN" altLang="en-US" sz="2800" dirty="0"/>
              <a:t>（</a:t>
            </a:r>
            <a:r>
              <a:rPr lang="en-US" altLang="zh-CN" sz="2800" dirty="0"/>
              <a:t>2</a:t>
            </a:r>
            <a:r>
              <a:rPr lang="zh-CN" altLang="en-US" sz="2800" dirty="0"/>
              <a:t>）此外，响度还与距声源的远近有关，距离声源越近，听到的声音越大。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71599" y="1275606"/>
            <a:ext cx="7634605" cy="221272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0070C0"/>
                </a:solidFill>
              </a:rPr>
              <a:t>音色</a:t>
            </a:r>
            <a:r>
              <a:rPr lang="en-US" sz="3200" b="1" dirty="0">
                <a:solidFill>
                  <a:srgbClr val="0070C0"/>
                </a:solidFill>
              </a:rPr>
              <a:t>: </a:t>
            </a:r>
            <a:r>
              <a:rPr lang="en-US" sz="3200" dirty="0"/>
              <a:t> </a:t>
            </a:r>
            <a:r>
              <a:rPr lang="zh-CN" altLang="en-US" sz="3200" dirty="0"/>
              <a:t>指声音的特色。</a:t>
            </a:r>
            <a:r>
              <a:rPr lang="en-US" sz="3200" dirty="0"/>
              <a:t> </a:t>
            </a:r>
            <a:endParaRPr lang="zh-CN" altLang="en-US" sz="3200" dirty="0"/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0070C0"/>
                </a:solidFill>
              </a:rPr>
              <a:t>影响因素</a:t>
            </a:r>
            <a:r>
              <a:rPr lang="en-US" sz="3200" b="1" dirty="0">
                <a:solidFill>
                  <a:srgbClr val="0070C0"/>
                </a:solidFill>
              </a:rPr>
              <a:t>:</a:t>
            </a:r>
            <a:r>
              <a:rPr lang="zh-CN" altLang="en-US" sz="3200" dirty="0"/>
              <a:t>取决于声源本身</a:t>
            </a:r>
            <a:r>
              <a:rPr lang="en-US" sz="3200" dirty="0"/>
              <a:t>,</a:t>
            </a:r>
            <a:r>
              <a:rPr lang="zh-CN" altLang="en-US" sz="3200" dirty="0"/>
              <a:t>由声源的材料、结构和振动方式等因素造成的。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11560" y="1544955"/>
            <a:ext cx="8241665" cy="13013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1.</a:t>
            </a:r>
            <a:r>
              <a:rPr lang="zh-CN" altLang="en-US" sz="2800" dirty="0"/>
              <a:t>往热水瓶或杯子里倒水</a:t>
            </a:r>
            <a:r>
              <a:rPr lang="en-US" sz="2800" dirty="0"/>
              <a:t>,</a:t>
            </a:r>
            <a:r>
              <a:rPr lang="zh-CN" altLang="en-US" sz="2800" dirty="0"/>
              <a:t>有经验的人不用看</a:t>
            </a:r>
            <a:r>
              <a:rPr lang="en-US" sz="2800" dirty="0"/>
              <a:t>,</a:t>
            </a:r>
            <a:r>
              <a:rPr lang="zh-CN" altLang="en-US" sz="2800" dirty="0"/>
              <a:t>就可以根据声音判断水是否快倒满了</a:t>
            </a:r>
            <a:r>
              <a:rPr lang="en-US" sz="2800" dirty="0"/>
              <a:t>,</a:t>
            </a:r>
            <a:r>
              <a:rPr lang="zh-CN" altLang="en-US" sz="2800" dirty="0"/>
              <a:t>这是为什么</a:t>
            </a:r>
            <a:r>
              <a:rPr lang="en-US" sz="2800" dirty="0"/>
              <a:t>?    </a:t>
            </a:r>
            <a:endParaRPr lang="en-US" altLang="en-US" sz="2800" dirty="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590143" y="1186483"/>
            <a:ext cx="8459470" cy="37846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 2.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医生用听诊器听病人心跳的声音是因为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       )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听诊器能使振动的振幅增加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使响度增大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听诊器能改变发声的频率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使音调变高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听诊器能缩短听者与发声体之间的距离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使传入人耳的声音的响度更大些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听诊器能减少声音的分散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使传入人耳的响度更大些</a:t>
            </a:r>
          </a:p>
          <a:p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372200" y="1329993"/>
            <a:ext cx="4146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755576" y="1298706"/>
            <a:ext cx="7992888" cy="17543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“不见其人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先闻其声”意思是根据说话声就可以判断出</a:t>
            </a:r>
            <a:endParaRPr lang="en-US" altLang="zh-CN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谁在说话，这是因为人的声音具有不同的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       )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  A.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振幅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         B.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频率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           C.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响度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             D.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音色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516216" y="1995685"/>
            <a:ext cx="4146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971600" y="1347614"/>
            <a:ext cx="5888126" cy="1907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3200" dirty="0">
                <a:latin typeface="Times New Roman" pitchFamily="18" charset="0"/>
                <a:cs typeface="Times New Roman" pitchFamily="18" charset="0"/>
              </a:rPr>
              <a:t>乐音的三个特征是什么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3200" dirty="0">
                <a:latin typeface="Times New Roman" pitchFamily="18" charset="0"/>
                <a:cs typeface="Times New Roman" pitchFamily="18" charset="0"/>
              </a:rPr>
              <a:t>三个特征的影响因素？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059832" y="1847580"/>
            <a:ext cx="31854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分钟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755576" y="1401753"/>
            <a:ext cx="80645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atinLnBrk="0">
              <a:lnSpc>
                <a:spcPct val="150000"/>
              </a:lnSpc>
            </a:pP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1.知道音调、响度、和音色的影响因素。</a:t>
            </a:r>
          </a:p>
          <a:p>
            <a:pPr latinLnBrk="0">
              <a:lnSpc>
                <a:spcPct val="150000"/>
              </a:lnSpc>
            </a:pP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2.用控制变量法，研究乐音三特性的影响因素。</a:t>
            </a:r>
          </a:p>
          <a:p>
            <a:pPr latinLnBrk="0">
              <a:lnSpc>
                <a:spcPct val="150000"/>
              </a:lnSpc>
            </a:pP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3.能主动将物理与生活联系起来，具有探索自然的好奇心和求知欲，能总结成功的经验。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91679" y="1779662"/>
            <a:ext cx="5045075" cy="1661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自我评价第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1</a:t>
            </a:r>
            <a:r>
              <a:rPr kumimoji="1" lang="en-US" altLang="zh-CN" sz="2800" dirty="0">
                <a:solidFill>
                  <a:schemeClr val="bg1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~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4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题。</a:t>
            </a:r>
            <a:endParaRPr kumimoji="1"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20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2.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课后练习册。</a:t>
            </a:r>
            <a:endParaRPr kumimoji="1"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899592" y="1347614"/>
            <a:ext cx="525383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zh-CN" altLang="en-US" sz="3200" dirty="0">
                <a:latin typeface="Times New Roman" pitchFamily="18" charset="0"/>
                <a:cs typeface="Times New Roman" pitchFamily="18" charset="0"/>
              </a:rPr>
              <a:t>温故知新：</a:t>
            </a:r>
            <a:endParaRPr lang="en-US" altLang="zh-CN" sz="3200" dirty="0">
              <a:latin typeface="Times New Roman" pitchFamily="18" charset="0"/>
              <a:cs typeface="Times New Roman" pitchFamily="18" charset="0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3200" dirty="0">
                <a:latin typeface="Times New Roman" pitchFamily="18" charset="0"/>
                <a:cs typeface="Times New Roman" pitchFamily="18" charset="0"/>
              </a:rPr>
              <a:t>声音是怎样产生的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?</a:t>
            </a:r>
            <a:endParaRPr lang="zh-CN" altLang="en-US" sz="3200" dirty="0">
              <a:latin typeface="Times New Roman" pitchFamily="18" charset="0"/>
              <a:cs typeface="Times New Roman" pitchFamily="18" charset="0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3200" dirty="0">
                <a:latin typeface="Times New Roman" pitchFamily="18" charset="0"/>
                <a:cs typeface="Times New Roman" pitchFamily="18" charset="0"/>
              </a:rPr>
              <a:t>声音是怎样传播的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971600" y="1491630"/>
            <a:ext cx="7457762" cy="1474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/>
              <a:t>同学们生活中都听到过很多美妙的歌声，</a:t>
            </a:r>
            <a:endParaRPr lang="en-US" altLang="zh-CN" sz="3200" dirty="0"/>
          </a:p>
          <a:p>
            <a:pPr>
              <a:lnSpc>
                <a:spcPct val="150000"/>
              </a:lnSpc>
            </a:pPr>
            <a:r>
              <a:rPr lang="zh-CN" altLang="en-US" sz="3200" dirty="0"/>
              <a:t>那么这些美妙的声音都有什么特点呢？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899592" y="1599648"/>
            <a:ext cx="7816215" cy="55976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+mj-ea"/>
                <a:ea typeface="+mj-ea"/>
              </a:rPr>
              <a:t>实验要求：观察古筝和编钟，他们如何改变自身的音调？</a:t>
            </a:r>
          </a:p>
        </p:txBody>
      </p:sp>
      <p:sp>
        <p:nvSpPr>
          <p:cNvPr id="13" name="TextBox 5"/>
          <p:cNvSpPr txBox="1">
            <a:spLocks noChangeArrowheads="1"/>
          </p:cNvSpPr>
          <p:nvPr/>
        </p:nvSpPr>
        <p:spPr bwMode="auto">
          <a:xfrm>
            <a:off x="910257" y="1049503"/>
            <a:ext cx="5765165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zh-CN" altLang="en-US" sz="2400" b="1" dirty="0">
                <a:solidFill>
                  <a:srgbClr val="0070C0"/>
                </a:solidFill>
                <a:latin typeface="+mj-ea"/>
                <a:ea typeface="+mj-ea"/>
              </a:rPr>
              <a:t>学生活动一</a:t>
            </a:r>
            <a:r>
              <a:rPr lang="en-US" altLang="zh-CN" sz="2400" b="1" dirty="0">
                <a:solidFill>
                  <a:srgbClr val="0070C0"/>
                </a:solidFill>
                <a:latin typeface="+mj-ea"/>
                <a:ea typeface="+mj-ea"/>
                <a:sym typeface="Wingdings" panose="05000000000000000000" pitchFamily="2" charset="2"/>
              </a:rPr>
              <a:t>:</a:t>
            </a:r>
            <a:r>
              <a:rPr lang="zh-CN" altLang="en-US" sz="2400" b="1" dirty="0">
                <a:latin typeface="+mj-ea"/>
                <a:ea typeface="+mj-ea"/>
                <a:sym typeface="+mn-ea"/>
              </a:rPr>
              <a:t>音调的影响因素是什么？</a:t>
            </a:r>
            <a:endParaRPr lang="en-US" altLang="zh-CN" sz="2400" dirty="0">
              <a:latin typeface="+mj-ea"/>
              <a:ea typeface="+mj-ea"/>
              <a:sym typeface="Wingdings" panose="05000000000000000000" pitchFamily="2" charset="2"/>
            </a:endParaRPr>
          </a:p>
        </p:txBody>
      </p:sp>
      <p:pic>
        <p:nvPicPr>
          <p:cNvPr id="2" name="图片 1" descr="8b13632762d0f7033a98393b1cf384342797c5c6"/>
          <p:cNvPicPr>
            <a:picLocks noChangeAspect="1"/>
          </p:cNvPicPr>
          <p:nvPr/>
        </p:nvPicPr>
        <p:blipFill>
          <a:blip r:embed="rId2"/>
          <a:srcRect b="29299"/>
          <a:stretch>
            <a:fillRect/>
          </a:stretch>
        </p:blipFill>
        <p:spPr>
          <a:xfrm>
            <a:off x="1013847" y="2212767"/>
            <a:ext cx="2334289" cy="2475711"/>
          </a:xfrm>
          <a:prstGeom prst="rect">
            <a:avLst/>
          </a:prstGeom>
        </p:spPr>
      </p:pic>
      <p:pic>
        <p:nvPicPr>
          <p:cNvPr id="3" name="图片 2" descr="u=3618140301,220867545&amp;fm=30&amp;app=106&amp;f=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9038" y="2212768"/>
            <a:ext cx="3709195" cy="247571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1"/>
          <p:cNvSpPr txBox="1">
            <a:spLocks noChangeArrowheads="1"/>
          </p:cNvSpPr>
          <p:nvPr/>
        </p:nvSpPr>
        <p:spPr bwMode="auto">
          <a:xfrm>
            <a:off x="899592" y="1347614"/>
            <a:ext cx="7634605" cy="23083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zh-CN" altLang="en-US" sz="3200" b="1" dirty="0">
                <a:solidFill>
                  <a:srgbClr val="0070C0"/>
                </a:solidFill>
                <a:latin typeface="+mn-ea"/>
                <a:ea typeface="+mn-ea"/>
              </a:rPr>
              <a:t>学生活动二</a:t>
            </a:r>
            <a:r>
              <a:rPr lang="en-US" altLang="zh-CN" sz="3200" b="1" dirty="0">
                <a:solidFill>
                  <a:srgbClr val="0070C0"/>
                </a:solidFill>
                <a:latin typeface="+mn-ea"/>
                <a:ea typeface="+mn-ea"/>
                <a:sym typeface="Wingdings" panose="05000000000000000000" pitchFamily="2" charset="2"/>
              </a:rPr>
              <a:t>:</a:t>
            </a:r>
            <a:r>
              <a:rPr lang="zh-CN" altLang="en-US" sz="3200" dirty="0">
                <a:latin typeface="+mn-ea"/>
                <a:ea typeface="+mn-ea"/>
                <a:sym typeface="+mn-ea"/>
              </a:rPr>
              <a:t>如何利用刻度尺，演示高低不同的音调，观察刻度尺的振动。</a:t>
            </a:r>
            <a:endParaRPr lang="en-US" altLang="zh-CN" sz="3200" dirty="0">
              <a:latin typeface="+mn-ea"/>
              <a:ea typeface="+mn-ea"/>
              <a:sym typeface="Wingdings" panose="05000000000000000000" pitchFamily="2" charset="2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en-US" altLang="zh-CN" sz="3200" dirty="0">
                <a:latin typeface="+mn-ea"/>
                <a:ea typeface="+mn-ea"/>
                <a:sym typeface="Wingdings" panose="05000000000000000000" pitchFamily="2" charset="2"/>
              </a:rPr>
              <a:t>(</a:t>
            </a:r>
            <a:r>
              <a:rPr lang="zh-CN" altLang="en-US" sz="3200" dirty="0">
                <a:latin typeface="+mn-ea"/>
                <a:ea typeface="+mn-ea"/>
                <a:sym typeface="Wingdings" panose="05000000000000000000" pitchFamily="2" charset="2"/>
              </a:rPr>
              <a:t>观察、思考、设计、体验</a:t>
            </a:r>
            <a:r>
              <a:rPr lang="en-US" altLang="zh-CN" sz="3200" dirty="0">
                <a:latin typeface="+mn-ea"/>
                <a:ea typeface="+mn-ea"/>
                <a:sym typeface="Wingdings" panose="05000000000000000000" pitchFamily="2" charset="2"/>
              </a:rPr>
              <a:t>)</a:t>
            </a:r>
            <a:endParaRPr lang="zh-CN" altLang="en-US" sz="3200" dirty="0">
              <a:latin typeface="+mn-ea"/>
              <a:ea typeface="+mn-ea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50328" b="22730"/>
          <a:stretch>
            <a:fillRect/>
          </a:stretch>
        </p:blipFill>
        <p:spPr>
          <a:xfrm>
            <a:off x="5957138" y="1986575"/>
            <a:ext cx="2877185" cy="14922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97408" y="1347614"/>
            <a:ext cx="5459730" cy="3275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0" hangingPunct="1">
              <a:lnSpc>
                <a:spcPct val="125000"/>
              </a:lnSpc>
            </a:pPr>
            <a:r>
              <a:rPr lang="en-US" altLang="zh-CN" sz="2400" b="1" dirty="0"/>
              <a:t>       </a:t>
            </a:r>
            <a:r>
              <a:rPr lang="zh-CN" altLang="en-US" sz="2400" b="1" dirty="0"/>
              <a:t>如图所示，将一把钢尺紧按在桌面上，一端伸出桌边。拨动钢尺，听它振动发出的声音，同时注意钢尺振动的快慢。改变钢尺伸出桌边的长度，再次拨动钢尺。</a:t>
            </a:r>
          </a:p>
          <a:p>
            <a:pPr eaLnBrk="1" latinLnBrk="0" hangingPunct="1">
              <a:lnSpc>
                <a:spcPct val="125000"/>
              </a:lnSpc>
            </a:pPr>
            <a:r>
              <a:rPr lang="zh-CN" altLang="en-US" sz="2400" b="1" dirty="0"/>
              <a:t>       比较两种情况下钢尺振动的快慢和发声的音调。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edia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1600" y="843558"/>
            <a:ext cx="7502580" cy="422020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2"/>
          <p:cNvSpPr txBox="1">
            <a:spLocks noChangeArrowheads="1"/>
          </p:cNvSpPr>
          <p:nvPr/>
        </p:nvSpPr>
        <p:spPr bwMode="auto">
          <a:xfrm>
            <a:off x="755576" y="1347614"/>
            <a:ext cx="8085440" cy="23083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+mj-ea"/>
                <a:ea typeface="+mj-ea"/>
              </a:rPr>
              <a:t>结论：</a:t>
            </a:r>
            <a:r>
              <a:rPr lang="zh-CN" altLang="en-US" sz="3200" b="1" dirty="0">
                <a:latin typeface="+mj-ea"/>
                <a:ea typeface="+mj-ea"/>
              </a:rPr>
              <a:t>音调是由声源的振动频率决定的。声源振动越快，频率越高，声音的音调越高；声源振动越慢，频率越低，声音的音调越低。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955</Words>
  <Application>Microsoft Office PowerPoint</Application>
  <PresentationFormat>全屏显示(16:9)</PresentationFormat>
  <Paragraphs>49</Paragraphs>
  <Slides>20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6" baseType="lpstr">
      <vt:lpstr>宋体</vt:lpstr>
      <vt:lpstr>Calibri</vt:lpstr>
      <vt:lpstr>Times New Roman</vt:lpstr>
      <vt:lpstr>黑体</vt:lpstr>
      <vt:lpstr>Arial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dcterms:created xsi:type="dcterms:W3CDTF">2018-11-06T06:39:00Z</dcterms:created>
  <dcterms:modified xsi:type="dcterms:W3CDTF">2026-08-13T23:58:36Z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