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8AE6FA05-3509-48A7-A01C-3B3BD7921114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A90CBBCB-03CF-44D4-8C94-1C8B633B6951}" type="slidenum">
              <a:rPr sz="1200">
                <a:solidFill>
                  <a:prstClr val="black"/>
                </a:solidFill>
              </a:rPr>
              <a:pPr algn="r"/>
              <a:t>13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FF013A6-2B96-4C38-B70F-E344EB4EB426}" type="slidenum">
              <a:rPr sz="1200">
                <a:solidFill>
                  <a:prstClr val="black"/>
                </a:solidFill>
              </a:rPr>
              <a:pPr algn="r"/>
              <a:t>14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C46B05D8-6F03-40D3-A74C-CD7B4ECC94E8}" type="slidenum">
              <a:rPr sz="1200">
                <a:solidFill>
                  <a:prstClr val="black"/>
                </a:solidFill>
              </a:rPr>
              <a:pPr algn="r"/>
              <a:t>15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0DC0F84D-8B76-4385-AABD-3BBC3DFEAAF0}" type="slidenum">
              <a:rPr sz="1200">
                <a:solidFill>
                  <a:prstClr val="black"/>
                </a:solidFill>
              </a:rPr>
              <a:pPr algn="r"/>
              <a:t>16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0A8AF9F-8F5F-482C-A523-826AE579B721}" type="slidenum">
              <a:rPr sz="1200">
                <a:solidFill>
                  <a:prstClr val="black"/>
                </a:solidFill>
              </a:rPr>
              <a:pPr algn="r"/>
              <a:t>20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671A5901-E251-49F8-A24F-2F01CDEFC84C}" type="slidenum">
              <a:rPr sz="1200">
                <a:solidFill>
                  <a:prstClr val="black"/>
                </a:solidFill>
              </a:rPr>
              <a:pPr algn="r"/>
              <a:t>39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0BD5466-D458-4A1B-AC90-85731B7D5243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F095A78-B86A-4317-A326-F06F075D3CFA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74E213C3-BF87-4B34-9D23-0DA6F7C5F3AF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F7DC2CCB-EBCE-4354-A384-22FA70C5D577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D927EA0-2830-4DD3-82E6-482DDB5CECCE}" type="slidenum">
              <a:rPr sz="1200">
                <a:solidFill>
                  <a:prstClr val="black"/>
                </a:solidFill>
              </a:rPr>
              <a:pPr algn="r"/>
              <a:t>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EA416F52-C5A0-4540-97B1-6505F66FE0FE}" type="slidenum">
              <a:rPr sz="1200">
                <a:solidFill>
                  <a:prstClr val="black"/>
                </a:solidFill>
              </a:rPr>
              <a:pPr algn="r"/>
              <a:t>10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C88115E7-3363-4457-A1B3-EB8EBA7F3659}" type="slidenum">
              <a:rPr sz="1200">
                <a:solidFill>
                  <a:prstClr val="black"/>
                </a:solidFill>
              </a:rPr>
              <a:pPr algn="r"/>
              <a:t>11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DCC08ECC-2B86-473F-A7A8-4BC552C0BC07}" type="slidenum">
              <a:rPr sz="1200">
                <a:solidFill>
                  <a:prstClr val="black"/>
                </a:solidFill>
              </a:rPr>
              <a:pPr algn="r"/>
              <a:t>12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883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.doc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2.doc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__3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12" Type="http://schemas.openxmlformats.org/officeDocument/2006/relationships/slide" Target="slide4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0" Type="http://schemas.openxmlformats.org/officeDocument/2006/relationships/slide" Target="slide40.xml"/><Relationship Id="rId4" Type="http://schemas.openxmlformats.org/officeDocument/2006/relationships/slide" Target="slide35.xml"/><Relationship Id="rId9" Type="http://schemas.openxmlformats.org/officeDocument/2006/relationships/slide" Target="slide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74788" y="1690688"/>
            <a:ext cx="6157912" cy="16491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24</a:t>
            </a:r>
            <a:r>
              <a:rPr sz="3600" b="1" kern="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 小粒子与大宇宙</a:t>
            </a: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　</a:t>
            </a:r>
            <a:endParaRPr lang="en-US" altLang="zh-CN" sz="3600" b="1" kern="0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内能与热机</a:t>
            </a: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0534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250" y="627063"/>
            <a:ext cx="6824663" cy="3465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8" name="矩形 6"/>
          <p:cNvSpPr/>
          <p:nvPr/>
        </p:nvSpPr>
        <p:spPr>
          <a:xfrm>
            <a:off x="3854450" y="1282700"/>
            <a:ext cx="136525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4.2×10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J/(kg·</a:t>
            </a:r>
            <a:r>
              <a:rPr altLang="zh-CN" sz="2400" b="1" kern="0">
                <a:solidFill>
                  <a:srgbClr val="C00000"/>
                </a:solidFill>
              </a:rPr>
              <a:t>℃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59" name="矩形 8"/>
          <p:cNvSpPr/>
          <p:nvPr/>
        </p:nvSpPr>
        <p:spPr>
          <a:xfrm>
            <a:off x="4635500" y="2660650"/>
            <a:ext cx="4921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大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323975" y="776288"/>
            <a:ext cx="234950" cy="35321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1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75" y="1779588"/>
            <a:ext cx="566738" cy="1354137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9462" name="对象 1"/>
          <p:cNvGraphicFramePr>
            <a:graphicFrameLocks noChangeAspect="1"/>
          </p:cNvGraphicFramePr>
          <p:nvPr/>
        </p:nvGraphicFramePr>
        <p:xfrm>
          <a:off x="3568700" y="377825"/>
          <a:ext cx="2654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8" imgW="2654300" imgH="1041400" progId="Word.Document.8">
                  <p:embed/>
                </p:oleObj>
              </mc:Choice>
              <mc:Fallback>
                <p:oleObj r:id="rId8" imgW="2654300" imgH="10414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8700" y="377825"/>
                        <a:ext cx="2654300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矩形 12"/>
          <p:cNvSpPr/>
          <p:nvPr/>
        </p:nvSpPr>
        <p:spPr>
          <a:xfrm>
            <a:off x="4284663" y="3422650"/>
            <a:ext cx="165735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cm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t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末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－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t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初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64" name="矩形 13"/>
          <p:cNvSpPr/>
          <p:nvPr/>
        </p:nvSpPr>
        <p:spPr>
          <a:xfrm>
            <a:off x="6397625" y="3516313"/>
            <a:ext cx="16573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cm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t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初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－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t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末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97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3" grpId="0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6" name="矩形 9"/>
          <p:cNvSpPr/>
          <p:nvPr/>
        </p:nvSpPr>
        <p:spPr>
          <a:xfrm>
            <a:off x="768350" y="811213"/>
            <a:ext cx="7607300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易错提醒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1.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比热容的大小与物质的种类、状态有关，如水的比热容比冰的比热容大。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2 .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比热容表示物质的吸放热能力，质量相同的不同物质，吸收 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或放出 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的热量相同时，比热容较大的物质温度变化量小。 质量相同的不同物质，当温度的变化量相同时，比热容较大的物质，吸收 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或放出 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的热量多。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8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热机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725" y="1338263"/>
            <a:ext cx="550863" cy="2917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713" y="1100138"/>
            <a:ext cx="6985000" cy="692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88" y="3746500"/>
            <a:ext cx="1216025" cy="554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7" name="矩形 6"/>
          <p:cNvSpPr/>
          <p:nvPr/>
        </p:nvSpPr>
        <p:spPr>
          <a:xfrm>
            <a:off x="5243513" y="120173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内能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6745288" y="1176338"/>
            <a:ext cx="11128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机械能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9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341313"/>
            <a:ext cx="5257800" cy="45339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2" name="矩形 7"/>
          <p:cNvSpPr/>
          <p:nvPr/>
        </p:nvSpPr>
        <p:spPr>
          <a:xfrm>
            <a:off x="2917825" y="792163"/>
            <a:ext cx="8032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压缩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3" name="矩形 8"/>
          <p:cNvSpPr/>
          <p:nvPr/>
        </p:nvSpPr>
        <p:spPr>
          <a:xfrm>
            <a:off x="4238625" y="7874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做功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4" name="矩形 9"/>
          <p:cNvSpPr/>
          <p:nvPr/>
        </p:nvSpPr>
        <p:spPr>
          <a:xfrm>
            <a:off x="4610100" y="17414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机械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5" name="矩形 11"/>
          <p:cNvSpPr/>
          <p:nvPr/>
        </p:nvSpPr>
        <p:spPr>
          <a:xfrm>
            <a:off x="4857750" y="2165350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内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6" name="矩形 13"/>
          <p:cNvSpPr/>
          <p:nvPr/>
        </p:nvSpPr>
        <p:spPr>
          <a:xfrm>
            <a:off x="4870450" y="2584450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内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7" name="矩形 14"/>
          <p:cNvSpPr/>
          <p:nvPr/>
        </p:nvSpPr>
        <p:spPr>
          <a:xfrm>
            <a:off x="3167063" y="30337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机械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8" name="矩形 15"/>
          <p:cNvSpPr/>
          <p:nvPr/>
        </p:nvSpPr>
        <p:spPr>
          <a:xfrm>
            <a:off x="5026025" y="3922713"/>
            <a:ext cx="3381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09" name="矩形 16"/>
          <p:cNvSpPr/>
          <p:nvPr/>
        </p:nvSpPr>
        <p:spPr>
          <a:xfrm>
            <a:off x="2997200" y="4300538"/>
            <a:ext cx="3397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1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4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800" y="1492250"/>
            <a:ext cx="1296988" cy="3336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6713" y="247650"/>
            <a:ext cx="5842000" cy="3619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1" name="矩形 5"/>
          <p:cNvSpPr/>
          <p:nvPr/>
        </p:nvSpPr>
        <p:spPr>
          <a:xfrm>
            <a:off x="7007225" y="285750"/>
            <a:ext cx="752475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热量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27652" name="矩形 6"/>
          <p:cNvSpPr/>
          <p:nvPr/>
        </p:nvSpPr>
        <p:spPr>
          <a:xfrm>
            <a:off x="4224338" y="7715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质量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7653" name="矩形 7"/>
          <p:cNvSpPr/>
          <p:nvPr/>
        </p:nvSpPr>
        <p:spPr>
          <a:xfrm>
            <a:off x="4211638" y="1431925"/>
            <a:ext cx="7493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J/kg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7654" name="矩形 8"/>
          <p:cNvSpPr/>
          <p:nvPr/>
        </p:nvSpPr>
        <p:spPr>
          <a:xfrm>
            <a:off x="5180013" y="145573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J/m</a:t>
            </a:r>
            <a:r>
              <a:rPr lang="en-US" altLang="zh-CN" sz="2400" b="1" kern="0" baseline="3000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7655" name="矩形 9"/>
          <p:cNvSpPr/>
          <p:nvPr/>
        </p:nvSpPr>
        <p:spPr>
          <a:xfrm>
            <a:off x="4637088" y="3287713"/>
            <a:ext cx="13160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Q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放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mq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7656" name="矩形 10"/>
          <p:cNvSpPr/>
          <p:nvPr/>
        </p:nvSpPr>
        <p:spPr>
          <a:xfrm>
            <a:off x="6064250" y="3287713"/>
            <a:ext cx="13160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Q</a:t>
            </a:r>
            <a:r>
              <a:rPr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放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Vq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0846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0038" y="996950"/>
            <a:ext cx="6003925" cy="3149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699" name="矩形 5"/>
          <p:cNvSpPr/>
          <p:nvPr/>
        </p:nvSpPr>
        <p:spPr>
          <a:xfrm>
            <a:off x="5594350" y="1157288"/>
            <a:ext cx="1112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有用功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9700" name="矩形 6"/>
          <p:cNvSpPr/>
          <p:nvPr/>
        </p:nvSpPr>
        <p:spPr>
          <a:xfrm>
            <a:off x="2665413" y="1631950"/>
            <a:ext cx="1422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完全燃烧</a:t>
            </a:r>
            <a:endParaRPr kern="0">
              <a:solidFill>
                <a:prstClr val="black"/>
              </a:solidFill>
            </a:endParaRPr>
          </a:p>
        </p:txBody>
      </p:sp>
      <p:graphicFrame>
        <p:nvGraphicFramePr>
          <p:cNvPr id="29701" name="对象 1"/>
          <p:cNvGraphicFramePr>
            <a:graphicFrameLocks noChangeAspect="1"/>
          </p:cNvGraphicFramePr>
          <p:nvPr/>
        </p:nvGraphicFramePr>
        <p:xfrm>
          <a:off x="4125913" y="1995488"/>
          <a:ext cx="2654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8" imgW="2654300" imgH="1041400" progId="Word.Document.8">
                  <p:embed/>
                </p:oleObj>
              </mc:Choice>
              <mc:Fallback>
                <p:oleObj r:id="rId8" imgW="2654300" imgH="10414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5913" y="1995488"/>
                        <a:ext cx="2654300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矩形 8"/>
          <p:cNvSpPr>
            <a:spLocks noChangeArrowheads="1"/>
          </p:cNvSpPr>
          <p:nvPr/>
        </p:nvSpPr>
        <p:spPr bwMode="auto">
          <a:xfrm>
            <a:off x="2555875" y="3435350"/>
            <a:ext cx="20399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612140"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能量损失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6678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31746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31747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31748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31749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0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751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31752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3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754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31755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31756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31757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31758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9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31760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分子热运动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anose="02010509060101010101" pitchFamily="49" charset="-122"/>
            </a:endParaRPr>
          </a:p>
        </p:txBody>
      </p:sp>
      <p:sp>
        <p:nvSpPr>
          <p:cNvPr id="31761" name="矩形 2">
            <a:hlinkClick r:id="rId4" action="ppaction://hlinksldjump"/>
          </p:cNvPr>
          <p:cNvSpPr/>
          <p:nvPr/>
        </p:nvSpPr>
        <p:spPr>
          <a:xfrm>
            <a:off x="1485900" y="21399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内能</a:t>
            </a:r>
          </a:p>
        </p:txBody>
      </p:sp>
      <p:sp>
        <p:nvSpPr>
          <p:cNvPr id="31762" name="矩形 3">
            <a:hlinkClick r:id="rId5" action="ppaction://hlinksldjump"/>
          </p:cNvPr>
          <p:cNvSpPr/>
          <p:nvPr/>
        </p:nvSpPr>
        <p:spPr>
          <a:xfrm>
            <a:off x="1458913" y="2693988"/>
            <a:ext cx="6326187" cy="461962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比热容、热值的理解及应用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anose="02010509060101010101" pitchFamily="49" charset="-122"/>
            </a:endParaRPr>
          </a:p>
        </p:txBody>
      </p:sp>
      <p:sp>
        <p:nvSpPr>
          <p:cNvPr id="31763" name="矩形 51">
            <a:hlinkClick r:id="rId6" action="ppaction://hlinksldjump"/>
          </p:cNvPr>
          <p:cNvSpPr/>
          <p:nvPr/>
        </p:nvSpPr>
        <p:spPr bwMode="auto">
          <a:xfrm>
            <a:off x="1458913" y="3279775"/>
            <a:ext cx="6326188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热机</a:t>
            </a:r>
          </a:p>
        </p:txBody>
      </p:sp>
      <p:pic>
        <p:nvPicPr>
          <p:cNvPr id="31764" name="Picture 7" descr="C:\Users\Administrator\Desktop\习题课件\返回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765" name="矩形 35">
            <a:hlinkClick r:id="rId9" action="ppaction://hlinksldjump"/>
          </p:cNvPr>
          <p:cNvSpPr/>
          <p:nvPr/>
        </p:nvSpPr>
        <p:spPr bwMode="auto">
          <a:xfrm>
            <a:off x="1460500" y="3878263"/>
            <a:ext cx="6326188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·5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实验：比较不同物质的吸热情况</a:t>
            </a:r>
          </a:p>
        </p:txBody>
      </p:sp>
    </p:spTree>
    <p:extLst>
      <p:ext uri="{BB962C8B-B14F-4D97-AF65-F5344CB8AC3E}">
        <p14:creationId xmlns:p14="http://schemas.microsoft.com/office/powerpoint/2010/main" val="360957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nimBg="1"/>
      <p:bldP spid="31761" grpId="0" animBg="1"/>
      <p:bldP spid="31762" grpId="0" animBg="1"/>
      <p:bldP spid="31763" grpId="0" animBg="1"/>
      <p:bldP spid="317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2"/>
          <p:cNvSpPr txBox="1">
            <a:spLocks noChangeArrowheads="1"/>
          </p:cNvSpPr>
          <p:nvPr/>
        </p:nvSpPr>
        <p:spPr bwMode="auto">
          <a:xfrm>
            <a:off x="468313" y="1125538"/>
            <a:ext cx="8115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福州质检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分】杜甫的诗句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迟日江山丽，春风花草香。泥融飞燕子，沙暖睡鸳鸯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中，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花草香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表明分子在不停地做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沙暖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是通过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方式增加沙子的内能。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379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分子热运动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3795" name="矩形 5"/>
          <p:cNvSpPr/>
          <p:nvPr/>
        </p:nvSpPr>
        <p:spPr>
          <a:xfrm>
            <a:off x="4208463" y="2322513"/>
            <a:ext cx="17319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无规则运动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33796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3797" name="矩形 7"/>
          <p:cNvSpPr/>
          <p:nvPr/>
        </p:nvSpPr>
        <p:spPr>
          <a:xfrm>
            <a:off x="1055688" y="2857500"/>
            <a:ext cx="11128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热传递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2"/>
          <p:cNvSpPr txBox="1">
            <a:spLocks noChangeArrowheads="1"/>
          </p:cNvSpPr>
          <p:nvPr/>
        </p:nvSpPr>
        <p:spPr bwMode="auto">
          <a:xfrm>
            <a:off x="488950" y="938213"/>
            <a:ext cx="8115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三明质检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分】如图实例中，属于热传递改变内能的是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4818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内能</a:t>
            </a:r>
          </a:p>
        </p:txBody>
      </p:sp>
      <p:sp>
        <p:nvSpPr>
          <p:cNvPr id="34819" name="矩形 6"/>
          <p:cNvSpPr>
            <a:spLocks noChangeArrowheads="1"/>
          </p:cNvSpPr>
          <p:nvPr/>
        </p:nvSpPr>
        <p:spPr bwMode="auto">
          <a:xfrm>
            <a:off x="3013075" y="1490663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336"/>
          <a:stretch>
            <a:fillRect/>
          </a:stretch>
        </p:blipFill>
        <p:spPr>
          <a:xfrm>
            <a:off x="-36512" y="2586038"/>
            <a:ext cx="4745037" cy="1498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21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66"/>
          <a:stretch>
            <a:fillRect/>
          </a:stretch>
        </p:blipFill>
        <p:spPr>
          <a:xfrm>
            <a:off x="4291013" y="2263775"/>
            <a:ext cx="4745037" cy="17827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604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3"/>
          <p:cNvSpPr>
            <a:spLocks noChangeArrowheads="1"/>
          </p:cNvSpPr>
          <p:nvPr/>
        </p:nvSpPr>
        <p:spPr bwMode="auto">
          <a:xfrm>
            <a:off x="360363" y="717550"/>
            <a:ext cx="845978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龙岩质检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分】关于内能、温度和热量，下列说法中正确的是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．物体温度升高，一定是吸收了热量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．质量和温度都相同的水和铁球，放出相同热量后接触，内能从水传给铁球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．不同燃料燃烧时，放出热量越多的热值越大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．内能总是从内能多的物体向内能少的物体转移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5275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7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8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9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8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9"/>
          <p:cNvSpPr/>
          <p:nvPr/>
        </p:nvSpPr>
        <p:spPr>
          <a:xfrm>
            <a:off x="768350" y="811213"/>
            <a:ext cx="7607300" cy="1684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物体温度升高，内能一定增加，可能吸热，也可能外界对物体做功；物体吸热，温度不一定升高，如晶体熔化过程。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36866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7" name="矩形 4"/>
          <p:cNvSpPr/>
          <p:nvPr/>
        </p:nvSpPr>
        <p:spPr>
          <a:xfrm>
            <a:off x="768350" y="2759075"/>
            <a:ext cx="7607300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9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5"/>
          <p:cNvSpPr>
            <a:spLocks noChangeArrowheads="1"/>
          </p:cNvSpPr>
          <p:nvPr/>
        </p:nvSpPr>
        <p:spPr bwMode="auto">
          <a:xfrm>
            <a:off x="565150" y="1270000"/>
            <a:ext cx="8023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】铁的比热容大于铜的比热容，初温、质量均相等的铁块和铜块放入沸水中煮足够长的时间，则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．铜块的末温高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         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．铁块的末温高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．铜块吸收的热量多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	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．铁块吸收的热量多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8914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比热容、热值的理解及应用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7451725" y="183832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D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52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5"/>
          <p:cNvSpPr>
            <a:spLocks noChangeArrowheads="1"/>
          </p:cNvSpPr>
          <p:nvPr/>
        </p:nvSpPr>
        <p:spPr bwMode="auto">
          <a:xfrm>
            <a:off x="565150" y="909638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】利用水的比热容较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的特性，汽车发动机冷却通常选用水作冷却液；发射卫星的火箭常使用液态氢作为燃料，主要是由于液态氢具有较大的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4941888" y="868363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9" name="矩形 4"/>
          <p:cNvSpPr>
            <a:spLocks noChangeArrowheads="1"/>
          </p:cNvSpPr>
          <p:nvPr/>
        </p:nvSpPr>
        <p:spPr bwMode="auto">
          <a:xfrm>
            <a:off x="1908175" y="2525713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热值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9940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0938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5"/>
          <p:cNvSpPr>
            <a:spLocks noChangeArrowheads="1"/>
          </p:cNvSpPr>
          <p:nvPr/>
        </p:nvSpPr>
        <p:spPr bwMode="auto">
          <a:xfrm>
            <a:off x="633413" y="627063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热机</a:t>
            </a:r>
          </a:p>
        </p:txBody>
      </p:sp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581025" y="1103313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宁德模拟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分】如图是汽油机工作时的四个冲程，下列说法正确的是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0963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7075" y="2284413"/>
            <a:ext cx="5311775" cy="21558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218300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"/>
          <p:cNvSpPr/>
          <p:nvPr/>
        </p:nvSpPr>
        <p:spPr>
          <a:xfrm>
            <a:off x="581025" y="484188"/>
            <a:ext cx="8023225" cy="3970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7254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．汽油机吸气冲程汽缸吸进物质是汽油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4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．甲是压缩冲程是将内能转化为机械能，丁是做功冲程是将机械能转化为内能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4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．该汽油机的四个冲程正确的工作顺序是乙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→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甲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→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丁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→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丙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4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．活塞在汽缸内往复运动一次，该汽油机对外做功一次</a:t>
            </a:r>
            <a:endParaRPr altLang="zh-CN" sz="1000" kern="0">
              <a:solidFill>
                <a:prstClr val="black"/>
              </a:solidFill>
              <a:latin typeface="宋体" pitchFamily="2" charset="-122"/>
              <a:ea typeface="Courier New" pitchFamily="49" charset="0"/>
            </a:endParaRPr>
          </a:p>
        </p:txBody>
      </p:sp>
      <p:pic>
        <p:nvPicPr>
          <p:cNvPr id="41986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7" name="矩形 7"/>
          <p:cNvSpPr/>
          <p:nvPr/>
        </p:nvSpPr>
        <p:spPr>
          <a:xfrm>
            <a:off x="900113" y="2219325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25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5"/>
          <p:cNvSpPr>
            <a:spLocks noChangeArrowheads="1"/>
          </p:cNvSpPr>
          <p:nvPr/>
        </p:nvSpPr>
        <p:spPr bwMode="auto">
          <a:xfrm>
            <a:off x="633413" y="627063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5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实验：比较不同物质的吸热情况</a:t>
            </a:r>
          </a:p>
        </p:txBody>
      </p:sp>
      <p:sp>
        <p:nvSpPr>
          <p:cNvPr id="43010" name="矩形 5"/>
          <p:cNvSpPr>
            <a:spLocks noChangeArrowheads="1"/>
          </p:cNvSpPr>
          <p:nvPr/>
        </p:nvSpPr>
        <p:spPr bwMode="auto">
          <a:xfrm>
            <a:off x="581025" y="1058863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．实验目的：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探究物质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吸收热量多少跟物质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种类是否有关。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．主要实验器材：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质量和初温相同的水和煤油、温度计、秒表、搅拌器、两个相同的酒精灯、天平。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663" y="1168400"/>
            <a:ext cx="4268787" cy="218281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048242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5"/>
          <p:cNvSpPr>
            <a:spLocks noChangeArrowheads="1"/>
          </p:cNvSpPr>
          <p:nvPr/>
        </p:nvSpPr>
        <p:spPr bwMode="auto">
          <a:xfrm>
            <a:off x="581025" y="352425"/>
            <a:ext cx="8023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．选择相同的热源的目的：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．实验方法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用加热时间长短反映物体吸收热量的多少，通过比较温度变化的快慢来判断物质吸热能力的强弱。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控制质量和温度变化量不变，比较不同物体吸收热量的多少。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4" name="矩形 2"/>
          <p:cNvSpPr>
            <a:spLocks noChangeArrowheads="1"/>
          </p:cNvSpPr>
          <p:nvPr/>
        </p:nvSpPr>
        <p:spPr bwMode="auto">
          <a:xfrm>
            <a:off x="1128713" y="876300"/>
            <a:ext cx="51339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保证相同加热时间内释放的热量相同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1331913" y="1985963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转换法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6" name="矩形 4"/>
          <p:cNvSpPr>
            <a:spLocks noChangeArrowheads="1"/>
          </p:cNvSpPr>
          <p:nvPr/>
        </p:nvSpPr>
        <p:spPr bwMode="auto">
          <a:xfrm>
            <a:off x="1200150" y="3621088"/>
            <a:ext cx="1731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控制变量法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179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"/>
          <p:cNvSpPr>
            <a:spLocks noChangeArrowheads="1"/>
          </p:cNvSpPr>
          <p:nvPr/>
        </p:nvSpPr>
        <p:spPr bwMode="auto">
          <a:xfrm>
            <a:off x="581025" y="682625"/>
            <a:ext cx="802322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．进行实验并记录数据。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．根据实验数据绘制温度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—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时间图像，得出结论。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．使用电加热器的优点是更容易控制相同时间内提供相同的热量。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．实验结论：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相同质量的不同物质，升高相同的温度，吸收的热量不同。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6905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5"/>
          <p:cNvSpPr>
            <a:spLocks noChangeArrowheads="1"/>
          </p:cNvSpPr>
          <p:nvPr/>
        </p:nvSpPr>
        <p:spPr bwMode="auto">
          <a:xfrm>
            <a:off x="581025" y="544513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】小明用如图甲所示实验装置探究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两种液体的吸热能力，在两个相同的烧瓶内分别接入电阻丝，装入质量相等的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两种液体，并分别插入温度计。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00" y="2322513"/>
            <a:ext cx="3881438" cy="2193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333147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实验中选用的两根电阻丝的阻值应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相同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实验中，用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“A”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“B”)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间接反映液体吸收热量的多少；通过比较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“A”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“B”)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来判断液体吸热能力的强弱。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．通电时间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．温度计示数的变化量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6" name="矩形 2"/>
          <p:cNvSpPr>
            <a:spLocks noChangeArrowheads="1"/>
          </p:cNvSpPr>
          <p:nvPr/>
        </p:nvSpPr>
        <p:spPr bwMode="auto">
          <a:xfrm>
            <a:off x="5856288" y="5937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相同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7" name="矩形 3"/>
          <p:cNvSpPr>
            <a:spLocks noChangeArrowheads="1"/>
          </p:cNvSpPr>
          <p:nvPr/>
        </p:nvSpPr>
        <p:spPr bwMode="auto">
          <a:xfrm>
            <a:off x="2843213" y="172402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789363" y="2284413"/>
            <a:ext cx="3889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59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分子动理论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内能及其改变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64" name="矩形 27">
            <a:hlinkClick r:id="rId6" action="ppaction://hlinksldjump"/>
          </p:cNvPr>
          <p:cNvSpPr/>
          <p:nvPr/>
        </p:nvSpPr>
        <p:spPr>
          <a:xfrm>
            <a:off x="1835150" y="2859088"/>
            <a:ext cx="5788025" cy="460375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比热容</a:t>
            </a:r>
          </a:p>
        </p:txBody>
      </p:sp>
      <p:sp>
        <p:nvSpPr>
          <p:cNvPr id="6165" name="矩形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835150" y="3471863"/>
            <a:ext cx="5788025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热机</a:t>
            </a:r>
          </a:p>
        </p:txBody>
      </p:sp>
    </p:spTree>
    <p:extLst>
      <p:ext uri="{BB962C8B-B14F-4D97-AF65-F5344CB8AC3E}">
        <p14:creationId xmlns:p14="http://schemas.microsoft.com/office/powerpoint/2010/main" val="71515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64" grpId="0" animBg="1"/>
      <p:bldP spid="61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4"/>
          <p:cNvSpPr>
            <a:spLocks noChangeArrowheads="1"/>
          </p:cNvSpPr>
          <p:nvPr/>
        </p:nvSpPr>
        <p:spPr bwMode="auto">
          <a:xfrm>
            <a:off x="539750" y="595313"/>
            <a:ext cx="80232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下表是某次的实验数据，液体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加热后的温度如图乙所示，将温度计示数填入相应表格中。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8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分析可知，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液体的吸热能力较强。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8130" name="矩形 6"/>
          <p:cNvSpPr>
            <a:spLocks noChangeArrowheads="1"/>
          </p:cNvSpPr>
          <p:nvPr/>
        </p:nvSpPr>
        <p:spPr bwMode="auto">
          <a:xfrm>
            <a:off x="7304088" y="2859088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48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48131" name="表格 2"/>
          <p:cNvGraphicFramePr>
            <a:graphicFrameLocks noGrp="1"/>
          </p:cNvGraphicFramePr>
          <p:nvPr/>
        </p:nvGraphicFramePr>
        <p:xfrm>
          <a:off x="684212" y="1825625"/>
          <a:ext cx="7777162" cy="2174240"/>
        </p:xfrm>
        <a:graphic>
          <a:graphicData uri="http://schemas.openxmlformats.org/drawingml/2006/table">
            <a:tbl>
              <a:tblPr/>
              <a:tblGrid>
                <a:gridCol w="1800225"/>
                <a:gridCol w="920750"/>
                <a:gridCol w="1685925"/>
                <a:gridCol w="1684338"/>
                <a:gridCol w="1685925"/>
              </a:tblGrid>
              <a:tr h="10763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　　</a:t>
                      </a:r>
                      <a:r>
                        <a:rPr lang="en-US" altLang="zh-CN" sz="2400" b="1">
                          <a:latin typeface="Times New Roman"/>
                        </a:rPr>
                        <a:t> 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物理量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物质　　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质量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(g)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加热前温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度</a:t>
                      </a:r>
                      <a:r>
                        <a:rPr lang="en-US" altLang="zh-CN" sz="2400" b="1">
                          <a:latin typeface="Times New Roman"/>
                        </a:rPr>
                        <a:t>(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加热时间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(min)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加热后温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度</a:t>
                      </a:r>
                      <a:r>
                        <a:rPr lang="en-US" altLang="zh-CN" sz="2400" b="1">
                          <a:latin typeface="Times New Roman"/>
                        </a:rPr>
                        <a:t>(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液体</a:t>
                      </a:r>
                      <a:r>
                        <a:rPr lang="en-US" altLang="zh-CN" sz="2400" b="1" i="1">
                          <a:latin typeface="Times New Roman"/>
                        </a:rPr>
                        <a:t>a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150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液体</a:t>
                      </a:r>
                      <a:r>
                        <a:rPr lang="en-US" altLang="zh-CN" sz="2400" b="1" i="1">
                          <a:latin typeface="Times New Roman"/>
                        </a:rPr>
                        <a:t>b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150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35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8157" name="直接连接符 8"/>
          <p:cNvCxnSpPr/>
          <p:nvPr/>
        </p:nvCxnSpPr>
        <p:spPr>
          <a:xfrm>
            <a:off x="669925" y="1838325"/>
            <a:ext cx="1801813" cy="1033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8" name="矩形 10"/>
          <p:cNvSpPr>
            <a:spLocks noChangeArrowheads="1"/>
          </p:cNvSpPr>
          <p:nvPr/>
        </p:nvSpPr>
        <p:spPr bwMode="auto">
          <a:xfrm>
            <a:off x="2932113" y="3940175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9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4"/>
          <p:cNvSpPr>
            <a:spLocks noChangeArrowheads="1"/>
          </p:cNvSpPr>
          <p:nvPr/>
        </p:nvSpPr>
        <p:spPr bwMode="auto">
          <a:xfrm>
            <a:off x="539750" y="842963"/>
            <a:ext cx="80232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设质量为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液体中电阻丝的阻值为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R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，通电后测出通过电阻丝的电流为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I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，通电一段时间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t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后，温度计的示数变化量为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Δ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t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，若不计热量损失，则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液体的比热容为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用所给出的物理量写出比热容的表达式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，用该表达式计算出的比热容会比实际值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偏大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偏小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9154" name="矩形 3"/>
          <p:cNvSpPr>
            <a:spLocks noChangeArrowheads="1"/>
          </p:cNvSpPr>
          <p:nvPr/>
        </p:nvSpPr>
        <p:spPr bwMode="auto">
          <a:xfrm>
            <a:off x="6108700" y="3032125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偏大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49155" name="对象 1"/>
          <p:cNvGraphicFramePr>
            <a:graphicFrameLocks noChangeAspect="1"/>
          </p:cNvGraphicFramePr>
          <p:nvPr/>
        </p:nvGraphicFramePr>
        <p:xfrm>
          <a:off x="1258888" y="2335213"/>
          <a:ext cx="2654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2654300" imgH="1041400" progId="Word.Document.8">
                  <p:embed/>
                </p:oleObj>
              </mc:Choice>
              <mc:Fallback>
                <p:oleObj r:id="rId4" imgW="2654300" imgH="10414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2335213"/>
                        <a:ext cx="2654300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437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"/>
          <p:cNvSpPr>
            <a:spLocks noChangeArrowheads="1"/>
          </p:cNvSpPr>
          <p:nvPr/>
        </p:nvSpPr>
        <p:spPr bwMode="auto">
          <a:xfrm>
            <a:off x="539750" y="952500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如果在两烧瓶中分别装入质量相等的煤油，并接入两根阻值不同的电阻丝，就可用这个装置来探究电流产生的热量与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的关系。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为了保证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两种液体的质量相等，还需用到的实验器材是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8" name="矩形 2"/>
          <p:cNvSpPr>
            <a:spLocks noChangeArrowheads="1"/>
          </p:cNvSpPr>
          <p:nvPr/>
        </p:nvSpPr>
        <p:spPr bwMode="auto">
          <a:xfrm>
            <a:off x="2184400" y="201136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电阻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9" name="矩形 5"/>
          <p:cNvSpPr>
            <a:spLocks noChangeArrowheads="1"/>
          </p:cNvSpPr>
          <p:nvPr/>
        </p:nvSpPr>
        <p:spPr bwMode="auto">
          <a:xfrm>
            <a:off x="1835150" y="3140075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天平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0180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25325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51202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203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204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205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6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07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208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9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10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211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212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13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214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215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216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51217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18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19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51220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21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22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51223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24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51225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1226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51227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28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29" name="组合 1"/>
          <p:cNvGrpSpPr/>
          <p:nvPr/>
        </p:nvGrpSpPr>
        <p:grpSpPr>
          <a:xfrm>
            <a:off x="7124700" y="1924050"/>
            <a:ext cx="542925" cy="547688"/>
            <a:chOff x="1153731" y="1592014"/>
            <a:chExt cx="543166" cy="547688"/>
          </a:xfrm>
        </p:grpSpPr>
        <p:pic>
          <p:nvPicPr>
            <p:cNvPr id="51230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31" name="矩形 58">
              <a:hlinkClick r:id="rId9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5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32" name="组合 1"/>
          <p:cNvGrpSpPr/>
          <p:nvPr/>
        </p:nvGrpSpPr>
        <p:grpSpPr>
          <a:xfrm>
            <a:off x="1585913" y="3003550"/>
            <a:ext cx="542925" cy="547688"/>
            <a:chOff x="1153731" y="1592014"/>
            <a:chExt cx="543166" cy="547688"/>
          </a:xfrm>
        </p:grpSpPr>
        <p:pic>
          <p:nvPicPr>
            <p:cNvPr id="51233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34" name="矩形 61">
              <a:hlinkClick r:id="rId10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6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35" name="组合 1"/>
          <p:cNvGrpSpPr/>
          <p:nvPr/>
        </p:nvGrpSpPr>
        <p:grpSpPr>
          <a:xfrm>
            <a:off x="2876550" y="3003550"/>
            <a:ext cx="542925" cy="547688"/>
            <a:chOff x="1153731" y="1592014"/>
            <a:chExt cx="543166" cy="547688"/>
          </a:xfrm>
        </p:grpSpPr>
        <p:pic>
          <p:nvPicPr>
            <p:cNvPr id="51236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37" name="矩形 64">
              <a:hlinkClick r:id="rId11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7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1238" name="组合 1"/>
          <p:cNvGrpSpPr/>
          <p:nvPr/>
        </p:nvGrpSpPr>
        <p:grpSpPr>
          <a:xfrm>
            <a:off x="4284663" y="3016250"/>
            <a:ext cx="542925" cy="547688"/>
            <a:chOff x="1153731" y="1592014"/>
            <a:chExt cx="543166" cy="547688"/>
          </a:xfrm>
        </p:grpSpPr>
        <p:pic>
          <p:nvPicPr>
            <p:cNvPr id="5123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1240" name="矩形 56">
              <a:hlinkClick r:id="rId1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8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3070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分】用冷水冷却汽车发动机，主要是利用水的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．比热容大　　　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．密度大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．凝固点低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．沸点高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2226" name="矩形 3"/>
          <p:cNvSpPr>
            <a:spLocks noChangeArrowheads="1"/>
          </p:cNvSpPr>
          <p:nvPr/>
        </p:nvSpPr>
        <p:spPr bwMode="auto">
          <a:xfrm>
            <a:off x="2124075" y="1120775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222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15511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分】下列实例中，属于通过做功改变物体内能的是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．搓手会发热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．用冷水冷却热鸡蛋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．晒太阳取暖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．给热咖啡加冰降温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0" name="矩形 3"/>
          <p:cNvSpPr>
            <a:spLocks noChangeArrowheads="1"/>
          </p:cNvSpPr>
          <p:nvPr/>
        </p:nvSpPr>
        <p:spPr bwMode="auto">
          <a:xfrm>
            <a:off x="2795588" y="1131888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325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77551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分】下表列出一些物质的比热容，根据表中数据，下列判断正确的是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54274" name="表格 2"/>
          <p:cNvGraphicFramePr>
            <a:graphicFrameLocks noGrp="1"/>
          </p:cNvGraphicFramePr>
          <p:nvPr/>
        </p:nvGraphicFramePr>
        <p:xfrm>
          <a:off x="468312" y="2033588"/>
          <a:ext cx="8280400" cy="2195195"/>
        </p:xfrm>
        <a:graphic>
          <a:graphicData uri="http://schemas.openxmlformats.org/drawingml/2006/table">
            <a:tbl>
              <a:tblPr/>
              <a:tblGrid>
                <a:gridCol w="1439862"/>
                <a:gridCol w="1266825"/>
                <a:gridCol w="1420812"/>
                <a:gridCol w="1357312"/>
                <a:gridCol w="1398588"/>
                <a:gridCol w="1397000"/>
              </a:tblGrid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水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煤油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铝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铜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446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比热容</a:t>
                      </a:r>
                      <a:r>
                        <a:rPr lang="en-US" altLang="zh-CN" sz="2400" b="1">
                          <a:latin typeface="Times New Roman"/>
                        </a:rPr>
                        <a:t>/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(J·kg</a:t>
                      </a:r>
                      <a:r>
                        <a:rPr lang="zh-CN" altLang="zh-CN" sz="2400" b="1" baseline="30000">
                          <a:latin typeface="Times New Roman"/>
                          <a:ea typeface="宋体" pitchFamily="2" charset="-122"/>
                        </a:rPr>
                        <a:t>－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·</a:t>
                      </a: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zh-CN" altLang="zh-CN" sz="2400" b="1" baseline="30000">
                          <a:latin typeface="Times New Roman"/>
                          <a:ea typeface="宋体" pitchFamily="2" charset="-122"/>
                        </a:rPr>
                        <a:t>－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4.2×10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2.1×10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2.1×10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0.88×10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0.39×10</a:t>
                      </a:r>
                      <a:r>
                        <a:rPr lang="en-US" altLang="zh-CN" sz="2400" b="1" baseline="30000">
                          <a:latin typeface="Times New Roman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55338" marR="55338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21183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4"/>
          <p:cNvSpPr>
            <a:spLocks noChangeArrowheads="1"/>
          </p:cNvSpPr>
          <p:nvPr/>
        </p:nvSpPr>
        <p:spPr bwMode="auto">
          <a:xfrm>
            <a:off x="565150" y="95567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A. 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不同物质的比热容一定不同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725805" indent="-3575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．物质的物态发生变化，比热容不变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901700" indent="-53340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．质量相等的铝和铜升高相同的温度，铝吸收的热量更多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901700" indent="-53340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．质量相等的水和煤油吸收相同的热量，水升高的温度更多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5298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5299" name="矩形 5"/>
          <p:cNvSpPr/>
          <p:nvPr/>
        </p:nvSpPr>
        <p:spPr>
          <a:xfrm>
            <a:off x="901700" y="2074863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4"/>
          <p:cNvSpPr>
            <a:spLocks noChangeArrowheads="1"/>
          </p:cNvSpPr>
          <p:nvPr/>
        </p:nvSpPr>
        <p:spPr bwMode="auto">
          <a:xfrm>
            <a:off x="522288" y="715963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2018·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分】福建沿海地区昼夜温差较小，而内陆地区昼夜温差较大。这主要是因为海水与砂石相比具有较大的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．密度　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  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．内能　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．比热容　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．质量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6322" name="矩形 2"/>
          <p:cNvSpPr>
            <a:spLocks noChangeArrowheads="1"/>
          </p:cNvSpPr>
          <p:nvPr/>
        </p:nvSpPr>
        <p:spPr bwMode="auto">
          <a:xfrm>
            <a:off x="2459038" y="1809750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632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59347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分】下列利用改变内能对外做功的设备是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．洗衣机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．柴油机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．收音机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．电视机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7346" name="矩形 3"/>
          <p:cNvSpPr>
            <a:spLocks noChangeArrowheads="1"/>
          </p:cNvSpPr>
          <p:nvPr/>
        </p:nvSpPr>
        <p:spPr bwMode="auto">
          <a:xfrm>
            <a:off x="1547813" y="1131888"/>
            <a:ext cx="388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7347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9608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850900"/>
            <a:ext cx="5905500" cy="40243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矩形 15"/>
          <p:cNvSpPr>
            <a:spLocks noChangeArrowheads="1"/>
          </p:cNvSpPr>
          <p:nvPr/>
        </p:nvSpPr>
        <p:spPr bwMode="auto">
          <a:xfrm>
            <a:off x="539750" y="522288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分子动理论</a:t>
            </a:r>
          </a:p>
        </p:txBody>
      </p:sp>
      <p:sp>
        <p:nvSpPr>
          <p:cNvPr id="7171" name="矩形 1"/>
          <p:cNvSpPr/>
          <p:nvPr/>
        </p:nvSpPr>
        <p:spPr>
          <a:xfrm>
            <a:off x="4622800" y="76517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分子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2" name="矩形 11"/>
          <p:cNvSpPr/>
          <p:nvPr/>
        </p:nvSpPr>
        <p:spPr>
          <a:xfrm>
            <a:off x="5762625" y="7715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原子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3" name="矩形 12"/>
          <p:cNvSpPr/>
          <p:nvPr/>
        </p:nvSpPr>
        <p:spPr>
          <a:xfrm>
            <a:off x="2557463" y="20335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扩散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7174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5" name="矩形 8"/>
          <p:cNvSpPr/>
          <p:nvPr/>
        </p:nvSpPr>
        <p:spPr>
          <a:xfrm>
            <a:off x="5986463" y="20637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运动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6" name="矩形 9"/>
          <p:cNvSpPr/>
          <p:nvPr/>
        </p:nvSpPr>
        <p:spPr>
          <a:xfrm>
            <a:off x="4884738" y="2571750"/>
            <a:ext cx="1112837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无规则</a:t>
            </a: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的运动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7" name="矩形 10"/>
          <p:cNvSpPr/>
          <p:nvPr/>
        </p:nvSpPr>
        <p:spPr>
          <a:xfrm>
            <a:off x="6084888" y="25717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温度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8" name="矩形 13"/>
          <p:cNvSpPr/>
          <p:nvPr/>
        </p:nvSpPr>
        <p:spPr>
          <a:xfrm>
            <a:off x="3721100" y="3706813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引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9" name="矩形 14"/>
          <p:cNvSpPr/>
          <p:nvPr/>
        </p:nvSpPr>
        <p:spPr>
          <a:xfrm>
            <a:off x="4489450" y="3717925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斥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3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5" grpId="0"/>
      <p:bldP spid="7176" grpId="0"/>
      <p:bldP spid="7177" grpId="0"/>
      <p:bldP spid="7178" grpId="0"/>
      <p:bldP spid="71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龙岩质检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分】如图所示的四个情景，下列说法中正确的是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1113" y="1074738"/>
            <a:ext cx="3854450" cy="38735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404047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4"/>
          <p:cNvSpPr>
            <a:spLocks noChangeArrowheads="1"/>
          </p:cNvSpPr>
          <p:nvPr/>
        </p:nvSpPr>
        <p:spPr bwMode="auto">
          <a:xfrm>
            <a:off x="565150" y="471488"/>
            <a:ext cx="8023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901700" indent="-54292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．甲图中蓝墨水在热水中扩散得快，说明温度越高分子无规则运动越剧烈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901700" indent="-54292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．乙图中两个铅块紧压在一起后能吊住重物。说明分子间存在斥力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901700" indent="-54292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．丙图中厚玻璃筒内的空气被压缩时，空气的内能减小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901700" indent="-54292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．丁图中进气门和排气门均关闭且活塞向下运动，这是内燃机的压缩冲程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0418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0419" name="矩形 8"/>
          <p:cNvSpPr/>
          <p:nvPr/>
        </p:nvSpPr>
        <p:spPr>
          <a:xfrm>
            <a:off x="901700" y="555625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5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4"/>
          <p:cNvSpPr>
            <a:spLocks noChangeArrowheads="1"/>
          </p:cNvSpPr>
          <p:nvPr/>
        </p:nvSpPr>
        <p:spPr bwMode="auto">
          <a:xfrm>
            <a:off x="565150" y="771525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年北京世界园艺博览会，百花绽放，鸟语花香。远处就能闻到花香是由于分子在不停地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；游客坐在游览车上游览，以游览车为参照物，游客是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1442" name="矩形 6"/>
          <p:cNvSpPr>
            <a:spLocks noChangeArrowheads="1"/>
          </p:cNvSpPr>
          <p:nvPr/>
        </p:nvSpPr>
        <p:spPr bwMode="auto">
          <a:xfrm>
            <a:off x="1476375" y="18510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运动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144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44" name="矩形 5"/>
          <p:cNvSpPr>
            <a:spLocks noChangeArrowheads="1"/>
          </p:cNvSpPr>
          <p:nvPr/>
        </p:nvSpPr>
        <p:spPr bwMode="auto">
          <a:xfrm>
            <a:off x="2832100" y="24018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静止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09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分】利用如图甲所示的实验装置探究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沙子和水的温度变化与吸热的关系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，操作如下：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995488"/>
            <a:ext cx="3565525" cy="24526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350" y="2144713"/>
            <a:ext cx="4351338" cy="2159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774212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在两烧杯中分别装入初温相同且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相等的沙子和水。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用相同的酒精灯加热，并用玻璃棒不断搅拌，每隔相同的时间记录一次温度，其中某时刻的温度如图乙所示，其示数为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。根据实验数据绘制成温度与时间的关系图像，如图丙所示。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3490" name="矩形 6"/>
          <p:cNvSpPr>
            <a:spLocks noChangeArrowheads="1"/>
          </p:cNvSpPr>
          <p:nvPr/>
        </p:nvSpPr>
        <p:spPr bwMode="auto">
          <a:xfrm>
            <a:off x="5640388" y="50958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质量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3491" name="矩形 7"/>
          <p:cNvSpPr>
            <a:spLocks noChangeArrowheads="1"/>
          </p:cNvSpPr>
          <p:nvPr/>
        </p:nvSpPr>
        <p:spPr bwMode="auto">
          <a:xfrm>
            <a:off x="2640013" y="2716213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39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10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4"/>
          <p:cNvSpPr>
            <a:spLocks noChangeArrowheads="1"/>
          </p:cNvSpPr>
          <p:nvPr/>
        </p:nvSpPr>
        <p:spPr bwMode="auto">
          <a:xfrm>
            <a:off x="565150" y="788988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实验中，通过比较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来间接反映沙子和水所吸收的热量。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分析图像可知，对于质量相等的沙子和水，升温较快的是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；若使两者升高相同的温度，则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吸收的热量较多。由此可见，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的比热容较大。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4" name="矩形 6"/>
          <p:cNvSpPr>
            <a:spLocks noChangeArrowheads="1"/>
          </p:cNvSpPr>
          <p:nvPr/>
        </p:nvSpPr>
        <p:spPr bwMode="auto">
          <a:xfrm>
            <a:off x="3419475" y="771525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加热时间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4515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4516" name="矩形 5"/>
          <p:cNvSpPr>
            <a:spLocks noChangeArrowheads="1"/>
          </p:cNvSpPr>
          <p:nvPr/>
        </p:nvSpPr>
        <p:spPr bwMode="auto">
          <a:xfrm>
            <a:off x="1619250" y="24193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沙子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7" name="矩形 7"/>
          <p:cNvSpPr>
            <a:spLocks noChangeArrowheads="1"/>
          </p:cNvSpPr>
          <p:nvPr/>
        </p:nvSpPr>
        <p:spPr bwMode="auto">
          <a:xfrm>
            <a:off x="7450138" y="2401888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水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8" name="矩形 8"/>
          <p:cNvSpPr>
            <a:spLocks noChangeArrowheads="1"/>
          </p:cNvSpPr>
          <p:nvPr/>
        </p:nvSpPr>
        <p:spPr bwMode="auto">
          <a:xfrm>
            <a:off x="5219700" y="2962275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水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451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0" y="11226800"/>
            <a:ext cx="3429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908972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64517" grpId="0"/>
      <p:bldP spid="645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2"/>
          <p:cNvSpPr txBox="1">
            <a:spLocks noChangeArrowheads="1"/>
          </p:cNvSpPr>
          <p:nvPr/>
        </p:nvSpPr>
        <p:spPr bwMode="auto">
          <a:xfrm>
            <a:off x="468313" y="842963"/>
            <a:ext cx="81153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．内能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定义：物体内所有分子无规则运动的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，以及分子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的总和。内能的国际单位是焦耳，符号为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“________”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3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影响因素：一切物体，在任何情况下都具有内能，同一物体，在相同物态下，温度越高，内能越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，温度降低时，内能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。此外，内能还与物体质量、种类、结构、状态有关。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9218" name="矩形 15"/>
          <p:cNvSpPr>
            <a:spLocks noChangeArrowheads="1"/>
          </p:cNvSpPr>
          <p:nvPr/>
        </p:nvSpPr>
        <p:spPr bwMode="auto">
          <a:xfrm>
            <a:off x="539750" y="496888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内能及其改变</a:t>
            </a:r>
          </a:p>
        </p:txBody>
      </p:sp>
      <p:sp>
        <p:nvSpPr>
          <p:cNvPr id="9219" name="矩形 4"/>
          <p:cNvSpPr/>
          <p:nvPr/>
        </p:nvSpPr>
        <p:spPr>
          <a:xfrm>
            <a:off x="6216650" y="13477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动能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0" name="矩形 5"/>
          <p:cNvSpPr/>
          <p:nvPr/>
        </p:nvSpPr>
        <p:spPr>
          <a:xfrm>
            <a:off x="1536700" y="182245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势能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1" name="矩形 6"/>
          <p:cNvSpPr/>
          <p:nvPr/>
        </p:nvSpPr>
        <p:spPr>
          <a:xfrm>
            <a:off x="1547813" y="2325688"/>
            <a:ext cx="3381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J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2" name="矩形 7"/>
          <p:cNvSpPr/>
          <p:nvPr/>
        </p:nvSpPr>
        <p:spPr>
          <a:xfrm>
            <a:off x="6948488" y="32194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大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3" name="矩形 8"/>
          <p:cNvSpPr/>
          <p:nvPr/>
        </p:nvSpPr>
        <p:spPr>
          <a:xfrm>
            <a:off x="3382963" y="37322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变小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表格 4"/>
          <p:cNvGraphicFramePr>
            <a:graphicFrameLocks noGrp="1"/>
          </p:cNvGraphicFramePr>
          <p:nvPr/>
        </p:nvGraphicFramePr>
        <p:xfrm>
          <a:off x="900112" y="1131888"/>
          <a:ext cx="7200899" cy="3470275"/>
        </p:xfrm>
        <a:graphic>
          <a:graphicData uri="http://schemas.openxmlformats.org/drawingml/2006/table">
            <a:tbl>
              <a:tblPr/>
              <a:tblGrid>
                <a:gridCol w="1298575"/>
                <a:gridCol w="2951162"/>
                <a:gridCol w="2951162"/>
              </a:tblGrid>
              <a:tr h="5810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热传递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做功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219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实质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内能的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内能与其他形式的能之间的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700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条件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物体之间或物体各部分之间存在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物体对外做功或外界对物体做功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83" name="Text Box 22"/>
          <p:cNvSpPr txBox="1">
            <a:spLocks noChangeArrowheads="1"/>
          </p:cNvSpPr>
          <p:nvPr/>
        </p:nvSpPr>
        <p:spPr bwMode="auto">
          <a:xfrm>
            <a:off x="488950" y="484188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．改变物体内能的两种方式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1284" name="矩形 2"/>
          <p:cNvSpPr/>
          <p:nvPr/>
        </p:nvSpPr>
        <p:spPr>
          <a:xfrm>
            <a:off x="3743325" y="21097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转移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85" name="矩形 3"/>
          <p:cNvSpPr/>
          <p:nvPr/>
        </p:nvSpPr>
        <p:spPr>
          <a:xfrm>
            <a:off x="2627313" y="4125913"/>
            <a:ext cx="11128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温度差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1286" name="矩形 6"/>
          <p:cNvSpPr/>
          <p:nvPr/>
        </p:nvSpPr>
        <p:spPr>
          <a:xfrm>
            <a:off x="6721475" y="24272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转化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27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11285" grpId="0"/>
      <p:bldP spid="112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表格 4"/>
          <p:cNvGraphicFramePr>
            <a:graphicFrameLocks noGrp="1"/>
          </p:cNvGraphicFramePr>
          <p:nvPr/>
        </p:nvGraphicFramePr>
        <p:xfrm>
          <a:off x="323850" y="895350"/>
          <a:ext cx="8496300" cy="3416935"/>
        </p:xfrm>
        <a:graphic>
          <a:graphicData uri="http://schemas.openxmlformats.org/drawingml/2006/table">
            <a:tbl>
              <a:tblPr/>
              <a:tblGrid>
                <a:gridCol w="757238"/>
                <a:gridCol w="4197350"/>
                <a:gridCol w="3541712"/>
              </a:tblGrid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热传递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做功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2193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向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由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温物体转移到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温物体或从物体的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温部分转移到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温部分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外界对物体做功，物体内能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；物体对外界做功，物体内能</a:t>
                      </a:r>
                      <a:r>
                        <a:rPr lang="en-US" altLang="zh-CN" sz="2400" b="1">
                          <a:latin typeface="Times New Roman"/>
                        </a:rPr>
                        <a:t>________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2329" marR="22329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实例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用热水袋给手取暖、烤火取暖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钻木取火、划火柴点火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31" name="矩形 2"/>
          <p:cNvSpPr/>
          <p:nvPr/>
        </p:nvSpPr>
        <p:spPr>
          <a:xfrm>
            <a:off x="1692275" y="1728788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高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32" name="矩形 6"/>
          <p:cNvSpPr/>
          <p:nvPr/>
        </p:nvSpPr>
        <p:spPr>
          <a:xfrm>
            <a:off x="4510088" y="1743075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低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33" name="矩形 7"/>
          <p:cNvSpPr/>
          <p:nvPr/>
        </p:nvSpPr>
        <p:spPr>
          <a:xfrm>
            <a:off x="4222750" y="2309813"/>
            <a:ext cx="493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高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34" name="矩形 8"/>
          <p:cNvSpPr/>
          <p:nvPr/>
        </p:nvSpPr>
        <p:spPr>
          <a:xfrm>
            <a:off x="3419475" y="2855913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低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35" name="矩形 9"/>
          <p:cNvSpPr/>
          <p:nvPr/>
        </p:nvSpPr>
        <p:spPr>
          <a:xfrm>
            <a:off x="6249988" y="2038350"/>
            <a:ext cx="80486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增大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36" name="矩形 10"/>
          <p:cNvSpPr/>
          <p:nvPr/>
        </p:nvSpPr>
        <p:spPr>
          <a:xfrm>
            <a:off x="6875463" y="3130550"/>
            <a:ext cx="80486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减小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3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3" grpId="0"/>
      <p:bldP spid="13334" grpId="0"/>
      <p:bldP spid="13335" grpId="0"/>
      <p:bldP spid="133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2"/>
          <p:cNvSpPr txBox="1">
            <a:spLocks noChangeArrowheads="1"/>
          </p:cNvSpPr>
          <p:nvPr/>
        </p:nvSpPr>
        <p:spPr bwMode="auto">
          <a:xfrm>
            <a:off x="488950" y="731838"/>
            <a:ext cx="81153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热量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定义：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在热传递过程中，物体间传递能量的多少叫做热量。常用单位是焦耳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(J)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热量与内能的关系：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物体吸收热量时内能增大，放出热量时内能减小。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15362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886814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600" y="1117600"/>
            <a:ext cx="7034213" cy="34845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0" name="矩形 2"/>
          <p:cNvSpPr/>
          <p:nvPr/>
        </p:nvSpPr>
        <p:spPr>
          <a:xfrm>
            <a:off x="3913188" y="16779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热量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11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比热容</a:t>
            </a:r>
          </a:p>
        </p:txBody>
      </p:sp>
      <p:sp>
        <p:nvSpPr>
          <p:cNvPr id="17412" name="矩形 6"/>
          <p:cNvSpPr/>
          <p:nvPr/>
        </p:nvSpPr>
        <p:spPr>
          <a:xfrm>
            <a:off x="3414713" y="22161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比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13" name="矩形 7"/>
          <p:cNvSpPr/>
          <p:nvPr/>
        </p:nvSpPr>
        <p:spPr>
          <a:xfrm>
            <a:off x="4597400" y="4067175"/>
            <a:ext cx="8016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不同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7414" name="矩形 8"/>
          <p:cNvSpPr/>
          <p:nvPr/>
        </p:nvSpPr>
        <p:spPr>
          <a:xfrm>
            <a:off x="2436813" y="3114675"/>
            <a:ext cx="1366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J/(kg·</a:t>
            </a:r>
            <a:r>
              <a:rPr altLang="zh-CN" sz="2400" b="1" kern="0">
                <a:solidFill>
                  <a:srgbClr val="C00000"/>
                </a:solidFill>
              </a:rPr>
              <a:t>℃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262063" y="1273175"/>
            <a:ext cx="214312" cy="32115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75" y="2116138"/>
            <a:ext cx="566738" cy="13525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6829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/>
      <p:bldP spid="174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1108</Words>
  <Application>Microsoft Office PowerPoint</Application>
  <PresentationFormat>全屏显示(16:9)</PresentationFormat>
  <Paragraphs>281</Paragraphs>
  <Slides>45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8" baseType="lpstr">
      <vt:lpstr>Office 主题</vt:lpstr>
      <vt:lpstr>2_自定义设计方案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2021-03-14T01:54:00Z</dcterms:created>
  <dcterms:modified xsi:type="dcterms:W3CDTF">2021-03-14T02:05:52Z</dcterms:modified>
</cp:coreProperties>
</file>