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90" r:id="rId6"/>
    <p:sldId id="260" r:id="rId7"/>
    <p:sldId id="291" r:id="rId8"/>
    <p:sldId id="292" r:id="rId9"/>
    <p:sldId id="293" r:id="rId10"/>
    <p:sldId id="294" r:id="rId11"/>
    <p:sldId id="295" r:id="rId12"/>
    <p:sldId id="296" r:id="rId13"/>
    <p:sldId id="297" r:id="rId14"/>
    <p:sldId id="298" r:id="rId15"/>
    <p:sldId id="299" r:id="rId16"/>
    <p:sldId id="261" r:id="rId17"/>
    <p:sldId id="302" r:id="rId18"/>
    <p:sldId id="303" r:id="rId19"/>
    <p:sldId id="304" r:id="rId20"/>
    <p:sldId id="301" r:id="rId21"/>
    <p:sldId id="262"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3" d="100"/>
          <a:sy n="83" d="100"/>
        </p:scale>
        <p:origin x="-159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5F00D1-84D2-4DC0-ADBF-07018F31A9D4}" type="datetimeFigureOut">
              <a:rPr lang="zh-CN" altLang="en-US" smtClean="0"/>
              <a:pPr/>
              <a:t>2014/11/17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C71BA3-F457-4557-B45E-6F7F59E58A3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11</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12</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13</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14</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15</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16</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17</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18</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19</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20</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21</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3</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4</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5</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6</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7</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8</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9:13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10</a:t>
            </a:fld>
            <a:endParaRPr lang="en-US" dirty="0"/>
          </a:p>
        </p:txBody>
      </p:sp>
    </p:spTree>
    <p:extLst>
      <p:ext uri="{BB962C8B-B14F-4D97-AF65-F5344CB8AC3E}">
        <p14:creationId xmlns="" xmlns:p14="http://schemas.microsoft.com/office/powerpoint/2010/main" val="1131660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1000">
              <a:schemeClr val="accent1">
                <a:tint val="66000"/>
                <a:satMod val="160000"/>
                <a:alpha val="68000"/>
              </a:schemeClr>
            </a:gs>
            <a:gs pos="50000">
              <a:schemeClr val="accent1">
                <a:tint val="44500"/>
                <a:satMod val="160000"/>
                <a:alpha val="25000"/>
              </a:schemeClr>
            </a:gs>
            <a:gs pos="100000">
              <a:schemeClr val="accent1">
                <a:tint val="23500"/>
                <a:satMod val="160000"/>
                <a:alpha val="52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5E0C89-A240-402C-A6F0-4AF8E655C66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wmf"/><Relationship Id="rId7"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wmf"/><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2.png"/><Relationship Id="rId9"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wmf"/><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wmf"/><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wmf"/><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wmf"/><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wmf"/></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lin ang="5400000" scaled="0"/>
          <a:tileRect/>
        </a:gradFill>
        <a:effectLst/>
      </p:bgPr>
    </p:bg>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grpSp>
        <p:nvGrpSpPr>
          <p:cNvPr id="155" name="组合 154"/>
          <p:cNvGrpSpPr/>
          <p:nvPr/>
        </p:nvGrpSpPr>
        <p:grpSpPr>
          <a:xfrm>
            <a:off x="971600" y="1556792"/>
            <a:ext cx="1295971" cy="1408222"/>
            <a:chOff x="755576" y="1412776"/>
            <a:chExt cx="1295971" cy="1408222"/>
          </a:xfrm>
        </p:grpSpPr>
        <p:grpSp>
          <p:nvGrpSpPr>
            <p:cNvPr id="40" name="Group 159"/>
            <p:cNvGrpSpPr>
              <a:grpSpLocks/>
            </p:cNvGrpSpPr>
            <p:nvPr/>
          </p:nvGrpSpPr>
          <p:grpSpPr bwMode="auto">
            <a:xfrm>
              <a:off x="827584" y="1412776"/>
              <a:ext cx="1223963" cy="1008112"/>
              <a:chOff x="4084" y="963"/>
              <a:chExt cx="771" cy="990"/>
            </a:xfrm>
          </p:grpSpPr>
          <p:grpSp>
            <p:nvGrpSpPr>
              <p:cNvPr id="41" name="Group 160"/>
              <p:cNvGrpSpPr>
                <a:grpSpLocks/>
              </p:cNvGrpSpPr>
              <p:nvPr/>
            </p:nvGrpSpPr>
            <p:grpSpPr bwMode="auto">
              <a:xfrm>
                <a:off x="4084" y="963"/>
                <a:ext cx="771" cy="990"/>
                <a:chOff x="4084" y="963"/>
                <a:chExt cx="771" cy="990"/>
              </a:xfrm>
            </p:grpSpPr>
            <p:sp>
              <p:nvSpPr>
                <p:cNvPr id="54" name="Freeform 161"/>
                <p:cNvSpPr>
                  <a:spLocks/>
                </p:cNvSpPr>
                <p:nvPr/>
              </p:nvSpPr>
              <p:spPr bwMode="auto">
                <a:xfrm>
                  <a:off x="4086" y="1108"/>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339933"/>
                </a:solidFill>
                <a:ln w="9525" cap="rnd">
                  <a:noFill/>
                  <a:round/>
                  <a:headEnd/>
                  <a:tailEnd/>
                </a:ln>
                <a:effectLst/>
              </p:spPr>
              <p:txBody>
                <a:bodyPr/>
                <a:lstStyle/>
                <a:p>
                  <a:endParaRPr lang="zh-CN" altLang="en-US"/>
                </a:p>
              </p:txBody>
            </p:sp>
            <p:sp>
              <p:nvSpPr>
                <p:cNvPr id="55" name="Freeform 162"/>
                <p:cNvSpPr>
                  <a:spLocks/>
                </p:cNvSpPr>
                <p:nvPr/>
              </p:nvSpPr>
              <p:spPr bwMode="auto">
                <a:xfrm>
                  <a:off x="4336" y="1101"/>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CCFF99"/>
                </a:solidFill>
                <a:ln w="9525" cap="rnd">
                  <a:noFill/>
                  <a:round/>
                  <a:headEnd/>
                  <a:tailEnd/>
                </a:ln>
                <a:effectLst/>
              </p:spPr>
              <p:txBody>
                <a:bodyPr/>
                <a:lstStyle/>
                <a:p>
                  <a:endParaRPr lang="zh-CN" altLang="en-US"/>
                </a:p>
              </p:txBody>
            </p:sp>
            <p:sp>
              <p:nvSpPr>
                <p:cNvPr id="56" name="Freeform 163"/>
                <p:cNvSpPr>
                  <a:spLocks/>
                </p:cNvSpPr>
                <p:nvPr/>
              </p:nvSpPr>
              <p:spPr bwMode="auto">
                <a:xfrm>
                  <a:off x="4086" y="963"/>
                  <a:ext cx="769" cy="286"/>
                </a:xfrm>
                <a:custGeom>
                  <a:avLst/>
                  <a:gdLst/>
                  <a:ahLst/>
                  <a:cxnLst>
                    <a:cxn ang="0">
                      <a:pos x="0" y="144"/>
                    </a:cxn>
                    <a:cxn ang="0">
                      <a:pos x="532" y="0"/>
                    </a:cxn>
                    <a:cxn ang="0">
                      <a:pos x="768" y="141"/>
                    </a:cxn>
                    <a:cxn ang="0">
                      <a:pos x="245" y="285"/>
                    </a:cxn>
                    <a:cxn ang="0">
                      <a:pos x="0" y="144"/>
                    </a:cxn>
                  </a:cxnLst>
                  <a:rect l="0" t="0" r="r" b="b"/>
                  <a:pathLst>
                    <a:path w="769" h="286">
                      <a:moveTo>
                        <a:pt x="0" y="144"/>
                      </a:moveTo>
                      <a:lnTo>
                        <a:pt x="532" y="0"/>
                      </a:lnTo>
                      <a:lnTo>
                        <a:pt x="768" y="141"/>
                      </a:lnTo>
                      <a:lnTo>
                        <a:pt x="245" y="285"/>
                      </a:lnTo>
                      <a:lnTo>
                        <a:pt x="0" y="144"/>
                      </a:lnTo>
                    </a:path>
                  </a:pathLst>
                </a:custGeom>
                <a:solidFill>
                  <a:srgbClr val="33CC33"/>
                </a:solidFill>
                <a:ln w="9525" cap="rnd">
                  <a:noFill/>
                  <a:round/>
                  <a:headEnd/>
                  <a:tailEnd/>
                </a:ln>
                <a:effectLst/>
              </p:spPr>
              <p:txBody>
                <a:bodyPr/>
                <a:lstStyle/>
                <a:p>
                  <a:endParaRPr lang="zh-CN" altLang="en-US"/>
                </a:p>
              </p:txBody>
            </p:sp>
            <p:sp>
              <p:nvSpPr>
                <p:cNvPr id="57" name="Freeform 164"/>
                <p:cNvSpPr>
                  <a:spLocks/>
                </p:cNvSpPr>
                <p:nvPr/>
              </p:nvSpPr>
              <p:spPr bwMode="auto">
                <a:xfrm>
                  <a:off x="4219" y="1027"/>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CCFF99"/>
                </a:solidFill>
                <a:ln w="9525" cap="rnd">
                  <a:noFill/>
                  <a:round/>
                  <a:headEnd/>
                  <a:tailEnd/>
                </a:ln>
                <a:effectLst/>
              </p:spPr>
              <p:txBody>
                <a:bodyPr/>
                <a:lstStyle/>
                <a:p>
                  <a:endParaRPr lang="zh-CN" altLang="en-US"/>
                </a:p>
              </p:txBody>
            </p:sp>
            <p:sp>
              <p:nvSpPr>
                <p:cNvPr id="58" name="Freeform 165"/>
                <p:cNvSpPr>
                  <a:spLocks/>
                </p:cNvSpPr>
                <p:nvPr/>
              </p:nvSpPr>
              <p:spPr bwMode="auto">
                <a:xfrm>
                  <a:off x="4084" y="1109"/>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CCFF99"/>
                </a:solidFill>
                <a:ln w="9525" cap="rnd">
                  <a:noFill/>
                  <a:round/>
                  <a:headEnd/>
                  <a:tailEnd/>
                </a:ln>
                <a:effectLst/>
              </p:spPr>
              <p:txBody>
                <a:bodyPr/>
                <a:lstStyle/>
                <a:p>
                  <a:endParaRPr lang="zh-CN" altLang="en-US"/>
                </a:p>
              </p:txBody>
            </p:sp>
            <p:sp>
              <p:nvSpPr>
                <p:cNvPr id="59" name="Freeform 166"/>
                <p:cNvSpPr>
                  <a:spLocks/>
                </p:cNvSpPr>
                <p:nvPr/>
              </p:nvSpPr>
              <p:spPr bwMode="auto">
                <a:xfrm>
                  <a:off x="4619" y="963"/>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CCFF99"/>
                </a:solidFill>
                <a:ln w="9525" cap="rnd">
                  <a:noFill/>
                  <a:round/>
                  <a:headEnd/>
                  <a:tailEnd/>
                </a:ln>
                <a:effectLst/>
              </p:spPr>
              <p:txBody>
                <a:bodyPr/>
                <a:lstStyle/>
                <a:p>
                  <a:endParaRPr lang="zh-CN" altLang="en-US"/>
                </a:p>
              </p:txBody>
            </p:sp>
            <p:sp>
              <p:nvSpPr>
                <p:cNvPr id="60" name="Oval 167"/>
                <p:cNvSpPr>
                  <a:spLocks noChangeArrowheads="1"/>
                </p:cNvSpPr>
                <p:nvPr/>
              </p:nvSpPr>
              <p:spPr bwMode="auto">
                <a:xfrm rot="13200000">
                  <a:off x="4372" y="1280"/>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42" name="Group 168"/>
              <p:cNvGrpSpPr>
                <a:grpSpLocks/>
              </p:cNvGrpSpPr>
              <p:nvPr/>
            </p:nvGrpSpPr>
            <p:grpSpPr bwMode="auto">
              <a:xfrm>
                <a:off x="4355" y="1392"/>
                <a:ext cx="488" cy="298"/>
                <a:chOff x="4355" y="1392"/>
                <a:chExt cx="488" cy="298"/>
              </a:xfrm>
            </p:grpSpPr>
            <p:sp>
              <p:nvSpPr>
                <p:cNvPr id="43" name="Freeform 169"/>
                <p:cNvSpPr>
                  <a:spLocks/>
                </p:cNvSpPr>
                <p:nvPr/>
              </p:nvSpPr>
              <p:spPr bwMode="auto">
                <a:xfrm>
                  <a:off x="4355" y="1392"/>
                  <a:ext cx="488" cy="298"/>
                </a:xfrm>
                <a:custGeom>
                  <a:avLst/>
                  <a:gdLst/>
                  <a:ahLst/>
                  <a:cxnLst>
                    <a:cxn ang="0">
                      <a:pos x="0" y="91"/>
                    </a:cxn>
                    <a:cxn ang="0">
                      <a:pos x="93" y="297"/>
                    </a:cxn>
                    <a:cxn ang="0">
                      <a:pos x="265" y="250"/>
                    </a:cxn>
                    <a:cxn ang="0">
                      <a:pos x="265" y="250"/>
                    </a:cxn>
                    <a:cxn ang="0">
                      <a:pos x="266" y="251"/>
                    </a:cxn>
                    <a:cxn ang="0">
                      <a:pos x="268" y="253"/>
                    </a:cxn>
                    <a:cxn ang="0">
                      <a:pos x="270" y="253"/>
                    </a:cxn>
                    <a:cxn ang="0">
                      <a:pos x="273" y="254"/>
                    </a:cxn>
                    <a:cxn ang="0">
                      <a:pos x="277" y="255"/>
                    </a:cxn>
                    <a:cxn ang="0">
                      <a:pos x="283" y="254"/>
                    </a:cxn>
                    <a:cxn ang="0">
                      <a:pos x="289" y="253"/>
                    </a:cxn>
                    <a:cxn ang="0">
                      <a:pos x="295" y="251"/>
                    </a:cxn>
                    <a:cxn ang="0">
                      <a:pos x="299" y="249"/>
                    </a:cxn>
                    <a:cxn ang="0">
                      <a:pos x="303" y="246"/>
                    </a:cxn>
                    <a:cxn ang="0">
                      <a:pos x="305" y="244"/>
                    </a:cxn>
                    <a:cxn ang="0">
                      <a:pos x="306" y="242"/>
                    </a:cxn>
                    <a:cxn ang="0">
                      <a:pos x="307" y="240"/>
                    </a:cxn>
                    <a:cxn ang="0">
                      <a:pos x="307" y="239"/>
                    </a:cxn>
                    <a:cxn ang="0">
                      <a:pos x="307" y="239"/>
                    </a:cxn>
                    <a:cxn ang="0">
                      <a:pos x="487" y="192"/>
                    </a:cxn>
                    <a:cxn ang="0">
                      <a:pos x="375" y="0"/>
                    </a:cxn>
                    <a:cxn ang="0">
                      <a:pos x="0" y="91"/>
                    </a:cxn>
                  </a:cxnLst>
                  <a:rect l="0" t="0" r="r" b="b"/>
                  <a:pathLst>
                    <a:path w="488" h="298">
                      <a:moveTo>
                        <a:pt x="0" y="91"/>
                      </a:moveTo>
                      <a:lnTo>
                        <a:pt x="93" y="297"/>
                      </a:lnTo>
                      <a:lnTo>
                        <a:pt x="265" y="250"/>
                      </a:lnTo>
                      <a:lnTo>
                        <a:pt x="265" y="250"/>
                      </a:lnTo>
                      <a:lnTo>
                        <a:pt x="266" y="251"/>
                      </a:lnTo>
                      <a:lnTo>
                        <a:pt x="268" y="253"/>
                      </a:lnTo>
                      <a:lnTo>
                        <a:pt x="270" y="253"/>
                      </a:lnTo>
                      <a:lnTo>
                        <a:pt x="273" y="254"/>
                      </a:lnTo>
                      <a:lnTo>
                        <a:pt x="277" y="255"/>
                      </a:lnTo>
                      <a:lnTo>
                        <a:pt x="283" y="254"/>
                      </a:lnTo>
                      <a:lnTo>
                        <a:pt x="289" y="253"/>
                      </a:lnTo>
                      <a:lnTo>
                        <a:pt x="295" y="251"/>
                      </a:lnTo>
                      <a:lnTo>
                        <a:pt x="299" y="249"/>
                      </a:lnTo>
                      <a:lnTo>
                        <a:pt x="303" y="246"/>
                      </a:lnTo>
                      <a:lnTo>
                        <a:pt x="305" y="244"/>
                      </a:lnTo>
                      <a:lnTo>
                        <a:pt x="306" y="242"/>
                      </a:lnTo>
                      <a:lnTo>
                        <a:pt x="307" y="240"/>
                      </a:lnTo>
                      <a:lnTo>
                        <a:pt x="307" y="239"/>
                      </a:lnTo>
                      <a:lnTo>
                        <a:pt x="307" y="239"/>
                      </a:lnTo>
                      <a:lnTo>
                        <a:pt x="487" y="192"/>
                      </a:lnTo>
                      <a:lnTo>
                        <a:pt x="375" y="0"/>
                      </a:lnTo>
                      <a:lnTo>
                        <a:pt x="0" y="91"/>
                      </a:lnTo>
                    </a:path>
                  </a:pathLst>
                </a:custGeom>
                <a:solidFill>
                  <a:srgbClr val="009900"/>
                </a:solidFill>
                <a:ln w="9525" cap="rnd">
                  <a:noFill/>
                  <a:round/>
                  <a:headEnd/>
                  <a:tailEnd/>
                </a:ln>
                <a:effectLst/>
              </p:spPr>
              <p:txBody>
                <a:bodyPr/>
                <a:lstStyle/>
                <a:p>
                  <a:endParaRPr lang="zh-CN" altLang="en-US"/>
                </a:p>
              </p:txBody>
            </p:sp>
            <p:sp>
              <p:nvSpPr>
                <p:cNvPr id="44" name="Freeform 170"/>
                <p:cNvSpPr>
                  <a:spLocks/>
                </p:cNvSpPr>
                <p:nvPr/>
              </p:nvSpPr>
              <p:spPr bwMode="auto">
                <a:xfrm>
                  <a:off x="4374" y="1403"/>
                  <a:ext cx="450" cy="270"/>
                </a:xfrm>
                <a:custGeom>
                  <a:avLst/>
                  <a:gdLst/>
                  <a:ahLst/>
                  <a:cxnLst>
                    <a:cxn ang="0">
                      <a:pos x="0" y="90"/>
                    </a:cxn>
                    <a:cxn ang="0">
                      <a:pos x="85" y="269"/>
                    </a:cxn>
                    <a:cxn ang="0">
                      <a:pos x="88" y="268"/>
                    </a:cxn>
                    <a:cxn ang="0">
                      <a:pos x="95" y="265"/>
                    </a:cxn>
                    <a:cxn ang="0">
                      <a:pos x="105" y="261"/>
                    </a:cxn>
                    <a:cxn ang="0">
                      <a:pos x="117" y="257"/>
                    </a:cxn>
                    <a:cxn ang="0">
                      <a:pos x="130" y="252"/>
                    </a:cxn>
                    <a:cxn ang="0">
                      <a:pos x="144" y="247"/>
                    </a:cxn>
                    <a:cxn ang="0">
                      <a:pos x="156" y="243"/>
                    </a:cxn>
                    <a:cxn ang="0">
                      <a:pos x="165" y="239"/>
                    </a:cxn>
                    <a:cxn ang="0">
                      <a:pos x="176" y="236"/>
                    </a:cxn>
                    <a:cxn ang="0">
                      <a:pos x="190" y="233"/>
                    </a:cxn>
                    <a:cxn ang="0">
                      <a:pos x="205" y="229"/>
                    </a:cxn>
                    <a:cxn ang="0">
                      <a:pos x="222" y="226"/>
                    </a:cxn>
                    <a:cxn ang="0">
                      <a:pos x="237" y="224"/>
                    </a:cxn>
                    <a:cxn ang="0">
                      <a:pos x="249" y="222"/>
                    </a:cxn>
                    <a:cxn ang="0">
                      <a:pos x="258" y="220"/>
                    </a:cxn>
                    <a:cxn ang="0">
                      <a:pos x="262" y="220"/>
                    </a:cxn>
                    <a:cxn ang="0">
                      <a:pos x="264" y="218"/>
                    </a:cxn>
                    <a:cxn ang="0">
                      <a:pos x="272" y="216"/>
                    </a:cxn>
                    <a:cxn ang="0">
                      <a:pos x="283" y="212"/>
                    </a:cxn>
                    <a:cxn ang="0">
                      <a:pos x="296" y="207"/>
                    </a:cxn>
                    <a:cxn ang="0">
                      <a:pos x="311" y="202"/>
                    </a:cxn>
                    <a:cxn ang="0">
                      <a:pos x="326" y="198"/>
                    </a:cxn>
                    <a:cxn ang="0">
                      <a:pos x="340" y="194"/>
                    </a:cxn>
                    <a:cxn ang="0">
                      <a:pos x="351" y="191"/>
                    </a:cxn>
                    <a:cxn ang="0">
                      <a:pos x="363" y="189"/>
                    </a:cxn>
                    <a:cxn ang="0">
                      <a:pos x="377" y="186"/>
                    </a:cxn>
                    <a:cxn ang="0">
                      <a:pos x="394" y="183"/>
                    </a:cxn>
                    <a:cxn ang="0">
                      <a:pos x="410" y="180"/>
                    </a:cxn>
                    <a:cxn ang="0">
                      <a:pos x="425" y="177"/>
                    </a:cxn>
                    <a:cxn ang="0">
                      <a:pos x="437" y="175"/>
                    </a:cxn>
                    <a:cxn ang="0">
                      <a:pos x="446" y="173"/>
                    </a:cxn>
                    <a:cxn ang="0">
                      <a:pos x="449" y="173"/>
                    </a:cxn>
                    <a:cxn ang="0">
                      <a:pos x="350" y="0"/>
                    </a:cxn>
                    <a:cxn ang="0">
                      <a:pos x="0" y="90"/>
                    </a:cxn>
                  </a:cxnLst>
                  <a:rect l="0" t="0" r="r" b="b"/>
                  <a:pathLst>
                    <a:path w="450" h="270">
                      <a:moveTo>
                        <a:pt x="0" y="90"/>
                      </a:moveTo>
                      <a:lnTo>
                        <a:pt x="85" y="269"/>
                      </a:lnTo>
                      <a:lnTo>
                        <a:pt x="88" y="268"/>
                      </a:lnTo>
                      <a:lnTo>
                        <a:pt x="95" y="265"/>
                      </a:lnTo>
                      <a:lnTo>
                        <a:pt x="105" y="261"/>
                      </a:lnTo>
                      <a:lnTo>
                        <a:pt x="117" y="257"/>
                      </a:lnTo>
                      <a:lnTo>
                        <a:pt x="130" y="252"/>
                      </a:lnTo>
                      <a:lnTo>
                        <a:pt x="144" y="247"/>
                      </a:lnTo>
                      <a:lnTo>
                        <a:pt x="156" y="243"/>
                      </a:lnTo>
                      <a:lnTo>
                        <a:pt x="165" y="239"/>
                      </a:lnTo>
                      <a:lnTo>
                        <a:pt x="176" y="236"/>
                      </a:lnTo>
                      <a:lnTo>
                        <a:pt x="190" y="233"/>
                      </a:lnTo>
                      <a:lnTo>
                        <a:pt x="205" y="229"/>
                      </a:lnTo>
                      <a:lnTo>
                        <a:pt x="222" y="226"/>
                      </a:lnTo>
                      <a:lnTo>
                        <a:pt x="237" y="224"/>
                      </a:lnTo>
                      <a:lnTo>
                        <a:pt x="249" y="222"/>
                      </a:lnTo>
                      <a:lnTo>
                        <a:pt x="258" y="220"/>
                      </a:lnTo>
                      <a:lnTo>
                        <a:pt x="262" y="220"/>
                      </a:lnTo>
                      <a:lnTo>
                        <a:pt x="264" y="218"/>
                      </a:lnTo>
                      <a:lnTo>
                        <a:pt x="272" y="216"/>
                      </a:lnTo>
                      <a:lnTo>
                        <a:pt x="283" y="212"/>
                      </a:lnTo>
                      <a:lnTo>
                        <a:pt x="296" y="207"/>
                      </a:lnTo>
                      <a:lnTo>
                        <a:pt x="311" y="202"/>
                      </a:lnTo>
                      <a:lnTo>
                        <a:pt x="326" y="198"/>
                      </a:lnTo>
                      <a:lnTo>
                        <a:pt x="340" y="194"/>
                      </a:lnTo>
                      <a:lnTo>
                        <a:pt x="351" y="191"/>
                      </a:lnTo>
                      <a:lnTo>
                        <a:pt x="363" y="189"/>
                      </a:lnTo>
                      <a:lnTo>
                        <a:pt x="377" y="186"/>
                      </a:lnTo>
                      <a:lnTo>
                        <a:pt x="394" y="183"/>
                      </a:lnTo>
                      <a:lnTo>
                        <a:pt x="410" y="180"/>
                      </a:lnTo>
                      <a:lnTo>
                        <a:pt x="425" y="177"/>
                      </a:lnTo>
                      <a:lnTo>
                        <a:pt x="437" y="175"/>
                      </a:lnTo>
                      <a:lnTo>
                        <a:pt x="446" y="173"/>
                      </a:lnTo>
                      <a:lnTo>
                        <a:pt x="449" y="173"/>
                      </a:lnTo>
                      <a:lnTo>
                        <a:pt x="350" y="0"/>
                      </a:lnTo>
                      <a:lnTo>
                        <a:pt x="0" y="90"/>
                      </a:lnTo>
                    </a:path>
                  </a:pathLst>
                </a:custGeom>
                <a:solidFill>
                  <a:srgbClr val="33CC33"/>
                </a:solidFill>
                <a:ln w="9525" cap="rnd">
                  <a:noFill/>
                  <a:round/>
                  <a:headEnd/>
                  <a:tailEnd/>
                </a:ln>
                <a:effectLst/>
              </p:spPr>
              <p:txBody>
                <a:bodyPr/>
                <a:lstStyle/>
                <a:p>
                  <a:endParaRPr lang="zh-CN" altLang="en-US"/>
                </a:p>
              </p:txBody>
            </p:sp>
            <p:sp>
              <p:nvSpPr>
                <p:cNvPr id="45" name="Freeform 171"/>
                <p:cNvSpPr>
                  <a:spLocks/>
                </p:cNvSpPr>
                <p:nvPr/>
              </p:nvSpPr>
              <p:spPr bwMode="auto">
                <a:xfrm>
                  <a:off x="4389" y="1409"/>
                  <a:ext cx="423" cy="246"/>
                </a:xfrm>
                <a:custGeom>
                  <a:avLst/>
                  <a:gdLst/>
                  <a:ahLst/>
                  <a:cxnLst>
                    <a:cxn ang="0">
                      <a:pos x="75" y="244"/>
                    </a:cxn>
                    <a:cxn ang="0">
                      <a:pos x="86" y="237"/>
                    </a:cxn>
                    <a:cxn ang="0">
                      <a:pos x="106" y="227"/>
                    </a:cxn>
                    <a:cxn ang="0">
                      <a:pos x="129" y="218"/>
                    </a:cxn>
                    <a:cxn ang="0">
                      <a:pos x="156" y="211"/>
                    </a:cxn>
                    <a:cxn ang="0">
                      <a:pos x="191" y="208"/>
                    </a:cxn>
                    <a:cxn ang="0">
                      <a:pos x="222" y="207"/>
                    </a:cxn>
                    <a:cxn ang="0">
                      <a:pos x="242" y="207"/>
                    </a:cxn>
                    <a:cxn ang="0">
                      <a:pos x="248" y="205"/>
                    </a:cxn>
                    <a:cxn ang="0">
                      <a:pos x="264" y="196"/>
                    </a:cxn>
                    <a:cxn ang="0">
                      <a:pos x="292" y="182"/>
                    </a:cxn>
                    <a:cxn ang="0">
                      <a:pos x="328" y="168"/>
                    </a:cxn>
                    <a:cxn ang="0">
                      <a:pos x="365" y="159"/>
                    </a:cxn>
                    <a:cxn ang="0">
                      <a:pos x="393" y="156"/>
                    </a:cxn>
                    <a:cxn ang="0">
                      <a:pos x="411" y="158"/>
                    </a:cxn>
                    <a:cxn ang="0">
                      <a:pos x="420" y="160"/>
                    </a:cxn>
                    <a:cxn ang="0">
                      <a:pos x="335" y="6"/>
                    </a:cxn>
                    <a:cxn ang="0">
                      <a:pos x="329" y="4"/>
                    </a:cxn>
                    <a:cxn ang="0">
                      <a:pos x="314" y="1"/>
                    </a:cxn>
                    <a:cxn ang="0">
                      <a:pos x="289" y="0"/>
                    </a:cxn>
                    <a:cxn ang="0">
                      <a:pos x="257" y="5"/>
                    </a:cxn>
                    <a:cxn ang="0">
                      <a:pos x="224" y="16"/>
                    </a:cxn>
                    <a:cxn ang="0">
                      <a:pos x="200" y="30"/>
                    </a:cxn>
                    <a:cxn ang="0">
                      <a:pos x="184" y="42"/>
                    </a:cxn>
                    <a:cxn ang="0">
                      <a:pos x="179" y="48"/>
                    </a:cxn>
                    <a:cxn ang="0">
                      <a:pos x="168" y="47"/>
                    </a:cxn>
                    <a:cxn ang="0">
                      <a:pos x="140" y="45"/>
                    </a:cxn>
                    <a:cxn ang="0">
                      <a:pos x="108" y="46"/>
                    </a:cxn>
                    <a:cxn ang="0">
                      <a:pos x="84" y="50"/>
                    </a:cxn>
                    <a:cxn ang="0">
                      <a:pos x="62" y="59"/>
                    </a:cxn>
                    <a:cxn ang="0">
                      <a:pos x="33" y="71"/>
                    </a:cxn>
                    <a:cxn ang="0">
                      <a:pos x="10" y="81"/>
                    </a:cxn>
                    <a:cxn ang="0">
                      <a:pos x="0" y="85"/>
                    </a:cxn>
                  </a:cxnLst>
                  <a:rect l="0" t="0" r="r" b="b"/>
                  <a:pathLst>
                    <a:path w="423" h="246">
                      <a:moveTo>
                        <a:pt x="73" y="245"/>
                      </a:moveTo>
                      <a:lnTo>
                        <a:pt x="75" y="244"/>
                      </a:lnTo>
                      <a:lnTo>
                        <a:pt x="79" y="241"/>
                      </a:lnTo>
                      <a:lnTo>
                        <a:pt x="86" y="237"/>
                      </a:lnTo>
                      <a:lnTo>
                        <a:pt x="96" y="233"/>
                      </a:lnTo>
                      <a:lnTo>
                        <a:pt x="106" y="227"/>
                      </a:lnTo>
                      <a:lnTo>
                        <a:pt x="118" y="222"/>
                      </a:lnTo>
                      <a:lnTo>
                        <a:pt x="129" y="218"/>
                      </a:lnTo>
                      <a:lnTo>
                        <a:pt x="141" y="214"/>
                      </a:lnTo>
                      <a:lnTo>
                        <a:pt x="156" y="211"/>
                      </a:lnTo>
                      <a:lnTo>
                        <a:pt x="173" y="209"/>
                      </a:lnTo>
                      <a:lnTo>
                        <a:pt x="191" y="208"/>
                      </a:lnTo>
                      <a:lnTo>
                        <a:pt x="207" y="207"/>
                      </a:lnTo>
                      <a:lnTo>
                        <a:pt x="222" y="207"/>
                      </a:lnTo>
                      <a:lnTo>
                        <a:pt x="234" y="207"/>
                      </a:lnTo>
                      <a:lnTo>
                        <a:pt x="242" y="207"/>
                      </a:lnTo>
                      <a:lnTo>
                        <a:pt x="245" y="207"/>
                      </a:lnTo>
                      <a:lnTo>
                        <a:pt x="248" y="205"/>
                      </a:lnTo>
                      <a:lnTo>
                        <a:pt x="254" y="202"/>
                      </a:lnTo>
                      <a:lnTo>
                        <a:pt x="264" y="196"/>
                      </a:lnTo>
                      <a:lnTo>
                        <a:pt x="277" y="189"/>
                      </a:lnTo>
                      <a:lnTo>
                        <a:pt x="292" y="182"/>
                      </a:lnTo>
                      <a:lnTo>
                        <a:pt x="310" y="174"/>
                      </a:lnTo>
                      <a:lnTo>
                        <a:pt x="328" y="168"/>
                      </a:lnTo>
                      <a:lnTo>
                        <a:pt x="347" y="163"/>
                      </a:lnTo>
                      <a:lnTo>
                        <a:pt x="365" y="159"/>
                      </a:lnTo>
                      <a:lnTo>
                        <a:pt x="380" y="157"/>
                      </a:lnTo>
                      <a:lnTo>
                        <a:pt x="393" y="156"/>
                      </a:lnTo>
                      <a:lnTo>
                        <a:pt x="403" y="157"/>
                      </a:lnTo>
                      <a:lnTo>
                        <a:pt x="411" y="158"/>
                      </a:lnTo>
                      <a:lnTo>
                        <a:pt x="417" y="159"/>
                      </a:lnTo>
                      <a:lnTo>
                        <a:pt x="420" y="160"/>
                      </a:lnTo>
                      <a:lnTo>
                        <a:pt x="422" y="160"/>
                      </a:lnTo>
                      <a:lnTo>
                        <a:pt x="335" y="6"/>
                      </a:lnTo>
                      <a:lnTo>
                        <a:pt x="334" y="6"/>
                      </a:lnTo>
                      <a:lnTo>
                        <a:pt x="329" y="4"/>
                      </a:lnTo>
                      <a:lnTo>
                        <a:pt x="323" y="2"/>
                      </a:lnTo>
                      <a:lnTo>
                        <a:pt x="314" y="1"/>
                      </a:lnTo>
                      <a:lnTo>
                        <a:pt x="302" y="0"/>
                      </a:lnTo>
                      <a:lnTo>
                        <a:pt x="289" y="0"/>
                      </a:lnTo>
                      <a:lnTo>
                        <a:pt x="274" y="1"/>
                      </a:lnTo>
                      <a:lnTo>
                        <a:pt x="257" y="5"/>
                      </a:lnTo>
                      <a:lnTo>
                        <a:pt x="239" y="10"/>
                      </a:lnTo>
                      <a:lnTo>
                        <a:pt x="224" y="16"/>
                      </a:lnTo>
                      <a:lnTo>
                        <a:pt x="211" y="23"/>
                      </a:lnTo>
                      <a:lnTo>
                        <a:pt x="200" y="30"/>
                      </a:lnTo>
                      <a:lnTo>
                        <a:pt x="191" y="37"/>
                      </a:lnTo>
                      <a:lnTo>
                        <a:pt x="184" y="42"/>
                      </a:lnTo>
                      <a:lnTo>
                        <a:pt x="181" y="46"/>
                      </a:lnTo>
                      <a:lnTo>
                        <a:pt x="179" y="48"/>
                      </a:lnTo>
                      <a:lnTo>
                        <a:pt x="176" y="47"/>
                      </a:lnTo>
                      <a:lnTo>
                        <a:pt x="168" y="47"/>
                      </a:lnTo>
                      <a:lnTo>
                        <a:pt x="155" y="46"/>
                      </a:lnTo>
                      <a:lnTo>
                        <a:pt x="140" y="45"/>
                      </a:lnTo>
                      <a:lnTo>
                        <a:pt x="124" y="45"/>
                      </a:lnTo>
                      <a:lnTo>
                        <a:pt x="108" y="46"/>
                      </a:lnTo>
                      <a:lnTo>
                        <a:pt x="95" y="47"/>
                      </a:lnTo>
                      <a:lnTo>
                        <a:pt x="84" y="50"/>
                      </a:lnTo>
                      <a:lnTo>
                        <a:pt x="74" y="54"/>
                      </a:lnTo>
                      <a:lnTo>
                        <a:pt x="62" y="59"/>
                      </a:lnTo>
                      <a:lnTo>
                        <a:pt x="48" y="65"/>
                      </a:lnTo>
                      <a:lnTo>
                        <a:pt x="33" y="71"/>
                      </a:lnTo>
                      <a:lnTo>
                        <a:pt x="21" y="76"/>
                      </a:lnTo>
                      <a:lnTo>
                        <a:pt x="10" y="81"/>
                      </a:lnTo>
                      <a:lnTo>
                        <a:pt x="2" y="84"/>
                      </a:lnTo>
                      <a:lnTo>
                        <a:pt x="0" y="85"/>
                      </a:lnTo>
                      <a:lnTo>
                        <a:pt x="73" y="245"/>
                      </a:lnTo>
                    </a:path>
                  </a:pathLst>
                </a:custGeom>
                <a:solidFill>
                  <a:srgbClr val="CCFF99"/>
                </a:solidFill>
                <a:ln w="9525" cap="rnd">
                  <a:noFill/>
                  <a:round/>
                  <a:headEnd/>
                  <a:tailEnd/>
                </a:ln>
                <a:effectLst/>
              </p:spPr>
              <p:txBody>
                <a:bodyPr/>
                <a:lstStyle/>
                <a:p>
                  <a:endParaRPr lang="zh-CN" altLang="en-US"/>
                </a:p>
              </p:txBody>
            </p:sp>
            <p:sp>
              <p:nvSpPr>
                <p:cNvPr id="46" name="Freeform 172"/>
                <p:cNvSpPr>
                  <a:spLocks/>
                </p:cNvSpPr>
                <p:nvPr/>
              </p:nvSpPr>
              <p:spPr bwMode="auto">
                <a:xfrm>
                  <a:off x="4394" y="1399"/>
                  <a:ext cx="394" cy="235"/>
                </a:xfrm>
                <a:custGeom>
                  <a:avLst/>
                  <a:gdLst/>
                  <a:ahLst/>
                  <a:cxnLst>
                    <a:cxn ang="0">
                      <a:pos x="64" y="233"/>
                    </a:cxn>
                    <a:cxn ang="0">
                      <a:pos x="80" y="227"/>
                    </a:cxn>
                    <a:cxn ang="0">
                      <a:pos x="105" y="218"/>
                    </a:cxn>
                    <a:cxn ang="0">
                      <a:pos x="133" y="210"/>
                    </a:cxn>
                    <a:cxn ang="0">
                      <a:pos x="160" y="206"/>
                    </a:cxn>
                    <a:cxn ang="0">
                      <a:pos x="192" y="208"/>
                    </a:cxn>
                    <a:cxn ang="0">
                      <a:pos x="220" y="213"/>
                    </a:cxn>
                    <a:cxn ang="0">
                      <a:pos x="239" y="217"/>
                    </a:cxn>
                    <a:cxn ang="0">
                      <a:pos x="243" y="216"/>
                    </a:cxn>
                    <a:cxn ang="0">
                      <a:pos x="257" y="203"/>
                    </a:cxn>
                    <a:cxn ang="0">
                      <a:pos x="280" y="186"/>
                    </a:cxn>
                    <a:cxn ang="0">
                      <a:pos x="308" y="170"/>
                    </a:cxn>
                    <a:cxn ang="0">
                      <a:pos x="337" y="161"/>
                    </a:cxn>
                    <a:cxn ang="0">
                      <a:pos x="362" y="156"/>
                    </a:cxn>
                    <a:cxn ang="0">
                      <a:pos x="381" y="153"/>
                    </a:cxn>
                    <a:cxn ang="0">
                      <a:pos x="392" y="152"/>
                    </a:cxn>
                    <a:cxn ang="0">
                      <a:pos x="306" y="1"/>
                    </a:cxn>
                    <a:cxn ang="0">
                      <a:pos x="302" y="0"/>
                    </a:cxn>
                    <a:cxn ang="0">
                      <a:pos x="291" y="0"/>
                    </a:cxn>
                    <a:cxn ang="0">
                      <a:pos x="271" y="1"/>
                    </a:cxn>
                    <a:cxn ang="0">
                      <a:pos x="240" y="8"/>
                    </a:cxn>
                    <a:cxn ang="0">
                      <a:pos x="209" y="21"/>
                    </a:cxn>
                    <a:cxn ang="0">
                      <a:pos x="186" y="40"/>
                    </a:cxn>
                    <a:cxn ang="0">
                      <a:pos x="172" y="55"/>
                    </a:cxn>
                    <a:cxn ang="0">
                      <a:pos x="166" y="62"/>
                    </a:cxn>
                    <a:cxn ang="0">
                      <a:pos x="156" y="59"/>
                    </a:cxn>
                    <a:cxn ang="0">
                      <a:pos x="131" y="52"/>
                    </a:cxn>
                    <a:cxn ang="0">
                      <a:pos x="101" y="47"/>
                    </a:cxn>
                    <a:cxn ang="0">
                      <a:pos x="73" y="49"/>
                    </a:cxn>
                    <a:cxn ang="0">
                      <a:pos x="45" y="62"/>
                    </a:cxn>
                    <a:cxn ang="0">
                      <a:pos x="22" y="76"/>
                    </a:cxn>
                    <a:cxn ang="0">
                      <a:pos x="5" y="88"/>
                    </a:cxn>
                    <a:cxn ang="0">
                      <a:pos x="0" y="93"/>
                    </a:cxn>
                  </a:cxnLst>
                  <a:rect l="0" t="0" r="r" b="b"/>
                  <a:pathLst>
                    <a:path w="394" h="235">
                      <a:moveTo>
                        <a:pt x="62" y="234"/>
                      </a:moveTo>
                      <a:lnTo>
                        <a:pt x="64" y="233"/>
                      </a:lnTo>
                      <a:lnTo>
                        <a:pt x="71" y="230"/>
                      </a:lnTo>
                      <a:lnTo>
                        <a:pt x="80" y="227"/>
                      </a:lnTo>
                      <a:lnTo>
                        <a:pt x="92" y="223"/>
                      </a:lnTo>
                      <a:lnTo>
                        <a:pt x="105" y="218"/>
                      </a:lnTo>
                      <a:lnTo>
                        <a:pt x="119" y="214"/>
                      </a:lnTo>
                      <a:lnTo>
                        <a:pt x="133" y="210"/>
                      </a:lnTo>
                      <a:lnTo>
                        <a:pt x="146" y="207"/>
                      </a:lnTo>
                      <a:lnTo>
                        <a:pt x="160" y="206"/>
                      </a:lnTo>
                      <a:lnTo>
                        <a:pt x="176" y="206"/>
                      </a:lnTo>
                      <a:lnTo>
                        <a:pt x="192" y="208"/>
                      </a:lnTo>
                      <a:lnTo>
                        <a:pt x="207" y="210"/>
                      </a:lnTo>
                      <a:lnTo>
                        <a:pt x="220" y="213"/>
                      </a:lnTo>
                      <a:lnTo>
                        <a:pt x="231" y="215"/>
                      </a:lnTo>
                      <a:lnTo>
                        <a:pt x="239" y="217"/>
                      </a:lnTo>
                      <a:lnTo>
                        <a:pt x="241" y="217"/>
                      </a:lnTo>
                      <a:lnTo>
                        <a:pt x="243" y="216"/>
                      </a:lnTo>
                      <a:lnTo>
                        <a:pt x="249" y="211"/>
                      </a:lnTo>
                      <a:lnTo>
                        <a:pt x="257" y="203"/>
                      </a:lnTo>
                      <a:lnTo>
                        <a:pt x="268" y="195"/>
                      </a:lnTo>
                      <a:lnTo>
                        <a:pt x="280" y="186"/>
                      </a:lnTo>
                      <a:lnTo>
                        <a:pt x="294" y="177"/>
                      </a:lnTo>
                      <a:lnTo>
                        <a:pt x="308" y="170"/>
                      </a:lnTo>
                      <a:lnTo>
                        <a:pt x="322" y="165"/>
                      </a:lnTo>
                      <a:lnTo>
                        <a:pt x="337" y="161"/>
                      </a:lnTo>
                      <a:lnTo>
                        <a:pt x="350" y="158"/>
                      </a:lnTo>
                      <a:lnTo>
                        <a:pt x="362" y="156"/>
                      </a:lnTo>
                      <a:lnTo>
                        <a:pt x="373" y="154"/>
                      </a:lnTo>
                      <a:lnTo>
                        <a:pt x="381" y="153"/>
                      </a:lnTo>
                      <a:lnTo>
                        <a:pt x="387" y="152"/>
                      </a:lnTo>
                      <a:lnTo>
                        <a:pt x="392" y="152"/>
                      </a:lnTo>
                      <a:lnTo>
                        <a:pt x="393" y="152"/>
                      </a:lnTo>
                      <a:lnTo>
                        <a:pt x="306" y="1"/>
                      </a:lnTo>
                      <a:lnTo>
                        <a:pt x="305" y="1"/>
                      </a:lnTo>
                      <a:lnTo>
                        <a:pt x="302" y="0"/>
                      </a:lnTo>
                      <a:lnTo>
                        <a:pt x="298" y="0"/>
                      </a:lnTo>
                      <a:lnTo>
                        <a:pt x="291" y="0"/>
                      </a:lnTo>
                      <a:lnTo>
                        <a:pt x="282" y="0"/>
                      </a:lnTo>
                      <a:lnTo>
                        <a:pt x="271" y="1"/>
                      </a:lnTo>
                      <a:lnTo>
                        <a:pt x="257" y="3"/>
                      </a:lnTo>
                      <a:lnTo>
                        <a:pt x="240" y="8"/>
                      </a:lnTo>
                      <a:lnTo>
                        <a:pt x="224" y="14"/>
                      </a:lnTo>
                      <a:lnTo>
                        <a:pt x="209" y="21"/>
                      </a:lnTo>
                      <a:lnTo>
                        <a:pt x="196" y="31"/>
                      </a:lnTo>
                      <a:lnTo>
                        <a:pt x="186" y="40"/>
                      </a:lnTo>
                      <a:lnTo>
                        <a:pt x="178" y="48"/>
                      </a:lnTo>
                      <a:lnTo>
                        <a:pt x="172" y="55"/>
                      </a:lnTo>
                      <a:lnTo>
                        <a:pt x="168" y="60"/>
                      </a:lnTo>
                      <a:lnTo>
                        <a:pt x="166" y="62"/>
                      </a:lnTo>
                      <a:lnTo>
                        <a:pt x="163" y="61"/>
                      </a:lnTo>
                      <a:lnTo>
                        <a:pt x="156" y="59"/>
                      </a:lnTo>
                      <a:lnTo>
                        <a:pt x="145" y="55"/>
                      </a:lnTo>
                      <a:lnTo>
                        <a:pt x="131" y="52"/>
                      </a:lnTo>
                      <a:lnTo>
                        <a:pt x="116" y="49"/>
                      </a:lnTo>
                      <a:lnTo>
                        <a:pt x="101" y="47"/>
                      </a:lnTo>
                      <a:lnTo>
                        <a:pt x="86" y="47"/>
                      </a:lnTo>
                      <a:lnTo>
                        <a:pt x="73" y="49"/>
                      </a:lnTo>
                      <a:lnTo>
                        <a:pt x="58" y="55"/>
                      </a:lnTo>
                      <a:lnTo>
                        <a:pt x="45" y="62"/>
                      </a:lnTo>
                      <a:lnTo>
                        <a:pt x="33" y="69"/>
                      </a:lnTo>
                      <a:lnTo>
                        <a:pt x="22" y="76"/>
                      </a:lnTo>
                      <a:lnTo>
                        <a:pt x="12" y="83"/>
                      </a:lnTo>
                      <a:lnTo>
                        <a:pt x="5" y="88"/>
                      </a:lnTo>
                      <a:lnTo>
                        <a:pt x="1" y="91"/>
                      </a:lnTo>
                      <a:lnTo>
                        <a:pt x="0" y="93"/>
                      </a:lnTo>
                      <a:lnTo>
                        <a:pt x="62" y="234"/>
                      </a:lnTo>
                    </a:path>
                  </a:pathLst>
                </a:custGeom>
                <a:solidFill>
                  <a:srgbClr val="FFFFCC"/>
                </a:solidFill>
                <a:ln w="9525" cap="rnd">
                  <a:noFill/>
                  <a:round/>
                  <a:headEnd/>
                  <a:tailEnd/>
                </a:ln>
                <a:effectLst/>
              </p:spPr>
              <p:txBody>
                <a:bodyPr/>
                <a:lstStyle/>
                <a:p>
                  <a:endParaRPr lang="zh-CN" altLang="en-US"/>
                </a:p>
              </p:txBody>
            </p:sp>
            <p:sp>
              <p:nvSpPr>
                <p:cNvPr id="47" name="Freeform 173"/>
                <p:cNvSpPr>
                  <a:spLocks/>
                </p:cNvSpPr>
                <p:nvPr/>
              </p:nvSpPr>
              <p:spPr bwMode="auto">
                <a:xfrm>
                  <a:off x="4556" y="1457"/>
                  <a:ext cx="85" cy="161"/>
                </a:xfrm>
                <a:custGeom>
                  <a:avLst/>
                  <a:gdLst/>
                  <a:ahLst/>
                  <a:cxnLst>
                    <a:cxn ang="0">
                      <a:pos x="84" y="156"/>
                    </a:cxn>
                    <a:cxn ang="0">
                      <a:pos x="4" y="0"/>
                    </a:cxn>
                    <a:cxn ang="0">
                      <a:pos x="0" y="3"/>
                    </a:cxn>
                    <a:cxn ang="0">
                      <a:pos x="78" y="160"/>
                    </a:cxn>
                    <a:cxn ang="0">
                      <a:pos x="84" y="156"/>
                    </a:cxn>
                  </a:cxnLst>
                  <a:rect l="0" t="0" r="r" b="b"/>
                  <a:pathLst>
                    <a:path w="85" h="161">
                      <a:moveTo>
                        <a:pt x="84" y="156"/>
                      </a:moveTo>
                      <a:lnTo>
                        <a:pt x="4" y="0"/>
                      </a:lnTo>
                      <a:lnTo>
                        <a:pt x="0" y="3"/>
                      </a:lnTo>
                      <a:lnTo>
                        <a:pt x="78" y="160"/>
                      </a:lnTo>
                      <a:lnTo>
                        <a:pt x="84" y="156"/>
                      </a:lnTo>
                    </a:path>
                  </a:pathLst>
                </a:custGeom>
                <a:solidFill>
                  <a:srgbClr val="FFFFFF"/>
                </a:solidFill>
                <a:ln w="12700" cap="rnd" cmpd="sng">
                  <a:solidFill>
                    <a:srgbClr val="33CC33"/>
                  </a:solidFill>
                  <a:prstDash val="solid"/>
                  <a:round/>
                  <a:headEnd/>
                  <a:tailEnd/>
                </a:ln>
                <a:effectLst/>
              </p:spPr>
              <p:txBody>
                <a:bodyPr/>
                <a:lstStyle/>
                <a:p>
                  <a:endParaRPr lang="zh-CN" altLang="en-US"/>
                </a:p>
              </p:txBody>
            </p:sp>
            <p:sp>
              <p:nvSpPr>
                <p:cNvPr id="48" name="Freeform 174"/>
                <p:cNvSpPr>
                  <a:spLocks/>
                </p:cNvSpPr>
                <p:nvPr/>
              </p:nvSpPr>
              <p:spPr bwMode="auto">
                <a:xfrm>
                  <a:off x="4416" y="1464"/>
                  <a:ext cx="101" cy="128"/>
                </a:xfrm>
                <a:custGeom>
                  <a:avLst/>
                  <a:gdLst/>
                  <a:ahLst/>
                  <a:cxnLst>
                    <a:cxn ang="0">
                      <a:pos x="100" y="99"/>
                    </a:cxn>
                    <a:cxn ang="0">
                      <a:pos x="51" y="0"/>
                    </a:cxn>
                    <a:cxn ang="0">
                      <a:pos x="24" y="10"/>
                    </a:cxn>
                    <a:cxn ang="0">
                      <a:pos x="0" y="27"/>
                    </a:cxn>
                    <a:cxn ang="0">
                      <a:pos x="48" y="127"/>
                    </a:cxn>
                    <a:cxn ang="0">
                      <a:pos x="100" y="99"/>
                    </a:cxn>
                  </a:cxnLst>
                  <a:rect l="0" t="0" r="r" b="b"/>
                  <a:pathLst>
                    <a:path w="101" h="128">
                      <a:moveTo>
                        <a:pt x="100" y="99"/>
                      </a:moveTo>
                      <a:lnTo>
                        <a:pt x="51" y="0"/>
                      </a:lnTo>
                      <a:lnTo>
                        <a:pt x="24" y="10"/>
                      </a:lnTo>
                      <a:lnTo>
                        <a:pt x="0" y="27"/>
                      </a:lnTo>
                      <a:lnTo>
                        <a:pt x="48" y="127"/>
                      </a:lnTo>
                      <a:lnTo>
                        <a:pt x="100" y="99"/>
                      </a:lnTo>
                    </a:path>
                  </a:pathLst>
                </a:custGeom>
                <a:solidFill>
                  <a:srgbClr val="33CC33"/>
                </a:solidFill>
                <a:ln w="9525" cap="rnd">
                  <a:noFill/>
                  <a:round/>
                  <a:headEnd/>
                  <a:tailEnd/>
                </a:ln>
                <a:effectLst/>
              </p:spPr>
              <p:txBody>
                <a:bodyPr/>
                <a:lstStyle/>
                <a:p>
                  <a:endParaRPr lang="zh-CN" altLang="en-US"/>
                </a:p>
              </p:txBody>
            </p:sp>
            <p:sp>
              <p:nvSpPr>
                <p:cNvPr id="49" name="Freeform 175"/>
                <p:cNvSpPr>
                  <a:spLocks/>
                </p:cNvSpPr>
                <p:nvPr/>
              </p:nvSpPr>
              <p:spPr bwMode="auto">
                <a:xfrm>
                  <a:off x="4490" y="1457"/>
                  <a:ext cx="104" cy="108"/>
                </a:xfrm>
                <a:custGeom>
                  <a:avLst/>
                  <a:gdLst/>
                  <a:ahLst/>
                  <a:cxnLst>
                    <a:cxn ang="0">
                      <a:pos x="103" y="107"/>
                    </a:cxn>
                    <a:cxn ang="0">
                      <a:pos x="54" y="6"/>
                    </a:cxn>
                    <a:cxn ang="0">
                      <a:pos x="27" y="0"/>
                    </a:cxn>
                    <a:cxn ang="0">
                      <a:pos x="0" y="0"/>
                    </a:cxn>
                    <a:cxn ang="0">
                      <a:pos x="48" y="100"/>
                    </a:cxn>
                    <a:cxn ang="0">
                      <a:pos x="103" y="107"/>
                    </a:cxn>
                  </a:cxnLst>
                  <a:rect l="0" t="0" r="r" b="b"/>
                  <a:pathLst>
                    <a:path w="104" h="108">
                      <a:moveTo>
                        <a:pt x="103" y="107"/>
                      </a:moveTo>
                      <a:lnTo>
                        <a:pt x="54" y="6"/>
                      </a:lnTo>
                      <a:lnTo>
                        <a:pt x="27" y="0"/>
                      </a:lnTo>
                      <a:lnTo>
                        <a:pt x="0" y="0"/>
                      </a:lnTo>
                      <a:lnTo>
                        <a:pt x="48" y="100"/>
                      </a:lnTo>
                      <a:lnTo>
                        <a:pt x="103" y="107"/>
                      </a:lnTo>
                    </a:path>
                  </a:pathLst>
                </a:custGeom>
                <a:solidFill>
                  <a:srgbClr val="33CC33"/>
                </a:solidFill>
                <a:ln w="9525" cap="rnd">
                  <a:noFill/>
                  <a:round/>
                  <a:headEnd/>
                  <a:tailEnd/>
                </a:ln>
                <a:effectLst/>
              </p:spPr>
              <p:txBody>
                <a:bodyPr/>
                <a:lstStyle/>
                <a:p>
                  <a:endParaRPr lang="zh-CN" altLang="en-US"/>
                </a:p>
              </p:txBody>
            </p:sp>
            <p:sp>
              <p:nvSpPr>
                <p:cNvPr id="50" name="Freeform 176"/>
                <p:cNvSpPr>
                  <a:spLocks/>
                </p:cNvSpPr>
                <p:nvPr/>
              </p:nvSpPr>
              <p:spPr bwMode="auto">
                <a:xfrm>
                  <a:off x="4548" y="1573"/>
                  <a:ext cx="58" cy="17"/>
                </a:xfrm>
                <a:custGeom>
                  <a:avLst/>
                  <a:gdLst/>
                  <a:ahLst/>
                  <a:cxnLst>
                    <a:cxn ang="0">
                      <a:pos x="57" y="16"/>
                    </a:cxn>
                    <a:cxn ang="0">
                      <a:pos x="54" y="8"/>
                    </a:cxn>
                    <a:cxn ang="0">
                      <a:pos x="0" y="0"/>
                    </a:cxn>
                    <a:cxn ang="0">
                      <a:pos x="2" y="7"/>
                    </a:cxn>
                    <a:cxn ang="0">
                      <a:pos x="57" y="16"/>
                    </a:cxn>
                  </a:cxnLst>
                  <a:rect l="0" t="0" r="r" b="b"/>
                  <a:pathLst>
                    <a:path w="58" h="17">
                      <a:moveTo>
                        <a:pt x="57" y="16"/>
                      </a:moveTo>
                      <a:lnTo>
                        <a:pt x="54" y="8"/>
                      </a:lnTo>
                      <a:lnTo>
                        <a:pt x="0" y="0"/>
                      </a:lnTo>
                      <a:lnTo>
                        <a:pt x="2" y="7"/>
                      </a:lnTo>
                      <a:lnTo>
                        <a:pt x="57" y="16"/>
                      </a:lnTo>
                    </a:path>
                  </a:pathLst>
                </a:custGeom>
                <a:solidFill>
                  <a:srgbClr val="33CC33"/>
                </a:solidFill>
                <a:ln w="9525" cap="rnd">
                  <a:noFill/>
                  <a:round/>
                  <a:headEnd/>
                  <a:tailEnd/>
                </a:ln>
                <a:effectLst/>
              </p:spPr>
              <p:txBody>
                <a:bodyPr/>
                <a:lstStyle/>
                <a:p>
                  <a:endParaRPr lang="zh-CN" altLang="en-US"/>
                </a:p>
              </p:txBody>
            </p:sp>
            <p:sp>
              <p:nvSpPr>
                <p:cNvPr id="51" name="Freeform 177"/>
                <p:cNvSpPr>
                  <a:spLocks/>
                </p:cNvSpPr>
                <p:nvPr/>
              </p:nvSpPr>
              <p:spPr bwMode="auto">
                <a:xfrm>
                  <a:off x="4579" y="1423"/>
                  <a:ext cx="99" cy="139"/>
                </a:xfrm>
                <a:custGeom>
                  <a:avLst/>
                  <a:gdLst/>
                  <a:ahLst/>
                  <a:cxnLst>
                    <a:cxn ang="0">
                      <a:pos x="98" y="101"/>
                    </a:cxn>
                    <a:cxn ang="0">
                      <a:pos x="46" y="0"/>
                    </a:cxn>
                    <a:cxn ang="0">
                      <a:pos x="18" y="18"/>
                    </a:cxn>
                    <a:cxn ang="0">
                      <a:pos x="0" y="37"/>
                    </a:cxn>
                    <a:cxn ang="0">
                      <a:pos x="51" y="138"/>
                    </a:cxn>
                    <a:cxn ang="0">
                      <a:pos x="98" y="101"/>
                    </a:cxn>
                  </a:cxnLst>
                  <a:rect l="0" t="0" r="r" b="b"/>
                  <a:pathLst>
                    <a:path w="99" h="139">
                      <a:moveTo>
                        <a:pt x="98" y="101"/>
                      </a:moveTo>
                      <a:lnTo>
                        <a:pt x="46" y="0"/>
                      </a:lnTo>
                      <a:lnTo>
                        <a:pt x="18" y="18"/>
                      </a:lnTo>
                      <a:lnTo>
                        <a:pt x="0" y="37"/>
                      </a:lnTo>
                      <a:lnTo>
                        <a:pt x="51" y="138"/>
                      </a:lnTo>
                      <a:lnTo>
                        <a:pt x="98" y="101"/>
                      </a:lnTo>
                    </a:path>
                  </a:pathLst>
                </a:custGeom>
                <a:solidFill>
                  <a:srgbClr val="33CC33"/>
                </a:solidFill>
                <a:ln w="9525" cap="rnd">
                  <a:noFill/>
                  <a:round/>
                  <a:headEnd/>
                  <a:tailEnd/>
                </a:ln>
                <a:effectLst/>
              </p:spPr>
              <p:txBody>
                <a:bodyPr/>
                <a:lstStyle/>
                <a:p>
                  <a:endParaRPr lang="zh-CN" altLang="en-US"/>
                </a:p>
              </p:txBody>
            </p:sp>
            <p:sp>
              <p:nvSpPr>
                <p:cNvPr id="52" name="Freeform 178"/>
                <p:cNvSpPr>
                  <a:spLocks/>
                </p:cNvSpPr>
                <p:nvPr/>
              </p:nvSpPr>
              <p:spPr bwMode="auto">
                <a:xfrm>
                  <a:off x="4638" y="1406"/>
                  <a:ext cx="108" cy="112"/>
                </a:xfrm>
                <a:custGeom>
                  <a:avLst/>
                  <a:gdLst/>
                  <a:ahLst/>
                  <a:cxnLst>
                    <a:cxn ang="0">
                      <a:pos x="107" y="101"/>
                    </a:cxn>
                    <a:cxn ang="0">
                      <a:pos x="53" y="0"/>
                    </a:cxn>
                    <a:cxn ang="0">
                      <a:pos x="26" y="1"/>
                    </a:cxn>
                    <a:cxn ang="0">
                      <a:pos x="0" y="9"/>
                    </a:cxn>
                    <a:cxn ang="0">
                      <a:pos x="53" y="111"/>
                    </a:cxn>
                    <a:cxn ang="0">
                      <a:pos x="107" y="101"/>
                    </a:cxn>
                  </a:cxnLst>
                  <a:rect l="0" t="0" r="r" b="b"/>
                  <a:pathLst>
                    <a:path w="108" h="112">
                      <a:moveTo>
                        <a:pt x="107" y="101"/>
                      </a:moveTo>
                      <a:lnTo>
                        <a:pt x="53" y="0"/>
                      </a:lnTo>
                      <a:lnTo>
                        <a:pt x="26" y="1"/>
                      </a:lnTo>
                      <a:lnTo>
                        <a:pt x="0" y="9"/>
                      </a:lnTo>
                      <a:lnTo>
                        <a:pt x="53" y="111"/>
                      </a:lnTo>
                      <a:lnTo>
                        <a:pt x="107" y="101"/>
                      </a:lnTo>
                    </a:path>
                  </a:pathLst>
                </a:custGeom>
                <a:solidFill>
                  <a:srgbClr val="33CC33"/>
                </a:solidFill>
                <a:ln w="9525" cap="rnd">
                  <a:noFill/>
                  <a:round/>
                  <a:headEnd/>
                  <a:tailEnd/>
                </a:ln>
                <a:effectLst/>
              </p:spPr>
              <p:txBody>
                <a:bodyPr/>
                <a:lstStyle/>
                <a:p>
                  <a:endParaRPr lang="zh-CN" altLang="en-US"/>
                </a:p>
              </p:txBody>
            </p:sp>
            <p:sp>
              <p:nvSpPr>
                <p:cNvPr id="53" name="Freeform 179"/>
                <p:cNvSpPr>
                  <a:spLocks/>
                </p:cNvSpPr>
                <p:nvPr/>
              </p:nvSpPr>
              <p:spPr bwMode="auto">
                <a:xfrm>
                  <a:off x="4706" y="1525"/>
                  <a:ext cx="57" cy="17"/>
                </a:xfrm>
                <a:custGeom>
                  <a:avLst/>
                  <a:gdLst/>
                  <a:ahLst/>
                  <a:cxnLst>
                    <a:cxn ang="0">
                      <a:pos x="56" y="6"/>
                    </a:cxn>
                    <a:cxn ang="0">
                      <a:pos x="53" y="0"/>
                    </a:cxn>
                    <a:cxn ang="0">
                      <a:pos x="0" y="9"/>
                    </a:cxn>
                    <a:cxn ang="0">
                      <a:pos x="2" y="16"/>
                    </a:cxn>
                    <a:cxn ang="0">
                      <a:pos x="56" y="6"/>
                    </a:cxn>
                  </a:cxnLst>
                  <a:rect l="0" t="0" r="r" b="b"/>
                  <a:pathLst>
                    <a:path w="57" h="17">
                      <a:moveTo>
                        <a:pt x="56" y="6"/>
                      </a:moveTo>
                      <a:lnTo>
                        <a:pt x="53" y="0"/>
                      </a:lnTo>
                      <a:lnTo>
                        <a:pt x="0" y="9"/>
                      </a:lnTo>
                      <a:lnTo>
                        <a:pt x="2" y="16"/>
                      </a:lnTo>
                      <a:lnTo>
                        <a:pt x="56" y="6"/>
                      </a:lnTo>
                    </a:path>
                  </a:pathLst>
                </a:custGeom>
                <a:solidFill>
                  <a:srgbClr val="33CC33"/>
                </a:solidFill>
                <a:ln w="9525" cap="rnd">
                  <a:noFill/>
                  <a:round/>
                  <a:headEnd/>
                  <a:tailEnd/>
                </a:ln>
                <a:effectLst/>
              </p:spPr>
              <p:txBody>
                <a:bodyPr/>
                <a:lstStyle/>
                <a:p>
                  <a:endParaRPr lang="zh-CN" altLang="en-US"/>
                </a:p>
              </p:txBody>
            </p:sp>
          </p:grpSp>
        </p:grpSp>
        <p:sp>
          <p:nvSpPr>
            <p:cNvPr id="61" name="TextBox 60"/>
            <p:cNvSpPr txBox="1"/>
            <p:nvPr/>
          </p:nvSpPr>
          <p:spPr>
            <a:xfrm>
              <a:off x="755576" y="2420888"/>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自主阅读</a:t>
              </a:r>
              <a:endParaRPr lang="zh-CN" altLang="en-US" sz="2000" b="1" i="1" dirty="0">
                <a:solidFill>
                  <a:srgbClr val="FF0000"/>
                </a:solidFill>
                <a:effectLst>
                  <a:outerShdw blurRad="38100" dist="38100" dir="2700000" algn="tl">
                    <a:srgbClr val="000000">
                      <a:alpha val="43137"/>
                    </a:srgbClr>
                  </a:outerShdw>
                </a:effectLst>
              </a:endParaRPr>
            </a:p>
          </p:txBody>
        </p:sp>
      </p:grpSp>
      <p:grpSp>
        <p:nvGrpSpPr>
          <p:cNvPr id="156" name="组合 155"/>
          <p:cNvGrpSpPr/>
          <p:nvPr/>
        </p:nvGrpSpPr>
        <p:grpSpPr>
          <a:xfrm>
            <a:off x="1043608" y="2996952"/>
            <a:ext cx="1224136" cy="1408222"/>
            <a:chOff x="899592" y="2924944"/>
            <a:chExt cx="1224136" cy="1408222"/>
          </a:xfrm>
        </p:grpSpPr>
        <p:grpSp>
          <p:nvGrpSpPr>
            <p:cNvPr id="62" name="Group 106"/>
            <p:cNvGrpSpPr>
              <a:grpSpLocks/>
            </p:cNvGrpSpPr>
            <p:nvPr/>
          </p:nvGrpSpPr>
          <p:grpSpPr bwMode="auto">
            <a:xfrm>
              <a:off x="899592" y="2924944"/>
              <a:ext cx="1080120" cy="1008112"/>
              <a:chOff x="1803" y="999"/>
              <a:chExt cx="771" cy="990"/>
            </a:xfrm>
          </p:grpSpPr>
          <p:grpSp>
            <p:nvGrpSpPr>
              <p:cNvPr id="63" name="Group 107"/>
              <p:cNvGrpSpPr>
                <a:grpSpLocks/>
              </p:cNvGrpSpPr>
              <p:nvPr/>
            </p:nvGrpSpPr>
            <p:grpSpPr bwMode="auto">
              <a:xfrm>
                <a:off x="1803" y="999"/>
                <a:ext cx="771" cy="990"/>
                <a:chOff x="1803" y="999"/>
                <a:chExt cx="771" cy="990"/>
              </a:xfrm>
            </p:grpSpPr>
            <p:grpSp>
              <p:nvGrpSpPr>
                <p:cNvPr id="82" name="Group 108"/>
                <p:cNvGrpSpPr>
                  <a:grpSpLocks/>
                </p:cNvGrpSpPr>
                <p:nvPr/>
              </p:nvGrpSpPr>
              <p:grpSpPr bwMode="auto">
                <a:xfrm>
                  <a:off x="1803" y="999"/>
                  <a:ext cx="771" cy="990"/>
                  <a:chOff x="1803" y="999"/>
                  <a:chExt cx="771" cy="990"/>
                </a:xfrm>
              </p:grpSpPr>
              <p:sp>
                <p:nvSpPr>
                  <p:cNvPr id="84"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85"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86"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87"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88"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89"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83"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4" name="Group 116"/>
              <p:cNvGrpSpPr>
                <a:grpSpLocks/>
              </p:cNvGrpSpPr>
              <p:nvPr/>
            </p:nvGrpSpPr>
            <p:grpSpPr bwMode="auto">
              <a:xfrm>
                <a:off x="2142" y="1359"/>
                <a:ext cx="343" cy="408"/>
                <a:chOff x="2142" y="1359"/>
                <a:chExt cx="343" cy="408"/>
              </a:xfrm>
            </p:grpSpPr>
            <p:sp>
              <p:nvSpPr>
                <p:cNvPr id="65"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66"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67"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68"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69"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70"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71"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72"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73"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74"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75"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76"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77"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78"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79"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80"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81"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90" name="TextBox 89"/>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合作提示</a:t>
              </a:r>
              <a:endParaRPr lang="zh-CN" altLang="en-US" sz="2000" b="1" i="1" dirty="0">
                <a:solidFill>
                  <a:srgbClr val="FF0000"/>
                </a:solidFill>
                <a:effectLst>
                  <a:outerShdw blurRad="38100" dist="38100" dir="2700000" algn="tl">
                    <a:srgbClr val="000000">
                      <a:alpha val="43137"/>
                    </a:srgbClr>
                  </a:outerShdw>
                </a:effectLst>
              </a:endParaRPr>
            </a:p>
          </p:txBody>
        </p:sp>
      </p:grpSp>
      <p:grpSp>
        <p:nvGrpSpPr>
          <p:cNvPr id="160" name="组合 159"/>
          <p:cNvGrpSpPr/>
          <p:nvPr/>
        </p:nvGrpSpPr>
        <p:grpSpPr>
          <a:xfrm>
            <a:off x="2915816" y="2708920"/>
            <a:ext cx="5400600" cy="4149080"/>
            <a:chOff x="2915816" y="3203848"/>
            <a:chExt cx="5400600" cy="3654152"/>
          </a:xfrm>
        </p:grpSpPr>
        <p:grpSp>
          <p:nvGrpSpPr>
            <p:cNvPr id="91" name="Group 3"/>
            <p:cNvGrpSpPr>
              <a:grpSpLocks/>
            </p:cNvGrpSpPr>
            <p:nvPr/>
          </p:nvGrpSpPr>
          <p:grpSpPr bwMode="auto">
            <a:xfrm>
              <a:off x="2915816" y="3203848"/>
              <a:ext cx="1584176" cy="3654152"/>
              <a:chOff x="720" y="1296"/>
              <a:chExt cx="1367" cy="2542"/>
            </a:xfrm>
          </p:grpSpPr>
          <p:sp>
            <p:nvSpPr>
              <p:cNvPr id="92" name="AutoShape 4"/>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a:effectLst/>
            </p:spPr>
            <p:txBody>
              <a:bodyPr wrap="none" anchor="ctr"/>
              <a:lstStyle/>
              <a:p>
                <a:endParaRPr lang="zh-CN" altLang="en-US"/>
              </a:p>
            </p:txBody>
          </p:sp>
          <p:sp>
            <p:nvSpPr>
              <p:cNvPr id="93" name="AutoShape 5"/>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a:effectLst/>
            </p:spPr>
            <p:txBody>
              <a:bodyPr wrap="none" anchor="ctr"/>
              <a:lstStyle/>
              <a:p>
                <a:endParaRPr lang="zh-CN" altLang="en-US"/>
              </a:p>
            </p:txBody>
          </p:sp>
          <p:sp>
            <p:nvSpPr>
              <p:cNvPr id="94" name="AutoShape 6"/>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3CA1E6">
                      <a:gamma/>
                      <a:tint val="51373"/>
                      <a:invGamma/>
                    </a:srgbClr>
                  </a:gs>
                </a:gsLst>
                <a:lin ang="5400000" scaled="1"/>
              </a:gradFill>
              <a:ln w="9525">
                <a:noFill/>
                <a:round/>
                <a:headEnd/>
                <a:tailEnd/>
              </a:ln>
              <a:effectLst/>
            </p:spPr>
            <p:txBody>
              <a:bodyPr wrap="none" anchor="ctr"/>
              <a:lstStyle/>
              <a:p>
                <a:endParaRPr lang="zh-CN" altLang="en-US"/>
              </a:p>
            </p:txBody>
          </p:sp>
          <p:sp>
            <p:nvSpPr>
              <p:cNvPr id="95" name="AutoShape 7"/>
              <p:cNvSpPr>
                <a:spLocks noChangeArrowheads="1"/>
              </p:cNvSpPr>
              <p:nvPr/>
            </p:nvSpPr>
            <p:spPr bwMode="gray">
              <a:xfrm>
                <a:off x="752" y="1509"/>
                <a:ext cx="1304" cy="446"/>
              </a:xfrm>
              <a:prstGeom prst="roundRect">
                <a:avLst>
                  <a:gd name="adj" fmla="val 50000"/>
                </a:avLst>
              </a:prstGeom>
              <a:gradFill rotWithShape="1">
                <a:gsLst>
                  <a:gs pos="0">
                    <a:srgbClr val="3CA1E6">
                      <a:gamma/>
                      <a:tint val="33333"/>
                      <a:invGamma/>
                    </a:srgbClr>
                  </a:gs>
                  <a:gs pos="100000">
                    <a:srgbClr val="3CA1E6">
                      <a:alpha val="0"/>
                    </a:srgbClr>
                  </a:gs>
                </a:gsLst>
                <a:lin ang="5400000" scaled="1"/>
              </a:gradFill>
              <a:ln w="9525">
                <a:noFill/>
                <a:round/>
                <a:headEnd/>
                <a:tailEnd/>
              </a:ln>
              <a:effectLst/>
            </p:spPr>
            <p:txBody>
              <a:bodyPr wrap="none" anchor="ctr"/>
              <a:lstStyle/>
              <a:p>
                <a:endParaRPr lang="zh-CN" altLang="en-US"/>
              </a:p>
            </p:txBody>
          </p:sp>
          <p:sp>
            <p:nvSpPr>
              <p:cNvPr id="96" name="AutoShape 8"/>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a:effectLst/>
            </p:spPr>
            <p:txBody>
              <a:bodyPr wrap="none" anchor="ctr"/>
              <a:lstStyle/>
              <a:p>
                <a:endParaRPr lang="zh-CN" altLang="en-US"/>
              </a:p>
            </p:txBody>
          </p:sp>
          <p:sp>
            <p:nvSpPr>
              <p:cNvPr id="97" name="AutoShape 9"/>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a:effectLst/>
            </p:spPr>
            <p:txBody>
              <a:bodyPr wrap="none" anchor="ctr"/>
              <a:lstStyle/>
              <a:p>
                <a:endParaRPr lang="zh-CN" altLang="en-US"/>
              </a:p>
            </p:txBody>
          </p:sp>
          <p:grpSp>
            <p:nvGrpSpPr>
              <p:cNvPr id="98" name="Group 10"/>
              <p:cNvGrpSpPr>
                <a:grpSpLocks/>
              </p:cNvGrpSpPr>
              <p:nvPr/>
            </p:nvGrpSpPr>
            <p:grpSpPr bwMode="auto">
              <a:xfrm>
                <a:off x="1189" y="1296"/>
                <a:ext cx="405" cy="405"/>
                <a:chOff x="1289" y="583"/>
                <a:chExt cx="668" cy="669"/>
              </a:xfrm>
            </p:grpSpPr>
            <p:sp>
              <p:nvSpPr>
                <p:cNvPr id="101" name="Oval 11"/>
                <p:cNvSpPr>
                  <a:spLocks noChangeArrowheads="1"/>
                </p:cNvSpPr>
                <p:nvPr/>
              </p:nvSpPr>
              <p:spPr bwMode="gray">
                <a:xfrm>
                  <a:off x="1289" y="583"/>
                  <a:ext cx="668" cy="669"/>
                </a:xfrm>
                <a:prstGeom prst="ellipse">
                  <a:avLst/>
                </a:prstGeom>
                <a:solidFill>
                  <a:srgbClr val="333333"/>
                </a:solidFill>
                <a:ln w="38100" algn="ctr">
                  <a:noFill/>
                  <a:round/>
                  <a:headEnd/>
                  <a:tailEnd/>
                </a:ln>
                <a:effectLst/>
              </p:spPr>
              <p:txBody>
                <a:bodyPr anchor="ctr">
                  <a:spAutoFit/>
                </a:bodyPr>
                <a:lstStyle/>
                <a:p>
                  <a:endParaRPr lang="zh-CN" altLang="en-US"/>
                </a:p>
              </p:txBody>
            </p:sp>
            <p:sp>
              <p:nvSpPr>
                <p:cNvPr id="102" name="Oval 12"/>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zh-CN" altLang="en-US"/>
                </a:p>
              </p:txBody>
            </p:sp>
            <p:sp>
              <p:nvSpPr>
                <p:cNvPr id="103" name="Oval 13"/>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zh-CN" altLang="en-US"/>
                </a:p>
              </p:txBody>
            </p:sp>
            <p:sp>
              <p:nvSpPr>
                <p:cNvPr id="104" name="Oval 14"/>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zh-CN" altLang="en-US"/>
                </a:p>
              </p:txBody>
            </p:sp>
            <p:sp>
              <p:nvSpPr>
                <p:cNvPr id="105" name="Oval 15"/>
                <p:cNvSpPr>
                  <a:spLocks noChangeArrowheads="1"/>
                </p:cNvSpPr>
                <p:nvPr/>
              </p:nvSpPr>
              <p:spPr bwMode="gray">
                <a:xfrm>
                  <a:off x="1346" y="614"/>
                  <a:ext cx="533" cy="300"/>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zh-CN" altLang="en-US"/>
                </a:p>
              </p:txBody>
            </p:sp>
          </p:grpSp>
          <p:sp>
            <p:nvSpPr>
              <p:cNvPr id="99" name="Text Box 16"/>
              <p:cNvSpPr txBox="1">
                <a:spLocks noChangeArrowheads="1"/>
              </p:cNvSpPr>
              <p:nvPr/>
            </p:nvSpPr>
            <p:spPr bwMode="gray">
              <a:xfrm>
                <a:off x="1252" y="1354"/>
                <a:ext cx="270" cy="226"/>
              </a:xfrm>
              <a:prstGeom prst="rect">
                <a:avLst/>
              </a:prstGeom>
              <a:noFill/>
              <a:ln w="9525" algn="ctr">
                <a:noFill/>
                <a:miter lim="800000"/>
                <a:headEnd/>
                <a:tailEnd/>
              </a:ln>
              <a:effectLst/>
            </p:spPr>
            <p:txBody>
              <a:bodyPr wrap="none">
                <a:spAutoFit/>
              </a:bodyPr>
              <a:lstStyle/>
              <a:p>
                <a:pPr algn="ctr"/>
                <a:r>
                  <a:rPr kumimoji="0" lang="en-US" altLang="zh-CN" sz="1800" dirty="0" smtClean="0">
                    <a:latin typeface="Arial" pitchFamily="34" charset="0"/>
                  </a:rPr>
                  <a:t>1</a:t>
                </a:r>
                <a:endParaRPr kumimoji="0" lang="en-US" altLang="zh-CN" sz="1800" dirty="0">
                  <a:latin typeface="Arial" pitchFamily="34" charset="0"/>
                </a:endParaRPr>
              </a:p>
            </p:txBody>
          </p:sp>
          <p:sp>
            <p:nvSpPr>
              <p:cNvPr id="100" name="Text Box 17"/>
              <p:cNvSpPr txBox="1">
                <a:spLocks noChangeArrowheads="1"/>
              </p:cNvSpPr>
              <p:nvPr/>
            </p:nvSpPr>
            <p:spPr bwMode="gray">
              <a:xfrm>
                <a:off x="768" y="1776"/>
                <a:ext cx="1296" cy="189"/>
              </a:xfrm>
              <a:prstGeom prst="rect">
                <a:avLst/>
              </a:prstGeom>
              <a:noFill/>
              <a:ln w="9525" algn="ctr">
                <a:noFill/>
                <a:miter lim="800000"/>
                <a:headEnd/>
                <a:tailEnd/>
              </a:ln>
              <a:effectLst/>
            </p:spPr>
            <p:txBody>
              <a:bodyPr wrap="square">
                <a:spAutoFit/>
              </a:bodyPr>
              <a:lstStyle/>
              <a:p>
                <a:pPr algn="l"/>
                <a:r>
                  <a:rPr kumimoji="0" lang="zh-CN" altLang="en-US" sz="1400" b="1" dirty="0" smtClean="0">
                    <a:solidFill>
                      <a:srgbClr val="FF0000"/>
                    </a:solidFill>
                    <a:latin typeface="Verdana" pitchFamily="34" charset="0"/>
                  </a:rPr>
                  <a:t>知识与技能：</a:t>
                </a:r>
                <a:endParaRPr kumimoji="0" lang="en-US" altLang="zh-CN" sz="1400" b="1" dirty="0" smtClean="0">
                  <a:solidFill>
                    <a:srgbClr val="FF0000"/>
                  </a:solidFill>
                  <a:latin typeface="Verdana" pitchFamily="34" charset="0"/>
                </a:endParaRPr>
              </a:p>
            </p:txBody>
          </p:sp>
        </p:grpSp>
        <p:grpSp>
          <p:nvGrpSpPr>
            <p:cNvPr id="106" name="Group 18"/>
            <p:cNvGrpSpPr>
              <a:grpSpLocks/>
            </p:cNvGrpSpPr>
            <p:nvPr/>
          </p:nvGrpSpPr>
          <p:grpSpPr bwMode="auto">
            <a:xfrm>
              <a:off x="4788024" y="3203848"/>
              <a:ext cx="1529044" cy="3654152"/>
              <a:chOff x="2208" y="1296"/>
              <a:chExt cx="1365" cy="2542"/>
            </a:xfrm>
          </p:grpSpPr>
          <p:sp>
            <p:nvSpPr>
              <p:cNvPr id="107" name="AutoShape 19"/>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a:effectLst/>
            </p:spPr>
            <p:txBody>
              <a:bodyPr wrap="none" anchor="ctr"/>
              <a:lstStyle/>
              <a:p>
                <a:endParaRPr lang="zh-CN" altLang="en-US"/>
              </a:p>
            </p:txBody>
          </p:sp>
          <p:sp>
            <p:nvSpPr>
              <p:cNvPr id="108" name="AutoShape 20"/>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a:effectLst/>
            </p:spPr>
            <p:txBody>
              <a:bodyPr wrap="none" anchor="ctr"/>
              <a:lstStyle/>
              <a:p>
                <a:endParaRPr lang="zh-CN" altLang="en-US"/>
              </a:p>
            </p:txBody>
          </p:sp>
          <p:sp>
            <p:nvSpPr>
              <p:cNvPr id="109" name="AutoShape 21"/>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73E77E">
                      <a:gamma/>
                      <a:tint val="54510"/>
                      <a:invGamma/>
                    </a:srgbClr>
                  </a:gs>
                </a:gsLst>
                <a:lin ang="5400000" scaled="1"/>
              </a:gradFill>
              <a:ln w="9525">
                <a:noFill/>
                <a:round/>
                <a:headEnd/>
                <a:tailEnd/>
              </a:ln>
              <a:effectLst/>
            </p:spPr>
            <p:txBody>
              <a:bodyPr wrap="none" anchor="ctr"/>
              <a:lstStyle/>
              <a:p>
                <a:endParaRPr lang="zh-CN" altLang="en-US"/>
              </a:p>
            </p:txBody>
          </p:sp>
          <p:sp>
            <p:nvSpPr>
              <p:cNvPr id="110" name="AutoShape 22"/>
              <p:cNvSpPr>
                <a:spLocks noChangeArrowheads="1"/>
              </p:cNvSpPr>
              <p:nvPr/>
            </p:nvSpPr>
            <p:spPr bwMode="gray">
              <a:xfrm>
                <a:off x="2240" y="1509"/>
                <a:ext cx="1304" cy="446"/>
              </a:xfrm>
              <a:prstGeom prst="roundRect">
                <a:avLst>
                  <a:gd name="adj" fmla="val 50000"/>
                </a:avLst>
              </a:prstGeom>
              <a:gradFill rotWithShape="1">
                <a:gsLst>
                  <a:gs pos="0">
                    <a:srgbClr val="73E77E">
                      <a:gamma/>
                      <a:tint val="33333"/>
                      <a:invGamma/>
                    </a:srgbClr>
                  </a:gs>
                  <a:gs pos="100000">
                    <a:srgbClr val="73E77E"/>
                  </a:gs>
                </a:gsLst>
                <a:lin ang="5400000" scaled="1"/>
              </a:gradFill>
              <a:ln w="9525">
                <a:noFill/>
                <a:round/>
                <a:headEnd/>
                <a:tailEnd/>
              </a:ln>
              <a:effectLst/>
            </p:spPr>
            <p:txBody>
              <a:bodyPr wrap="none" anchor="ctr"/>
              <a:lstStyle/>
              <a:p>
                <a:endParaRPr lang="zh-CN" altLang="en-US"/>
              </a:p>
            </p:txBody>
          </p:sp>
          <p:sp>
            <p:nvSpPr>
              <p:cNvPr id="111" name="Oval 23"/>
              <p:cNvSpPr>
                <a:spLocks noChangeArrowheads="1"/>
              </p:cNvSpPr>
              <p:nvPr/>
            </p:nvSpPr>
            <p:spPr bwMode="gray">
              <a:xfrm>
                <a:off x="2677" y="1296"/>
                <a:ext cx="405" cy="405"/>
              </a:xfrm>
              <a:prstGeom prst="ellipse">
                <a:avLst/>
              </a:prstGeom>
              <a:solidFill>
                <a:srgbClr val="333333"/>
              </a:solidFill>
              <a:ln w="38100" algn="ctr">
                <a:noFill/>
                <a:round/>
                <a:headEnd/>
                <a:tailEnd/>
              </a:ln>
              <a:effectLst/>
            </p:spPr>
            <p:txBody>
              <a:bodyPr anchor="ctr">
                <a:spAutoFit/>
              </a:bodyPr>
              <a:lstStyle/>
              <a:p>
                <a:endParaRPr lang="zh-CN" altLang="en-US"/>
              </a:p>
            </p:txBody>
          </p:sp>
          <p:sp>
            <p:nvSpPr>
              <p:cNvPr id="112" name="Oval 24"/>
              <p:cNvSpPr>
                <a:spLocks noChangeArrowheads="1"/>
              </p:cNvSpPr>
              <p:nvPr/>
            </p:nvSpPr>
            <p:spPr bwMode="gray">
              <a:xfrm>
                <a:off x="2681" y="1299"/>
                <a:ext cx="392" cy="39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zh-CN" altLang="en-US"/>
              </a:p>
            </p:txBody>
          </p:sp>
          <p:sp>
            <p:nvSpPr>
              <p:cNvPr id="113" name="Oval 25"/>
              <p:cNvSpPr>
                <a:spLocks noChangeArrowheads="1"/>
              </p:cNvSpPr>
              <p:nvPr/>
            </p:nvSpPr>
            <p:spPr bwMode="gray">
              <a:xfrm>
                <a:off x="2686" y="1301"/>
                <a:ext cx="383" cy="383"/>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zh-CN" altLang="en-US"/>
              </a:p>
            </p:txBody>
          </p:sp>
          <p:sp>
            <p:nvSpPr>
              <p:cNvPr id="114" name="Oval 26"/>
              <p:cNvSpPr>
                <a:spLocks noChangeArrowheads="1"/>
              </p:cNvSpPr>
              <p:nvPr/>
            </p:nvSpPr>
            <p:spPr bwMode="gray">
              <a:xfrm>
                <a:off x="2690" y="1305"/>
                <a:ext cx="364" cy="357"/>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zh-CN" altLang="en-US"/>
              </a:p>
            </p:txBody>
          </p:sp>
          <p:sp>
            <p:nvSpPr>
              <p:cNvPr id="115" name="Oval 27"/>
              <p:cNvSpPr>
                <a:spLocks noChangeArrowheads="1"/>
              </p:cNvSpPr>
              <p:nvPr/>
            </p:nvSpPr>
            <p:spPr bwMode="gray">
              <a:xfrm>
                <a:off x="2712" y="1315"/>
                <a:ext cx="323" cy="290"/>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zh-CN" altLang="en-US"/>
              </a:p>
            </p:txBody>
          </p:sp>
          <p:sp>
            <p:nvSpPr>
              <p:cNvPr id="116" name="Text Box 28"/>
              <p:cNvSpPr txBox="1">
                <a:spLocks noChangeArrowheads="1"/>
              </p:cNvSpPr>
              <p:nvPr/>
            </p:nvSpPr>
            <p:spPr bwMode="gray">
              <a:xfrm>
                <a:off x="2764" y="1354"/>
                <a:ext cx="223" cy="288"/>
              </a:xfrm>
              <a:prstGeom prst="rect">
                <a:avLst/>
              </a:prstGeom>
              <a:noFill/>
              <a:ln w="9525" algn="ctr">
                <a:noFill/>
                <a:miter lim="800000"/>
                <a:headEnd/>
                <a:tailEnd/>
              </a:ln>
              <a:effectLst/>
            </p:spPr>
            <p:txBody>
              <a:bodyPr wrap="none">
                <a:spAutoFit/>
              </a:bodyPr>
              <a:lstStyle/>
              <a:p>
                <a:pPr algn="ctr"/>
                <a:r>
                  <a:rPr kumimoji="0" lang="en-US" altLang="zh-CN">
                    <a:solidFill>
                      <a:srgbClr val="000000"/>
                    </a:solidFill>
                    <a:latin typeface="Arial" pitchFamily="34" charset="0"/>
                  </a:rPr>
                  <a:t>2</a:t>
                </a:r>
                <a:endParaRPr kumimoji="0" lang="en-US" altLang="zh-CN" sz="1800">
                  <a:latin typeface="Arial" pitchFamily="34" charset="0"/>
                </a:endParaRPr>
              </a:p>
            </p:txBody>
          </p:sp>
          <p:sp>
            <p:nvSpPr>
              <p:cNvPr id="117" name="Text Box 29"/>
              <p:cNvSpPr txBox="1">
                <a:spLocks noChangeArrowheads="1"/>
              </p:cNvSpPr>
              <p:nvPr/>
            </p:nvSpPr>
            <p:spPr bwMode="gray">
              <a:xfrm>
                <a:off x="2256" y="1776"/>
                <a:ext cx="1296" cy="189"/>
              </a:xfrm>
              <a:prstGeom prst="rect">
                <a:avLst/>
              </a:prstGeom>
              <a:noFill/>
              <a:ln w="9525" algn="ctr">
                <a:noFill/>
                <a:miter lim="800000"/>
                <a:headEnd/>
                <a:tailEnd/>
              </a:ln>
              <a:effectLst/>
            </p:spPr>
            <p:txBody>
              <a:bodyPr>
                <a:spAutoFit/>
              </a:bodyPr>
              <a:lstStyle/>
              <a:p>
                <a:pPr algn="l"/>
                <a:r>
                  <a:rPr kumimoji="0" lang="zh-CN" altLang="en-US" sz="1400" b="1" dirty="0" smtClean="0">
                    <a:solidFill>
                      <a:srgbClr val="FF0000"/>
                    </a:solidFill>
                    <a:latin typeface="Verdana" pitchFamily="34" charset="0"/>
                  </a:rPr>
                  <a:t>过程与方法：</a:t>
                </a:r>
                <a:endParaRPr kumimoji="0" lang="en-US" altLang="zh-CN" sz="1400" b="1" dirty="0" smtClean="0">
                  <a:solidFill>
                    <a:srgbClr val="FF0000"/>
                  </a:solidFill>
                  <a:latin typeface="Verdana" pitchFamily="34" charset="0"/>
                </a:endParaRPr>
              </a:p>
            </p:txBody>
          </p:sp>
          <p:sp>
            <p:nvSpPr>
              <p:cNvPr id="118" name="AutoShape 30"/>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a:effectLst/>
            </p:spPr>
            <p:txBody>
              <a:bodyPr wrap="none" anchor="ctr"/>
              <a:lstStyle/>
              <a:p>
                <a:endParaRPr lang="zh-CN" altLang="en-US"/>
              </a:p>
            </p:txBody>
          </p:sp>
          <p:sp>
            <p:nvSpPr>
              <p:cNvPr id="119" name="AutoShape 31"/>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a:effectLst/>
            </p:spPr>
            <p:txBody>
              <a:bodyPr wrap="none" anchor="ctr"/>
              <a:lstStyle/>
              <a:p>
                <a:endParaRPr lang="zh-CN" altLang="en-US"/>
              </a:p>
            </p:txBody>
          </p:sp>
        </p:grpSp>
        <p:grpSp>
          <p:nvGrpSpPr>
            <p:cNvPr id="120" name="Group 32"/>
            <p:cNvGrpSpPr>
              <a:grpSpLocks/>
            </p:cNvGrpSpPr>
            <p:nvPr/>
          </p:nvGrpSpPr>
          <p:grpSpPr bwMode="auto">
            <a:xfrm>
              <a:off x="6732240" y="3203848"/>
              <a:ext cx="1584176" cy="3654152"/>
              <a:chOff x="3692" y="1296"/>
              <a:chExt cx="1367" cy="2542"/>
            </a:xfrm>
          </p:grpSpPr>
          <p:sp>
            <p:nvSpPr>
              <p:cNvPr id="121" name="AutoShape 33"/>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w="9525">
                <a:noFill/>
                <a:round/>
                <a:headEnd/>
                <a:tailEnd/>
              </a:ln>
              <a:effectLst/>
            </p:spPr>
            <p:txBody>
              <a:bodyPr wrap="none" anchor="ctr"/>
              <a:lstStyle/>
              <a:p>
                <a:endParaRPr lang="zh-CN" altLang="en-US"/>
              </a:p>
            </p:txBody>
          </p:sp>
          <p:sp>
            <p:nvSpPr>
              <p:cNvPr id="122" name="AutoShape 34"/>
              <p:cNvSpPr>
                <a:spLocks noChangeArrowheads="1"/>
              </p:cNvSpPr>
              <p:nvPr/>
            </p:nvSpPr>
            <p:spPr bwMode="gray">
              <a:xfrm>
                <a:off x="3717" y="1495"/>
                <a:ext cx="1322" cy="1766"/>
              </a:xfrm>
              <a:prstGeom prst="roundRect">
                <a:avLst>
                  <a:gd name="adj" fmla="val 16667"/>
                </a:avLst>
              </a:prstGeom>
              <a:solidFill>
                <a:srgbClr val="E9E065"/>
              </a:solidFill>
              <a:ln w="9525">
                <a:noFill/>
                <a:round/>
                <a:headEnd/>
                <a:tailEnd/>
              </a:ln>
              <a:effectLst/>
            </p:spPr>
            <p:txBody>
              <a:bodyPr wrap="none" anchor="ctr"/>
              <a:lstStyle/>
              <a:p>
                <a:endParaRPr lang="zh-CN" altLang="en-US"/>
              </a:p>
            </p:txBody>
          </p:sp>
          <p:sp>
            <p:nvSpPr>
              <p:cNvPr id="123" name="AutoShape 35"/>
              <p:cNvSpPr>
                <a:spLocks noChangeArrowheads="1"/>
              </p:cNvSpPr>
              <p:nvPr/>
            </p:nvSpPr>
            <p:spPr bwMode="gray">
              <a:xfrm>
                <a:off x="3728" y="2795"/>
                <a:ext cx="1304" cy="447"/>
              </a:xfrm>
              <a:prstGeom prst="roundRect">
                <a:avLst>
                  <a:gd name="adj" fmla="val 50000"/>
                </a:avLst>
              </a:prstGeom>
              <a:gradFill rotWithShape="1">
                <a:gsLst>
                  <a:gs pos="0">
                    <a:srgbClr val="E9E065"/>
                  </a:gs>
                  <a:gs pos="100000">
                    <a:srgbClr val="E9E065">
                      <a:gamma/>
                      <a:tint val="57647"/>
                      <a:invGamma/>
                    </a:srgbClr>
                  </a:gs>
                </a:gsLst>
                <a:lin ang="5400000" scaled="1"/>
              </a:gradFill>
              <a:ln w="9525">
                <a:noFill/>
                <a:round/>
                <a:headEnd/>
                <a:tailEnd/>
              </a:ln>
              <a:effectLst/>
            </p:spPr>
            <p:txBody>
              <a:bodyPr wrap="none" anchor="ctr"/>
              <a:lstStyle/>
              <a:p>
                <a:endParaRPr lang="zh-CN" altLang="en-US"/>
              </a:p>
            </p:txBody>
          </p:sp>
          <p:sp>
            <p:nvSpPr>
              <p:cNvPr id="124" name="AutoShape 36"/>
              <p:cNvSpPr>
                <a:spLocks noChangeArrowheads="1"/>
              </p:cNvSpPr>
              <p:nvPr/>
            </p:nvSpPr>
            <p:spPr bwMode="gray">
              <a:xfrm>
                <a:off x="3728" y="1509"/>
                <a:ext cx="1304" cy="446"/>
              </a:xfrm>
              <a:prstGeom prst="roundRect">
                <a:avLst>
                  <a:gd name="adj" fmla="val 50000"/>
                </a:avLst>
              </a:prstGeom>
              <a:gradFill rotWithShape="1">
                <a:gsLst>
                  <a:gs pos="0">
                    <a:srgbClr val="E9E065">
                      <a:gamma/>
                      <a:tint val="33333"/>
                      <a:invGamma/>
                    </a:srgbClr>
                  </a:gs>
                  <a:gs pos="100000">
                    <a:srgbClr val="E9E065"/>
                  </a:gs>
                </a:gsLst>
                <a:lin ang="5400000" scaled="1"/>
              </a:gradFill>
              <a:ln w="9525">
                <a:noFill/>
                <a:round/>
                <a:headEnd/>
                <a:tailEnd/>
              </a:ln>
              <a:effectLst/>
            </p:spPr>
            <p:txBody>
              <a:bodyPr wrap="none" anchor="ctr"/>
              <a:lstStyle/>
              <a:p>
                <a:endParaRPr lang="zh-CN" altLang="en-US"/>
              </a:p>
            </p:txBody>
          </p:sp>
          <p:grpSp>
            <p:nvGrpSpPr>
              <p:cNvPr id="125" name="Group 37"/>
              <p:cNvGrpSpPr>
                <a:grpSpLocks/>
              </p:cNvGrpSpPr>
              <p:nvPr/>
            </p:nvGrpSpPr>
            <p:grpSpPr bwMode="auto">
              <a:xfrm>
                <a:off x="4165" y="1296"/>
                <a:ext cx="405" cy="405"/>
                <a:chOff x="1289" y="582"/>
                <a:chExt cx="668" cy="668"/>
              </a:xfrm>
            </p:grpSpPr>
            <p:sp>
              <p:nvSpPr>
                <p:cNvPr id="130" name="Oval 38"/>
                <p:cNvSpPr>
                  <a:spLocks noChangeArrowheads="1"/>
                </p:cNvSpPr>
                <p:nvPr/>
              </p:nvSpPr>
              <p:spPr bwMode="gray">
                <a:xfrm>
                  <a:off x="1289" y="582"/>
                  <a:ext cx="668" cy="668"/>
                </a:xfrm>
                <a:prstGeom prst="ellipse">
                  <a:avLst/>
                </a:prstGeom>
                <a:solidFill>
                  <a:srgbClr val="333333"/>
                </a:solidFill>
                <a:ln w="38100" algn="ctr">
                  <a:noFill/>
                  <a:round/>
                  <a:headEnd/>
                  <a:tailEnd/>
                </a:ln>
                <a:effectLst/>
              </p:spPr>
              <p:txBody>
                <a:bodyPr anchor="ctr">
                  <a:spAutoFit/>
                </a:bodyPr>
                <a:lstStyle/>
                <a:p>
                  <a:endParaRPr lang="zh-CN" altLang="en-US"/>
                </a:p>
              </p:txBody>
            </p:sp>
            <p:sp>
              <p:nvSpPr>
                <p:cNvPr id="131" name="Oval 39"/>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zh-CN" altLang="en-US"/>
                </a:p>
              </p:txBody>
            </p:sp>
            <p:sp>
              <p:nvSpPr>
                <p:cNvPr id="132" name="Oval 40"/>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zh-CN" altLang="en-US"/>
                </a:p>
              </p:txBody>
            </p:sp>
            <p:sp>
              <p:nvSpPr>
                <p:cNvPr id="133" name="Oval 41"/>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zh-CN" altLang="en-US"/>
                </a:p>
              </p:txBody>
            </p:sp>
            <p:sp>
              <p:nvSpPr>
                <p:cNvPr id="134" name="Oval 42"/>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zh-CN" altLang="en-US"/>
                </a:p>
              </p:txBody>
            </p:sp>
          </p:grpSp>
          <p:sp>
            <p:nvSpPr>
              <p:cNvPr id="126" name="Text Box 43"/>
              <p:cNvSpPr txBox="1">
                <a:spLocks noChangeArrowheads="1"/>
              </p:cNvSpPr>
              <p:nvPr/>
            </p:nvSpPr>
            <p:spPr bwMode="gray">
              <a:xfrm>
                <a:off x="4252" y="1354"/>
                <a:ext cx="223" cy="288"/>
              </a:xfrm>
              <a:prstGeom prst="rect">
                <a:avLst/>
              </a:prstGeom>
              <a:noFill/>
              <a:ln w="9525" algn="ctr">
                <a:noFill/>
                <a:miter lim="800000"/>
                <a:headEnd/>
                <a:tailEnd/>
              </a:ln>
              <a:effectLst/>
            </p:spPr>
            <p:txBody>
              <a:bodyPr wrap="none">
                <a:spAutoFit/>
              </a:bodyPr>
              <a:lstStyle/>
              <a:p>
                <a:pPr algn="ctr"/>
                <a:r>
                  <a:rPr kumimoji="0" lang="en-US" altLang="zh-CN">
                    <a:solidFill>
                      <a:srgbClr val="000000"/>
                    </a:solidFill>
                    <a:latin typeface="Arial" pitchFamily="34" charset="0"/>
                  </a:rPr>
                  <a:t>3</a:t>
                </a:r>
                <a:endParaRPr kumimoji="0" lang="en-US" altLang="zh-CN" sz="1800">
                  <a:latin typeface="Arial" pitchFamily="34" charset="0"/>
                </a:endParaRPr>
              </a:p>
            </p:txBody>
          </p:sp>
          <p:sp>
            <p:nvSpPr>
              <p:cNvPr id="127" name="Text Box 44"/>
              <p:cNvSpPr txBox="1">
                <a:spLocks noChangeArrowheads="1"/>
              </p:cNvSpPr>
              <p:nvPr/>
            </p:nvSpPr>
            <p:spPr bwMode="gray">
              <a:xfrm>
                <a:off x="3744" y="1776"/>
                <a:ext cx="1296" cy="189"/>
              </a:xfrm>
              <a:prstGeom prst="rect">
                <a:avLst/>
              </a:prstGeom>
              <a:noFill/>
              <a:ln w="9525" algn="ctr">
                <a:noFill/>
                <a:miter lim="800000"/>
                <a:headEnd/>
                <a:tailEnd/>
              </a:ln>
              <a:effectLst/>
            </p:spPr>
            <p:txBody>
              <a:bodyPr>
                <a:spAutoFit/>
              </a:bodyPr>
              <a:lstStyle/>
              <a:p>
                <a:pPr algn="l"/>
                <a:r>
                  <a:rPr kumimoji="0" lang="zh-CN" altLang="en-US" sz="1400" b="1" dirty="0" smtClean="0">
                    <a:solidFill>
                      <a:srgbClr val="FF0000"/>
                    </a:solidFill>
                    <a:latin typeface="Verdana" pitchFamily="34" charset="0"/>
                  </a:rPr>
                  <a:t>态度与价值观：</a:t>
                </a:r>
                <a:r>
                  <a:rPr kumimoji="0" lang="en-US" altLang="zh-CN" sz="1400" b="1" dirty="0" smtClean="0">
                    <a:solidFill>
                      <a:srgbClr val="FF0000"/>
                    </a:solidFill>
                    <a:latin typeface="Verdana" pitchFamily="34" charset="0"/>
                  </a:rPr>
                  <a:t> </a:t>
                </a:r>
                <a:endParaRPr kumimoji="0" lang="en-US" altLang="zh-CN" sz="1800" b="1" dirty="0">
                  <a:latin typeface="Arial" pitchFamily="34" charset="0"/>
                </a:endParaRPr>
              </a:p>
            </p:txBody>
          </p:sp>
          <p:sp>
            <p:nvSpPr>
              <p:cNvPr id="128" name="AutoShape 45"/>
              <p:cNvSpPr>
                <a:spLocks noChangeArrowheads="1"/>
              </p:cNvSpPr>
              <p:nvPr/>
            </p:nvSpPr>
            <p:spPr bwMode="gray">
              <a:xfrm>
                <a:off x="3692" y="3290"/>
                <a:ext cx="1363" cy="548"/>
              </a:xfrm>
              <a:prstGeom prst="roundRect">
                <a:avLst>
                  <a:gd name="adj" fmla="val 40389"/>
                </a:avLst>
              </a:prstGeom>
              <a:gradFill rotWithShape="1">
                <a:gsLst>
                  <a:gs pos="0">
                    <a:srgbClr val="99BACC"/>
                  </a:gs>
                  <a:gs pos="100000">
                    <a:schemeClr val="bg1"/>
                  </a:gs>
                </a:gsLst>
                <a:lin ang="5400000" scaled="1"/>
              </a:gradFill>
              <a:ln w="9525">
                <a:noFill/>
                <a:round/>
                <a:headEnd/>
                <a:tailEnd/>
              </a:ln>
              <a:effectLst/>
            </p:spPr>
            <p:txBody>
              <a:bodyPr wrap="none" anchor="ctr"/>
              <a:lstStyle/>
              <a:p>
                <a:endParaRPr lang="zh-CN" altLang="en-US"/>
              </a:p>
            </p:txBody>
          </p:sp>
          <p:sp>
            <p:nvSpPr>
              <p:cNvPr id="129" name="AutoShape 46"/>
              <p:cNvSpPr>
                <a:spLocks noChangeArrowheads="1"/>
              </p:cNvSpPr>
              <p:nvPr/>
            </p:nvSpPr>
            <p:spPr bwMode="gray">
              <a:xfrm>
                <a:off x="3720" y="3305"/>
                <a:ext cx="1304" cy="487"/>
              </a:xfrm>
              <a:prstGeom prst="roundRect">
                <a:avLst>
                  <a:gd name="adj" fmla="val 50000"/>
                </a:avLst>
              </a:prstGeom>
              <a:gradFill rotWithShape="1">
                <a:gsLst>
                  <a:gs pos="0">
                    <a:srgbClr val="C8DAD4"/>
                  </a:gs>
                  <a:gs pos="100000">
                    <a:srgbClr val="FFFFFF"/>
                  </a:gs>
                </a:gsLst>
                <a:lin ang="5400000" scaled="1"/>
              </a:gradFill>
              <a:ln w="9525">
                <a:noFill/>
                <a:round/>
                <a:headEnd/>
                <a:tailEnd/>
              </a:ln>
              <a:effectLst/>
            </p:spPr>
            <p:txBody>
              <a:bodyPr wrap="none" anchor="ctr"/>
              <a:lstStyle/>
              <a:p>
                <a:endParaRPr lang="zh-CN" altLang="en-US"/>
              </a:p>
            </p:txBody>
          </p:sp>
        </p:grpSp>
      </p:grpSp>
      <p:sp>
        <p:nvSpPr>
          <p:cNvPr id="135" name="Rectangle 2"/>
          <p:cNvSpPr txBox="1">
            <a:spLocks noChangeArrowheads="1"/>
          </p:cNvSpPr>
          <p:nvPr/>
        </p:nvSpPr>
        <p:spPr bwMode="auto">
          <a:xfrm>
            <a:off x="3419872" y="1340768"/>
            <a:ext cx="4546848" cy="576064"/>
          </a:xfrm>
          <a:prstGeom prst="rect">
            <a:avLst/>
          </a:prstGeom>
          <a:noFill/>
          <a:ln>
            <a:noFill/>
            <a:miter lim="800000"/>
            <a:headEnd/>
            <a:tailEnd/>
          </a:ln>
        </p:spPr>
        <p:txBody>
          <a:bodyPr vert="horz" wrap="square" lIns="91440" tIns="45720" rIns="91440" bIns="45720" numCol="1" rtlCol="0" anchor="t" anchorCtr="0" compatLnSpc="1">
            <a:prstTxWarp prst="textNoShape">
              <a:avLst/>
            </a:prstTxWarp>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zh-CN" altLang="en-US" sz="4000" b="1" noProof="0" dirty="0" smtClean="0">
                <a:solidFill>
                  <a:srgbClr val="FF0000"/>
                </a:solidFill>
                <a:effectLst>
                  <a:outerShdw blurRad="38100" dist="38100" dir="2700000" algn="tl">
                    <a:srgbClr val="000000">
                      <a:alpha val="43137"/>
                    </a:srgbClr>
                  </a:outerShdw>
                </a:effectLst>
                <a:latin typeface="+mj-lt"/>
                <a:ea typeface="+mj-ea"/>
                <a:cs typeface="+mj-cs"/>
              </a:rPr>
              <a:t>第五章：透镜及其应用</a:t>
            </a:r>
            <a:endParaRPr kumimoji="0" lang="en-US" altLang="zh-CN" sz="40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grpSp>
        <p:nvGrpSpPr>
          <p:cNvPr id="157" name="组合 156"/>
          <p:cNvGrpSpPr/>
          <p:nvPr/>
        </p:nvGrpSpPr>
        <p:grpSpPr>
          <a:xfrm>
            <a:off x="1043608" y="4509120"/>
            <a:ext cx="1224136" cy="1552238"/>
            <a:chOff x="899592" y="4509120"/>
            <a:chExt cx="1224136" cy="1552238"/>
          </a:xfrm>
        </p:grpSpPr>
        <p:grpSp>
          <p:nvGrpSpPr>
            <p:cNvPr id="136" name="Group 72"/>
            <p:cNvGrpSpPr>
              <a:grpSpLocks/>
            </p:cNvGrpSpPr>
            <p:nvPr/>
          </p:nvGrpSpPr>
          <p:grpSpPr bwMode="auto">
            <a:xfrm>
              <a:off x="971600" y="4509120"/>
              <a:ext cx="1152128" cy="1080120"/>
              <a:chOff x="2931" y="1000"/>
              <a:chExt cx="771" cy="990"/>
            </a:xfrm>
          </p:grpSpPr>
          <p:grpSp>
            <p:nvGrpSpPr>
              <p:cNvPr id="137" name="Group 73"/>
              <p:cNvGrpSpPr>
                <a:grpSpLocks/>
              </p:cNvGrpSpPr>
              <p:nvPr/>
            </p:nvGrpSpPr>
            <p:grpSpPr bwMode="auto">
              <a:xfrm>
                <a:off x="2931" y="1000"/>
                <a:ext cx="771" cy="990"/>
                <a:chOff x="2931" y="1000"/>
                <a:chExt cx="771" cy="990"/>
              </a:xfrm>
            </p:grpSpPr>
            <p:sp>
              <p:nvSpPr>
                <p:cNvPr id="147"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148"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149"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150"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151"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152"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153"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138" name="Group 81"/>
              <p:cNvGrpSpPr>
                <a:grpSpLocks/>
              </p:cNvGrpSpPr>
              <p:nvPr/>
            </p:nvGrpSpPr>
            <p:grpSpPr bwMode="auto">
              <a:xfrm>
                <a:off x="3207" y="1365"/>
                <a:ext cx="403" cy="375"/>
                <a:chOff x="3207" y="1365"/>
                <a:chExt cx="403" cy="375"/>
              </a:xfrm>
            </p:grpSpPr>
            <p:sp>
              <p:nvSpPr>
                <p:cNvPr id="139"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40"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41"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2"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43"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44"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45"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46"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154" name="TextBox 153"/>
            <p:cNvSpPr txBox="1"/>
            <p:nvPr/>
          </p:nvSpPr>
          <p:spPr>
            <a:xfrm>
              <a:off x="899592" y="5661248"/>
              <a:ext cx="1224136" cy="400110"/>
            </a:xfrm>
            <a:prstGeom prst="rect">
              <a:avLst/>
            </a:prstGeom>
            <a:noFill/>
          </p:spPr>
          <p:txBody>
            <a:bodyPr wrap="square" rtlCol="0">
              <a:spAutoFit/>
            </a:bodyPr>
            <a:lstStyle/>
            <a:p>
              <a:r>
                <a:rPr lang="zh-CN" altLang="en-US" sz="2000" b="1" i="1" dirty="0">
                  <a:solidFill>
                    <a:srgbClr val="FF0000"/>
                  </a:solidFill>
                  <a:effectLst>
                    <a:outerShdw blurRad="38100" dist="38100" dir="2700000" algn="tl">
                      <a:srgbClr val="000000">
                        <a:alpha val="43137"/>
                      </a:srgbClr>
                    </a:outerShdw>
                  </a:effectLst>
                </a:rPr>
                <a:t>探究学习</a:t>
              </a:r>
            </a:p>
          </p:txBody>
        </p:sp>
      </p:grpSp>
      <p:sp>
        <p:nvSpPr>
          <p:cNvPr id="158" name="TextBox 157"/>
          <p:cNvSpPr txBox="1"/>
          <p:nvPr/>
        </p:nvSpPr>
        <p:spPr>
          <a:xfrm>
            <a:off x="3347864" y="1988840"/>
            <a:ext cx="4032448" cy="707886"/>
          </a:xfrm>
          <a:prstGeom prst="rect">
            <a:avLst/>
          </a:prstGeom>
          <a:noFill/>
        </p:spPr>
        <p:txBody>
          <a:bodyPr wrap="square" rtlCol="0">
            <a:spAutoFit/>
          </a:bodyPr>
          <a:lstStyle/>
          <a:p>
            <a:pPr algn="ctr"/>
            <a:r>
              <a:rPr lang="zh-CN" altLang="en-US" sz="2000" b="1" i="1" dirty="0" smtClean="0">
                <a:solidFill>
                  <a:srgbClr val="FF0000"/>
                </a:solidFill>
                <a:effectLst>
                  <a:outerShdw blurRad="38100" dist="38100" dir="2700000" algn="tl">
                    <a:srgbClr val="000000">
                      <a:alpha val="43137"/>
                    </a:srgbClr>
                  </a:outerShdw>
                </a:effectLst>
              </a:rPr>
              <a:t>第五节： 显微镜和望远镜     </a:t>
            </a:r>
            <a:endParaRPr lang="en-US" altLang="zh-CN" sz="2000" b="1" i="1" dirty="0" smtClean="0">
              <a:solidFill>
                <a:srgbClr val="FF0000"/>
              </a:solidFill>
              <a:effectLst>
                <a:outerShdw blurRad="38100" dist="38100" dir="2700000" algn="tl">
                  <a:srgbClr val="000000">
                    <a:alpha val="43137"/>
                  </a:srgbClr>
                </a:outerShdw>
              </a:effectLst>
            </a:endParaRPr>
          </a:p>
          <a:p>
            <a:pPr algn="ctr"/>
            <a:r>
              <a:rPr lang="zh-CN" altLang="en-US" sz="2000" b="1" i="1" dirty="0" smtClean="0">
                <a:solidFill>
                  <a:srgbClr val="FF0000"/>
                </a:solidFill>
                <a:effectLst>
                  <a:outerShdw blurRad="38100" dist="38100" dir="2700000" algn="tl">
                    <a:srgbClr val="000000">
                      <a:alpha val="43137"/>
                    </a:srgbClr>
                  </a:outerShdw>
                </a:effectLst>
              </a:rPr>
              <a:t>学习目标</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sp>
        <p:nvSpPr>
          <p:cNvPr id="43009" name="Rectangle 1"/>
          <p:cNvSpPr>
            <a:spLocks noChangeArrowheads="1"/>
          </p:cNvSpPr>
          <p:nvPr/>
        </p:nvSpPr>
        <p:spPr bwMode="auto">
          <a:xfrm>
            <a:off x="3059832" y="4399657"/>
            <a:ext cx="136815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04800" fontAlgn="base">
              <a:spcBef>
                <a:spcPct val="0"/>
              </a:spcBef>
              <a:spcAft>
                <a:spcPct val="0"/>
              </a:spcAft>
            </a:pPr>
            <a:r>
              <a:rPr lang="zh-CN" altLang="zh-CN" sz="1400" b="1" i="1" dirty="0" smtClean="0">
                <a:effectLst>
                  <a:outerShdw blurRad="38100" dist="38100" dir="2700000" algn="tl">
                    <a:srgbClr val="000000">
                      <a:alpha val="43137"/>
                    </a:srgbClr>
                  </a:outerShdw>
                </a:effectLst>
              </a:rPr>
              <a:t>●了解显微镜、望远镜的基本结构</a:t>
            </a:r>
            <a:r>
              <a:rPr lang="zh-CN" altLang="zh-CN" sz="1400" b="1" i="1" dirty="0" smtClean="0">
                <a:effectLst>
                  <a:outerShdw blurRad="38100" dist="38100" dir="2700000" algn="tl">
                    <a:srgbClr val="000000">
                      <a:alpha val="43137"/>
                    </a:srgbClr>
                  </a:outerShdw>
                </a:effectLst>
              </a:rPr>
              <a:t>。</a:t>
            </a:r>
            <a:endParaRPr kumimoji="0" lang="zh-CN" altLang="en-US" sz="1400" b="1" i="1"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161" name="矩形 160"/>
          <p:cNvSpPr/>
          <p:nvPr/>
        </p:nvSpPr>
        <p:spPr>
          <a:xfrm>
            <a:off x="4932040" y="4005064"/>
            <a:ext cx="1224136" cy="1384995"/>
          </a:xfrm>
          <a:prstGeom prst="rect">
            <a:avLst/>
          </a:prstGeom>
        </p:spPr>
        <p:txBody>
          <a:bodyPr wrap="square">
            <a:spAutoFit/>
          </a:bodyPr>
          <a:lstStyle/>
          <a:p>
            <a:r>
              <a:rPr lang="zh-CN" altLang="zh-CN" sz="1400" b="1" i="1" dirty="0" smtClean="0">
                <a:effectLst>
                  <a:outerShdw blurRad="38100" dist="38100" dir="2700000" algn="tl">
                    <a:srgbClr val="000000">
                      <a:alpha val="43137"/>
                    </a:srgbClr>
                  </a:outerShdw>
                </a:effectLst>
              </a:rPr>
              <a:t>●尝试应用已知的科学规律解释具体问题，获得初步的分析概括能力。</a:t>
            </a:r>
            <a:endParaRPr lang="zh-CN" altLang="en-US" b="1" i="1" dirty="0">
              <a:effectLst>
                <a:outerShdw blurRad="38100" dist="38100" dir="2700000" algn="tl">
                  <a:srgbClr val="000000">
                    <a:alpha val="43137"/>
                  </a:srgbClr>
                </a:outerShdw>
              </a:effectLst>
            </a:endParaRPr>
          </a:p>
        </p:txBody>
      </p:sp>
      <p:sp>
        <p:nvSpPr>
          <p:cNvPr id="162" name="矩形 161"/>
          <p:cNvSpPr/>
          <p:nvPr/>
        </p:nvSpPr>
        <p:spPr>
          <a:xfrm>
            <a:off x="6948264" y="4005064"/>
            <a:ext cx="1080120" cy="1169551"/>
          </a:xfrm>
          <a:prstGeom prst="rect">
            <a:avLst/>
          </a:prstGeom>
        </p:spPr>
        <p:txBody>
          <a:bodyPr wrap="square">
            <a:spAutoFit/>
          </a:bodyPr>
          <a:lstStyle/>
          <a:p>
            <a:r>
              <a:rPr lang="zh-CN" altLang="zh-CN" sz="1400" b="1" i="1" dirty="0" smtClean="0">
                <a:effectLst>
                  <a:outerShdw blurRad="38100" dist="38100" dir="2700000" algn="tl">
                    <a:srgbClr val="000000">
                      <a:alpha val="43137"/>
                    </a:srgbClr>
                  </a:outerShdw>
                </a:effectLst>
              </a:rPr>
              <a:t>●初步认识科学技术对于社会发展和人类生活的影响。</a:t>
            </a:r>
            <a:r>
              <a:rPr lang="en-US" altLang="zh-CN" sz="1400" b="1" i="1" dirty="0" smtClean="0">
                <a:effectLst>
                  <a:outerShdw blurRad="38100" dist="38100" dir="2700000" algn="tl">
                    <a:srgbClr val="000000">
                      <a:alpha val="43137"/>
                    </a:srgbClr>
                  </a:outerShdw>
                </a:effectLst>
              </a:rPr>
              <a:t> </a:t>
            </a:r>
            <a:endParaRPr lang="zh-CN" altLang="zh-CN" sz="1400" b="1" i="1" dirty="0">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3" name="组合 5"/>
          <p:cNvGrpSpPr/>
          <p:nvPr/>
        </p:nvGrpSpPr>
        <p:grpSpPr>
          <a:xfrm>
            <a:off x="811599" y="1196753"/>
            <a:ext cx="1672169" cy="1656184"/>
            <a:chOff x="827584" y="1412776"/>
            <a:chExt cx="1314124" cy="1456277"/>
          </a:xfrm>
        </p:grpSpPr>
        <p:grpSp>
          <p:nvGrpSpPr>
            <p:cNvPr id="4" name="Group 159"/>
            <p:cNvGrpSpPr>
              <a:grpSpLocks/>
            </p:cNvGrpSpPr>
            <p:nvPr/>
          </p:nvGrpSpPr>
          <p:grpSpPr bwMode="auto">
            <a:xfrm>
              <a:off x="827584" y="1412776"/>
              <a:ext cx="1223963" cy="1008112"/>
              <a:chOff x="4084" y="963"/>
              <a:chExt cx="771" cy="990"/>
            </a:xfrm>
          </p:grpSpPr>
          <p:grpSp>
            <p:nvGrpSpPr>
              <p:cNvPr id="5" name="Group 160"/>
              <p:cNvGrpSpPr>
                <a:grpSpLocks/>
              </p:cNvGrpSpPr>
              <p:nvPr/>
            </p:nvGrpSpPr>
            <p:grpSpPr bwMode="auto">
              <a:xfrm>
                <a:off x="4084" y="963"/>
                <a:ext cx="771" cy="990"/>
                <a:chOff x="4084" y="963"/>
                <a:chExt cx="771" cy="990"/>
              </a:xfrm>
            </p:grpSpPr>
            <p:sp>
              <p:nvSpPr>
                <p:cNvPr id="22" name="Freeform 161"/>
                <p:cNvSpPr>
                  <a:spLocks/>
                </p:cNvSpPr>
                <p:nvPr/>
              </p:nvSpPr>
              <p:spPr bwMode="auto">
                <a:xfrm>
                  <a:off x="4086" y="1108"/>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339933"/>
                </a:solidFill>
                <a:ln w="9525" cap="rnd">
                  <a:noFill/>
                  <a:round/>
                  <a:headEnd/>
                  <a:tailEnd/>
                </a:ln>
                <a:effectLst/>
              </p:spPr>
              <p:txBody>
                <a:bodyPr/>
                <a:lstStyle/>
                <a:p>
                  <a:endParaRPr lang="zh-CN" altLang="en-US"/>
                </a:p>
              </p:txBody>
            </p:sp>
            <p:sp>
              <p:nvSpPr>
                <p:cNvPr id="24" name="Freeform 162"/>
                <p:cNvSpPr>
                  <a:spLocks/>
                </p:cNvSpPr>
                <p:nvPr/>
              </p:nvSpPr>
              <p:spPr bwMode="auto">
                <a:xfrm>
                  <a:off x="4336" y="1101"/>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CCFF99"/>
                </a:solidFill>
                <a:ln w="9525" cap="rnd">
                  <a:noFill/>
                  <a:round/>
                  <a:headEnd/>
                  <a:tailEnd/>
                </a:ln>
                <a:effectLst/>
              </p:spPr>
              <p:txBody>
                <a:bodyPr/>
                <a:lstStyle/>
                <a:p>
                  <a:endParaRPr lang="zh-CN" altLang="en-US"/>
                </a:p>
              </p:txBody>
            </p:sp>
            <p:sp>
              <p:nvSpPr>
                <p:cNvPr id="25" name="Freeform 163"/>
                <p:cNvSpPr>
                  <a:spLocks/>
                </p:cNvSpPr>
                <p:nvPr/>
              </p:nvSpPr>
              <p:spPr bwMode="auto">
                <a:xfrm>
                  <a:off x="4086" y="963"/>
                  <a:ext cx="769" cy="286"/>
                </a:xfrm>
                <a:custGeom>
                  <a:avLst/>
                  <a:gdLst/>
                  <a:ahLst/>
                  <a:cxnLst>
                    <a:cxn ang="0">
                      <a:pos x="0" y="144"/>
                    </a:cxn>
                    <a:cxn ang="0">
                      <a:pos x="532" y="0"/>
                    </a:cxn>
                    <a:cxn ang="0">
                      <a:pos x="768" y="141"/>
                    </a:cxn>
                    <a:cxn ang="0">
                      <a:pos x="245" y="285"/>
                    </a:cxn>
                    <a:cxn ang="0">
                      <a:pos x="0" y="144"/>
                    </a:cxn>
                  </a:cxnLst>
                  <a:rect l="0" t="0" r="r" b="b"/>
                  <a:pathLst>
                    <a:path w="769" h="286">
                      <a:moveTo>
                        <a:pt x="0" y="144"/>
                      </a:moveTo>
                      <a:lnTo>
                        <a:pt x="532" y="0"/>
                      </a:lnTo>
                      <a:lnTo>
                        <a:pt x="768" y="141"/>
                      </a:lnTo>
                      <a:lnTo>
                        <a:pt x="245" y="285"/>
                      </a:lnTo>
                      <a:lnTo>
                        <a:pt x="0" y="144"/>
                      </a:lnTo>
                    </a:path>
                  </a:pathLst>
                </a:custGeom>
                <a:solidFill>
                  <a:srgbClr val="33CC33"/>
                </a:solidFill>
                <a:ln w="9525" cap="rnd">
                  <a:noFill/>
                  <a:round/>
                  <a:headEnd/>
                  <a:tailEnd/>
                </a:ln>
                <a:effectLst/>
              </p:spPr>
              <p:txBody>
                <a:bodyPr/>
                <a:lstStyle/>
                <a:p>
                  <a:endParaRPr lang="zh-CN" altLang="en-US"/>
                </a:p>
              </p:txBody>
            </p:sp>
            <p:sp>
              <p:nvSpPr>
                <p:cNvPr id="26" name="Freeform 164"/>
                <p:cNvSpPr>
                  <a:spLocks/>
                </p:cNvSpPr>
                <p:nvPr/>
              </p:nvSpPr>
              <p:spPr bwMode="auto">
                <a:xfrm>
                  <a:off x="4219" y="1027"/>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CCFF99"/>
                </a:solidFill>
                <a:ln w="9525" cap="rnd">
                  <a:noFill/>
                  <a:round/>
                  <a:headEnd/>
                  <a:tailEnd/>
                </a:ln>
                <a:effectLst/>
              </p:spPr>
              <p:txBody>
                <a:bodyPr/>
                <a:lstStyle/>
                <a:p>
                  <a:endParaRPr lang="zh-CN" altLang="en-US"/>
                </a:p>
              </p:txBody>
            </p:sp>
            <p:sp>
              <p:nvSpPr>
                <p:cNvPr id="27" name="Freeform 165"/>
                <p:cNvSpPr>
                  <a:spLocks/>
                </p:cNvSpPr>
                <p:nvPr/>
              </p:nvSpPr>
              <p:spPr bwMode="auto">
                <a:xfrm>
                  <a:off x="4084" y="1109"/>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CCFF99"/>
                </a:solidFill>
                <a:ln w="9525" cap="rnd">
                  <a:noFill/>
                  <a:round/>
                  <a:headEnd/>
                  <a:tailEnd/>
                </a:ln>
                <a:effectLst/>
              </p:spPr>
              <p:txBody>
                <a:bodyPr/>
                <a:lstStyle/>
                <a:p>
                  <a:endParaRPr lang="zh-CN" altLang="en-US"/>
                </a:p>
              </p:txBody>
            </p:sp>
            <p:sp>
              <p:nvSpPr>
                <p:cNvPr id="28" name="Freeform 166"/>
                <p:cNvSpPr>
                  <a:spLocks/>
                </p:cNvSpPr>
                <p:nvPr/>
              </p:nvSpPr>
              <p:spPr bwMode="auto">
                <a:xfrm>
                  <a:off x="4619" y="963"/>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CCFF99"/>
                </a:solidFill>
                <a:ln w="9525" cap="rnd">
                  <a:noFill/>
                  <a:round/>
                  <a:headEnd/>
                  <a:tailEnd/>
                </a:ln>
                <a:effectLst/>
              </p:spPr>
              <p:txBody>
                <a:bodyPr/>
                <a:lstStyle/>
                <a:p>
                  <a:endParaRPr lang="zh-CN" altLang="en-US"/>
                </a:p>
              </p:txBody>
            </p:sp>
            <p:sp>
              <p:nvSpPr>
                <p:cNvPr id="29" name="Oval 167"/>
                <p:cNvSpPr>
                  <a:spLocks noChangeArrowheads="1"/>
                </p:cNvSpPr>
                <p:nvPr/>
              </p:nvSpPr>
              <p:spPr bwMode="auto">
                <a:xfrm rot="13200000">
                  <a:off x="4372" y="1280"/>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 name="Group 168"/>
              <p:cNvGrpSpPr>
                <a:grpSpLocks/>
              </p:cNvGrpSpPr>
              <p:nvPr/>
            </p:nvGrpSpPr>
            <p:grpSpPr bwMode="auto">
              <a:xfrm>
                <a:off x="4355" y="1392"/>
                <a:ext cx="488" cy="298"/>
                <a:chOff x="4355" y="1392"/>
                <a:chExt cx="488" cy="298"/>
              </a:xfrm>
            </p:grpSpPr>
            <p:sp>
              <p:nvSpPr>
                <p:cNvPr id="11" name="Freeform 169"/>
                <p:cNvSpPr>
                  <a:spLocks/>
                </p:cNvSpPr>
                <p:nvPr/>
              </p:nvSpPr>
              <p:spPr bwMode="auto">
                <a:xfrm>
                  <a:off x="4355" y="1392"/>
                  <a:ext cx="488" cy="298"/>
                </a:xfrm>
                <a:custGeom>
                  <a:avLst/>
                  <a:gdLst/>
                  <a:ahLst/>
                  <a:cxnLst>
                    <a:cxn ang="0">
                      <a:pos x="0" y="91"/>
                    </a:cxn>
                    <a:cxn ang="0">
                      <a:pos x="93" y="297"/>
                    </a:cxn>
                    <a:cxn ang="0">
                      <a:pos x="265" y="250"/>
                    </a:cxn>
                    <a:cxn ang="0">
                      <a:pos x="265" y="250"/>
                    </a:cxn>
                    <a:cxn ang="0">
                      <a:pos x="266" y="251"/>
                    </a:cxn>
                    <a:cxn ang="0">
                      <a:pos x="268" y="253"/>
                    </a:cxn>
                    <a:cxn ang="0">
                      <a:pos x="270" y="253"/>
                    </a:cxn>
                    <a:cxn ang="0">
                      <a:pos x="273" y="254"/>
                    </a:cxn>
                    <a:cxn ang="0">
                      <a:pos x="277" y="255"/>
                    </a:cxn>
                    <a:cxn ang="0">
                      <a:pos x="283" y="254"/>
                    </a:cxn>
                    <a:cxn ang="0">
                      <a:pos x="289" y="253"/>
                    </a:cxn>
                    <a:cxn ang="0">
                      <a:pos x="295" y="251"/>
                    </a:cxn>
                    <a:cxn ang="0">
                      <a:pos x="299" y="249"/>
                    </a:cxn>
                    <a:cxn ang="0">
                      <a:pos x="303" y="246"/>
                    </a:cxn>
                    <a:cxn ang="0">
                      <a:pos x="305" y="244"/>
                    </a:cxn>
                    <a:cxn ang="0">
                      <a:pos x="306" y="242"/>
                    </a:cxn>
                    <a:cxn ang="0">
                      <a:pos x="307" y="240"/>
                    </a:cxn>
                    <a:cxn ang="0">
                      <a:pos x="307" y="239"/>
                    </a:cxn>
                    <a:cxn ang="0">
                      <a:pos x="307" y="239"/>
                    </a:cxn>
                    <a:cxn ang="0">
                      <a:pos x="487" y="192"/>
                    </a:cxn>
                    <a:cxn ang="0">
                      <a:pos x="375" y="0"/>
                    </a:cxn>
                    <a:cxn ang="0">
                      <a:pos x="0" y="91"/>
                    </a:cxn>
                  </a:cxnLst>
                  <a:rect l="0" t="0" r="r" b="b"/>
                  <a:pathLst>
                    <a:path w="488" h="298">
                      <a:moveTo>
                        <a:pt x="0" y="91"/>
                      </a:moveTo>
                      <a:lnTo>
                        <a:pt x="93" y="297"/>
                      </a:lnTo>
                      <a:lnTo>
                        <a:pt x="265" y="250"/>
                      </a:lnTo>
                      <a:lnTo>
                        <a:pt x="265" y="250"/>
                      </a:lnTo>
                      <a:lnTo>
                        <a:pt x="266" y="251"/>
                      </a:lnTo>
                      <a:lnTo>
                        <a:pt x="268" y="253"/>
                      </a:lnTo>
                      <a:lnTo>
                        <a:pt x="270" y="253"/>
                      </a:lnTo>
                      <a:lnTo>
                        <a:pt x="273" y="254"/>
                      </a:lnTo>
                      <a:lnTo>
                        <a:pt x="277" y="255"/>
                      </a:lnTo>
                      <a:lnTo>
                        <a:pt x="283" y="254"/>
                      </a:lnTo>
                      <a:lnTo>
                        <a:pt x="289" y="253"/>
                      </a:lnTo>
                      <a:lnTo>
                        <a:pt x="295" y="251"/>
                      </a:lnTo>
                      <a:lnTo>
                        <a:pt x="299" y="249"/>
                      </a:lnTo>
                      <a:lnTo>
                        <a:pt x="303" y="246"/>
                      </a:lnTo>
                      <a:lnTo>
                        <a:pt x="305" y="244"/>
                      </a:lnTo>
                      <a:lnTo>
                        <a:pt x="306" y="242"/>
                      </a:lnTo>
                      <a:lnTo>
                        <a:pt x="307" y="240"/>
                      </a:lnTo>
                      <a:lnTo>
                        <a:pt x="307" y="239"/>
                      </a:lnTo>
                      <a:lnTo>
                        <a:pt x="307" y="239"/>
                      </a:lnTo>
                      <a:lnTo>
                        <a:pt x="487" y="192"/>
                      </a:lnTo>
                      <a:lnTo>
                        <a:pt x="375" y="0"/>
                      </a:lnTo>
                      <a:lnTo>
                        <a:pt x="0" y="91"/>
                      </a:lnTo>
                    </a:path>
                  </a:pathLst>
                </a:custGeom>
                <a:solidFill>
                  <a:srgbClr val="009900"/>
                </a:solidFill>
                <a:ln w="9525" cap="rnd">
                  <a:noFill/>
                  <a:round/>
                  <a:headEnd/>
                  <a:tailEnd/>
                </a:ln>
                <a:effectLst/>
              </p:spPr>
              <p:txBody>
                <a:bodyPr/>
                <a:lstStyle/>
                <a:p>
                  <a:endParaRPr lang="zh-CN" altLang="en-US"/>
                </a:p>
              </p:txBody>
            </p:sp>
            <p:sp>
              <p:nvSpPr>
                <p:cNvPr id="12" name="Freeform 170"/>
                <p:cNvSpPr>
                  <a:spLocks/>
                </p:cNvSpPr>
                <p:nvPr/>
              </p:nvSpPr>
              <p:spPr bwMode="auto">
                <a:xfrm>
                  <a:off x="4374" y="1403"/>
                  <a:ext cx="450" cy="270"/>
                </a:xfrm>
                <a:custGeom>
                  <a:avLst/>
                  <a:gdLst/>
                  <a:ahLst/>
                  <a:cxnLst>
                    <a:cxn ang="0">
                      <a:pos x="0" y="90"/>
                    </a:cxn>
                    <a:cxn ang="0">
                      <a:pos x="85" y="269"/>
                    </a:cxn>
                    <a:cxn ang="0">
                      <a:pos x="88" y="268"/>
                    </a:cxn>
                    <a:cxn ang="0">
                      <a:pos x="95" y="265"/>
                    </a:cxn>
                    <a:cxn ang="0">
                      <a:pos x="105" y="261"/>
                    </a:cxn>
                    <a:cxn ang="0">
                      <a:pos x="117" y="257"/>
                    </a:cxn>
                    <a:cxn ang="0">
                      <a:pos x="130" y="252"/>
                    </a:cxn>
                    <a:cxn ang="0">
                      <a:pos x="144" y="247"/>
                    </a:cxn>
                    <a:cxn ang="0">
                      <a:pos x="156" y="243"/>
                    </a:cxn>
                    <a:cxn ang="0">
                      <a:pos x="165" y="239"/>
                    </a:cxn>
                    <a:cxn ang="0">
                      <a:pos x="176" y="236"/>
                    </a:cxn>
                    <a:cxn ang="0">
                      <a:pos x="190" y="233"/>
                    </a:cxn>
                    <a:cxn ang="0">
                      <a:pos x="205" y="229"/>
                    </a:cxn>
                    <a:cxn ang="0">
                      <a:pos x="222" y="226"/>
                    </a:cxn>
                    <a:cxn ang="0">
                      <a:pos x="237" y="224"/>
                    </a:cxn>
                    <a:cxn ang="0">
                      <a:pos x="249" y="222"/>
                    </a:cxn>
                    <a:cxn ang="0">
                      <a:pos x="258" y="220"/>
                    </a:cxn>
                    <a:cxn ang="0">
                      <a:pos x="262" y="220"/>
                    </a:cxn>
                    <a:cxn ang="0">
                      <a:pos x="264" y="218"/>
                    </a:cxn>
                    <a:cxn ang="0">
                      <a:pos x="272" y="216"/>
                    </a:cxn>
                    <a:cxn ang="0">
                      <a:pos x="283" y="212"/>
                    </a:cxn>
                    <a:cxn ang="0">
                      <a:pos x="296" y="207"/>
                    </a:cxn>
                    <a:cxn ang="0">
                      <a:pos x="311" y="202"/>
                    </a:cxn>
                    <a:cxn ang="0">
                      <a:pos x="326" y="198"/>
                    </a:cxn>
                    <a:cxn ang="0">
                      <a:pos x="340" y="194"/>
                    </a:cxn>
                    <a:cxn ang="0">
                      <a:pos x="351" y="191"/>
                    </a:cxn>
                    <a:cxn ang="0">
                      <a:pos x="363" y="189"/>
                    </a:cxn>
                    <a:cxn ang="0">
                      <a:pos x="377" y="186"/>
                    </a:cxn>
                    <a:cxn ang="0">
                      <a:pos x="394" y="183"/>
                    </a:cxn>
                    <a:cxn ang="0">
                      <a:pos x="410" y="180"/>
                    </a:cxn>
                    <a:cxn ang="0">
                      <a:pos x="425" y="177"/>
                    </a:cxn>
                    <a:cxn ang="0">
                      <a:pos x="437" y="175"/>
                    </a:cxn>
                    <a:cxn ang="0">
                      <a:pos x="446" y="173"/>
                    </a:cxn>
                    <a:cxn ang="0">
                      <a:pos x="449" y="173"/>
                    </a:cxn>
                    <a:cxn ang="0">
                      <a:pos x="350" y="0"/>
                    </a:cxn>
                    <a:cxn ang="0">
                      <a:pos x="0" y="90"/>
                    </a:cxn>
                  </a:cxnLst>
                  <a:rect l="0" t="0" r="r" b="b"/>
                  <a:pathLst>
                    <a:path w="450" h="270">
                      <a:moveTo>
                        <a:pt x="0" y="90"/>
                      </a:moveTo>
                      <a:lnTo>
                        <a:pt x="85" y="269"/>
                      </a:lnTo>
                      <a:lnTo>
                        <a:pt x="88" y="268"/>
                      </a:lnTo>
                      <a:lnTo>
                        <a:pt x="95" y="265"/>
                      </a:lnTo>
                      <a:lnTo>
                        <a:pt x="105" y="261"/>
                      </a:lnTo>
                      <a:lnTo>
                        <a:pt x="117" y="257"/>
                      </a:lnTo>
                      <a:lnTo>
                        <a:pt x="130" y="252"/>
                      </a:lnTo>
                      <a:lnTo>
                        <a:pt x="144" y="247"/>
                      </a:lnTo>
                      <a:lnTo>
                        <a:pt x="156" y="243"/>
                      </a:lnTo>
                      <a:lnTo>
                        <a:pt x="165" y="239"/>
                      </a:lnTo>
                      <a:lnTo>
                        <a:pt x="176" y="236"/>
                      </a:lnTo>
                      <a:lnTo>
                        <a:pt x="190" y="233"/>
                      </a:lnTo>
                      <a:lnTo>
                        <a:pt x="205" y="229"/>
                      </a:lnTo>
                      <a:lnTo>
                        <a:pt x="222" y="226"/>
                      </a:lnTo>
                      <a:lnTo>
                        <a:pt x="237" y="224"/>
                      </a:lnTo>
                      <a:lnTo>
                        <a:pt x="249" y="222"/>
                      </a:lnTo>
                      <a:lnTo>
                        <a:pt x="258" y="220"/>
                      </a:lnTo>
                      <a:lnTo>
                        <a:pt x="262" y="220"/>
                      </a:lnTo>
                      <a:lnTo>
                        <a:pt x="264" y="218"/>
                      </a:lnTo>
                      <a:lnTo>
                        <a:pt x="272" y="216"/>
                      </a:lnTo>
                      <a:lnTo>
                        <a:pt x="283" y="212"/>
                      </a:lnTo>
                      <a:lnTo>
                        <a:pt x="296" y="207"/>
                      </a:lnTo>
                      <a:lnTo>
                        <a:pt x="311" y="202"/>
                      </a:lnTo>
                      <a:lnTo>
                        <a:pt x="326" y="198"/>
                      </a:lnTo>
                      <a:lnTo>
                        <a:pt x="340" y="194"/>
                      </a:lnTo>
                      <a:lnTo>
                        <a:pt x="351" y="191"/>
                      </a:lnTo>
                      <a:lnTo>
                        <a:pt x="363" y="189"/>
                      </a:lnTo>
                      <a:lnTo>
                        <a:pt x="377" y="186"/>
                      </a:lnTo>
                      <a:lnTo>
                        <a:pt x="394" y="183"/>
                      </a:lnTo>
                      <a:lnTo>
                        <a:pt x="410" y="180"/>
                      </a:lnTo>
                      <a:lnTo>
                        <a:pt x="425" y="177"/>
                      </a:lnTo>
                      <a:lnTo>
                        <a:pt x="437" y="175"/>
                      </a:lnTo>
                      <a:lnTo>
                        <a:pt x="446" y="173"/>
                      </a:lnTo>
                      <a:lnTo>
                        <a:pt x="449" y="173"/>
                      </a:lnTo>
                      <a:lnTo>
                        <a:pt x="350" y="0"/>
                      </a:lnTo>
                      <a:lnTo>
                        <a:pt x="0" y="90"/>
                      </a:lnTo>
                    </a:path>
                  </a:pathLst>
                </a:custGeom>
                <a:solidFill>
                  <a:srgbClr val="33CC33"/>
                </a:solidFill>
                <a:ln w="9525" cap="rnd">
                  <a:noFill/>
                  <a:round/>
                  <a:headEnd/>
                  <a:tailEnd/>
                </a:ln>
                <a:effectLst/>
              </p:spPr>
              <p:txBody>
                <a:bodyPr/>
                <a:lstStyle/>
                <a:p>
                  <a:endParaRPr lang="zh-CN" altLang="en-US"/>
                </a:p>
              </p:txBody>
            </p:sp>
            <p:sp>
              <p:nvSpPr>
                <p:cNvPr id="13" name="Freeform 171"/>
                <p:cNvSpPr>
                  <a:spLocks/>
                </p:cNvSpPr>
                <p:nvPr/>
              </p:nvSpPr>
              <p:spPr bwMode="auto">
                <a:xfrm>
                  <a:off x="4389" y="1409"/>
                  <a:ext cx="423" cy="246"/>
                </a:xfrm>
                <a:custGeom>
                  <a:avLst/>
                  <a:gdLst/>
                  <a:ahLst/>
                  <a:cxnLst>
                    <a:cxn ang="0">
                      <a:pos x="75" y="244"/>
                    </a:cxn>
                    <a:cxn ang="0">
                      <a:pos x="86" y="237"/>
                    </a:cxn>
                    <a:cxn ang="0">
                      <a:pos x="106" y="227"/>
                    </a:cxn>
                    <a:cxn ang="0">
                      <a:pos x="129" y="218"/>
                    </a:cxn>
                    <a:cxn ang="0">
                      <a:pos x="156" y="211"/>
                    </a:cxn>
                    <a:cxn ang="0">
                      <a:pos x="191" y="208"/>
                    </a:cxn>
                    <a:cxn ang="0">
                      <a:pos x="222" y="207"/>
                    </a:cxn>
                    <a:cxn ang="0">
                      <a:pos x="242" y="207"/>
                    </a:cxn>
                    <a:cxn ang="0">
                      <a:pos x="248" y="205"/>
                    </a:cxn>
                    <a:cxn ang="0">
                      <a:pos x="264" y="196"/>
                    </a:cxn>
                    <a:cxn ang="0">
                      <a:pos x="292" y="182"/>
                    </a:cxn>
                    <a:cxn ang="0">
                      <a:pos x="328" y="168"/>
                    </a:cxn>
                    <a:cxn ang="0">
                      <a:pos x="365" y="159"/>
                    </a:cxn>
                    <a:cxn ang="0">
                      <a:pos x="393" y="156"/>
                    </a:cxn>
                    <a:cxn ang="0">
                      <a:pos x="411" y="158"/>
                    </a:cxn>
                    <a:cxn ang="0">
                      <a:pos x="420" y="160"/>
                    </a:cxn>
                    <a:cxn ang="0">
                      <a:pos x="335" y="6"/>
                    </a:cxn>
                    <a:cxn ang="0">
                      <a:pos x="329" y="4"/>
                    </a:cxn>
                    <a:cxn ang="0">
                      <a:pos x="314" y="1"/>
                    </a:cxn>
                    <a:cxn ang="0">
                      <a:pos x="289" y="0"/>
                    </a:cxn>
                    <a:cxn ang="0">
                      <a:pos x="257" y="5"/>
                    </a:cxn>
                    <a:cxn ang="0">
                      <a:pos x="224" y="16"/>
                    </a:cxn>
                    <a:cxn ang="0">
                      <a:pos x="200" y="30"/>
                    </a:cxn>
                    <a:cxn ang="0">
                      <a:pos x="184" y="42"/>
                    </a:cxn>
                    <a:cxn ang="0">
                      <a:pos x="179" y="48"/>
                    </a:cxn>
                    <a:cxn ang="0">
                      <a:pos x="168" y="47"/>
                    </a:cxn>
                    <a:cxn ang="0">
                      <a:pos x="140" y="45"/>
                    </a:cxn>
                    <a:cxn ang="0">
                      <a:pos x="108" y="46"/>
                    </a:cxn>
                    <a:cxn ang="0">
                      <a:pos x="84" y="50"/>
                    </a:cxn>
                    <a:cxn ang="0">
                      <a:pos x="62" y="59"/>
                    </a:cxn>
                    <a:cxn ang="0">
                      <a:pos x="33" y="71"/>
                    </a:cxn>
                    <a:cxn ang="0">
                      <a:pos x="10" y="81"/>
                    </a:cxn>
                    <a:cxn ang="0">
                      <a:pos x="0" y="85"/>
                    </a:cxn>
                  </a:cxnLst>
                  <a:rect l="0" t="0" r="r" b="b"/>
                  <a:pathLst>
                    <a:path w="423" h="246">
                      <a:moveTo>
                        <a:pt x="73" y="245"/>
                      </a:moveTo>
                      <a:lnTo>
                        <a:pt x="75" y="244"/>
                      </a:lnTo>
                      <a:lnTo>
                        <a:pt x="79" y="241"/>
                      </a:lnTo>
                      <a:lnTo>
                        <a:pt x="86" y="237"/>
                      </a:lnTo>
                      <a:lnTo>
                        <a:pt x="96" y="233"/>
                      </a:lnTo>
                      <a:lnTo>
                        <a:pt x="106" y="227"/>
                      </a:lnTo>
                      <a:lnTo>
                        <a:pt x="118" y="222"/>
                      </a:lnTo>
                      <a:lnTo>
                        <a:pt x="129" y="218"/>
                      </a:lnTo>
                      <a:lnTo>
                        <a:pt x="141" y="214"/>
                      </a:lnTo>
                      <a:lnTo>
                        <a:pt x="156" y="211"/>
                      </a:lnTo>
                      <a:lnTo>
                        <a:pt x="173" y="209"/>
                      </a:lnTo>
                      <a:lnTo>
                        <a:pt x="191" y="208"/>
                      </a:lnTo>
                      <a:lnTo>
                        <a:pt x="207" y="207"/>
                      </a:lnTo>
                      <a:lnTo>
                        <a:pt x="222" y="207"/>
                      </a:lnTo>
                      <a:lnTo>
                        <a:pt x="234" y="207"/>
                      </a:lnTo>
                      <a:lnTo>
                        <a:pt x="242" y="207"/>
                      </a:lnTo>
                      <a:lnTo>
                        <a:pt x="245" y="207"/>
                      </a:lnTo>
                      <a:lnTo>
                        <a:pt x="248" y="205"/>
                      </a:lnTo>
                      <a:lnTo>
                        <a:pt x="254" y="202"/>
                      </a:lnTo>
                      <a:lnTo>
                        <a:pt x="264" y="196"/>
                      </a:lnTo>
                      <a:lnTo>
                        <a:pt x="277" y="189"/>
                      </a:lnTo>
                      <a:lnTo>
                        <a:pt x="292" y="182"/>
                      </a:lnTo>
                      <a:lnTo>
                        <a:pt x="310" y="174"/>
                      </a:lnTo>
                      <a:lnTo>
                        <a:pt x="328" y="168"/>
                      </a:lnTo>
                      <a:lnTo>
                        <a:pt x="347" y="163"/>
                      </a:lnTo>
                      <a:lnTo>
                        <a:pt x="365" y="159"/>
                      </a:lnTo>
                      <a:lnTo>
                        <a:pt x="380" y="157"/>
                      </a:lnTo>
                      <a:lnTo>
                        <a:pt x="393" y="156"/>
                      </a:lnTo>
                      <a:lnTo>
                        <a:pt x="403" y="157"/>
                      </a:lnTo>
                      <a:lnTo>
                        <a:pt x="411" y="158"/>
                      </a:lnTo>
                      <a:lnTo>
                        <a:pt x="417" y="159"/>
                      </a:lnTo>
                      <a:lnTo>
                        <a:pt x="420" y="160"/>
                      </a:lnTo>
                      <a:lnTo>
                        <a:pt x="422" y="160"/>
                      </a:lnTo>
                      <a:lnTo>
                        <a:pt x="335" y="6"/>
                      </a:lnTo>
                      <a:lnTo>
                        <a:pt x="334" y="6"/>
                      </a:lnTo>
                      <a:lnTo>
                        <a:pt x="329" y="4"/>
                      </a:lnTo>
                      <a:lnTo>
                        <a:pt x="323" y="2"/>
                      </a:lnTo>
                      <a:lnTo>
                        <a:pt x="314" y="1"/>
                      </a:lnTo>
                      <a:lnTo>
                        <a:pt x="302" y="0"/>
                      </a:lnTo>
                      <a:lnTo>
                        <a:pt x="289" y="0"/>
                      </a:lnTo>
                      <a:lnTo>
                        <a:pt x="274" y="1"/>
                      </a:lnTo>
                      <a:lnTo>
                        <a:pt x="257" y="5"/>
                      </a:lnTo>
                      <a:lnTo>
                        <a:pt x="239" y="10"/>
                      </a:lnTo>
                      <a:lnTo>
                        <a:pt x="224" y="16"/>
                      </a:lnTo>
                      <a:lnTo>
                        <a:pt x="211" y="23"/>
                      </a:lnTo>
                      <a:lnTo>
                        <a:pt x="200" y="30"/>
                      </a:lnTo>
                      <a:lnTo>
                        <a:pt x="191" y="37"/>
                      </a:lnTo>
                      <a:lnTo>
                        <a:pt x="184" y="42"/>
                      </a:lnTo>
                      <a:lnTo>
                        <a:pt x="181" y="46"/>
                      </a:lnTo>
                      <a:lnTo>
                        <a:pt x="179" y="48"/>
                      </a:lnTo>
                      <a:lnTo>
                        <a:pt x="176" y="47"/>
                      </a:lnTo>
                      <a:lnTo>
                        <a:pt x="168" y="47"/>
                      </a:lnTo>
                      <a:lnTo>
                        <a:pt x="155" y="46"/>
                      </a:lnTo>
                      <a:lnTo>
                        <a:pt x="140" y="45"/>
                      </a:lnTo>
                      <a:lnTo>
                        <a:pt x="124" y="45"/>
                      </a:lnTo>
                      <a:lnTo>
                        <a:pt x="108" y="46"/>
                      </a:lnTo>
                      <a:lnTo>
                        <a:pt x="95" y="47"/>
                      </a:lnTo>
                      <a:lnTo>
                        <a:pt x="84" y="50"/>
                      </a:lnTo>
                      <a:lnTo>
                        <a:pt x="74" y="54"/>
                      </a:lnTo>
                      <a:lnTo>
                        <a:pt x="62" y="59"/>
                      </a:lnTo>
                      <a:lnTo>
                        <a:pt x="48" y="65"/>
                      </a:lnTo>
                      <a:lnTo>
                        <a:pt x="33" y="71"/>
                      </a:lnTo>
                      <a:lnTo>
                        <a:pt x="21" y="76"/>
                      </a:lnTo>
                      <a:lnTo>
                        <a:pt x="10" y="81"/>
                      </a:lnTo>
                      <a:lnTo>
                        <a:pt x="2" y="84"/>
                      </a:lnTo>
                      <a:lnTo>
                        <a:pt x="0" y="85"/>
                      </a:lnTo>
                      <a:lnTo>
                        <a:pt x="73" y="245"/>
                      </a:lnTo>
                    </a:path>
                  </a:pathLst>
                </a:custGeom>
                <a:solidFill>
                  <a:srgbClr val="CCFF99"/>
                </a:solidFill>
                <a:ln w="9525" cap="rnd">
                  <a:noFill/>
                  <a:round/>
                  <a:headEnd/>
                  <a:tailEnd/>
                </a:ln>
                <a:effectLst/>
              </p:spPr>
              <p:txBody>
                <a:bodyPr/>
                <a:lstStyle/>
                <a:p>
                  <a:endParaRPr lang="zh-CN" altLang="en-US"/>
                </a:p>
              </p:txBody>
            </p:sp>
            <p:sp>
              <p:nvSpPr>
                <p:cNvPr id="14" name="Freeform 172"/>
                <p:cNvSpPr>
                  <a:spLocks/>
                </p:cNvSpPr>
                <p:nvPr/>
              </p:nvSpPr>
              <p:spPr bwMode="auto">
                <a:xfrm>
                  <a:off x="4394" y="1399"/>
                  <a:ext cx="394" cy="235"/>
                </a:xfrm>
                <a:custGeom>
                  <a:avLst/>
                  <a:gdLst/>
                  <a:ahLst/>
                  <a:cxnLst>
                    <a:cxn ang="0">
                      <a:pos x="64" y="233"/>
                    </a:cxn>
                    <a:cxn ang="0">
                      <a:pos x="80" y="227"/>
                    </a:cxn>
                    <a:cxn ang="0">
                      <a:pos x="105" y="218"/>
                    </a:cxn>
                    <a:cxn ang="0">
                      <a:pos x="133" y="210"/>
                    </a:cxn>
                    <a:cxn ang="0">
                      <a:pos x="160" y="206"/>
                    </a:cxn>
                    <a:cxn ang="0">
                      <a:pos x="192" y="208"/>
                    </a:cxn>
                    <a:cxn ang="0">
                      <a:pos x="220" y="213"/>
                    </a:cxn>
                    <a:cxn ang="0">
                      <a:pos x="239" y="217"/>
                    </a:cxn>
                    <a:cxn ang="0">
                      <a:pos x="243" y="216"/>
                    </a:cxn>
                    <a:cxn ang="0">
                      <a:pos x="257" y="203"/>
                    </a:cxn>
                    <a:cxn ang="0">
                      <a:pos x="280" y="186"/>
                    </a:cxn>
                    <a:cxn ang="0">
                      <a:pos x="308" y="170"/>
                    </a:cxn>
                    <a:cxn ang="0">
                      <a:pos x="337" y="161"/>
                    </a:cxn>
                    <a:cxn ang="0">
                      <a:pos x="362" y="156"/>
                    </a:cxn>
                    <a:cxn ang="0">
                      <a:pos x="381" y="153"/>
                    </a:cxn>
                    <a:cxn ang="0">
                      <a:pos x="392" y="152"/>
                    </a:cxn>
                    <a:cxn ang="0">
                      <a:pos x="306" y="1"/>
                    </a:cxn>
                    <a:cxn ang="0">
                      <a:pos x="302" y="0"/>
                    </a:cxn>
                    <a:cxn ang="0">
                      <a:pos x="291" y="0"/>
                    </a:cxn>
                    <a:cxn ang="0">
                      <a:pos x="271" y="1"/>
                    </a:cxn>
                    <a:cxn ang="0">
                      <a:pos x="240" y="8"/>
                    </a:cxn>
                    <a:cxn ang="0">
                      <a:pos x="209" y="21"/>
                    </a:cxn>
                    <a:cxn ang="0">
                      <a:pos x="186" y="40"/>
                    </a:cxn>
                    <a:cxn ang="0">
                      <a:pos x="172" y="55"/>
                    </a:cxn>
                    <a:cxn ang="0">
                      <a:pos x="166" y="62"/>
                    </a:cxn>
                    <a:cxn ang="0">
                      <a:pos x="156" y="59"/>
                    </a:cxn>
                    <a:cxn ang="0">
                      <a:pos x="131" y="52"/>
                    </a:cxn>
                    <a:cxn ang="0">
                      <a:pos x="101" y="47"/>
                    </a:cxn>
                    <a:cxn ang="0">
                      <a:pos x="73" y="49"/>
                    </a:cxn>
                    <a:cxn ang="0">
                      <a:pos x="45" y="62"/>
                    </a:cxn>
                    <a:cxn ang="0">
                      <a:pos x="22" y="76"/>
                    </a:cxn>
                    <a:cxn ang="0">
                      <a:pos x="5" y="88"/>
                    </a:cxn>
                    <a:cxn ang="0">
                      <a:pos x="0" y="93"/>
                    </a:cxn>
                  </a:cxnLst>
                  <a:rect l="0" t="0" r="r" b="b"/>
                  <a:pathLst>
                    <a:path w="394" h="235">
                      <a:moveTo>
                        <a:pt x="62" y="234"/>
                      </a:moveTo>
                      <a:lnTo>
                        <a:pt x="64" y="233"/>
                      </a:lnTo>
                      <a:lnTo>
                        <a:pt x="71" y="230"/>
                      </a:lnTo>
                      <a:lnTo>
                        <a:pt x="80" y="227"/>
                      </a:lnTo>
                      <a:lnTo>
                        <a:pt x="92" y="223"/>
                      </a:lnTo>
                      <a:lnTo>
                        <a:pt x="105" y="218"/>
                      </a:lnTo>
                      <a:lnTo>
                        <a:pt x="119" y="214"/>
                      </a:lnTo>
                      <a:lnTo>
                        <a:pt x="133" y="210"/>
                      </a:lnTo>
                      <a:lnTo>
                        <a:pt x="146" y="207"/>
                      </a:lnTo>
                      <a:lnTo>
                        <a:pt x="160" y="206"/>
                      </a:lnTo>
                      <a:lnTo>
                        <a:pt x="176" y="206"/>
                      </a:lnTo>
                      <a:lnTo>
                        <a:pt x="192" y="208"/>
                      </a:lnTo>
                      <a:lnTo>
                        <a:pt x="207" y="210"/>
                      </a:lnTo>
                      <a:lnTo>
                        <a:pt x="220" y="213"/>
                      </a:lnTo>
                      <a:lnTo>
                        <a:pt x="231" y="215"/>
                      </a:lnTo>
                      <a:lnTo>
                        <a:pt x="239" y="217"/>
                      </a:lnTo>
                      <a:lnTo>
                        <a:pt x="241" y="217"/>
                      </a:lnTo>
                      <a:lnTo>
                        <a:pt x="243" y="216"/>
                      </a:lnTo>
                      <a:lnTo>
                        <a:pt x="249" y="211"/>
                      </a:lnTo>
                      <a:lnTo>
                        <a:pt x="257" y="203"/>
                      </a:lnTo>
                      <a:lnTo>
                        <a:pt x="268" y="195"/>
                      </a:lnTo>
                      <a:lnTo>
                        <a:pt x="280" y="186"/>
                      </a:lnTo>
                      <a:lnTo>
                        <a:pt x="294" y="177"/>
                      </a:lnTo>
                      <a:lnTo>
                        <a:pt x="308" y="170"/>
                      </a:lnTo>
                      <a:lnTo>
                        <a:pt x="322" y="165"/>
                      </a:lnTo>
                      <a:lnTo>
                        <a:pt x="337" y="161"/>
                      </a:lnTo>
                      <a:lnTo>
                        <a:pt x="350" y="158"/>
                      </a:lnTo>
                      <a:lnTo>
                        <a:pt x="362" y="156"/>
                      </a:lnTo>
                      <a:lnTo>
                        <a:pt x="373" y="154"/>
                      </a:lnTo>
                      <a:lnTo>
                        <a:pt x="381" y="153"/>
                      </a:lnTo>
                      <a:lnTo>
                        <a:pt x="387" y="152"/>
                      </a:lnTo>
                      <a:lnTo>
                        <a:pt x="392" y="152"/>
                      </a:lnTo>
                      <a:lnTo>
                        <a:pt x="393" y="152"/>
                      </a:lnTo>
                      <a:lnTo>
                        <a:pt x="306" y="1"/>
                      </a:lnTo>
                      <a:lnTo>
                        <a:pt x="305" y="1"/>
                      </a:lnTo>
                      <a:lnTo>
                        <a:pt x="302" y="0"/>
                      </a:lnTo>
                      <a:lnTo>
                        <a:pt x="298" y="0"/>
                      </a:lnTo>
                      <a:lnTo>
                        <a:pt x="291" y="0"/>
                      </a:lnTo>
                      <a:lnTo>
                        <a:pt x="282" y="0"/>
                      </a:lnTo>
                      <a:lnTo>
                        <a:pt x="271" y="1"/>
                      </a:lnTo>
                      <a:lnTo>
                        <a:pt x="257" y="3"/>
                      </a:lnTo>
                      <a:lnTo>
                        <a:pt x="240" y="8"/>
                      </a:lnTo>
                      <a:lnTo>
                        <a:pt x="224" y="14"/>
                      </a:lnTo>
                      <a:lnTo>
                        <a:pt x="209" y="21"/>
                      </a:lnTo>
                      <a:lnTo>
                        <a:pt x="196" y="31"/>
                      </a:lnTo>
                      <a:lnTo>
                        <a:pt x="186" y="40"/>
                      </a:lnTo>
                      <a:lnTo>
                        <a:pt x="178" y="48"/>
                      </a:lnTo>
                      <a:lnTo>
                        <a:pt x="172" y="55"/>
                      </a:lnTo>
                      <a:lnTo>
                        <a:pt x="168" y="60"/>
                      </a:lnTo>
                      <a:lnTo>
                        <a:pt x="166" y="62"/>
                      </a:lnTo>
                      <a:lnTo>
                        <a:pt x="163" y="61"/>
                      </a:lnTo>
                      <a:lnTo>
                        <a:pt x="156" y="59"/>
                      </a:lnTo>
                      <a:lnTo>
                        <a:pt x="145" y="55"/>
                      </a:lnTo>
                      <a:lnTo>
                        <a:pt x="131" y="52"/>
                      </a:lnTo>
                      <a:lnTo>
                        <a:pt x="116" y="49"/>
                      </a:lnTo>
                      <a:lnTo>
                        <a:pt x="101" y="47"/>
                      </a:lnTo>
                      <a:lnTo>
                        <a:pt x="86" y="47"/>
                      </a:lnTo>
                      <a:lnTo>
                        <a:pt x="73" y="49"/>
                      </a:lnTo>
                      <a:lnTo>
                        <a:pt x="58" y="55"/>
                      </a:lnTo>
                      <a:lnTo>
                        <a:pt x="45" y="62"/>
                      </a:lnTo>
                      <a:lnTo>
                        <a:pt x="33" y="69"/>
                      </a:lnTo>
                      <a:lnTo>
                        <a:pt x="22" y="76"/>
                      </a:lnTo>
                      <a:lnTo>
                        <a:pt x="12" y="83"/>
                      </a:lnTo>
                      <a:lnTo>
                        <a:pt x="5" y="88"/>
                      </a:lnTo>
                      <a:lnTo>
                        <a:pt x="1" y="91"/>
                      </a:lnTo>
                      <a:lnTo>
                        <a:pt x="0" y="93"/>
                      </a:lnTo>
                      <a:lnTo>
                        <a:pt x="62" y="234"/>
                      </a:lnTo>
                    </a:path>
                  </a:pathLst>
                </a:custGeom>
                <a:solidFill>
                  <a:srgbClr val="FFFFCC"/>
                </a:solidFill>
                <a:ln w="9525" cap="rnd">
                  <a:noFill/>
                  <a:round/>
                  <a:headEnd/>
                  <a:tailEnd/>
                </a:ln>
                <a:effectLst/>
              </p:spPr>
              <p:txBody>
                <a:bodyPr/>
                <a:lstStyle/>
                <a:p>
                  <a:endParaRPr lang="zh-CN" altLang="en-US"/>
                </a:p>
              </p:txBody>
            </p:sp>
            <p:sp>
              <p:nvSpPr>
                <p:cNvPr id="15" name="Freeform 173"/>
                <p:cNvSpPr>
                  <a:spLocks/>
                </p:cNvSpPr>
                <p:nvPr/>
              </p:nvSpPr>
              <p:spPr bwMode="auto">
                <a:xfrm>
                  <a:off x="4556" y="1457"/>
                  <a:ext cx="85" cy="161"/>
                </a:xfrm>
                <a:custGeom>
                  <a:avLst/>
                  <a:gdLst/>
                  <a:ahLst/>
                  <a:cxnLst>
                    <a:cxn ang="0">
                      <a:pos x="84" y="156"/>
                    </a:cxn>
                    <a:cxn ang="0">
                      <a:pos x="4" y="0"/>
                    </a:cxn>
                    <a:cxn ang="0">
                      <a:pos x="0" y="3"/>
                    </a:cxn>
                    <a:cxn ang="0">
                      <a:pos x="78" y="160"/>
                    </a:cxn>
                    <a:cxn ang="0">
                      <a:pos x="84" y="156"/>
                    </a:cxn>
                  </a:cxnLst>
                  <a:rect l="0" t="0" r="r" b="b"/>
                  <a:pathLst>
                    <a:path w="85" h="161">
                      <a:moveTo>
                        <a:pt x="84" y="156"/>
                      </a:moveTo>
                      <a:lnTo>
                        <a:pt x="4" y="0"/>
                      </a:lnTo>
                      <a:lnTo>
                        <a:pt x="0" y="3"/>
                      </a:lnTo>
                      <a:lnTo>
                        <a:pt x="78" y="160"/>
                      </a:lnTo>
                      <a:lnTo>
                        <a:pt x="84" y="156"/>
                      </a:lnTo>
                    </a:path>
                  </a:pathLst>
                </a:custGeom>
                <a:solidFill>
                  <a:srgbClr val="FFFFFF"/>
                </a:solidFill>
                <a:ln w="12700" cap="rnd" cmpd="sng">
                  <a:solidFill>
                    <a:srgbClr val="33CC33"/>
                  </a:solidFill>
                  <a:prstDash val="solid"/>
                  <a:round/>
                  <a:headEnd/>
                  <a:tailEnd/>
                </a:ln>
                <a:effectLst/>
              </p:spPr>
              <p:txBody>
                <a:bodyPr/>
                <a:lstStyle/>
                <a:p>
                  <a:endParaRPr lang="zh-CN" altLang="en-US"/>
                </a:p>
              </p:txBody>
            </p:sp>
            <p:sp>
              <p:nvSpPr>
                <p:cNvPr id="16" name="Freeform 174"/>
                <p:cNvSpPr>
                  <a:spLocks/>
                </p:cNvSpPr>
                <p:nvPr/>
              </p:nvSpPr>
              <p:spPr bwMode="auto">
                <a:xfrm>
                  <a:off x="4416" y="1464"/>
                  <a:ext cx="101" cy="128"/>
                </a:xfrm>
                <a:custGeom>
                  <a:avLst/>
                  <a:gdLst/>
                  <a:ahLst/>
                  <a:cxnLst>
                    <a:cxn ang="0">
                      <a:pos x="100" y="99"/>
                    </a:cxn>
                    <a:cxn ang="0">
                      <a:pos x="51" y="0"/>
                    </a:cxn>
                    <a:cxn ang="0">
                      <a:pos x="24" y="10"/>
                    </a:cxn>
                    <a:cxn ang="0">
                      <a:pos x="0" y="27"/>
                    </a:cxn>
                    <a:cxn ang="0">
                      <a:pos x="48" y="127"/>
                    </a:cxn>
                    <a:cxn ang="0">
                      <a:pos x="100" y="99"/>
                    </a:cxn>
                  </a:cxnLst>
                  <a:rect l="0" t="0" r="r" b="b"/>
                  <a:pathLst>
                    <a:path w="101" h="128">
                      <a:moveTo>
                        <a:pt x="100" y="99"/>
                      </a:moveTo>
                      <a:lnTo>
                        <a:pt x="51" y="0"/>
                      </a:lnTo>
                      <a:lnTo>
                        <a:pt x="24" y="10"/>
                      </a:lnTo>
                      <a:lnTo>
                        <a:pt x="0" y="27"/>
                      </a:lnTo>
                      <a:lnTo>
                        <a:pt x="48" y="127"/>
                      </a:lnTo>
                      <a:lnTo>
                        <a:pt x="100" y="99"/>
                      </a:lnTo>
                    </a:path>
                  </a:pathLst>
                </a:custGeom>
                <a:solidFill>
                  <a:srgbClr val="33CC33"/>
                </a:solidFill>
                <a:ln w="9525" cap="rnd">
                  <a:noFill/>
                  <a:round/>
                  <a:headEnd/>
                  <a:tailEnd/>
                </a:ln>
                <a:effectLst/>
              </p:spPr>
              <p:txBody>
                <a:bodyPr/>
                <a:lstStyle/>
                <a:p>
                  <a:endParaRPr lang="zh-CN" altLang="en-US"/>
                </a:p>
              </p:txBody>
            </p:sp>
            <p:sp>
              <p:nvSpPr>
                <p:cNvPr id="17" name="Freeform 175"/>
                <p:cNvSpPr>
                  <a:spLocks/>
                </p:cNvSpPr>
                <p:nvPr/>
              </p:nvSpPr>
              <p:spPr bwMode="auto">
                <a:xfrm>
                  <a:off x="4490" y="1457"/>
                  <a:ext cx="104" cy="108"/>
                </a:xfrm>
                <a:custGeom>
                  <a:avLst/>
                  <a:gdLst/>
                  <a:ahLst/>
                  <a:cxnLst>
                    <a:cxn ang="0">
                      <a:pos x="103" y="107"/>
                    </a:cxn>
                    <a:cxn ang="0">
                      <a:pos x="54" y="6"/>
                    </a:cxn>
                    <a:cxn ang="0">
                      <a:pos x="27" y="0"/>
                    </a:cxn>
                    <a:cxn ang="0">
                      <a:pos x="0" y="0"/>
                    </a:cxn>
                    <a:cxn ang="0">
                      <a:pos x="48" y="100"/>
                    </a:cxn>
                    <a:cxn ang="0">
                      <a:pos x="103" y="107"/>
                    </a:cxn>
                  </a:cxnLst>
                  <a:rect l="0" t="0" r="r" b="b"/>
                  <a:pathLst>
                    <a:path w="104" h="108">
                      <a:moveTo>
                        <a:pt x="103" y="107"/>
                      </a:moveTo>
                      <a:lnTo>
                        <a:pt x="54" y="6"/>
                      </a:lnTo>
                      <a:lnTo>
                        <a:pt x="27" y="0"/>
                      </a:lnTo>
                      <a:lnTo>
                        <a:pt x="0" y="0"/>
                      </a:lnTo>
                      <a:lnTo>
                        <a:pt x="48" y="100"/>
                      </a:lnTo>
                      <a:lnTo>
                        <a:pt x="103" y="107"/>
                      </a:lnTo>
                    </a:path>
                  </a:pathLst>
                </a:custGeom>
                <a:solidFill>
                  <a:srgbClr val="33CC33"/>
                </a:solidFill>
                <a:ln w="9525" cap="rnd">
                  <a:noFill/>
                  <a:round/>
                  <a:headEnd/>
                  <a:tailEnd/>
                </a:ln>
                <a:effectLst/>
              </p:spPr>
              <p:txBody>
                <a:bodyPr/>
                <a:lstStyle/>
                <a:p>
                  <a:endParaRPr lang="zh-CN" altLang="en-US"/>
                </a:p>
              </p:txBody>
            </p:sp>
            <p:sp>
              <p:nvSpPr>
                <p:cNvPr id="18" name="Freeform 176"/>
                <p:cNvSpPr>
                  <a:spLocks/>
                </p:cNvSpPr>
                <p:nvPr/>
              </p:nvSpPr>
              <p:spPr bwMode="auto">
                <a:xfrm>
                  <a:off x="4548" y="1573"/>
                  <a:ext cx="58" cy="17"/>
                </a:xfrm>
                <a:custGeom>
                  <a:avLst/>
                  <a:gdLst/>
                  <a:ahLst/>
                  <a:cxnLst>
                    <a:cxn ang="0">
                      <a:pos x="57" y="16"/>
                    </a:cxn>
                    <a:cxn ang="0">
                      <a:pos x="54" y="8"/>
                    </a:cxn>
                    <a:cxn ang="0">
                      <a:pos x="0" y="0"/>
                    </a:cxn>
                    <a:cxn ang="0">
                      <a:pos x="2" y="7"/>
                    </a:cxn>
                    <a:cxn ang="0">
                      <a:pos x="57" y="16"/>
                    </a:cxn>
                  </a:cxnLst>
                  <a:rect l="0" t="0" r="r" b="b"/>
                  <a:pathLst>
                    <a:path w="58" h="17">
                      <a:moveTo>
                        <a:pt x="57" y="16"/>
                      </a:moveTo>
                      <a:lnTo>
                        <a:pt x="54" y="8"/>
                      </a:lnTo>
                      <a:lnTo>
                        <a:pt x="0" y="0"/>
                      </a:lnTo>
                      <a:lnTo>
                        <a:pt x="2" y="7"/>
                      </a:lnTo>
                      <a:lnTo>
                        <a:pt x="57" y="16"/>
                      </a:lnTo>
                    </a:path>
                  </a:pathLst>
                </a:custGeom>
                <a:solidFill>
                  <a:srgbClr val="33CC33"/>
                </a:solidFill>
                <a:ln w="9525" cap="rnd">
                  <a:noFill/>
                  <a:round/>
                  <a:headEnd/>
                  <a:tailEnd/>
                </a:ln>
                <a:effectLst/>
              </p:spPr>
              <p:txBody>
                <a:bodyPr/>
                <a:lstStyle/>
                <a:p>
                  <a:endParaRPr lang="zh-CN" altLang="en-US"/>
                </a:p>
              </p:txBody>
            </p:sp>
            <p:sp>
              <p:nvSpPr>
                <p:cNvPr id="19" name="Freeform 177"/>
                <p:cNvSpPr>
                  <a:spLocks/>
                </p:cNvSpPr>
                <p:nvPr/>
              </p:nvSpPr>
              <p:spPr bwMode="auto">
                <a:xfrm>
                  <a:off x="4579" y="1423"/>
                  <a:ext cx="99" cy="139"/>
                </a:xfrm>
                <a:custGeom>
                  <a:avLst/>
                  <a:gdLst/>
                  <a:ahLst/>
                  <a:cxnLst>
                    <a:cxn ang="0">
                      <a:pos x="98" y="101"/>
                    </a:cxn>
                    <a:cxn ang="0">
                      <a:pos x="46" y="0"/>
                    </a:cxn>
                    <a:cxn ang="0">
                      <a:pos x="18" y="18"/>
                    </a:cxn>
                    <a:cxn ang="0">
                      <a:pos x="0" y="37"/>
                    </a:cxn>
                    <a:cxn ang="0">
                      <a:pos x="51" y="138"/>
                    </a:cxn>
                    <a:cxn ang="0">
                      <a:pos x="98" y="101"/>
                    </a:cxn>
                  </a:cxnLst>
                  <a:rect l="0" t="0" r="r" b="b"/>
                  <a:pathLst>
                    <a:path w="99" h="139">
                      <a:moveTo>
                        <a:pt x="98" y="101"/>
                      </a:moveTo>
                      <a:lnTo>
                        <a:pt x="46" y="0"/>
                      </a:lnTo>
                      <a:lnTo>
                        <a:pt x="18" y="18"/>
                      </a:lnTo>
                      <a:lnTo>
                        <a:pt x="0" y="37"/>
                      </a:lnTo>
                      <a:lnTo>
                        <a:pt x="51" y="138"/>
                      </a:lnTo>
                      <a:lnTo>
                        <a:pt x="98" y="101"/>
                      </a:lnTo>
                    </a:path>
                  </a:pathLst>
                </a:custGeom>
                <a:solidFill>
                  <a:srgbClr val="33CC33"/>
                </a:solidFill>
                <a:ln w="9525" cap="rnd">
                  <a:noFill/>
                  <a:round/>
                  <a:headEnd/>
                  <a:tailEnd/>
                </a:ln>
                <a:effectLst/>
              </p:spPr>
              <p:txBody>
                <a:bodyPr/>
                <a:lstStyle/>
                <a:p>
                  <a:endParaRPr lang="zh-CN" altLang="en-US"/>
                </a:p>
              </p:txBody>
            </p:sp>
            <p:sp>
              <p:nvSpPr>
                <p:cNvPr id="20" name="Freeform 178"/>
                <p:cNvSpPr>
                  <a:spLocks/>
                </p:cNvSpPr>
                <p:nvPr/>
              </p:nvSpPr>
              <p:spPr bwMode="auto">
                <a:xfrm>
                  <a:off x="4638" y="1406"/>
                  <a:ext cx="108" cy="112"/>
                </a:xfrm>
                <a:custGeom>
                  <a:avLst/>
                  <a:gdLst/>
                  <a:ahLst/>
                  <a:cxnLst>
                    <a:cxn ang="0">
                      <a:pos x="107" y="101"/>
                    </a:cxn>
                    <a:cxn ang="0">
                      <a:pos x="53" y="0"/>
                    </a:cxn>
                    <a:cxn ang="0">
                      <a:pos x="26" y="1"/>
                    </a:cxn>
                    <a:cxn ang="0">
                      <a:pos x="0" y="9"/>
                    </a:cxn>
                    <a:cxn ang="0">
                      <a:pos x="53" y="111"/>
                    </a:cxn>
                    <a:cxn ang="0">
                      <a:pos x="107" y="101"/>
                    </a:cxn>
                  </a:cxnLst>
                  <a:rect l="0" t="0" r="r" b="b"/>
                  <a:pathLst>
                    <a:path w="108" h="112">
                      <a:moveTo>
                        <a:pt x="107" y="101"/>
                      </a:moveTo>
                      <a:lnTo>
                        <a:pt x="53" y="0"/>
                      </a:lnTo>
                      <a:lnTo>
                        <a:pt x="26" y="1"/>
                      </a:lnTo>
                      <a:lnTo>
                        <a:pt x="0" y="9"/>
                      </a:lnTo>
                      <a:lnTo>
                        <a:pt x="53" y="111"/>
                      </a:lnTo>
                      <a:lnTo>
                        <a:pt x="107" y="101"/>
                      </a:lnTo>
                    </a:path>
                  </a:pathLst>
                </a:custGeom>
                <a:solidFill>
                  <a:srgbClr val="33CC33"/>
                </a:solidFill>
                <a:ln w="9525" cap="rnd">
                  <a:noFill/>
                  <a:round/>
                  <a:headEnd/>
                  <a:tailEnd/>
                </a:ln>
                <a:effectLst/>
              </p:spPr>
              <p:txBody>
                <a:bodyPr/>
                <a:lstStyle/>
                <a:p>
                  <a:endParaRPr lang="zh-CN" altLang="en-US"/>
                </a:p>
              </p:txBody>
            </p:sp>
            <p:sp>
              <p:nvSpPr>
                <p:cNvPr id="21" name="Freeform 179"/>
                <p:cNvSpPr>
                  <a:spLocks/>
                </p:cNvSpPr>
                <p:nvPr/>
              </p:nvSpPr>
              <p:spPr bwMode="auto">
                <a:xfrm>
                  <a:off x="4706" y="1525"/>
                  <a:ext cx="57" cy="17"/>
                </a:xfrm>
                <a:custGeom>
                  <a:avLst/>
                  <a:gdLst/>
                  <a:ahLst/>
                  <a:cxnLst>
                    <a:cxn ang="0">
                      <a:pos x="56" y="6"/>
                    </a:cxn>
                    <a:cxn ang="0">
                      <a:pos x="53" y="0"/>
                    </a:cxn>
                    <a:cxn ang="0">
                      <a:pos x="0" y="9"/>
                    </a:cxn>
                    <a:cxn ang="0">
                      <a:pos x="2" y="16"/>
                    </a:cxn>
                    <a:cxn ang="0">
                      <a:pos x="56" y="6"/>
                    </a:cxn>
                  </a:cxnLst>
                  <a:rect l="0" t="0" r="r" b="b"/>
                  <a:pathLst>
                    <a:path w="57" h="17">
                      <a:moveTo>
                        <a:pt x="56" y="6"/>
                      </a:moveTo>
                      <a:lnTo>
                        <a:pt x="53" y="0"/>
                      </a:lnTo>
                      <a:lnTo>
                        <a:pt x="0" y="9"/>
                      </a:lnTo>
                      <a:lnTo>
                        <a:pt x="2" y="16"/>
                      </a:lnTo>
                      <a:lnTo>
                        <a:pt x="56" y="6"/>
                      </a:lnTo>
                    </a:path>
                  </a:pathLst>
                </a:custGeom>
                <a:solidFill>
                  <a:srgbClr val="33CC33"/>
                </a:solidFill>
                <a:ln w="9525" cap="rnd">
                  <a:noFill/>
                  <a:round/>
                  <a:headEnd/>
                  <a:tailEnd/>
                </a:ln>
                <a:effectLst/>
              </p:spPr>
              <p:txBody>
                <a:bodyPr/>
                <a:lstStyle/>
                <a:p>
                  <a:endParaRPr lang="zh-CN" altLang="en-US"/>
                </a:p>
              </p:txBody>
            </p:sp>
          </p:grpSp>
        </p:grpSp>
        <p:sp>
          <p:nvSpPr>
            <p:cNvPr id="8" name="TextBox 7"/>
            <p:cNvSpPr txBox="1"/>
            <p:nvPr/>
          </p:nvSpPr>
          <p:spPr>
            <a:xfrm>
              <a:off x="917572" y="2468943"/>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自主阅读</a:t>
              </a:r>
              <a:endParaRPr lang="zh-CN" altLang="en-US" sz="2000" b="1" i="1" dirty="0">
                <a:solidFill>
                  <a:srgbClr val="FF0000"/>
                </a:solidFill>
                <a:effectLst>
                  <a:outerShdw blurRad="38100" dist="38100" dir="2700000" algn="tl">
                    <a:srgbClr val="000000">
                      <a:alpha val="43137"/>
                    </a:srgbClr>
                  </a:outerShdw>
                </a:effectLst>
              </a:endParaRPr>
            </a:p>
          </p:txBody>
        </p:sp>
      </p:grpSp>
      <p:grpSp>
        <p:nvGrpSpPr>
          <p:cNvPr id="9" name="组合 63"/>
          <p:cNvGrpSpPr/>
          <p:nvPr/>
        </p:nvGrpSpPr>
        <p:grpSpPr>
          <a:xfrm>
            <a:off x="755576" y="2924944"/>
            <a:ext cx="2389188" cy="3212902"/>
            <a:chOff x="695325" y="2996952"/>
            <a:chExt cx="2389188" cy="3212902"/>
          </a:xfrm>
        </p:grpSpPr>
        <p:sp>
          <p:nvSpPr>
            <p:cNvPr id="32" name="AutoShape 28"/>
            <p:cNvSpPr>
              <a:spLocks noChangeArrowheads="1"/>
            </p:cNvSpPr>
            <p:nvPr/>
          </p:nvSpPr>
          <p:spPr bwMode="gray">
            <a:xfrm flipV="1">
              <a:off x="915988" y="3420950"/>
              <a:ext cx="1927820" cy="296082"/>
            </a:xfrm>
            <a:prstGeom prst="triangle">
              <a:avLst>
                <a:gd name="adj" fmla="val 50000"/>
              </a:avLst>
            </a:prstGeom>
            <a:gradFill rotWithShape="1">
              <a:gsLst>
                <a:gs pos="0">
                  <a:srgbClr val="0070C0"/>
                </a:gs>
                <a:gs pos="100000">
                  <a:schemeClr val="accent2">
                    <a:gamma/>
                    <a:tint val="0"/>
                    <a:invGamma/>
                  </a:schemeClr>
                </a:gs>
              </a:gsLst>
              <a:lin ang="5400000" scaled="1"/>
            </a:gradFill>
            <a:ln w="9525">
              <a:noFill/>
              <a:miter lim="800000"/>
              <a:headEnd/>
              <a:tailEnd/>
            </a:ln>
            <a:effectLst/>
          </p:spPr>
          <p:txBody>
            <a:bodyPr wrap="none" anchor="ctr"/>
            <a:lstStyle/>
            <a:p>
              <a:pPr algn="ctr">
                <a:defRPr/>
              </a:pPr>
              <a:endParaRPr lang="zh-CN" altLang="zh-CN">
                <a:latin typeface="Arial" pitchFamily="34" charset="0"/>
                <a:ea typeface="宋体" pitchFamily="2" charset="-122"/>
              </a:endParaRPr>
            </a:p>
          </p:txBody>
        </p:sp>
        <p:grpSp>
          <p:nvGrpSpPr>
            <p:cNvPr id="10" name="圆角矩形 31"/>
            <p:cNvGrpSpPr>
              <a:grpSpLocks/>
            </p:cNvGrpSpPr>
            <p:nvPr/>
          </p:nvGrpSpPr>
          <p:grpSpPr bwMode="auto">
            <a:xfrm>
              <a:off x="695325" y="2996952"/>
              <a:ext cx="2389188" cy="478415"/>
              <a:chOff x="438" y="1114"/>
              <a:chExt cx="1505" cy="422"/>
            </a:xfrm>
          </p:grpSpPr>
          <p:pic>
            <p:nvPicPr>
              <p:cNvPr id="57" name="圆角矩形 31"/>
              <p:cNvPicPr>
                <a:picLocks noChangeArrowheads="1"/>
              </p:cNvPicPr>
              <p:nvPr/>
            </p:nvPicPr>
            <p:blipFill>
              <a:blip r:embed="rId4" cstate="print"/>
              <a:srcRect/>
              <a:stretch>
                <a:fillRect/>
              </a:stretch>
            </p:blipFill>
            <p:spPr bwMode="auto">
              <a:xfrm>
                <a:off x="438" y="1114"/>
                <a:ext cx="1505" cy="422"/>
              </a:xfrm>
              <a:prstGeom prst="rect">
                <a:avLst/>
              </a:prstGeom>
              <a:noFill/>
            </p:spPr>
          </p:pic>
          <p:sp>
            <p:nvSpPr>
              <p:cNvPr id="58" name="Text Box 12"/>
              <p:cNvSpPr txBox="1">
                <a:spLocks noChangeArrowheads="1"/>
              </p:cNvSpPr>
              <p:nvPr/>
            </p:nvSpPr>
            <p:spPr bwMode="auto">
              <a:xfrm>
                <a:off x="470" y="1145"/>
                <a:ext cx="1445" cy="365"/>
              </a:xfrm>
              <a:prstGeom prst="rect">
                <a:avLst/>
              </a:prstGeom>
              <a:noFill/>
              <a:ln w="9525">
                <a:noFill/>
                <a:miter lim="800000"/>
                <a:headEnd/>
                <a:tailEnd/>
              </a:ln>
            </p:spPr>
            <p:txBody>
              <a:bodyPr anchor="ctr"/>
              <a:lstStyle/>
              <a:p>
                <a:pPr algn="ctr"/>
                <a:endParaRPr lang="zh-CN" altLang="zh-CN"/>
              </a:p>
            </p:txBody>
          </p:sp>
        </p:grpSp>
        <p:sp>
          <p:nvSpPr>
            <p:cNvPr id="42" name="Rectangle 148"/>
            <p:cNvSpPr>
              <a:spLocks noChangeArrowheads="1"/>
            </p:cNvSpPr>
            <p:nvPr/>
          </p:nvSpPr>
          <p:spPr bwMode="auto">
            <a:xfrm>
              <a:off x="889000" y="3060438"/>
              <a:ext cx="1088760" cy="400110"/>
            </a:xfrm>
            <a:prstGeom prst="rect">
              <a:avLst/>
            </a:prstGeom>
            <a:noFill/>
            <a:ln w="9525">
              <a:noFill/>
              <a:miter lim="800000"/>
              <a:headEnd/>
              <a:tailEnd/>
            </a:ln>
          </p:spPr>
          <p:txBody>
            <a:bodyPr wrap="none">
              <a:spAutoFit/>
            </a:bodyPr>
            <a:lstStyle/>
            <a:p>
              <a:r>
                <a:rPr lang="en-US" altLang="zh-CN" sz="2000" b="1" dirty="0">
                  <a:solidFill>
                    <a:srgbClr val="FFFFFF"/>
                  </a:solidFill>
                  <a:latin typeface="黑体" pitchFamily="49" charset="-122"/>
                  <a:ea typeface="黑体" pitchFamily="49" charset="-122"/>
                </a:rPr>
                <a:t> </a:t>
              </a:r>
              <a:r>
                <a:rPr lang="zh-CN" altLang="en-US" sz="2000" b="1" dirty="0" smtClean="0">
                  <a:solidFill>
                    <a:srgbClr val="FFFFFF"/>
                  </a:solidFill>
                  <a:latin typeface="黑体" pitchFamily="49" charset="-122"/>
                  <a:ea typeface="黑体" pitchFamily="49" charset="-122"/>
                </a:rPr>
                <a:t>第一题</a:t>
              </a:r>
              <a:endParaRPr lang="zh-CN" altLang="en-US" sz="1600" dirty="0">
                <a:latin typeface="黑体" pitchFamily="49" charset="-122"/>
                <a:ea typeface="黑体" pitchFamily="49" charset="-122"/>
              </a:endParaRPr>
            </a:p>
          </p:txBody>
        </p:sp>
        <p:grpSp>
          <p:nvGrpSpPr>
            <p:cNvPr id="30" name="AutoShape 4"/>
            <p:cNvGrpSpPr>
              <a:grpSpLocks/>
            </p:cNvGrpSpPr>
            <p:nvPr/>
          </p:nvGrpSpPr>
          <p:grpSpPr bwMode="auto">
            <a:xfrm>
              <a:off x="755576" y="3645024"/>
              <a:ext cx="2217738" cy="2564830"/>
              <a:chOff x="538" y="2319"/>
              <a:chExt cx="1397" cy="1502"/>
            </a:xfrm>
          </p:grpSpPr>
          <p:pic>
            <p:nvPicPr>
              <p:cNvPr id="61" name="AutoShape 4"/>
              <p:cNvPicPr>
                <a:picLocks noChangeArrowheads="1"/>
              </p:cNvPicPr>
              <p:nvPr/>
            </p:nvPicPr>
            <p:blipFill>
              <a:blip r:embed="rId5" cstate="print"/>
              <a:srcRect/>
              <a:stretch>
                <a:fillRect/>
              </a:stretch>
            </p:blipFill>
            <p:spPr bwMode="gray">
              <a:xfrm>
                <a:off x="538" y="2319"/>
                <a:ext cx="1397" cy="1502"/>
              </a:xfrm>
              <a:prstGeom prst="rect">
                <a:avLst/>
              </a:prstGeom>
              <a:noFill/>
            </p:spPr>
          </p:pic>
          <p:sp>
            <p:nvSpPr>
              <p:cNvPr id="62" name="Text Box 3"/>
              <p:cNvSpPr txBox="1">
                <a:spLocks noChangeArrowheads="1"/>
              </p:cNvSpPr>
              <p:nvPr/>
            </p:nvSpPr>
            <p:spPr bwMode="auto">
              <a:xfrm rot="5400000">
                <a:off x="556" y="2429"/>
                <a:ext cx="1362" cy="1272"/>
              </a:xfrm>
              <a:prstGeom prst="rect">
                <a:avLst/>
              </a:prstGeom>
              <a:noFill/>
              <a:ln w="9525">
                <a:noFill/>
                <a:miter lim="800000"/>
                <a:headEnd/>
                <a:tailEnd/>
              </a:ln>
            </p:spPr>
            <p:txBody>
              <a:bodyPr wrap="none" anchor="ctr"/>
              <a:lstStyle/>
              <a:p>
                <a:pPr algn="ctr"/>
                <a:endParaRPr lang="zh-CN" altLang="zh-CN"/>
              </a:p>
            </p:txBody>
          </p:sp>
        </p:grpSp>
      </p:grpSp>
      <p:sp>
        <p:nvSpPr>
          <p:cNvPr id="76" name="TextBox 75"/>
          <p:cNvSpPr txBox="1"/>
          <p:nvPr/>
        </p:nvSpPr>
        <p:spPr>
          <a:xfrm>
            <a:off x="2771800" y="1556792"/>
            <a:ext cx="4104456" cy="646331"/>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阅读：</a:t>
            </a:r>
            <a:r>
              <a:rPr lang="zh-CN" altLang="en-US" b="1" dirty="0" smtClean="0"/>
              <a:t>课本</a:t>
            </a:r>
            <a:r>
              <a:rPr lang="en-US" altLang="zh-CN" b="1" dirty="0" smtClean="0"/>
              <a:t>104</a:t>
            </a:r>
            <a:r>
              <a:rPr lang="zh-CN" altLang="en-US" b="1" dirty="0" smtClean="0"/>
              <a:t>页的</a:t>
            </a:r>
            <a:r>
              <a:rPr lang="en-US" altLang="zh-CN" b="1" dirty="0" smtClean="0"/>
              <a:t>《</a:t>
            </a:r>
            <a:r>
              <a:rPr lang="zh-CN" altLang="en-US" b="1" dirty="0" smtClean="0"/>
              <a:t>视角</a:t>
            </a:r>
            <a:r>
              <a:rPr lang="en-US" altLang="zh-CN" b="1" dirty="0" smtClean="0"/>
              <a:t>》</a:t>
            </a:r>
            <a:r>
              <a:rPr lang="zh-CN" altLang="en-US" b="1" dirty="0" smtClean="0"/>
              <a:t>的内容完成下列题。</a:t>
            </a:r>
            <a:endParaRPr lang="zh-CN" altLang="en-US" b="1" dirty="0">
              <a:solidFill>
                <a:srgbClr val="FF0000"/>
              </a:solidFill>
            </a:endParaRPr>
          </a:p>
        </p:txBody>
      </p:sp>
      <p:sp>
        <p:nvSpPr>
          <p:cNvPr id="64" name="Text Box 3"/>
          <p:cNvSpPr txBox="1">
            <a:spLocks noChangeArrowheads="1"/>
          </p:cNvSpPr>
          <p:nvPr/>
        </p:nvSpPr>
        <p:spPr bwMode="auto">
          <a:xfrm>
            <a:off x="1043608" y="3861048"/>
            <a:ext cx="1584176" cy="2160240"/>
          </a:xfrm>
          <a:prstGeom prst="rect">
            <a:avLst/>
          </a:prstGeom>
          <a:noFill/>
          <a:ln w="9525" algn="ctr">
            <a:noFill/>
            <a:miter lim="800000"/>
            <a:headEnd/>
            <a:tailEnd/>
          </a:ln>
        </p:spPr>
        <p:txBody>
          <a:bodyPr/>
          <a:lstStyle/>
          <a:p>
            <a:r>
              <a:rPr lang="zh-CN" altLang="en-US" sz="2000" b="1" dirty="0" smtClean="0">
                <a:ea typeface="黑体" pitchFamily="49" charset="-122"/>
              </a:rPr>
              <a:t>从</a:t>
            </a:r>
            <a:r>
              <a:rPr lang="zh-CN" altLang="en-US" sz="2000" b="1" dirty="0">
                <a:ea typeface="黑体" pitchFamily="49" charset="-122"/>
              </a:rPr>
              <a:t>眼睛的光心向观察物体的两端所引的两条直线的夹角</a:t>
            </a:r>
            <a:r>
              <a:rPr lang="zh-CN" altLang="en-US" sz="2000" b="1" dirty="0" smtClean="0">
                <a:ea typeface="黑体" pitchFamily="49" charset="-122"/>
              </a:rPr>
              <a:t>。叫做（               ）</a:t>
            </a:r>
            <a:r>
              <a:rPr lang="zh-CN" altLang="en-US" sz="2000" dirty="0" smtClean="0">
                <a:solidFill>
                  <a:schemeClr val="tx2"/>
                </a:solidFill>
                <a:ea typeface="黑体" pitchFamily="49" charset="-122"/>
              </a:rPr>
              <a:t>。</a:t>
            </a:r>
            <a:endParaRPr lang="zh-CN" altLang="en-US" sz="2000" dirty="0">
              <a:solidFill>
                <a:schemeClr val="tx2"/>
              </a:solidFill>
              <a:ea typeface="黑体" pitchFamily="49" charset="-122"/>
            </a:endParaRPr>
          </a:p>
        </p:txBody>
      </p:sp>
      <p:grpSp>
        <p:nvGrpSpPr>
          <p:cNvPr id="65" name="Group 4"/>
          <p:cNvGrpSpPr>
            <a:grpSpLocks/>
          </p:cNvGrpSpPr>
          <p:nvPr/>
        </p:nvGrpSpPr>
        <p:grpSpPr bwMode="auto">
          <a:xfrm>
            <a:off x="3275856" y="3789040"/>
            <a:ext cx="4504928" cy="1823715"/>
            <a:chOff x="768" y="1152"/>
            <a:chExt cx="4557" cy="1930"/>
          </a:xfrm>
        </p:grpSpPr>
        <p:pic>
          <p:nvPicPr>
            <p:cNvPr id="66" name="Picture 5" descr="人 "/>
            <p:cNvPicPr>
              <a:picLocks noChangeAspect="1" noChangeArrowheads="1"/>
            </p:cNvPicPr>
            <p:nvPr/>
          </p:nvPicPr>
          <p:blipFill>
            <a:blip r:embed="rId6" cstate="print">
              <a:clrChange>
                <a:clrFrom>
                  <a:srgbClr val="FEFEFE"/>
                </a:clrFrom>
                <a:clrTo>
                  <a:srgbClr val="FEFEFE">
                    <a:alpha val="0"/>
                  </a:srgbClr>
                </a:clrTo>
              </a:clrChange>
            </a:blip>
            <a:srcRect/>
            <a:stretch>
              <a:fillRect/>
            </a:stretch>
          </p:blipFill>
          <p:spPr bwMode="auto">
            <a:xfrm>
              <a:off x="768" y="2122"/>
              <a:ext cx="431" cy="555"/>
            </a:xfrm>
            <a:prstGeom prst="rect">
              <a:avLst/>
            </a:prstGeom>
            <a:noFill/>
            <a:ln w="9525">
              <a:noFill/>
              <a:miter lim="800000"/>
              <a:headEnd/>
              <a:tailEnd/>
            </a:ln>
          </p:spPr>
        </p:pic>
        <p:pic>
          <p:nvPicPr>
            <p:cNvPr id="67" name="Picture 6" descr="树 "/>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4320" y="1152"/>
              <a:ext cx="1005" cy="1930"/>
            </a:xfrm>
            <a:prstGeom prst="rect">
              <a:avLst/>
            </a:prstGeom>
            <a:noFill/>
            <a:ln w="9525">
              <a:noFill/>
              <a:miter lim="800000"/>
              <a:headEnd/>
              <a:tailEnd/>
            </a:ln>
          </p:spPr>
        </p:pic>
        <p:sp>
          <p:nvSpPr>
            <p:cNvPr id="70" name="Line 7"/>
            <p:cNvSpPr>
              <a:spLocks noChangeShapeType="1"/>
            </p:cNvSpPr>
            <p:nvPr/>
          </p:nvSpPr>
          <p:spPr bwMode="auto">
            <a:xfrm flipV="1">
              <a:off x="1104" y="1180"/>
              <a:ext cx="3744" cy="1200"/>
            </a:xfrm>
            <a:prstGeom prst="line">
              <a:avLst/>
            </a:prstGeom>
            <a:noFill/>
            <a:ln w="38100">
              <a:solidFill>
                <a:schemeClr val="tx1"/>
              </a:solidFill>
              <a:round/>
              <a:headEnd/>
              <a:tailEnd/>
            </a:ln>
          </p:spPr>
          <p:txBody>
            <a:bodyPr/>
            <a:lstStyle/>
            <a:p>
              <a:endParaRPr lang="zh-CN" altLang="en-US"/>
            </a:p>
          </p:txBody>
        </p:sp>
        <p:sp>
          <p:nvSpPr>
            <p:cNvPr id="71" name="Line 8"/>
            <p:cNvSpPr>
              <a:spLocks noChangeShapeType="1"/>
            </p:cNvSpPr>
            <p:nvPr/>
          </p:nvSpPr>
          <p:spPr bwMode="auto">
            <a:xfrm>
              <a:off x="1095" y="2401"/>
              <a:ext cx="3696" cy="576"/>
            </a:xfrm>
            <a:prstGeom prst="line">
              <a:avLst/>
            </a:prstGeom>
            <a:noFill/>
            <a:ln w="38100">
              <a:solidFill>
                <a:schemeClr val="tx1"/>
              </a:solidFill>
              <a:round/>
              <a:headEnd/>
              <a:tailEnd/>
            </a:ln>
          </p:spPr>
          <p:txBody>
            <a:bodyPr/>
            <a:lstStyle/>
            <a:p>
              <a:endParaRPr lang="zh-CN" altLang="en-US"/>
            </a:p>
          </p:txBody>
        </p:sp>
        <p:sp>
          <p:nvSpPr>
            <p:cNvPr id="72" name="Arc 9"/>
            <p:cNvSpPr>
              <a:spLocks/>
            </p:cNvSpPr>
            <p:nvPr/>
          </p:nvSpPr>
          <p:spPr bwMode="auto">
            <a:xfrm>
              <a:off x="1632" y="2218"/>
              <a:ext cx="48" cy="279"/>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FF0000"/>
              </a:solidFill>
              <a:round/>
              <a:headEnd/>
              <a:tailEnd/>
            </a:ln>
          </p:spPr>
          <p:txBody>
            <a:bodyPr wrap="none" anchor="ctr"/>
            <a:lstStyle/>
            <a:p>
              <a:endParaRPr lang="zh-CN" altLang="en-US"/>
            </a:p>
          </p:txBody>
        </p:sp>
        <p:sp>
          <p:nvSpPr>
            <p:cNvPr id="73" name="Text Box 10"/>
            <p:cNvSpPr txBox="1">
              <a:spLocks noChangeArrowheads="1"/>
            </p:cNvSpPr>
            <p:nvPr/>
          </p:nvSpPr>
          <p:spPr bwMode="auto">
            <a:xfrm>
              <a:off x="1920" y="2170"/>
              <a:ext cx="864" cy="327"/>
            </a:xfrm>
            <a:prstGeom prst="rect">
              <a:avLst/>
            </a:prstGeom>
            <a:noFill/>
            <a:ln w="9525">
              <a:noFill/>
              <a:miter lim="800000"/>
              <a:headEnd/>
              <a:tailEnd/>
            </a:ln>
          </p:spPr>
          <p:txBody>
            <a:bodyPr>
              <a:spAutoFit/>
            </a:bodyPr>
            <a:lstStyle/>
            <a:p>
              <a:pPr>
                <a:spcBef>
                  <a:spcPct val="50000"/>
                </a:spcBef>
              </a:pPr>
              <a:r>
                <a:rPr lang="zh-CN" altLang="en-US" dirty="0">
                  <a:ea typeface="黑体" pitchFamily="49" charset="-122"/>
                </a:rPr>
                <a:t>视角</a:t>
              </a:r>
            </a:p>
          </p:txBody>
        </p:sp>
      </p:grpSp>
      <p:sp>
        <p:nvSpPr>
          <p:cNvPr id="47" name="TextBox 46"/>
          <p:cNvSpPr txBox="1"/>
          <p:nvPr/>
        </p:nvSpPr>
        <p:spPr>
          <a:xfrm>
            <a:off x="1403648" y="5661248"/>
            <a:ext cx="864096"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视角</a:t>
            </a:r>
            <a:endParaRPr lang="zh-CN" altLang="en-US" b="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linds(horizontal)">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blinds(horizontal)">
                                      <p:cBhvr>
                                        <p:cTn id="1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组合 5"/>
          <p:cNvGrpSpPr/>
          <p:nvPr/>
        </p:nvGrpSpPr>
        <p:grpSpPr>
          <a:xfrm>
            <a:off x="899592" y="1268760"/>
            <a:ext cx="1224136" cy="1408222"/>
            <a:chOff x="899592" y="2924944"/>
            <a:chExt cx="1224136" cy="1408222"/>
          </a:xfrm>
        </p:grpSpPr>
        <p:grpSp>
          <p:nvGrpSpPr>
            <p:cNvPr id="3" name="Group 106"/>
            <p:cNvGrpSpPr>
              <a:grpSpLocks/>
            </p:cNvGrpSpPr>
            <p:nvPr/>
          </p:nvGrpSpPr>
          <p:grpSpPr bwMode="auto">
            <a:xfrm>
              <a:off x="899592" y="2924944"/>
              <a:ext cx="1080120" cy="1008112"/>
              <a:chOff x="1803" y="999"/>
              <a:chExt cx="771" cy="990"/>
            </a:xfrm>
          </p:grpSpPr>
          <p:grpSp>
            <p:nvGrpSpPr>
              <p:cNvPr id="4" name="Group 107"/>
              <p:cNvGrpSpPr>
                <a:grpSpLocks/>
              </p:cNvGrpSpPr>
              <p:nvPr/>
            </p:nvGrpSpPr>
            <p:grpSpPr bwMode="auto">
              <a:xfrm>
                <a:off x="1803" y="999"/>
                <a:ext cx="771" cy="990"/>
                <a:chOff x="1803" y="999"/>
                <a:chExt cx="771" cy="990"/>
              </a:xfrm>
            </p:grpSpPr>
            <p:grpSp>
              <p:nvGrpSpPr>
                <p:cNvPr id="5" name="Group 108"/>
                <p:cNvGrpSpPr>
                  <a:grpSpLocks/>
                </p:cNvGrpSpPr>
                <p:nvPr/>
              </p:nvGrpSpPr>
              <p:grpSpPr bwMode="auto">
                <a:xfrm>
                  <a:off x="1803" y="999"/>
                  <a:ext cx="771" cy="990"/>
                  <a:chOff x="1803" y="999"/>
                  <a:chExt cx="771" cy="990"/>
                </a:xfrm>
              </p:grpSpPr>
              <p:sp>
                <p:nvSpPr>
                  <p:cNvPr id="31"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32"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33"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34"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35"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36"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30"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 name="Group 116"/>
              <p:cNvGrpSpPr>
                <a:grpSpLocks/>
              </p:cNvGrpSpPr>
              <p:nvPr/>
            </p:nvGrpSpPr>
            <p:grpSpPr bwMode="auto">
              <a:xfrm>
                <a:off x="2142" y="1359"/>
                <a:ext cx="343" cy="408"/>
                <a:chOff x="2142" y="1359"/>
                <a:chExt cx="343" cy="408"/>
              </a:xfrm>
            </p:grpSpPr>
            <p:sp>
              <p:nvSpPr>
                <p:cNvPr id="11"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12"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13"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14"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15"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16"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17"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18"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19"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20"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21"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22"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24"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25"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26"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27"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28"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8" name="TextBox 7"/>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合作提示</a:t>
              </a:r>
              <a:endParaRPr lang="zh-CN" altLang="en-US" sz="2000" b="1" i="1" dirty="0">
                <a:solidFill>
                  <a:srgbClr val="FF0000"/>
                </a:solidFill>
                <a:effectLst>
                  <a:outerShdw blurRad="38100" dist="38100" dir="2700000" algn="tl">
                    <a:srgbClr val="000000">
                      <a:alpha val="43137"/>
                    </a:srgbClr>
                  </a:outerShdw>
                </a:effectLst>
              </a:endParaRPr>
            </a:p>
          </p:txBody>
        </p:sp>
      </p:grpSp>
      <p:sp>
        <p:nvSpPr>
          <p:cNvPr id="37" name="TextBox 36"/>
          <p:cNvSpPr txBox="1"/>
          <p:nvPr/>
        </p:nvSpPr>
        <p:spPr>
          <a:xfrm>
            <a:off x="2987824" y="1844824"/>
            <a:ext cx="4104456" cy="369332"/>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提示：学生做完练习题后教师总结提示！</a:t>
            </a:r>
            <a:endParaRPr lang="zh-CN" altLang="en-US" b="1" dirty="0">
              <a:solidFill>
                <a:srgbClr val="FF0000"/>
              </a:solidFill>
            </a:endParaRPr>
          </a:p>
        </p:txBody>
      </p:sp>
      <p:grpSp>
        <p:nvGrpSpPr>
          <p:cNvPr id="9" name="组合 70"/>
          <p:cNvGrpSpPr/>
          <p:nvPr/>
        </p:nvGrpSpPr>
        <p:grpSpPr>
          <a:xfrm>
            <a:off x="1403648" y="2634581"/>
            <a:ext cx="6624736" cy="866427"/>
            <a:chOff x="1259632" y="2814441"/>
            <a:chExt cx="6624736" cy="1118615"/>
          </a:xfrm>
        </p:grpSpPr>
        <p:grpSp>
          <p:nvGrpSpPr>
            <p:cNvPr id="10" name="矩形 9"/>
            <p:cNvGrpSpPr>
              <a:grpSpLocks/>
            </p:cNvGrpSpPr>
            <p:nvPr/>
          </p:nvGrpSpPr>
          <p:grpSpPr bwMode="auto">
            <a:xfrm>
              <a:off x="1259632" y="2984892"/>
              <a:ext cx="6624736" cy="948164"/>
              <a:chOff x="845" y="899"/>
              <a:chExt cx="3978" cy="556"/>
            </a:xfrm>
          </p:grpSpPr>
          <p:pic>
            <p:nvPicPr>
              <p:cNvPr id="65" name="矩形 9"/>
              <p:cNvPicPr>
                <a:picLocks noChangeArrowheads="1"/>
              </p:cNvPicPr>
              <p:nvPr/>
            </p:nvPicPr>
            <p:blipFill>
              <a:blip r:embed="rId4" cstate="print"/>
              <a:srcRect/>
              <a:stretch>
                <a:fillRect/>
              </a:stretch>
            </p:blipFill>
            <p:spPr bwMode="auto">
              <a:xfrm>
                <a:off x="845" y="899"/>
                <a:ext cx="3978" cy="556"/>
              </a:xfrm>
              <a:prstGeom prst="rect">
                <a:avLst/>
              </a:prstGeom>
              <a:noFill/>
            </p:spPr>
          </p:pic>
          <p:sp>
            <p:nvSpPr>
              <p:cNvPr id="66" name="Text Box 12"/>
              <p:cNvSpPr txBox="1">
                <a:spLocks noChangeArrowheads="1"/>
              </p:cNvSpPr>
              <p:nvPr/>
            </p:nvSpPr>
            <p:spPr bwMode="auto">
              <a:xfrm>
                <a:off x="855" y="909"/>
                <a:ext cx="3960" cy="540"/>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64" name="Text Box 15"/>
            <p:cNvSpPr txBox="1">
              <a:spLocks noChangeArrowheads="1"/>
            </p:cNvSpPr>
            <p:nvPr/>
          </p:nvSpPr>
          <p:spPr bwMode="auto">
            <a:xfrm>
              <a:off x="1666626" y="2814441"/>
              <a:ext cx="592232" cy="295594"/>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52" name="Text Box 58"/>
            <p:cNvSpPr txBox="1">
              <a:spLocks noChangeArrowheads="1"/>
            </p:cNvSpPr>
            <p:nvPr/>
          </p:nvSpPr>
          <p:spPr bwMode="auto">
            <a:xfrm>
              <a:off x="2555776" y="3068960"/>
              <a:ext cx="4252913" cy="437043"/>
            </a:xfrm>
            <a:prstGeom prst="rect">
              <a:avLst/>
            </a:prstGeom>
            <a:noFill/>
            <a:ln w="9525">
              <a:noFill/>
              <a:miter lim="800000"/>
              <a:headEnd/>
              <a:tailEnd/>
            </a:ln>
          </p:spPr>
          <p:txBody>
            <a:bodyPr>
              <a:spAutoFit/>
            </a:bodyPr>
            <a:lstStyle/>
            <a:p>
              <a:pPr>
                <a:lnSpc>
                  <a:spcPct val="120000"/>
                </a:lnSpc>
              </a:pPr>
              <a:endParaRPr lang="zh-CN" altLang="en-US" sz="2000" dirty="0">
                <a:ea typeface="黑体" pitchFamily="49" charset="-122"/>
              </a:endParaRPr>
            </a:p>
          </p:txBody>
        </p:sp>
      </p:grpSp>
      <p:sp>
        <p:nvSpPr>
          <p:cNvPr id="47" name="Text Box 11"/>
          <p:cNvSpPr txBox="1">
            <a:spLocks noChangeArrowheads="1"/>
          </p:cNvSpPr>
          <p:nvPr/>
        </p:nvSpPr>
        <p:spPr bwMode="auto">
          <a:xfrm>
            <a:off x="1763688" y="2780928"/>
            <a:ext cx="5694784" cy="646331"/>
          </a:xfrm>
          <a:prstGeom prst="rect">
            <a:avLst/>
          </a:prstGeom>
          <a:noFill/>
          <a:ln w="9525">
            <a:noFill/>
            <a:miter lim="800000"/>
            <a:headEnd/>
            <a:tailEnd/>
          </a:ln>
        </p:spPr>
        <p:txBody>
          <a:bodyPr wrap="square">
            <a:spAutoFit/>
          </a:bodyPr>
          <a:lstStyle/>
          <a:p>
            <a:r>
              <a:rPr lang="zh-CN" altLang="en-US" dirty="0">
                <a:solidFill>
                  <a:srgbClr val="3333FF"/>
                </a:solidFill>
                <a:latin typeface="黑体" pitchFamily="49" charset="-122"/>
                <a:ea typeface="黑体" pitchFamily="49" charset="-122"/>
              </a:rPr>
              <a:t>    </a:t>
            </a:r>
            <a:r>
              <a:rPr lang="zh-CN" altLang="en-US" b="1" dirty="0">
                <a:effectLst>
                  <a:outerShdw blurRad="38100" dist="38100" dir="2700000" algn="tl">
                    <a:srgbClr val="000000">
                      <a:alpha val="43137"/>
                    </a:srgbClr>
                  </a:outerShdw>
                </a:effectLst>
                <a:latin typeface="黑体" pitchFamily="49" charset="-122"/>
                <a:ea typeface="黑体" pitchFamily="49" charset="-122"/>
              </a:rPr>
              <a:t>物体对眼睛所成视角的大小不仅和物体本身的大小有关，还和物体到眼睛的距离有关。</a:t>
            </a:r>
          </a:p>
        </p:txBody>
      </p:sp>
      <p:grpSp>
        <p:nvGrpSpPr>
          <p:cNvPr id="48" name="Group 4"/>
          <p:cNvGrpSpPr>
            <a:grpSpLocks/>
          </p:cNvGrpSpPr>
          <p:nvPr/>
        </p:nvGrpSpPr>
        <p:grpSpPr bwMode="auto">
          <a:xfrm>
            <a:off x="1835696" y="3789040"/>
            <a:ext cx="6120680" cy="1823715"/>
            <a:chOff x="768" y="1152"/>
            <a:chExt cx="4557" cy="1930"/>
          </a:xfrm>
        </p:grpSpPr>
        <p:pic>
          <p:nvPicPr>
            <p:cNvPr id="50" name="Picture 5" descr="人 "/>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768" y="2122"/>
              <a:ext cx="431" cy="555"/>
            </a:xfrm>
            <a:prstGeom prst="rect">
              <a:avLst/>
            </a:prstGeom>
            <a:noFill/>
            <a:ln w="9525">
              <a:noFill/>
              <a:miter lim="800000"/>
              <a:headEnd/>
              <a:tailEnd/>
            </a:ln>
          </p:spPr>
        </p:pic>
        <p:pic>
          <p:nvPicPr>
            <p:cNvPr id="51" name="Picture 6" descr="树 "/>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320" y="1152"/>
              <a:ext cx="1005" cy="1930"/>
            </a:xfrm>
            <a:prstGeom prst="rect">
              <a:avLst/>
            </a:prstGeom>
            <a:noFill/>
            <a:ln w="9525">
              <a:noFill/>
              <a:miter lim="800000"/>
              <a:headEnd/>
              <a:tailEnd/>
            </a:ln>
          </p:spPr>
        </p:pic>
        <p:sp>
          <p:nvSpPr>
            <p:cNvPr id="53" name="Line 7"/>
            <p:cNvSpPr>
              <a:spLocks noChangeShapeType="1"/>
            </p:cNvSpPr>
            <p:nvPr/>
          </p:nvSpPr>
          <p:spPr bwMode="auto">
            <a:xfrm flipV="1">
              <a:off x="1104" y="1180"/>
              <a:ext cx="3744" cy="1200"/>
            </a:xfrm>
            <a:prstGeom prst="line">
              <a:avLst/>
            </a:prstGeom>
            <a:noFill/>
            <a:ln w="38100">
              <a:solidFill>
                <a:schemeClr val="tx1"/>
              </a:solidFill>
              <a:round/>
              <a:headEnd/>
              <a:tailEnd/>
            </a:ln>
          </p:spPr>
          <p:txBody>
            <a:bodyPr/>
            <a:lstStyle/>
            <a:p>
              <a:endParaRPr lang="zh-CN" altLang="en-US"/>
            </a:p>
          </p:txBody>
        </p:sp>
        <p:sp>
          <p:nvSpPr>
            <p:cNvPr id="54" name="Line 8"/>
            <p:cNvSpPr>
              <a:spLocks noChangeShapeType="1"/>
            </p:cNvSpPr>
            <p:nvPr/>
          </p:nvSpPr>
          <p:spPr bwMode="auto">
            <a:xfrm>
              <a:off x="1095" y="2401"/>
              <a:ext cx="3696" cy="576"/>
            </a:xfrm>
            <a:prstGeom prst="line">
              <a:avLst/>
            </a:prstGeom>
            <a:noFill/>
            <a:ln w="38100">
              <a:solidFill>
                <a:schemeClr val="tx1"/>
              </a:solidFill>
              <a:round/>
              <a:headEnd/>
              <a:tailEnd/>
            </a:ln>
          </p:spPr>
          <p:txBody>
            <a:bodyPr/>
            <a:lstStyle/>
            <a:p>
              <a:endParaRPr lang="zh-CN" altLang="en-US"/>
            </a:p>
          </p:txBody>
        </p:sp>
        <p:sp>
          <p:nvSpPr>
            <p:cNvPr id="55" name="Arc 9"/>
            <p:cNvSpPr>
              <a:spLocks/>
            </p:cNvSpPr>
            <p:nvPr/>
          </p:nvSpPr>
          <p:spPr bwMode="auto">
            <a:xfrm>
              <a:off x="1632" y="2218"/>
              <a:ext cx="48" cy="279"/>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FF0000"/>
              </a:solidFill>
              <a:round/>
              <a:headEnd/>
              <a:tailEnd/>
            </a:ln>
          </p:spPr>
          <p:txBody>
            <a:bodyPr wrap="none" anchor="ctr"/>
            <a:lstStyle/>
            <a:p>
              <a:endParaRPr lang="zh-CN" altLang="en-US"/>
            </a:p>
          </p:txBody>
        </p:sp>
        <p:sp>
          <p:nvSpPr>
            <p:cNvPr id="56" name="Text Box 10"/>
            <p:cNvSpPr txBox="1">
              <a:spLocks noChangeArrowheads="1"/>
            </p:cNvSpPr>
            <p:nvPr/>
          </p:nvSpPr>
          <p:spPr bwMode="auto">
            <a:xfrm>
              <a:off x="1920" y="2170"/>
              <a:ext cx="864" cy="327"/>
            </a:xfrm>
            <a:prstGeom prst="rect">
              <a:avLst/>
            </a:prstGeom>
            <a:noFill/>
            <a:ln w="9525">
              <a:noFill/>
              <a:miter lim="800000"/>
              <a:headEnd/>
              <a:tailEnd/>
            </a:ln>
          </p:spPr>
          <p:txBody>
            <a:bodyPr>
              <a:spAutoFit/>
            </a:bodyPr>
            <a:lstStyle/>
            <a:p>
              <a:pPr>
                <a:spcBef>
                  <a:spcPct val="50000"/>
                </a:spcBef>
              </a:pPr>
              <a:r>
                <a:rPr lang="zh-CN" altLang="en-US" dirty="0">
                  <a:ea typeface="黑体" pitchFamily="49" charset="-122"/>
                </a:rPr>
                <a:t>视角</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9" name="组合 67"/>
          <p:cNvGrpSpPr/>
          <p:nvPr/>
        </p:nvGrpSpPr>
        <p:grpSpPr>
          <a:xfrm>
            <a:off x="1979713" y="2852936"/>
            <a:ext cx="3024336" cy="2981791"/>
            <a:chOff x="4415129" y="1828800"/>
            <a:chExt cx="1907295" cy="4509983"/>
          </a:xfrm>
        </p:grpSpPr>
        <p:grpSp>
          <p:nvGrpSpPr>
            <p:cNvPr id="37" name="AutoShape 4"/>
            <p:cNvGrpSpPr>
              <a:grpSpLocks/>
            </p:cNvGrpSpPr>
            <p:nvPr/>
          </p:nvGrpSpPr>
          <p:grpSpPr bwMode="auto">
            <a:xfrm>
              <a:off x="4415129" y="1828800"/>
              <a:ext cx="1907295" cy="3544348"/>
              <a:chOff x="2173" y="1152"/>
              <a:chExt cx="1279" cy="1916"/>
            </a:xfrm>
          </p:grpSpPr>
          <p:pic>
            <p:nvPicPr>
              <p:cNvPr id="58" name="AutoShape 4"/>
              <p:cNvPicPr>
                <a:picLocks noChangeArrowheads="1"/>
              </p:cNvPicPr>
              <p:nvPr/>
            </p:nvPicPr>
            <p:blipFill>
              <a:blip r:embed="rId4" cstate="print"/>
              <a:srcRect/>
              <a:stretch>
                <a:fillRect/>
              </a:stretch>
            </p:blipFill>
            <p:spPr bwMode="gray">
              <a:xfrm>
                <a:off x="2173" y="1152"/>
                <a:ext cx="1279" cy="1916"/>
              </a:xfrm>
              <a:prstGeom prst="rect">
                <a:avLst/>
              </a:prstGeom>
              <a:noFill/>
            </p:spPr>
          </p:pic>
          <p:sp>
            <p:nvSpPr>
              <p:cNvPr id="59" name="Text Box 13"/>
              <p:cNvSpPr txBox="1">
                <a:spLocks noChangeArrowheads="1"/>
              </p:cNvSpPr>
              <p:nvPr/>
            </p:nvSpPr>
            <p:spPr bwMode="auto">
              <a:xfrm rot="5400000">
                <a:off x="1926" y="1530"/>
                <a:ext cx="1773" cy="1134"/>
              </a:xfrm>
              <a:prstGeom prst="rect">
                <a:avLst/>
              </a:prstGeom>
              <a:noFill/>
              <a:ln w="9525">
                <a:noFill/>
                <a:miter lim="800000"/>
                <a:headEnd/>
                <a:tailEnd/>
              </a:ln>
            </p:spPr>
            <p:txBody>
              <a:bodyPr wrap="none" anchor="ctr"/>
              <a:lstStyle/>
              <a:p>
                <a:pPr algn="ctr"/>
                <a:endParaRPr lang="zh-CN" altLang="zh-CN"/>
              </a:p>
            </p:txBody>
          </p:sp>
        </p:grpSp>
        <p:grpSp>
          <p:nvGrpSpPr>
            <p:cNvPr id="40" name="椭圆 3"/>
            <p:cNvGrpSpPr>
              <a:grpSpLocks/>
            </p:cNvGrpSpPr>
            <p:nvPr/>
          </p:nvGrpSpPr>
          <p:grpSpPr bwMode="auto">
            <a:xfrm>
              <a:off x="4719341" y="5034625"/>
              <a:ext cx="1248167" cy="1304158"/>
              <a:chOff x="2377" y="2885"/>
              <a:chExt cx="837" cy="705"/>
            </a:xfrm>
          </p:grpSpPr>
          <p:pic>
            <p:nvPicPr>
              <p:cNvPr id="54" name="椭圆 3"/>
              <p:cNvPicPr>
                <a:picLocks noChangeArrowheads="1"/>
              </p:cNvPicPr>
              <p:nvPr/>
            </p:nvPicPr>
            <p:blipFill>
              <a:blip r:embed="rId5" cstate="print"/>
              <a:srcRect/>
              <a:stretch>
                <a:fillRect/>
              </a:stretch>
            </p:blipFill>
            <p:spPr bwMode="auto">
              <a:xfrm>
                <a:off x="2377" y="2951"/>
                <a:ext cx="837" cy="639"/>
              </a:xfrm>
              <a:prstGeom prst="rect">
                <a:avLst/>
              </a:prstGeom>
              <a:noFill/>
            </p:spPr>
          </p:pic>
          <p:sp>
            <p:nvSpPr>
              <p:cNvPr id="55" name="Text Box 21"/>
              <p:cNvSpPr txBox="1">
                <a:spLocks noChangeArrowheads="1"/>
              </p:cNvSpPr>
              <p:nvPr/>
            </p:nvSpPr>
            <p:spPr bwMode="auto">
              <a:xfrm>
                <a:off x="2507" y="2885"/>
                <a:ext cx="572" cy="572"/>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50" name="Rectangle 148"/>
            <p:cNvSpPr>
              <a:spLocks noChangeArrowheads="1"/>
            </p:cNvSpPr>
            <p:nvPr/>
          </p:nvSpPr>
          <p:spPr bwMode="auto">
            <a:xfrm>
              <a:off x="5202829" y="5454355"/>
              <a:ext cx="278209" cy="707886"/>
            </a:xfrm>
            <a:prstGeom prst="rect">
              <a:avLst/>
            </a:prstGeom>
            <a:noFill/>
            <a:ln w="9525">
              <a:noFill/>
              <a:miter lim="800000"/>
              <a:headEnd/>
              <a:tailEnd/>
            </a:ln>
          </p:spPr>
          <p:txBody>
            <a:bodyPr wrap="none">
              <a:spAutoFit/>
            </a:bodyPr>
            <a:lstStyle/>
            <a:p>
              <a:pPr algn="ctr"/>
              <a:r>
                <a:rPr lang="en-US" altLang="zh-CN" sz="4000" dirty="0" smtClean="0">
                  <a:solidFill>
                    <a:schemeClr val="bg1"/>
                  </a:solidFill>
                  <a:latin typeface="黑体" pitchFamily="49" charset="-122"/>
                  <a:ea typeface="黑体" pitchFamily="49" charset="-122"/>
                </a:rPr>
                <a:t>1</a:t>
              </a:r>
              <a:endParaRPr lang="zh-CN" altLang="zh-CN" sz="4000" dirty="0">
                <a:solidFill>
                  <a:schemeClr val="bg1"/>
                </a:solidFill>
                <a:latin typeface="黑体" pitchFamily="49" charset="-122"/>
                <a:ea typeface="黑体" pitchFamily="49" charset="-122"/>
              </a:endParaRPr>
            </a:p>
          </p:txBody>
        </p:sp>
      </p:grpSp>
      <p:grpSp>
        <p:nvGrpSpPr>
          <p:cNvPr id="41" name="组合 69"/>
          <p:cNvGrpSpPr/>
          <p:nvPr/>
        </p:nvGrpSpPr>
        <p:grpSpPr>
          <a:xfrm>
            <a:off x="5364088" y="2852936"/>
            <a:ext cx="3168352" cy="3096347"/>
            <a:chOff x="6632601" y="1828800"/>
            <a:chExt cx="1899839" cy="4552531"/>
          </a:xfrm>
        </p:grpSpPr>
        <p:grpSp>
          <p:nvGrpSpPr>
            <p:cNvPr id="42" name="AutoShape 4"/>
            <p:cNvGrpSpPr>
              <a:grpSpLocks/>
            </p:cNvGrpSpPr>
            <p:nvPr/>
          </p:nvGrpSpPr>
          <p:grpSpPr bwMode="auto">
            <a:xfrm>
              <a:off x="6632601" y="1828800"/>
              <a:ext cx="1899839" cy="3544348"/>
              <a:chOff x="3660" y="1152"/>
              <a:chExt cx="1274" cy="1916"/>
            </a:xfrm>
          </p:grpSpPr>
          <p:pic>
            <p:nvPicPr>
              <p:cNvPr id="56" name="AutoShape 4"/>
              <p:cNvPicPr>
                <a:picLocks noChangeArrowheads="1"/>
              </p:cNvPicPr>
              <p:nvPr/>
            </p:nvPicPr>
            <p:blipFill>
              <a:blip r:embed="rId6" cstate="print"/>
              <a:srcRect/>
              <a:stretch>
                <a:fillRect/>
              </a:stretch>
            </p:blipFill>
            <p:spPr bwMode="gray">
              <a:xfrm>
                <a:off x="3660" y="1152"/>
                <a:ext cx="1274" cy="1916"/>
              </a:xfrm>
              <a:prstGeom prst="rect">
                <a:avLst/>
              </a:prstGeom>
              <a:noFill/>
            </p:spPr>
          </p:pic>
          <p:sp>
            <p:nvSpPr>
              <p:cNvPr id="57" name="Text Box 17"/>
              <p:cNvSpPr txBox="1">
                <a:spLocks noChangeArrowheads="1"/>
              </p:cNvSpPr>
              <p:nvPr/>
            </p:nvSpPr>
            <p:spPr bwMode="auto">
              <a:xfrm rot="5400000">
                <a:off x="3411" y="1530"/>
                <a:ext cx="1773" cy="1134"/>
              </a:xfrm>
              <a:prstGeom prst="rect">
                <a:avLst/>
              </a:prstGeom>
              <a:noFill/>
              <a:ln w="9525">
                <a:noFill/>
                <a:miter lim="800000"/>
                <a:headEnd/>
                <a:tailEnd/>
              </a:ln>
            </p:spPr>
            <p:txBody>
              <a:bodyPr wrap="none" anchor="ctr"/>
              <a:lstStyle/>
              <a:p>
                <a:pPr algn="ctr"/>
                <a:endParaRPr lang="zh-CN" altLang="zh-CN"/>
              </a:p>
            </p:txBody>
          </p:sp>
        </p:grpSp>
        <p:grpSp>
          <p:nvGrpSpPr>
            <p:cNvPr id="44" name="椭圆 5"/>
            <p:cNvGrpSpPr>
              <a:grpSpLocks/>
            </p:cNvGrpSpPr>
            <p:nvPr/>
          </p:nvGrpSpPr>
          <p:grpSpPr bwMode="auto">
            <a:xfrm>
              <a:off x="6963656" y="5073473"/>
              <a:ext cx="1260098" cy="1307858"/>
              <a:chOff x="3882" y="2906"/>
              <a:chExt cx="845" cy="707"/>
            </a:xfrm>
          </p:grpSpPr>
          <p:pic>
            <p:nvPicPr>
              <p:cNvPr id="52" name="椭圆 5"/>
              <p:cNvPicPr>
                <a:picLocks noChangeArrowheads="1"/>
              </p:cNvPicPr>
              <p:nvPr/>
            </p:nvPicPr>
            <p:blipFill>
              <a:blip r:embed="rId7" cstate="print"/>
              <a:srcRect/>
              <a:stretch>
                <a:fillRect/>
              </a:stretch>
            </p:blipFill>
            <p:spPr bwMode="auto">
              <a:xfrm>
                <a:off x="3882" y="2912"/>
                <a:ext cx="845" cy="701"/>
              </a:xfrm>
              <a:prstGeom prst="rect">
                <a:avLst/>
              </a:prstGeom>
              <a:noFill/>
            </p:spPr>
          </p:pic>
          <p:sp>
            <p:nvSpPr>
              <p:cNvPr id="53" name="Text Box 24"/>
              <p:cNvSpPr txBox="1">
                <a:spLocks noChangeArrowheads="1"/>
              </p:cNvSpPr>
              <p:nvPr/>
            </p:nvSpPr>
            <p:spPr bwMode="auto">
              <a:xfrm>
                <a:off x="4022" y="2906"/>
                <a:ext cx="572" cy="572"/>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51" name="Rectangle 148"/>
            <p:cNvSpPr>
              <a:spLocks noChangeArrowheads="1"/>
            </p:cNvSpPr>
            <p:nvPr/>
          </p:nvSpPr>
          <p:spPr bwMode="auto">
            <a:xfrm>
              <a:off x="7490786" y="5432110"/>
              <a:ext cx="265486" cy="707886"/>
            </a:xfrm>
            <a:prstGeom prst="rect">
              <a:avLst/>
            </a:prstGeom>
            <a:noFill/>
            <a:ln w="9525">
              <a:noFill/>
              <a:miter lim="800000"/>
              <a:headEnd/>
              <a:tailEnd/>
            </a:ln>
          </p:spPr>
          <p:txBody>
            <a:bodyPr wrap="none">
              <a:spAutoFit/>
            </a:bodyPr>
            <a:lstStyle/>
            <a:p>
              <a:pPr algn="ctr"/>
              <a:r>
                <a:rPr lang="en-US" altLang="zh-CN" sz="4000" b="1" dirty="0" smtClean="0">
                  <a:solidFill>
                    <a:schemeClr val="bg1"/>
                  </a:solidFill>
                  <a:latin typeface="黑体" pitchFamily="49" charset="-122"/>
                  <a:ea typeface="黑体" pitchFamily="49" charset="-122"/>
                </a:rPr>
                <a:t>2</a:t>
              </a:r>
              <a:endParaRPr lang="zh-CN" altLang="zh-CN" sz="4000" dirty="0">
                <a:solidFill>
                  <a:schemeClr val="bg1"/>
                </a:solidFill>
                <a:latin typeface="黑体" pitchFamily="49" charset="-122"/>
                <a:ea typeface="黑体" pitchFamily="49" charset="-122"/>
              </a:endParaRPr>
            </a:p>
          </p:txBody>
        </p:sp>
      </p:grpSp>
      <p:grpSp>
        <p:nvGrpSpPr>
          <p:cNvPr id="2" name="组合 5"/>
          <p:cNvGrpSpPr/>
          <p:nvPr/>
        </p:nvGrpSpPr>
        <p:grpSpPr>
          <a:xfrm>
            <a:off x="899592" y="1268760"/>
            <a:ext cx="1224136" cy="1408222"/>
            <a:chOff x="899592" y="2924944"/>
            <a:chExt cx="1224136" cy="1408222"/>
          </a:xfrm>
        </p:grpSpPr>
        <p:grpSp>
          <p:nvGrpSpPr>
            <p:cNvPr id="3" name="Group 106"/>
            <p:cNvGrpSpPr>
              <a:grpSpLocks/>
            </p:cNvGrpSpPr>
            <p:nvPr/>
          </p:nvGrpSpPr>
          <p:grpSpPr bwMode="auto">
            <a:xfrm>
              <a:off x="899592" y="2924944"/>
              <a:ext cx="1080120" cy="1008112"/>
              <a:chOff x="1803" y="999"/>
              <a:chExt cx="771" cy="990"/>
            </a:xfrm>
          </p:grpSpPr>
          <p:grpSp>
            <p:nvGrpSpPr>
              <p:cNvPr id="4" name="Group 107"/>
              <p:cNvGrpSpPr>
                <a:grpSpLocks/>
              </p:cNvGrpSpPr>
              <p:nvPr/>
            </p:nvGrpSpPr>
            <p:grpSpPr bwMode="auto">
              <a:xfrm>
                <a:off x="1803" y="999"/>
                <a:ext cx="771" cy="990"/>
                <a:chOff x="1803" y="999"/>
                <a:chExt cx="771" cy="990"/>
              </a:xfrm>
            </p:grpSpPr>
            <p:grpSp>
              <p:nvGrpSpPr>
                <p:cNvPr id="5" name="Group 108"/>
                <p:cNvGrpSpPr>
                  <a:grpSpLocks/>
                </p:cNvGrpSpPr>
                <p:nvPr/>
              </p:nvGrpSpPr>
              <p:grpSpPr bwMode="auto">
                <a:xfrm>
                  <a:off x="1803" y="999"/>
                  <a:ext cx="771" cy="990"/>
                  <a:chOff x="1803" y="999"/>
                  <a:chExt cx="771" cy="990"/>
                </a:xfrm>
              </p:grpSpPr>
              <p:sp>
                <p:nvSpPr>
                  <p:cNvPr id="31"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32"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33"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34"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35"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36"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30"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 name="Group 116"/>
              <p:cNvGrpSpPr>
                <a:grpSpLocks/>
              </p:cNvGrpSpPr>
              <p:nvPr/>
            </p:nvGrpSpPr>
            <p:grpSpPr bwMode="auto">
              <a:xfrm>
                <a:off x="2142" y="1359"/>
                <a:ext cx="343" cy="408"/>
                <a:chOff x="2142" y="1359"/>
                <a:chExt cx="343" cy="408"/>
              </a:xfrm>
            </p:grpSpPr>
            <p:sp>
              <p:nvSpPr>
                <p:cNvPr id="11"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12"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13"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14"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15"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16"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17"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18"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19"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20"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21"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22"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24"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25"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26"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27"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28"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8" name="TextBox 7"/>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知识归纳</a:t>
              </a:r>
              <a:endParaRPr lang="zh-CN" altLang="en-US" sz="2000" b="1" i="1" dirty="0">
                <a:solidFill>
                  <a:srgbClr val="FF0000"/>
                </a:solidFill>
                <a:effectLst>
                  <a:outerShdw blurRad="38100" dist="38100" dir="2700000" algn="tl">
                    <a:srgbClr val="000000">
                      <a:alpha val="43137"/>
                    </a:srgbClr>
                  </a:outerShdw>
                </a:effectLst>
              </a:endParaRPr>
            </a:p>
          </p:txBody>
        </p:sp>
      </p:grpSp>
      <p:sp>
        <p:nvSpPr>
          <p:cNvPr id="65" name="矩形 64"/>
          <p:cNvSpPr/>
          <p:nvPr/>
        </p:nvSpPr>
        <p:spPr>
          <a:xfrm>
            <a:off x="2483768" y="3284984"/>
            <a:ext cx="1997968" cy="1477328"/>
          </a:xfrm>
          <a:prstGeom prst="rect">
            <a:avLst/>
          </a:prstGeom>
        </p:spPr>
        <p:txBody>
          <a:bodyPr wrap="square">
            <a:spAutoFit/>
          </a:bodyPr>
          <a:lstStyle/>
          <a:p>
            <a:r>
              <a:rPr lang="zh-CN" altLang="en-US" b="1" dirty="0" smtClean="0">
                <a:ea typeface="黑体" pitchFamily="49" charset="-122"/>
              </a:rPr>
              <a:t>从眼睛的光心向观察物体的两端所引的两条直线的夹角。叫做视角。</a:t>
            </a:r>
            <a:endParaRPr lang="zh-CN" altLang="en-US" dirty="0"/>
          </a:p>
        </p:txBody>
      </p:sp>
      <p:sp>
        <p:nvSpPr>
          <p:cNvPr id="66" name="Text Box 11"/>
          <p:cNvSpPr txBox="1">
            <a:spLocks noChangeArrowheads="1"/>
          </p:cNvSpPr>
          <p:nvPr/>
        </p:nvSpPr>
        <p:spPr bwMode="auto">
          <a:xfrm>
            <a:off x="5868144" y="3212976"/>
            <a:ext cx="2016224" cy="1754326"/>
          </a:xfrm>
          <a:prstGeom prst="rect">
            <a:avLst/>
          </a:prstGeom>
          <a:noFill/>
          <a:ln w="9525">
            <a:noFill/>
            <a:miter lim="800000"/>
            <a:headEnd/>
            <a:tailEnd/>
          </a:ln>
        </p:spPr>
        <p:txBody>
          <a:bodyPr wrap="square">
            <a:spAutoFit/>
          </a:bodyPr>
          <a:lstStyle/>
          <a:p>
            <a:r>
              <a:rPr lang="zh-CN" altLang="en-US" dirty="0">
                <a:solidFill>
                  <a:srgbClr val="3333FF"/>
                </a:solidFill>
                <a:latin typeface="黑体" pitchFamily="49" charset="-122"/>
                <a:ea typeface="黑体" pitchFamily="49" charset="-122"/>
              </a:rPr>
              <a:t>    </a:t>
            </a:r>
            <a:r>
              <a:rPr lang="zh-CN" altLang="en-US" b="1" dirty="0">
                <a:effectLst>
                  <a:outerShdw blurRad="38100" dist="38100" dir="2700000" algn="tl">
                    <a:srgbClr val="000000">
                      <a:alpha val="43137"/>
                    </a:srgbClr>
                  </a:outerShdw>
                </a:effectLst>
                <a:latin typeface="黑体" pitchFamily="49" charset="-122"/>
                <a:ea typeface="黑体" pitchFamily="49" charset="-122"/>
              </a:rPr>
              <a:t>物体对眼睛所成视角的大小不仅和物体本身的大小有关，还和物体到眼睛的距离有关。</a:t>
            </a:r>
          </a:p>
        </p:txBody>
      </p:sp>
      <p:grpSp>
        <p:nvGrpSpPr>
          <p:cNvPr id="67" name="Group 4"/>
          <p:cNvGrpSpPr>
            <a:grpSpLocks/>
          </p:cNvGrpSpPr>
          <p:nvPr/>
        </p:nvGrpSpPr>
        <p:grpSpPr bwMode="auto">
          <a:xfrm>
            <a:off x="2771800" y="1628800"/>
            <a:ext cx="4504928" cy="648072"/>
            <a:chOff x="768" y="1152"/>
            <a:chExt cx="4557" cy="1930"/>
          </a:xfrm>
        </p:grpSpPr>
        <p:pic>
          <p:nvPicPr>
            <p:cNvPr id="68" name="Picture 5" descr="人 "/>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a:off x="768" y="2122"/>
              <a:ext cx="431" cy="555"/>
            </a:xfrm>
            <a:prstGeom prst="rect">
              <a:avLst/>
            </a:prstGeom>
            <a:noFill/>
            <a:ln w="9525">
              <a:noFill/>
              <a:miter lim="800000"/>
              <a:headEnd/>
              <a:tailEnd/>
            </a:ln>
          </p:spPr>
        </p:pic>
        <p:pic>
          <p:nvPicPr>
            <p:cNvPr id="69" name="Picture 6" descr="树 "/>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4320" y="1152"/>
              <a:ext cx="1005" cy="1930"/>
            </a:xfrm>
            <a:prstGeom prst="rect">
              <a:avLst/>
            </a:prstGeom>
            <a:noFill/>
            <a:ln w="9525">
              <a:noFill/>
              <a:miter lim="800000"/>
              <a:headEnd/>
              <a:tailEnd/>
            </a:ln>
          </p:spPr>
        </p:pic>
        <p:sp>
          <p:nvSpPr>
            <p:cNvPr id="70" name="Line 7"/>
            <p:cNvSpPr>
              <a:spLocks noChangeShapeType="1"/>
            </p:cNvSpPr>
            <p:nvPr/>
          </p:nvSpPr>
          <p:spPr bwMode="auto">
            <a:xfrm flipV="1">
              <a:off x="1104" y="1180"/>
              <a:ext cx="3744" cy="1200"/>
            </a:xfrm>
            <a:prstGeom prst="line">
              <a:avLst/>
            </a:prstGeom>
            <a:noFill/>
            <a:ln w="38100">
              <a:solidFill>
                <a:schemeClr val="tx1"/>
              </a:solidFill>
              <a:round/>
              <a:headEnd/>
              <a:tailEnd/>
            </a:ln>
          </p:spPr>
          <p:txBody>
            <a:bodyPr/>
            <a:lstStyle/>
            <a:p>
              <a:endParaRPr lang="zh-CN" altLang="en-US"/>
            </a:p>
          </p:txBody>
        </p:sp>
        <p:sp>
          <p:nvSpPr>
            <p:cNvPr id="71" name="Line 8"/>
            <p:cNvSpPr>
              <a:spLocks noChangeShapeType="1"/>
            </p:cNvSpPr>
            <p:nvPr/>
          </p:nvSpPr>
          <p:spPr bwMode="auto">
            <a:xfrm>
              <a:off x="1095" y="2401"/>
              <a:ext cx="3696" cy="576"/>
            </a:xfrm>
            <a:prstGeom prst="line">
              <a:avLst/>
            </a:prstGeom>
            <a:noFill/>
            <a:ln w="38100">
              <a:solidFill>
                <a:schemeClr val="tx1"/>
              </a:solidFill>
              <a:round/>
              <a:headEnd/>
              <a:tailEnd/>
            </a:ln>
          </p:spPr>
          <p:txBody>
            <a:bodyPr/>
            <a:lstStyle/>
            <a:p>
              <a:endParaRPr lang="zh-CN" altLang="en-US"/>
            </a:p>
          </p:txBody>
        </p:sp>
        <p:sp>
          <p:nvSpPr>
            <p:cNvPr id="72" name="Arc 9"/>
            <p:cNvSpPr>
              <a:spLocks/>
            </p:cNvSpPr>
            <p:nvPr/>
          </p:nvSpPr>
          <p:spPr bwMode="auto">
            <a:xfrm>
              <a:off x="1632" y="2218"/>
              <a:ext cx="48" cy="279"/>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FF0000"/>
              </a:solidFill>
              <a:round/>
              <a:headEnd/>
              <a:tailEnd/>
            </a:ln>
          </p:spPr>
          <p:txBody>
            <a:bodyPr wrap="none" anchor="ctr"/>
            <a:lstStyle/>
            <a:p>
              <a:endParaRPr lang="zh-CN" altLang="en-US"/>
            </a:p>
          </p:txBody>
        </p:sp>
        <p:sp>
          <p:nvSpPr>
            <p:cNvPr id="73" name="Text Box 10"/>
            <p:cNvSpPr txBox="1">
              <a:spLocks noChangeArrowheads="1"/>
            </p:cNvSpPr>
            <p:nvPr/>
          </p:nvSpPr>
          <p:spPr bwMode="auto">
            <a:xfrm>
              <a:off x="2953" y="1581"/>
              <a:ext cx="864" cy="1126"/>
            </a:xfrm>
            <a:prstGeom prst="rect">
              <a:avLst/>
            </a:prstGeom>
            <a:noFill/>
            <a:ln w="9525">
              <a:noFill/>
              <a:miter lim="800000"/>
              <a:headEnd/>
              <a:tailEnd/>
            </a:ln>
          </p:spPr>
          <p:txBody>
            <a:bodyPr wrap="square">
              <a:spAutoFit/>
            </a:bodyPr>
            <a:lstStyle/>
            <a:p>
              <a:pPr>
                <a:spcBef>
                  <a:spcPct val="50000"/>
                </a:spcBef>
              </a:pPr>
              <a:r>
                <a:rPr lang="zh-CN" altLang="en-US" b="1" dirty="0">
                  <a:solidFill>
                    <a:srgbClr val="FF0000"/>
                  </a:solidFill>
                  <a:ea typeface="黑体" pitchFamily="49" charset="-122"/>
                </a:rPr>
                <a:t>视角</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blinds(horizontal)">
                                      <p:cBhvr>
                                        <p:cTn id="10" dur="500"/>
                                        <p:tgtEl>
                                          <p:spTgt spid="65"/>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ox(in)">
                                      <p:cBhvr>
                                        <p:cTn id="15" dur="500"/>
                                        <p:tgtEl>
                                          <p:spTgt spid="41"/>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box(in)">
                                      <p:cBhvr>
                                        <p:cTn id="1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sp>
        <p:nvSpPr>
          <p:cNvPr id="37" name="TextBox 36"/>
          <p:cNvSpPr txBox="1"/>
          <p:nvPr/>
        </p:nvSpPr>
        <p:spPr>
          <a:xfrm>
            <a:off x="2987824" y="1412776"/>
            <a:ext cx="4104456" cy="369332"/>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提示：学生做完练习题后教师总结提示！</a:t>
            </a:r>
            <a:endParaRPr lang="zh-CN" altLang="en-US" b="1" dirty="0">
              <a:solidFill>
                <a:srgbClr val="FF0000"/>
              </a:solidFill>
            </a:endParaRPr>
          </a:p>
        </p:txBody>
      </p:sp>
      <p:grpSp>
        <p:nvGrpSpPr>
          <p:cNvPr id="9" name="组合 70"/>
          <p:cNvGrpSpPr/>
          <p:nvPr/>
        </p:nvGrpSpPr>
        <p:grpSpPr>
          <a:xfrm>
            <a:off x="1403648" y="1988840"/>
            <a:ext cx="6624736" cy="4104456"/>
            <a:chOff x="1259632" y="2814441"/>
            <a:chExt cx="6624736" cy="1118615"/>
          </a:xfrm>
        </p:grpSpPr>
        <p:grpSp>
          <p:nvGrpSpPr>
            <p:cNvPr id="10" name="矩形 9"/>
            <p:cNvGrpSpPr>
              <a:grpSpLocks/>
            </p:cNvGrpSpPr>
            <p:nvPr/>
          </p:nvGrpSpPr>
          <p:grpSpPr bwMode="auto">
            <a:xfrm>
              <a:off x="1259632" y="2865519"/>
              <a:ext cx="6624736" cy="1067537"/>
              <a:chOff x="845" y="829"/>
              <a:chExt cx="3978" cy="626"/>
            </a:xfrm>
          </p:grpSpPr>
          <p:pic>
            <p:nvPicPr>
              <p:cNvPr id="65" name="矩形 9"/>
              <p:cNvPicPr>
                <a:picLocks noChangeArrowheads="1"/>
              </p:cNvPicPr>
              <p:nvPr/>
            </p:nvPicPr>
            <p:blipFill>
              <a:blip r:embed="rId4" cstate="print"/>
              <a:srcRect/>
              <a:stretch>
                <a:fillRect/>
              </a:stretch>
            </p:blipFill>
            <p:spPr bwMode="auto">
              <a:xfrm>
                <a:off x="845" y="829"/>
                <a:ext cx="3978" cy="626"/>
              </a:xfrm>
              <a:prstGeom prst="rect">
                <a:avLst/>
              </a:prstGeom>
              <a:noFill/>
            </p:spPr>
          </p:pic>
          <p:sp>
            <p:nvSpPr>
              <p:cNvPr id="66" name="Text Box 12"/>
              <p:cNvSpPr txBox="1">
                <a:spLocks noChangeArrowheads="1"/>
              </p:cNvSpPr>
              <p:nvPr/>
            </p:nvSpPr>
            <p:spPr bwMode="auto">
              <a:xfrm>
                <a:off x="855" y="909"/>
                <a:ext cx="3960" cy="540"/>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64" name="Text Box 15"/>
            <p:cNvSpPr txBox="1">
              <a:spLocks noChangeArrowheads="1"/>
            </p:cNvSpPr>
            <p:nvPr/>
          </p:nvSpPr>
          <p:spPr bwMode="auto">
            <a:xfrm>
              <a:off x="1666626" y="2814441"/>
              <a:ext cx="592232" cy="295594"/>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52" name="Text Box 58"/>
            <p:cNvSpPr txBox="1">
              <a:spLocks noChangeArrowheads="1"/>
            </p:cNvSpPr>
            <p:nvPr/>
          </p:nvSpPr>
          <p:spPr bwMode="auto">
            <a:xfrm>
              <a:off x="2555776" y="3068960"/>
              <a:ext cx="4252913" cy="437043"/>
            </a:xfrm>
            <a:prstGeom prst="rect">
              <a:avLst/>
            </a:prstGeom>
            <a:noFill/>
            <a:ln w="9525">
              <a:noFill/>
              <a:miter lim="800000"/>
              <a:headEnd/>
              <a:tailEnd/>
            </a:ln>
          </p:spPr>
          <p:txBody>
            <a:bodyPr>
              <a:spAutoFit/>
            </a:bodyPr>
            <a:lstStyle/>
            <a:p>
              <a:pPr>
                <a:lnSpc>
                  <a:spcPct val="120000"/>
                </a:lnSpc>
              </a:pPr>
              <a:endParaRPr lang="zh-CN" altLang="en-US" sz="2000" dirty="0">
                <a:ea typeface="黑体" pitchFamily="49" charset="-122"/>
              </a:endParaRPr>
            </a:p>
          </p:txBody>
        </p:sp>
      </p:grpSp>
      <p:grpSp>
        <p:nvGrpSpPr>
          <p:cNvPr id="2" name="组合 5"/>
          <p:cNvGrpSpPr/>
          <p:nvPr/>
        </p:nvGrpSpPr>
        <p:grpSpPr>
          <a:xfrm>
            <a:off x="971600" y="1052736"/>
            <a:ext cx="1224136" cy="1408222"/>
            <a:chOff x="899592" y="2924944"/>
            <a:chExt cx="1224136" cy="1408222"/>
          </a:xfrm>
        </p:grpSpPr>
        <p:grpSp>
          <p:nvGrpSpPr>
            <p:cNvPr id="3" name="Group 106"/>
            <p:cNvGrpSpPr>
              <a:grpSpLocks/>
            </p:cNvGrpSpPr>
            <p:nvPr/>
          </p:nvGrpSpPr>
          <p:grpSpPr bwMode="auto">
            <a:xfrm>
              <a:off x="899592" y="2924944"/>
              <a:ext cx="1080120" cy="1008112"/>
              <a:chOff x="1803" y="999"/>
              <a:chExt cx="771" cy="990"/>
            </a:xfrm>
          </p:grpSpPr>
          <p:grpSp>
            <p:nvGrpSpPr>
              <p:cNvPr id="4" name="Group 107"/>
              <p:cNvGrpSpPr>
                <a:grpSpLocks/>
              </p:cNvGrpSpPr>
              <p:nvPr/>
            </p:nvGrpSpPr>
            <p:grpSpPr bwMode="auto">
              <a:xfrm>
                <a:off x="1803" y="999"/>
                <a:ext cx="771" cy="990"/>
                <a:chOff x="1803" y="999"/>
                <a:chExt cx="771" cy="990"/>
              </a:xfrm>
            </p:grpSpPr>
            <p:grpSp>
              <p:nvGrpSpPr>
                <p:cNvPr id="5" name="Group 108"/>
                <p:cNvGrpSpPr>
                  <a:grpSpLocks/>
                </p:cNvGrpSpPr>
                <p:nvPr/>
              </p:nvGrpSpPr>
              <p:grpSpPr bwMode="auto">
                <a:xfrm>
                  <a:off x="1803" y="999"/>
                  <a:ext cx="771" cy="990"/>
                  <a:chOff x="1803" y="999"/>
                  <a:chExt cx="771" cy="990"/>
                </a:xfrm>
              </p:grpSpPr>
              <p:sp>
                <p:nvSpPr>
                  <p:cNvPr id="31"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32"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33"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34"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35"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36"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30"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 name="Group 116"/>
              <p:cNvGrpSpPr>
                <a:grpSpLocks/>
              </p:cNvGrpSpPr>
              <p:nvPr/>
            </p:nvGrpSpPr>
            <p:grpSpPr bwMode="auto">
              <a:xfrm>
                <a:off x="2142" y="1359"/>
                <a:ext cx="343" cy="408"/>
                <a:chOff x="2142" y="1359"/>
                <a:chExt cx="343" cy="408"/>
              </a:xfrm>
            </p:grpSpPr>
            <p:sp>
              <p:nvSpPr>
                <p:cNvPr id="11"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12"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13"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14"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15"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16"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17"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18"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19"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20"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21"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22"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24"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25"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26"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27"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28"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8" name="TextBox 7"/>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合作提示</a:t>
              </a:r>
              <a:endParaRPr lang="zh-CN" altLang="en-US" sz="2000" b="1" i="1" dirty="0">
                <a:solidFill>
                  <a:srgbClr val="FF0000"/>
                </a:solidFill>
                <a:effectLst>
                  <a:outerShdw blurRad="38100" dist="38100" dir="2700000" algn="tl">
                    <a:srgbClr val="000000">
                      <a:alpha val="43137"/>
                    </a:srgbClr>
                  </a:outerShdw>
                </a:effectLst>
              </a:endParaRPr>
            </a:p>
          </p:txBody>
        </p:sp>
      </p:grpSp>
      <p:grpSp>
        <p:nvGrpSpPr>
          <p:cNvPr id="76" name="组合 75"/>
          <p:cNvGrpSpPr/>
          <p:nvPr/>
        </p:nvGrpSpPr>
        <p:grpSpPr>
          <a:xfrm>
            <a:off x="1907704" y="2492896"/>
            <a:ext cx="5042520" cy="3307784"/>
            <a:chOff x="609600" y="533400"/>
            <a:chExt cx="8305800" cy="6251060"/>
          </a:xfrm>
        </p:grpSpPr>
        <p:grpSp>
          <p:nvGrpSpPr>
            <p:cNvPr id="77" name="Group 2"/>
            <p:cNvGrpSpPr>
              <a:grpSpLocks/>
            </p:cNvGrpSpPr>
            <p:nvPr/>
          </p:nvGrpSpPr>
          <p:grpSpPr bwMode="auto">
            <a:xfrm>
              <a:off x="609600" y="533400"/>
              <a:ext cx="8305800" cy="2362200"/>
              <a:chOff x="384" y="336"/>
              <a:chExt cx="5232" cy="1488"/>
            </a:xfrm>
          </p:grpSpPr>
          <p:sp>
            <p:nvSpPr>
              <p:cNvPr id="88" name="Line 3"/>
              <p:cNvSpPr>
                <a:spLocks noChangeShapeType="1"/>
              </p:cNvSpPr>
              <p:nvPr/>
            </p:nvSpPr>
            <p:spPr bwMode="auto">
              <a:xfrm flipV="1">
                <a:off x="912" y="1344"/>
                <a:ext cx="4704" cy="480"/>
              </a:xfrm>
              <a:prstGeom prst="line">
                <a:avLst/>
              </a:prstGeom>
              <a:noFill/>
              <a:ln w="38100">
                <a:solidFill>
                  <a:schemeClr val="tx1"/>
                </a:solidFill>
                <a:round/>
                <a:headEnd/>
                <a:tailEnd/>
              </a:ln>
            </p:spPr>
            <p:txBody>
              <a:bodyPr/>
              <a:lstStyle/>
              <a:p>
                <a:endParaRPr lang="zh-CN" altLang="en-US"/>
              </a:p>
            </p:txBody>
          </p:sp>
          <p:grpSp>
            <p:nvGrpSpPr>
              <p:cNvPr id="89" name="Group 4"/>
              <p:cNvGrpSpPr>
                <a:grpSpLocks/>
              </p:cNvGrpSpPr>
              <p:nvPr/>
            </p:nvGrpSpPr>
            <p:grpSpPr bwMode="auto">
              <a:xfrm>
                <a:off x="384" y="336"/>
                <a:ext cx="5232" cy="1488"/>
                <a:chOff x="384" y="336"/>
                <a:chExt cx="5232" cy="1488"/>
              </a:xfrm>
            </p:grpSpPr>
            <p:sp>
              <p:nvSpPr>
                <p:cNvPr id="90" name="Tree"/>
                <p:cNvSpPr>
                  <a:spLocks noEditPoints="1" noChangeArrowheads="1"/>
                </p:cNvSpPr>
                <p:nvPr/>
              </p:nvSpPr>
              <p:spPr bwMode="auto">
                <a:xfrm>
                  <a:off x="384" y="336"/>
                  <a:ext cx="960" cy="1488"/>
                </a:xfrm>
                <a:custGeom>
                  <a:avLst/>
                  <a:gdLst>
                    <a:gd name="T0" fmla="*/ 480 w 21600"/>
                    <a:gd name="T1" fmla="*/ 0 h 21600"/>
                    <a:gd name="T2" fmla="*/ 274 w 21600"/>
                    <a:gd name="T3" fmla="*/ 434 h 21600"/>
                    <a:gd name="T4" fmla="*/ 137 w 21600"/>
                    <a:gd name="T5" fmla="*/ 868 h 21600"/>
                    <a:gd name="T6" fmla="*/ 0 w 21600"/>
                    <a:gd name="T7" fmla="*/ 1302 h 21600"/>
                    <a:gd name="T8" fmla="*/ 686 w 21600"/>
                    <a:gd name="T9" fmla="*/ 434 h 21600"/>
                    <a:gd name="T10" fmla="*/ 823 w 21600"/>
                    <a:gd name="T11" fmla="*/ 868 h 21600"/>
                    <a:gd name="T12" fmla="*/ 960 w 21600"/>
                    <a:gd name="T13" fmla="*/ 1302 h 21600"/>
                    <a:gd name="T14" fmla="*/ 17694720 60000 65536"/>
                    <a:gd name="T15" fmla="*/ 11796480 60000 65536"/>
                    <a:gd name="T16" fmla="*/ 11796480 60000 65536"/>
                    <a:gd name="T17" fmla="*/ 11796480 60000 65536"/>
                    <a:gd name="T18" fmla="*/ 0 60000 65536"/>
                    <a:gd name="T19" fmla="*/ 0 60000 65536"/>
                    <a:gd name="T20" fmla="*/ 0 60000 65536"/>
                    <a:gd name="T21" fmla="*/ 765 w 21600"/>
                    <a:gd name="T22" fmla="*/ 22456 h 21600"/>
                    <a:gd name="T23" fmla="*/ 21060 w 21600"/>
                    <a:gd name="T24" fmla="*/ 28277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zh-CN" altLang="en-US"/>
                </a:p>
              </p:txBody>
            </p:sp>
            <p:sp>
              <p:nvSpPr>
                <p:cNvPr id="91" name="Line 6"/>
                <p:cNvSpPr>
                  <a:spLocks noChangeShapeType="1"/>
                </p:cNvSpPr>
                <p:nvPr/>
              </p:nvSpPr>
              <p:spPr bwMode="auto">
                <a:xfrm>
                  <a:off x="864" y="336"/>
                  <a:ext cx="4752" cy="1008"/>
                </a:xfrm>
                <a:prstGeom prst="line">
                  <a:avLst/>
                </a:prstGeom>
                <a:noFill/>
                <a:ln w="38100">
                  <a:solidFill>
                    <a:schemeClr val="tx1"/>
                  </a:solidFill>
                  <a:round/>
                  <a:headEnd/>
                  <a:tailEnd/>
                </a:ln>
              </p:spPr>
              <p:txBody>
                <a:bodyPr/>
                <a:lstStyle/>
                <a:p>
                  <a:endParaRPr lang="zh-CN" altLang="en-US"/>
                </a:p>
              </p:txBody>
            </p:sp>
            <p:sp>
              <p:nvSpPr>
                <p:cNvPr id="92" name="Freeform 7"/>
                <p:cNvSpPr>
                  <a:spLocks/>
                </p:cNvSpPr>
                <p:nvPr/>
              </p:nvSpPr>
              <p:spPr bwMode="auto">
                <a:xfrm>
                  <a:off x="4456" y="1104"/>
                  <a:ext cx="104" cy="336"/>
                </a:xfrm>
                <a:custGeom>
                  <a:avLst/>
                  <a:gdLst>
                    <a:gd name="T0" fmla="*/ 56 w 104"/>
                    <a:gd name="T1" fmla="*/ 0 h 336"/>
                    <a:gd name="T2" fmla="*/ 8 w 104"/>
                    <a:gd name="T3" fmla="*/ 144 h 336"/>
                    <a:gd name="T4" fmla="*/ 104 w 104"/>
                    <a:gd name="T5" fmla="*/ 336 h 336"/>
                    <a:gd name="T6" fmla="*/ 0 60000 65536"/>
                    <a:gd name="T7" fmla="*/ 0 60000 65536"/>
                    <a:gd name="T8" fmla="*/ 0 60000 65536"/>
                    <a:gd name="T9" fmla="*/ 0 w 104"/>
                    <a:gd name="T10" fmla="*/ 0 h 336"/>
                    <a:gd name="T11" fmla="*/ 104 w 104"/>
                    <a:gd name="T12" fmla="*/ 336 h 336"/>
                  </a:gdLst>
                  <a:ahLst/>
                  <a:cxnLst>
                    <a:cxn ang="T6">
                      <a:pos x="T0" y="T1"/>
                    </a:cxn>
                    <a:cxn ang="T7">
                      <a:pos x="T2" y="T3"/>
                    </a:cxn>
                    <a:cxn ang="T8">
                      <a:pos x="T4" y="T5"/>
                    </a:cxn>
                  </a:cxnLst>
                  <a:rect l="T9" t="T10" r="T11" b="T12"/>
                  <a:pathLst>
                    <a:path w="104" h="336">
                      <a:moveTo>
                        <a:pt x="56" y="0"/>
                      </a:moveTo>
                      <a:cubicBezTo>
                        <a:pt x="28" y="44"/>
                        <a:pt x="0" y="88"/>
                        <a:pt x="8" y="144"/>
                      </a:cubicBezTo>
                      <a:cubicBezTo>
                        <a:pt x="16" y="200"/>
                        <a:pt x="88" y="304"/>
                        <a:pt x="104" y="336"/>
                      </a:cubicBezTo>
                    </a:path>
                  </a:pathLst>
                </a:custGeom>
                <a:noFill/>
                <a:ln w="38100">
                  <a:solidFill>
                    <a:srgbClr val="FF0000"/>
                  </a:solidFill>
                  <a:round/>
                  <a:headEnd/>
                  <a:tailEnd/>
                </a:ln>
              </p:spPr>
              <p:txBody>
                <a:bodyPr/>
                <a:lstStyle/>
                <a:p>
                  <a:endParaRPr lang="zh-CN" altLang="en-US"/>
                </a:p>
              </p:txBody>
            </p:sp>
          </p:grpSp>
        </p:grpSp>
        <p:grpSp>
          <p:nvGrpSpPr>
            <p:cNvPr id="78" name="Group 10"/>
            <p:cNvGrpSpPr>
              <a:grpSpLocks/>
            </p:cNvGrpSpPr>
            <p:nvPr/>
          </p:nvGrpSpPr>
          <p:grpSpPr bwMode="auto">
            <a:xfrm>
              <a:off x="914400" y="3810000"/>
              <a:ext cx="3048000" cy="1676400"/>
              <a:chOff x="576" y="2400"/>
              <a:chExt cx="1920" cy="1056"/>
            </a:xfrm>
          </p:grpSpPr>
          <p:sp>
            <p:nvSpPr>
              <p:cNvPr id="84" name="Tree"/>
              <p:cNvSpPr>
                <a:spLocks noEditPoints="1" noChangeArrowheads="1"/>
              </p:cNvSpPr>
              <p:nvPr/>
            </p:nvSpPr>
            <p:spPr bwMode="auto">
              <a:xfrm>
                <a:off x="576" y="2400"/>
                <a:ext cx="549" cy="1056"/>
              </a:xfrm>
              <a:custGeom>
                <a:avLst/>
                <a:gdLst>
                  <a:gd name="T0" fmla="*/ 192 w 21600"/>
                  <a:gd name="T1" fmla="*/ 0 h 21600"/>
                  <a:gd name="T2" fmla="*/ 110 w 21600"/>
                  <a:gd name="T3" fmla="*/ 224 h 21600"/>
                  <a:gd name="T4" fmla="*/ 55 w 21600"/>
                  <a:gd name="T5" fmla="*/ 448 h 21600"/>
                  <a:gd name="T6" fmla="*/ 0 w 21600"/>
                  <a:gd name="T7" fmla="*/ 672 h 21600"/>
                  <a:gd name="T8" fmla="*/ 274 w 21600"/>
                  <a:gd name="T9" fmla="*/ 224 h 21600"/>
                  <a:gd name="T10" fmla="*/ 329 w 21600"/>
                  <a:gd name="T11" fmla="*/ 448 h 21600"/>
                  <a:gd name="T12" fmla="*/ 384 w 21600"/>
                  <a:gd name="T13" fmla="*/ 672 h 21600"/>
                  <a:gd name="T14" fmla="*/ 17694720 60000 65536"/>
                  <a:gd name="T15" fmla="*/ 11796480 60000 65536"/>
                  <a:gd name="T16" fmla="*/ 11796480 60000 65536"/>
                  <a:gd name="T17" fmla="*/ 11796480 60000 65536"/>
                  <a:gd name="T18" fmla="*/ 0 60000 65536"/>
                  <a:gd name="T19" fmla="*/ 0 60000 65536"/>
                  <a:gd name="T20" fmla="*/ 0 60000 65536"/>
                  <a:gd name="T21" fmla="*/ 788 w 21600"/>
                  <a:gd name="T22" fmla="*/ 22444 h 21600"/>
                  <a:gd name="T23" fmla="*/ 21094 w 21600"/>
                  <a:gd name="T24" fmla="*/ 28294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zh-CN" altLang="en-US"/>
              </a:p>
            </p:txBody>
          </p:sp>
          <p:sp>
            <p:nvSpPr>
              <p:cNvPr id="85" name="Line 12"/>
              <p:cNvSpPr>
                <a:spLocks noChangeShapeType="1"/>
              </p:cNvSpPr>
              <p:nvPr/>
            </p:nvSpPr>
            <p:spPr bwMode="auto">
              <a:xfrm>
                <a:off x="850" y="2400"/>
                <a:ext cx="1646" cy="528"/>
              </a:xfrm>
              <a:prstGeom prst="line">
                <a:avLst/>
              </a:prstGeom>
              <a:noFill/>
              <a:ln w="38100">
                <a:solidFill>
                  <a:schemeClr val="tx1"/>
                </a:solidFill>
                <a:round/>
                <a:headEnd/>
                <a:tailEnd/>
              </a:ln>
            </p:spPr>
            <p:txBody>
              <a:bodyPr/>
              <a:lstStyle/>
              <a:p>
                <a:endParaRPr lang="zh-CN" altLang="en-US"/>
              </a:p>
            </p:txBody>
          </p:sp>
          <p:sp>
            <p:nvSpPr>
              <p:cNvPr id="86" name="Line 13"/>
              <p:cNvSpPr>
                <a:spLocks noChangeShapeType="1"/>
              </p:cNvSpPr>
              <p:nvPr/>
            </p:nvSpPr>
            <p:spPr bwMode="auto">
              <a:xfrm flipV="1">
                <a:off x="919" y="2928"/>
                <a:ext cx="1508" cy="528"/>
              </a:xfrm>
              <a:prstGeom prst="line">
                <a:avLst/>
              </a:prstGeom>
              <a:noFill/>
              <a:ln w="38100">
                <a:solidFill>
                  <a:schemeClr val="tx1"/>
                </a:solidFill>
                <a:round/>
                <a:headEnd/>
                <a:tailEnd/>
              </a:ln>
            </p:spPr>
            <p:txBody>
              <a:bodyPr/>
              <a:lstStyle/>
              <a:p>
                <a:endParaRPr lang="zh-CN" altLang="en-US"/>
              </a:p>
            </p:txBody>
          </p:sp>
          <p:sp>
            <p:nvSpPr>
              <p:cNvPr id="87" name="Freeform 14"/>
              <p:cNvSpPr>
                <a:spLocks/>
              </p:cNvSpPr>
              <p:nvPr/>
            </p:nvSpPr>
            <p:spPr bwMode="auto">
              <a:xfrm>
                <a:off x="1730" y="2730"/>
                <a:ext cx="149" cy="396"/>
              </a:xfrm>
              <a:custGeom>
                <a:avLst/>
                <a:gdLst>
                  <a:gd name="T0" fmla="*/ 56 w 104"/>
                  <a:gd name="T1" fmla="*/ 0 h 288"/>
                  <a:gd name="T2" fmla="*/ 8 w 104"/>
                  <a:gd name="T3" fmla="*/ 144 h 288"/>
                  <a:gd name="T4" fmla="*/ 104 w 104"/>
                  <a:gd name="T5" fmla="*/ 288 h 288"/>
                  <a:gd name="T6" fmla="*/ 0 60000 65536"/>
                  <a:gd name="T7" fmla="*/ 0 60000 65536"/>
                  <a:gd name="T8" fmla="*/ 0 60000 65536"/>
                  <a:gd name="T9" fmla="*/ 0 w 104"/>
                  <a:gd name="T10" fmla="*/ 0 h 288"/>
                  <a:gd name="T11" fmla="*/ 104 w 104"/>
                  <a:gd name="T12" fmla="*/ 288 h 288"/>
                </a:gdLst>
                <a:ahLst/>
                <a:cxnLst>
                  <a:cxn ang="T6">
                    <a:pos x="T0" y="T1"/>
                  </a:cxn>
                  <a:cxn ang="T7">
                    <a:pos x="T2" y="T3"/>
                  </a:cxn>
                  <a:cxn ang="T8">
                    <a:pos x="T4" y="T5"/>
                  </a:cxn>
                </a:cxnLst>
                <a:rect l="T9" t="T10" r="T11" b="T12"/>
                <a:pathLst>
                  <a:path w="104" h="288">
                    <a:moveTo>
                      <a:pt x="56" y="0"/>
                    </a:moveTo>
                    <a:cubicBezTo>
                      <a:pt x="28" y="48"/>
                      <a:pt x="0" y="96"/>
                      <a:pt x="8" y="144"/>
                    </a:cubicBezTo>
                    <a:cubicBezTo>
                      <a:pt x="16" y="192"/>
                      <a:pt x="88" y="264"/>
                      <a:pt x="104" y="288"/>
                    </a:cubicBezTo>
                  </a:path>
                </a:pathLst>
              </a:custGeom>
              <a:noFill/>
              <a:ln w="38100">
                <a:solidFill>
                  <a:srgbClr val="FF0000"/>
                </a:solidFill>
                <a:round/>
                <a:headEnd/>
                <a:tailEnd/>
              </a:ln>
            </p:spPr>
            <p:txBody>
              <a:bodyPr/>
              <a:lstStyle/>
              <a:p>
                <a:endParaRPr lang="zh-CN" altLang="en-US"/>
              </a:p>
            </p:txBody>
          </p:sp>
        </p:grpSp>
        <p:sp>
          <p:nvSpPr>
            <p:cNvPr id="79" name="Text Box 15"/>
            <p:cNvSpPr txBox="1">
              <a:spLocks noChangeArrowheads="1"/>
            </p:cNvSpPr>
            <p:nvPr/>
          </p:nvSpPr>
          <p:spPr bwMode="auto">
            <a:xfrm>
              <a:off x="1066800" y="5486400"/>
              <a:ext cx="3200400" cy="519113"/>
            </a:xfrm>
            <a:prstGeom prst="rect">
              <a:avLst/>
            </a:prstGeom>
            <a:noFill/>
            <a:ln w="9525">
              <a:noFill/>
              <a:miter lim="800000"/>
              <a:headEnd/>
              <a:tailEnd/>
            </a:ln>
          </p:spPr>
          <p:txBody>
            <a:bodyPr>
              <a:spAutoFit/>
            </a:bodyPr>
            <a:lstStyle/>
            <a:p>
              <a:pPr>
                <a:spcBef>
                  <a:spcPct val="50000"/>
                </a:spcBef>
              </a:pPr>
              <a:r>
                <a:rPr lang="zh-CN" altLang="en-US">
                  <a:solidFill>
                    <a:srgbClr val="3333FF"/>
                  </a:solidFill>
                  <a:ea typeface="黑体" pitchFamily="49" charset="-122"/>
                </a:rPr>
                <a:t>通过望远镜看物体</a:t>
              </a:r>
            </a:p>
          </p:txBody>
        </p:sp>
        <p:sp>
          <p:nvSpPr>
            <p:cNvPr id="80" name="AutoShape 16"/>
            <p:cNvSpPr>
              <a:spLocks noChangeArrowheads="1"/>
            </p:cNvSpPr>
            <p:nvPr/>
          </p:nvSpPr>
          <p:spPr bwMode="auto">
            <a:xfrm>
              <a:off x="2514600" y="1066800"/>
              <a:ext cx="1371600" cy="533400"/>
            </a:xfrm>
            <a:prstGeom prst="wedgeRoundRectCallout">
              <a:avLst>
                <a:gd name="adj1" fmla="val -79861"/>
                <a:gd name="adj2" fmla="val 108630"/>
                <a:gd name="adj3" fmla="val 16667"/>
              </a:avLst>
            </a:prstGeom>
            <a:noFill/>
            <a:ln w="38100">
              <a:solidFill>
                <a:srgbClr val="FF99CC"/>
              </a:solidFill>
              <a:miter lim="800000"/>
              <a:headEnd/>
              <a:tailEnd/>
            </a:ln>
          </p:spPr>
          <p:txBody>
            <a:bodyPr/>
            <a:lstStyle/>
            <a:p>
              <a:pPr algn="ctr"/>
              <a:r>
                <a:rPr lang="zh-CN" altLang="en-US">
                  <a:ea typeface="黑体" pitchFamily="49" charset="-122"/>
                </a:rPr>
                <a:t>物体</a:t>
              </a:r>
            </a:p>
          </p:txBody>
        </p:sp>
        <p:sp>
          <p:nvSpPr>
            <p:cNvPr id="81" name="AutoShape 17"/>
            <p:cNvSpPr>
              <a:spLocks noChangeArrowheads="1"/>
            </p:cNvSpPr>
            <p:nvPr/>
          </p:nvSpPr>
          <p:spPr bwMode="auto">
            <a:xfrm>
              <a:off x="1905000" y="3352800"/>
              <a:ext cx="2743200" cy="609600"/>
            </a:xfrm>
            <a:prstGeom prst="wedgeRoundRectCallout">
              <a:avLst>
                <a:gd name="adj1" fmla="val -57931"/>
                <a:gd name="adj2" fmla="val 115106"/>
                <a:gd name="adj3" fmla="val 16667"/>
              </a:avLst>
            </a:prstGeom>
            <a:noFill/>
            <a:ln w="38100">
              <a:solidFill>
                <a:srgbClr val="FF99CC"/>
              </a:solidFill>
              <a:miter lim="800000"/>
              <a:headEnd/>
              <a:tailEnd/>
            </a:ln>
          </p:spPr>
          <p:txBody>
            <a:bodyPr/>
            <a:lstStyle/>
            <a:p>
              <a:pPr algn="ctr"/>
              <a:r>
                <a:rPr lang="zh-CN" altLang="en-US">
                  <a:ea typeface="黑体" pitchFamily="49" charset="-122"/>
                </a:rPr>
                <a:t>缩小的虚像</a:t>
              </a:r>
            </a:p>
          </p:txBody>
        </p:sp>
        <p:sp>
          <p:nvSpPr>
            <p:cNvPr id="82" name="Text Box 18"/>
            <p:cNvSpPr txBox="1">
              <a:spLocks noChangeArrowheads="1"/>
            </p:cNvSpPr>
            <p:nvPr/>
          </p:nvSpPr>
          <p:spPr bwMode="auto">
            <a:xfrm>
              <a:off x="4572000" y="3352801"/>
              <a:ext cx="4343400" cy="3431659"/>
            </a:xfrm>
            <a:prstGeom prst="rect">
              <a:avLst/>
            </a:prstGeom>
            <a:noFill/>
            <a:ln w="9525">
              <a:noFill/>
              <a:miter lim="800000"/>
              <a:headEnd/>
              <a:tailEnd/>
            </a:ln>
          </p:spPr>
          <p:txBody>
            <a:bodyPr>
              <a:spAutoFit/>
            </a:bodyPr>
            <a:lstStyle/>
            <a:p>
              <a:pPr>
                <a:spcBef>
                  <a:spcPct val="50000"/>
                </a:spcBef>
              </a:pPr>
              <a:r>
                <a:rPr lang="zh-CN" altLang="en-US" sz="3200" dirty="0">
                  <a:solidFill>
                    <a:srgbClr val="CC0000"/>
                  </a:solidFill>
                  <a:ea typeface="楷体_GB2312" pitchFamily="49" charset="-122"/>
                </a:rPr>
                <a:t>        </a:t>
              </a:r>
              <a:r>
                <a:rPr lang="zh-CN" altLang="en-US" sz="2000" dirty="0">
                  <a:solidFill>
                    <a:schemeClr val="tx2"/>
                  </a:solidFill>
                  <a:ea typeface="楷体_GB2312" pitchFamily="49" charset="-122"/>
                </a:rPr>
                <a:t>通过目镜可观察物体的虚像，</a:t>
              </a:r>
              <a:r>
                <a:rPr lang="zh-CN" altLang="en-US" sz="2000" dirty="0">
                  <a:solidFill>
                    <a:srgbClr val="3333FF"/>
                  </a:solidFill>
                  <a:ea typeface="楷体_GB2312" pitchFamily="49" charset="-122"/>
                </a:rPr>
                <a:t>视角增大</a:t>
              </a:r>
              <a:r>
                <a:rPr lang="zh-CN" altLang="en-US" sz="2000" dirty="0">
                  <a:solidFill>
                    <a:schemeClr val="tx2"/>
                  </a:solidFill>
                  <a:ea typeface="楷体_GB2312" pitchFamily="49" charset="-122"/>
                </a:rPr>
                <a:t>了，好像物体被移近，从而使我们能看清远处的物体。</a:t>
              </a:r>
            </a:p>
          </p:txBody>
        </p:sp>
        <p:sp>
          <p:nvSpPr>
            <p:cNvPr id="83" name="Rectangle 20"/>
            <p:cNvSpPr>
              <a:spLocks noChangeArrowheads="1"/>
            </p:cNvSpPr>
            <p:nvPr/>
          </p:nvSpPr>
          <p:spPr bwMode="auto">
            <a:xfrm>
              <a:off x="6019800" y="1752600"/>
              <a:ext cx="896938" cy="519113"/>
            </a:xfrm>
            <a:prstGeom prst="rect">
              <a:avLst/>
            </a:prstGeom>
            <a:noFill/>
            <a:ln w="9525">
              <a:noFill/>
              <a:miter lim="800000"/>
              <a:headEnd/>
              <a:tailEnd/>
            </a:ln>
          </p:spPr>
          <p:txBody>
            <a:bodyPr wrap="none">
              <a:spAutoFit/>
            </a:bodyPr>
            <a:lstStyle/>
            <a:p>
              <a:r>
                <a:rPr lang="zh-CN" altLang="en-US">
                  <a:ea typeface="黑体" pitchFamily="49" charset="-122"/>
                </a:rPr>
                <a:t>视角</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blinds(horizontal)">
                                      <p:cBhvr>
                                        <p:cTn id="10"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组合 5"/>
          <p:cNvGrpSpPr/>
          <p:nvPr/>
        </p:nvGrpSpPr>
        <p:grpSpPr>
          <a:xfrm>
            <a:off x="611560" y="1628800"/>
            <a:ext cx="1224136" cy="1408222"/>
            <a:chOff x="899592" y="2924944"/>
            <a:chExt cx="1224136" cy="1408222"/>
          </a:xfrm>
        </p:grpSpPr>
        <p:grpSp>
          <p:nvGrpSpPr>
            <p:cNvPr id="3" name="Group 106"/>
            <p:cNvGrpSpPr>
              <a:grpSpLocks/>
            </p:cNvGrpSpPr>
            <p:nvPr/>
          </p:nvGrpSpPr>
          <p:grpSpPr bwMode="auto">
            <a:xfrm>
              <a:off x="899592" y="2924944"/>
              <a:ext cx="1080120" cy="1008112"/>
              <a:chOff x="1803" y="999"/>
              <a:chExt cx="771" cy="990"/>
            </a:xfrm>
          </p:grpSpPr>
          <p:grpSp>
            <p:nvGrpSpPr>
              <p:cNvPr id="4" name="Group 107"/>
              <p:cNvGrpSpPr>
                <a:grpSpLocks/>
              </p:cNvGrpSpPr>
              <p:nvPr/>
            </p:nvGrpSpPr>
            <p:grpSpPr bwMode="auto">
              <a:xfrm>
                <a:off x="1803" y="999"/>
                <a:ext cx="771" cy="990"/>
                <a:chOff x="1803" y="999"/>
                <a:chExt cx="771" cy="990"/>
              </a:xfrm>
            </p:grpSpPr>
            <p:grpSp>
              <p:nvGrpSpPr>
                <p:cNvPr id="5" name="Group 108"/>
                <p:cNvGrpSpPr>
                  <a:grpSpLocks/>
                </p:cNvGrpSpPr>
                <p:nvPr/>
              </p:nvGrpSpPr>
              <p:grpSpPr bwMode="auto">
                <a:xfrm>
                  <a:off x="1803" y="999"/>
                  <a:ext cx="771" cy="990"/>
                  <a:chOff x="1803" y="999"/>
                  <a:chExt cx="771" cy="990"/>
                </a:xfrm>
              </p:grpSpPr>
              <p:sp>
                <p:nvSpPr>
                  <p:cNvPr id="31"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32"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33"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34"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35"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36"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30"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 name="Group 116"/>
              <p:cNvGrpSpPr>
                <a:grpSpLocks/>
              </p:cNvGrpSpPr>
              <p:nvPr/>
            </p:nvGrpSpPr>
            <p:grpSpPr bwMode="auto">
              <a:xfrm>
                <a:off x="2142" y="1359"/>
                <a:ext cx="343" cy="408"/>
                <a:chOff x="2142" y="1359"/>
                <a:chExt cx="343" cy="408"/>
              </a:xfrm>
            </p:grpSpPr>
            <p:sp>
              <p:nvSpPr>
                <p:cNvPr id="11"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12"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13"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14"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15"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16"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17"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18"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19"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20"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21"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22"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24"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25"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26"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27"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28"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8" name="TextBox 7"/>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合作提示</a:t>
              </a:r>
              <a:endParaRPr lang="zh-CN" altLang="en-US" sz="2000" b="1" i="1" dirty="0">
                <a:solidFill>
                  <a:srgbClr val="FF0000"/>
                </a:solidFill>
                <a:effectLst>
                  <a:outerShdw blurRad="38100" dist="38100" dir="2700000" algn="tl">
                    <a:srgbClr val="000000">
                      <a:alpha val="43137"/>
                    </a:srgbClr>
                  </a:outerShdw>
                </a:effectLst>
              </a:endParaRPr>
            </a:p>
          </p:txBody>
        </p:sp>
      </p:grpSp>
      <p:sp>
        <p:nvSpPr>
          <p:cNvPr id="37" name="TextBox 36"/>
          <p:cNvSpPr txBox="1"/>
          <p:nvPr/>
        </p:nvSpPr>
        <p:spPr>
          <a:xfrm>
            <a:off x="2987824" y="1844824"/>
            <a:ext cx="4104456" cy="369332"/>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提示：学生做完练习题后教师总结提示！</a:t>
            </a:r>
            <a:endParaRPr lang="zh-CN" altLang="en-US" b="1" dirty="0">
              <a:solidFill>
                <a:srgbClr val="FF0000"/>
              </a:solidFill>
            </a:endParaRPr>
          </a:p>
        </p:txBody>
      </p:sp>
      <p:grpSp>
        <p:nvGrpSpPr>
          <p:cNvPr id="9" name="组合 70"/>
          <p:cNvGrpSpPr/>
          <p:nvPr/>
        </p:nvGrpSpPr>
        <p:grpSpPr>
          <a:xfrm>
            <a:off x="1403648" y="2204864"/>
            <a:ext cx="6624736" cy="3888432"/>
            <a:chOff x="1259632" y="2814441"/>
            <a:chExt cx="6624736" cy="1118615"/>
          </a:xfrm>
        </p:grpSpPr>
        <p:grpSp>
          <p:nvGrpSpPr>
            <p:cNvPr id="10" name="矩形 9"/>
            <p:cNvGrpSpPr>
              <a:grpSpLocks/>
            </p:cNvGrpSpPr>
            <p:nvPr/>
          </p:nvGrpSpPr>
          <p:grpSpPr bwMode="auto">
            <a:xfrm>
              <a:off x="1259632" y="2984892"/>
              <a:ext cx="6624736" cy="948164"/>
              <a:chOff x="845" y="899"/>
              <a:chExt cx="3978" cy="556"/>
            </a:xfrm>
          </p:grpSpPr>
          <p:pic>
            <p:nvPicPr>
              <p:cNvPr id="65" name="矩形 9"/>
              <p:cNvPicPr>
                <a:picLocks noChangeArrowheads="1"/>
              </p:cNvPicPr>
              <p:nvPr/>
            </p:nvPicPr>
            <p:blipFill>
              <a:blip r:embed="rId4" cstate="print"/>
              <a:srcRect/>
              <a:stretch>
                <a:fillRect/>
              </a:stretch>
            </p:blipFill>
            <p:spPr bwMode="auto">
              <a:xfrm>
                <a:off x="845" y="899"/>
                <a:ext cx="3978" cy="556"/>
              </a:xfrm>
              <a:prstGeom prst="rect">
                <a:avLst/>
              </a:prstGeom>
              <a:noFill/>
            </p:spPr>
          </p:pic>
          <p:sp>
            <p:nvSpPr>
              <p:cNvPr id="66" name="Text Box 12"/>
              <p:cNvSpPr txBox="1">
                <a:spLocks noChangeArrowheads="1"/>
              </p:cNvSpPr>
              <p:nvPr/>
            </p:nvSpPr>
            <p:spPr bwMode="auto">
              <a:xfrm>
                <a:off x="855" y="909"/>
                <a:ext cx="3960" cy="540"/>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64" name="Text Box 15"/>
            <p:cNvSpPr txBox="1">
              <a:spLocks noChangeArrowheads="1"/>
            </p:cNvSpPr>
            <p:nvPr/>
          </p:nvSpPr>
          <p:spPr bwMode="auto">
            <a:xfrm>
              <a:off x="1666626" y="2814441"/>
              <a:ext cx="592232" cy="295594"/>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52" name="Text Box 58"/>
            <p:cNvSpPr txBox="1">
              <a:spLocks noChangeArrowheads="1"/>
            </p:cNvSpPr>
            <p:nvPr/>
          </p:nvSpPr>
          <p:spPr bwMode="auto">
            <a:xfrm>
              <a:off x="2555776" y="3068960"/>
              <a:ext cx="4252913" cy="437043"/>
            </a:xfrm>
            <a:prstGeom prst="rect">
              <a:avLst/>
            </a:prstGeom>
            <a:noFill/>
            <a:ln w="9525">
              <a:noFill/>
              <a:miter lim="800000"/>
              <a:headEnd/>
              <a:tailEnd/>
            </a:ln>
          </p:spPr>
          <p:txBody>
            <a:bodyPr>
              <a:spAutoFit/>
            </a:bodyPr>
            <a:lstStyle/>
            <a:p>
              <a:pPr>
                <a:lnSpc>
                  <a:spcPct val="120000"/>
                </a:lnSpc>
              </a:pPr>
              <a:endParaRPr lang="zh-CN" altLang="en-US" sz="2000" dirty="0">
                <a:ea typeface="黑体" pitchFamily="49" charset="-122"/>
              </a:endParaRPr>
            </a:p>
          </p:txBody>
        </p:sp>
      </p:grpSp>
      <p:grpSp>
        <p:nvGrpSpPr>
          <p:cNvPr id="57" name="组合 56"/>
          <p:cNvGrpSpPr/>
          <p:nvPr/>
        </p:nvGrpSpPr>
        <p:grpSpPr>
          <a:xfrm>
            <a:off x="1907704" y="3068960"/>
            <a:ext cx="5548170" cy="3266535"/>
            <a:chOff x="457200" y="1388044"/>
            <a:chExt cx="7162799" cy="6438957"/>
          </a:xfrm>
        </p:grpSpPr>
        <p:sp>
          <p:nvSpPr>
            <p:cNvPr id="58" name="Text Box 2"/>
            <p:cNvSpPr txBox="1">
              <a:spLocks noChangeArrowheads="1"/>
            </p:cNvSpPr>
            <p:nvPr/>
          </p:nvSpPr>
          <p:spPr bwMode="auto">
            <a:xfrm>
              <a:off x="609601" y="1447801"/>
              <a:ext cx="3886199" cy="4519523"/>
            </a:xfrm>
            <a:prstGeom prst="rect">
              <a:avLst/>
            </a:prstGeom>
            <a:noFill/>
            <a:ln w="9525" algn="ctr">
              <a:noFill/>
              <a:miter lim="800000"/>
              <a:headEnd/>
              <a:tailEnd/>
            </a:ln>
          </p:spPr>
          <p:txBody>
            <a:bodyPr>
              <a:spAutoFit/>
            </a:bodyPr>
            <a:lstStyle/>
            <a:p>
              <a:pPr>
                <a:spcBef>
                  <a:spcPct val="50000"/>
                </a:spcBef>
              </a:pPr>
              <a:r>
                <a:rPr lang="zh-CN" altLang="en-US" sz="2000" dirty="0">
                  <a:solidFill>
                    <a:srgbClr val="CC0000"/>
                  </a:solidFill>
                  <a:ea typeface="楷体_GB2312" pitchFamily="49" charset="-122"/>
                </a:rPr>
                <a:t>        </a:t>
              </a:r>
              <a:r>
                <a:rPr lang="zh-CN" altLang="en-US" sz="2000" dirty="0">
                  <a:ea typeface="楷体_GB2312" pitchFamily="49" charset="-122"/>
                </a:rPr>
                <a:t>望远镜的物镜的直径很大，能够会聚更多的光，使得所成的像更加明亮。</a:t>
              </a:r>
              <a:r>
                <a:rPr lang="zh-CN" altLang="en-US" sz="2000" dirty="0">
                  <a:solidFill>
                    <a:srgbClr val="CC0000"/>
                  </a:solidFill>
                  <a:ea typeface="楷体_GB2312" pitchFamily="49" charset="-122"/>
                </a:rPr>
                <a:t> </a:t>
              </a:r>
            </a:p>
          </p:txBody>
        </p:sp>
        <p:sp>
          <p:nvSpPr>
            <p:cNvPr id="59" name="Text Box 3"/>
            <p:cNvSpPr txBox="1">
              <a:spLocks noChangeArrowheads="1"/>
            </p:cNvSpPr>
            <p:nvPr/>
          </p:nvSpPr>
          <p:spPr bwMode="auto">
            <a:xfrm>
              <a:off x="1752600" y="5029200"/>
              <a:ext cx="5867399" cy="2797801"/>
            </a:xfrm>
            <a:prstGeom prst="rect">
              <a:avLst/>
            </a:prstGeom>
            <a:noFill/>
            <a:ln w="9525" algn="ctr">
              <a:noFill/>
              <a:miter lim="800000"/>
              <a:headEnd/>
              <a:tailEnd/>
            </a:ln>
          </p:spPr>
          <p:txBody>
            <a:bodyPr>
              <a:spAutoFit/>
            </a:bodyPr>
            <a:lstStyle/>
            <a:p>
              <a:pPr>
                <a:spcBef>
                  <a:spcPct val="50000"/>
                </a:spcBef>
              </a:pPr>
              <a:r>
                <a:rPr lang="zh-CN" altLang="en-US" sz="3200" dirty="0">
                  <a:solidFill>
                    <a:srgbClr val="CC0000"/>
                  </a:solidFill>
                  <a:ea typeface="楷体_GB2312" pitchFamily="49" charset="-122"/>
                </a:rPr>
                <a:t>        </a:t>
              </a:r>
              <a:r>
                <a:rPr lang="zh-CN" altLang="en-US" sz="2000" dirty="0">
                  <a:solidFill>
                    <a:srgbClr val="3333FF"/>
                  </a:solidFill>
                  <a:ea typeface="楷体_GB2312" pitchFamily="49" charset="-122"/>
                </a:rPr>
                <a:t>除了凸透镜外，天文望远镜也常用凹面镜做物镜。</a:t>
              </a:r>
            </a:p>
          </p:txBody>
        </p:sp>
        <p:pic>
          <p:nvPicPr>
            <p:cNvPr id="60" name="Picture 4" descr="光学望远镜"/>
            <p:cNvPicPr>
              <a:picLocks noChangeAspect="1" noChangeArrowheads="1"/>
            </p:cNvPicPr>
            <p:nvPr/>
          </p:nvPicPr>
          <p:blipFill>
            <a:blip r:embed="rId5" cstate="print"/>
            <a:srcRect/>
            <a:stretch>
              <a:fillRect/>
            </a:stretch>
          </p:blipFill>
          <p:spPr bwMode="auto">
            <a:xfrm>
              <a:off x="4800600" y="1388044"/>
              <a:ext cx="2349992" cy="3690475"/>
            </a:xfrm>
            <a:prstGeom prst="rect">
              <a:avLst/>
            </a:prstGeom>
            <a:noFill/>
            <a:ln w="9525">
              <a:noFill/>
              <a:miter lim="800000"/>
              <a:headEnd/>
              <a:tailEnd/>
            </a:ln>
          </p:spPr>
        </p:pic>
        <p:grpSp>
          <p:nvGrpSpPr>
            <p:cNvPr id="61" name="Group 9"/>
            <p:cNvGrpSpPr>
              <a:grpSpLocks/>
            </p:cNvGrpSpPr>
            <p:nvPr/>
          </p:nvGrpSpPr>
          <p:grpSpPr bwMode="auto">
            <a:xfrm>
              <a:off x="457200" y="3810000"/>
              <a:ext cx="2971800" cy="1219200"/>
              <a:chOff x="288" y="2400"/>
              <a:chExt cx="1872" cy="768"/>
            </a:xfrm>
          </p:grpSpPr>
          <p:sp>
            <p:nvSpPr>
              <p:cNvPr id="62" name="AutoShape 6"/>
              <p:cNvSpPr>
                <a:spLocks noChangeArrowheads="1"/>
              </p:cNvSpPr>
              <p:nvPr/>
            </p:nvSpPr>
            <p:spPr bwMode="auto">
              <a:xfrm>
                <a:off x="288" y="2400"/>
                <a:ext cx="1872" cy="768"/>
              </a:xfrm>
              <a:prstGeom prst="wedgeEllipseCallout">
                <a:avLst>
                  <a:gd name="adj1" fmla="val 66560"/>
                  <a:gd name="adj2" fmla="val 103907"/>
                </a:avLst>
              </a:prstGeom>
              <a:noFill/>
              <a:ln w="38100">
                <a:solidFill>
                  <a:srgbClr val="FF99CC"/>
                </a:solidFill>
                <a:miter lim="800000"/>
                <a:headEnd/>
                <a:tailEnd/>
              </a:ln>
            </p:spPr>
            <p:txBody>
              <a:bodyPr/>
              <a:lstStyle/>
              <a:p>
                <a:pPr algn="ctr"/>
                <a:endParaRPr lang="zh-CN" altLang="en-US"/>
              </a:p>
            </p:txBody>
          </p:sp>
          <p:sp>
            <p:nvSpPr>
              <p:cNvPr id="63" name="Text Box 7"/>
              <p:cNvSpPr txBox="1">
                <a:spLocks noChangeArrowheads="1"/>
              </p:cNvSpPr>
              <p:nvPr/>
            </p:nvSpPr>
            <p:spPr bwMode="auto">
              <a:xfrm>
                <a:off x="384" y="2592"/>
                <a:ext cx="1691" cy="327"/>
              </a:xfrm>
              <a:prstGeom prst="rect">
                <a:avLst/>
              </a:prstGeom>
              <a:noFill/>
              <a:ln w="9525" algn="ctr">
                <a:noFill/>
                <a:miter lim="800000"/>
                <a:headEnd/>
                <a:tailEnd/>
              </a:ln>
            </p:spPr>
            <p:txBody>
              <a:bodyPr>
                <a:spAutoFit/>
              </a:bodyPr>
              <a:lstStyle/>
              <a:p>
                <a:pPr>
                  <a:spcBef>
                    <a:spcPct val="50000"/>
                  </a:spcBef>
                </a:pPr>
                <a:r>
                  <a:rPr lang="zh-CN" altLang="en-US">
                    <a:solidFill>
                      <a:srgbClr val="3333FF"/>
                    </a:solidFill>
                    <a:ea typeface="黑体" pitchFamily="49" charset="-122"/>
                  </a:rPr>
                  <a:t>凹面镜会聚光线</a:t>
                </a: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blinds(horizontal)">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sp>
        <p:nvSpPr>
          <p:cNvPr id="37" name="TextBox 36"/>
          <p:cNvSpPr txBox="1"/>
          <p:nvPr/>
        </p:nvSpPr>
        <p:spPr>
          <a:xfrm>
            <a:off x="2987824" y="1844824"/>
            <a:ext cx="4104456" cy="369332"/>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提示：学生做完练习题后教师总结提示！</a:t>
            </a:r>
            <a:endParaRPr lang="zh-CN" altLang="en-US" b="1" dirty="0">
              <a:solidFill>
                <a:srgbClr val="FF0000"/>
              </a:solidFill>
            </a:endParaRPr>
          </a:p>
        </p:txBody>
      </p:sp>
      <p:grpSp>
        <p:nvGrpSpPr>
          <p:cNvPr id="9" name="组合 70"/>
          <p:cNvGrpSpPr/>
          <p:nvPr/>
        </p:nvGrpSpPr>
        <p:grpSpPr>
          <a:xfrm>
            <a:off x="1403648" y="1844824"/>
            <a:ext cx="6624736" cy="4248472"/>
            <a:chOff x="1259632" y="2814441"/>
            <a:chExt cx="6624736" cy="1118615"/>
          </a:xfrm>
        </p:grpSpPr>
        <p:grpSp>
          <p:nvGrpSpPr>
            <p:cNvPr id="10" name="矩形 9"/>
            <p:cNvGrpSpPr>
              <a:grpSpLocks/>
            </p:cNvGrpSpPr>
            <p:nvPr/>
          </p:nvGrpSpPr>
          <p:grpSpPr bwMode="auto">
            <a:xfrm>
              <a:off x="1259632" y="2984892"/>
              <a:ext cx="6624736" cy="948164"/>
              <a:chOff x="845" y="899"/>
              <a:chExt cx="3978" cy="556"/>
            </a:xfrm>
          </p:grpSpPr>
          <p:pic>
            <p:nvPicPr>
              <p:cNvPr id="65" name="矩形 9"/>
              <p:cNvPicPr>
                <a:picLocks noChangeArrowheads="1"/>
              </p:cNvPicPr>
              <p:nvPr/>
            </p:nvPicPr>
            <p:blipFill>
              <a:blip r:embed="rId4" cstate="print"/>
              <a:srcRect/>
              <a:stretch>
                <a:fillRect/>
              </a:stretch>
            </p:blipFill>
            <p:spPr bwMode="auto">
              <a:xfrm>
                <a:off x="845" y="899"/>
                <a:ext cx="3978" cy="556"/>
              </a:xfrm>
              <a:prstGeom prst="rect">
                <a:avLst/>
              </a:prstGeom>
              <a:noFill/>
            </p:spPr>
          </p:pic>
          <p:sp>
            <p:nvSpPr>
              <p:cNvPr id="66" name="Text Box 12"/>
              <p:cNvSpPr txBox="1">
                <a:spLocks noChangeArrowheads="1"/>
              </p:cNvSpPr>
              <p:nvPr/>
            </p:nvSpPr>
            <p:spPr bwMode="auto">
              <a:xfrm>
                <a:off x="855" y="909"/>
                <a:ext cx="3960" cy="540"/>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64" name="Text Box 15"/>
            <p:cNvSpPr txBox="1">
              <a:spLocks noChangeArrowheads="1"/>
            </p:cNvSpPr>
            <p:nvPr/>
          </p:nvSpPr>
          <p:spPr bwMode="auto">
            <a:xfrm>
              <a:off x="1666626" y="2814441"/>
              <a:ext cx="592232" cy="295594"/>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52" name="Text Box 58"/>
            <p:cNvSpPr txBox="1">
              <a:spLocks noChangeArrowheads="1"/>
            </p:cNvSpPr>
            <p:nvPr/>
          </p:nvSpPr>
          <p:spPr bwMode="auto">
            <a:xfrm>
              <a:off x="2555776" y="3068960"/>
              <a:ext cx="4252913" cy="437043"/>
            </a:xfrm>
            <a:prstGeom prst="rect">
              <a:avLst/>
            </a:prstGeom>
            <a:noFill/>
            <a:ln w="9525">
              <a:noFill/>
              <a:miter lim="800000"/>
              <a:headEnd/>
              <a:tailEnd/>
            </a:ln>
          </p:spPr>
          <p:txBody>
            <a:bodyPr>
              <a:spAutoFit/>
            </a:bodyPr>
            <a:lstStyle/>
            <a:p>
              <a:pPr>
                <a:lnSpc>
                  <a:spcPct val="120000"/>
                </a:lnSpc>
              </a:pPr>
              <a:endParaRPr lang="zh-CN" altLang="en-US" sz="2000" dirty="0">
                <a:ea typeface="黑体" pitchFamily="49" charset="-122"/>
              </a:endParaRPr>
            </a:p>
          </p:txBody>
        </p:sp>
      </p:grpSp>
      <p:grpSp>
        <p:nvGrpSpPr>
          <p:cNvPr id="2" name="组合 5"/>
          <p:cNvGrpSpPr/>
          <p:nvPr/>
        </p:nvGrpSpPr>
        <p:grpSpPr>
          <a:xfrm>
            <a:off x="899592" y="1268760"/>
            <a:ext cx="1224136" cy="1408222"/>
            <a:chOff x="899592" y="2924944"/>
            <a:chExt cx="1224136" cy="1408222"/>
          </a:xfrm>
        </p:grpSpPr>
        <p:grpSp>
          <p:nvGrpSpPr>
            <p:cNvPr id="3" name="Group 106"/>
            <p:cNvGrpSpPr>
              <a:grpSpLocks/>
            </p:cNvGrpSpPr>
            <p:nvPr/>
          </p:nvGrpSpPr>
          <p:grpSpPr bwMode="auto">
            <a:xfrm>
              <a:off x="899592" y="2924944"/>
              <a:ext cx="1080120" cy="1008112"/>
              <a:chOff x="1803" y="999"/>
              <a:chExt cx="771" cy="990"/>
            </a:xfrm>
          </p:grpSpPr>
          <p:grpSp>
            <p:nvGrpSpPr>
              <p:cNvPr id="4" name="Group 107"/>
              <p:cNvGrpSpPr>
                <a:grpSpLocks/>
              </p:cNvGrpSpPr>
              <p:nvPr/>
            </p:nvGrpSpPr>
            <p:grpSpPr bwMode="auto">
              <a:xfrm>
                <a:off x="1803" y="999"/>
                <a:ext cx="771" cy="990"/>
                <a:chOff x="1803" y="999"/>
                <a:chExt cx="771" cy="990"/>
              </a:xfrm>
            </p:grpSpPr>
            <p:grpSp>
              <p:nvGrpSpPr>
                <p:cNvPr id="5" name="Group 108"/>
                <p:cNvGrpSpPr>
                  <a:grpSpLocks/>
                </p:cNvGrpSpPr>
                <p:nvPr/>
              </p:nvGrpSpPr>
              <p:grpSpPr bwMode="auto">
                <a:xfrm>
                  <a:off x="1803" y="999"/>
                  <a:ext cx="771" cy="990"/>
                  <a:chOff x="1803" y="999"/>
                  <a:chExt cx="771" cy="990"/>
                </a:xfrm>
              </p:grpSpPr>
              <p:sp>
                <p:nvSpPr>
                  <p:cNvPr id="31"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32"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33"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34"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35"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36"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30"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 name="Group 116"/>
              <p:cNvGrpSpPr>
                <a:grpSpLocks/>
              </p:cNvGrpSpPr>
              <p:nvPr/>
            </p:nvGrpSpPr>
            <p:grpSpPr bwMode="auto">
              <a:xfrm>
                <a:off x="2142" y="1359"/>
                <a:ext cx="343" cy="408"/>
                <a:chOff x="2142" y="1359"/>
                <a:chExt cx="343" cy="408"/>
              </a:xfrm>
            </p:grpSpPr>
            <p:sp>
              <p:nvSpPr>
                <p:cNvPr id="11"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12"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13"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14"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15"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16"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17"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18"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19"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20"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21"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22"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24"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25"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26"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27"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28"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8" name="TextBox 7"/>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合作提示</a:t>
              </a:r>
              <a:endParaRPr lang="zh-CN" altLang="en-US" sz="2000" b="1" i="1" dirty="0">
                <a:solidFill>
                  <a:srgbClr val="FF0000"/>
                </a:solidFill>
                <a:effectLst>
                  <a:outerShdw blurRad="38100" dist="38100" dir="2700000" algn="tl">
                    <a:srgbClr val="000000">
                      <a:alpha val="43137"/>
                    </a:srgbClr>
                  </a:outerShdw>
                </a:effectLst>
              </a:endParaRPr>
            </a:p>
          </p:txBody>
        </p:sp>
      </p:grpSp>
      <p:pic>
        <p:nvPicPr>
          <p:cNvPr id="57" name="Picture 7" descr="a26ad0185b322c1035fa41e4"/>
          <p:cNvPicPr>
            <a:picLocks noChangeAspect="1" noChangeArrowheads="1"/>
          </p:cNvPicPr>
          <p:nvPr/>
        </p:nvPicPr>
        <p:blipFill>
          <a:blip r:embed="rId5" cstate="print"/>
          <a:srcRect/>
          <a:stretch>
            <a:fillRect/>
          </a:stretch>
        </p:blipFill>
        <p:spPr bwMode="auto">
          <a:xfrm>
            <a:off x="1763688" y="2852936"/>
            <a:ext cx="4365104" cy="2622029"/>
          </a:xfrm>
          <a:prstGeom prst="rect">
            <a:avLst/>
          </a:prstGeom>
          <a:noFill/>
          <a:ln w="9525">
            <a:noFill/>
            <a:miter lim="800000"/>
            <a:headEnd/>
            <a:tailEnd/>
          </a:ln>
        </p:spPr>
      </p:pic>
      <p:sp>
        <p:nvSpPr>
          <p:cNvPr id="58" name="Text Box 4"/>
          <p:cNvSpPr txBox="1">
            <a:spLocks noChangeArrowheads="1"/>
          </p:cNvSpPr>
          <p:nvPr/>
        </p:nvSpPr>
        <p:spPr bwMode="auto">
          <a:xfrm>
            <a:off x="6300192" y="2852936"/>
            <a:ext cx="1607096" cy="2308324"/>
          </a:xfrm>
          <a:prstGeom prst="rect">
            <a:avLst/>
          </a:prstGeom>
          <a:noFill/>
          <a:ln w="9525" algn="ctr">
            <a:noFill/>
            <a:miter lim="800000"/>
            <a:headEnd/>
            <a:tailEnd/>
          </a:ln>
        </p:spPr>
        <p:txBody>
          <a:bodyPr wrap="square">
            <a:spAutoFit/>
          </a:bodyPr>
          <a:lstStyle/>
          <a:p>
            <a:r>
              <a:rPr lang="zh-CN" altLang="en-US" dirty="0">
                <a:solidFill>
                  <a:srgbClr val="FF0000"/>
                </a:solidFill>
                <a:latin typeface="Arial" pitchFamily="34" charset="0"/>
                <a:ea typeface="仿宋_GB2312" pitchFamily="49" charset="-122"/>
              </a:rPr>
              <a:t>        </a:t>
            </a:r>
            <a:r>
              <a:rPr lang="zh-CN" altLang="en-US" dirty="0">
                <a:solidFill>
                  <a:srgbClr val="FF0000"/>
                </a:solidFill>
                <a:latin typeface="Arial" pitchFamily="34" charset="0"/>
                <a:ea typeface="黑体" pitchFamily="49" charset="-122"/>
              </a:rPr>
              <a:t>哈勃天文望远镜。把天文望远镜安置在大气层外，可以免受大气层的干扰，得到更清晰的天体照片。</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randombar(horizontal)">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blinds(horizontal)">
                                      <p:cBhvr>
                                        <p:cTn id="12" dur="500"/>
                                        <p:tgtEl>
                                          <p:spTgt spid="5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blinds(horizontal)">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blinds(horizontal)">
                                      <p:cBhvr>
                                        <p:cTn id="2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8"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29"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960519"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例题</a:t>
            </a:r>
            <a:r>
              <a:rPr lang="en-US" altLang="zh-CN" sz="2000" b="1" dirty="0" smtClean="0">
                <a:solidFill>
                  <a:schemeClr val="bg1"/>
                </a:solidFill>
                <a:latin typeface="黑体" pitchFamily="49" charset="-122"/>
                <a:ea typeface="黑体" pitchFamily="49" charset="-122"/>
              </a:rPr>
              <a:t>1</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6" name="组合 5"/>
          <p:cNvGrpSpPr/>
          <p:nvPr/>
        </p:nvGrpSpPr>
        <p:grpSpPr>
          <a:xfrm>
            <a:off x="755576" y="1268760"/>
            <a:ext cx="1008112" cy="1033365"/>
            <a:chOff x="899592" y="4509120"/>
            <a:chExt cx="1224136" cy="1713515"/>
          </a:xfrm>
        </p:grpSpPr>
        <p:grpSp>
          <p:nvGrpSpPr>
            <p:cNvPr id="7" name="Group 72"/>
            <p:cNvGrpSpPr>
              <a:grpSpLocks/>
            </p:cNvGrpSpPr>
            <p:nvPr/>
          </p:nvGrpSpPr>
          <p:grpSpPr bwMode="auto">
            <a:xfrm>
              <a:off x="971600" y="4509120"/>
              <a:ext cx="1152128" cy="1080120"/>
              <a:chOff x="2931" y="1000"/>
              <a:chExt cx="771" cy="990"/>
            </a:xfrm>
          </p:grpSpPr>
          <p:grpSp>
            <p:nvGrpSpPr>
              <p:cNvPr id="9"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10"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28673" name="Rectangle 1"/>
          <p:cNvSpPr>
            <a:spLocks noChangeArrowheads="1"/>
          </p:cNvSpPr>
          <p:nvPr/>
        </p:nvSpPr>
        <p:spPr bwMode="auto">
          <a:xfrm>
            <a:off x="1835696" y="2142728"/>
            <a:ext cx="6336704"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利用显微镜观察物体时</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物体一定要放在物镜下</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8674" name="Rectangle 2"/>
          <p:cNvSpPr>
            <a:spLocks noChangeArrowheads="1"/>
          </p:cNvSpPr>
          <p:nvPr/>
        </p:nvSpPr>
        <p:spPr bwMode="auto">
          <a:xfrm>
            <a:off x="1979712" y="2780928"/>
            <a:ext cx="511256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大于二倍焦距的地方</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B.</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大于一倍焦距小于二倍焦距的地方</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C.</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小于一倍焦距的地方</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D.</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二倍焦距的地方</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8675" name="Rectangle 3"/>
          <p:cNvSpPr>
            <a:spLocks noChangeArrowheads="1"/>
          </p:cNvSpPr>
          <p:nvPr/>
        </p:nvSpPr>
        <p:spPr bwMode="auto">
          <a:xfrm>
            <a:off x="2051720" y="4446984"/>
            <a:ext cx="583264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rgbClr val="FF0000"/>
                </a:solidFill>
                <a:effectLst/>
                <a:latin typeface="Times New Roman" pitchFamily="18" charset="0"/>
                <a:ea typeface="楷体_GB2312" charset="-122"/>
                <a:cs typeface="Times New Roman" pitchFamily="18" charset="0"/>
              </a:rPr>
              <a:t>【</a:t>
            </a:r>
            <a:r>
              <a:rPr kumimoji="0" lang="zh-CN" sz="2000" b="0" i="0" u="none" strike="noStrike" cap="none" normalizeH="0" baseline="0" dirty="0" smtClean="0">
                <a:ln>
                  <a:noFill/>
                </a:ln>
                <a:solidFill>
                  <a:srgbClr val="FF0000"/>
                </a:solidFill>
                <a:effectLst/>
                <a:latin typeface="Times New Roman" pitchFamily="18" charset="0"/>
                <a:ea typeface="楷体_GB2312" charset="-122"/>
                <a:cs typeface="Times New Roman" pitchFamily="18" charset="0"/>
              </a:rPr>
              <a:t>解析</a:t>
            </a:r>
            <a:r>
              <a:rPr kumimoji="0" lang="zh-CN" altLang="zh-CN" sz="2000" b="0" i="0" u="none" strike="noStrike" cap="none" normalizeH="0" baseline="0" dirty="0" smtClean="0">
                <a:ln>
                  <a:noFill/>
                </a:ln>
                <a:solidFill>
                  <a:srgbClr val="FF0000"/>
                </a:solidFill>
                <a:effectLst/>
                <a:latin typeface="Times New Roman" pitchFamily="18" charset="0"/>
                <a:ea typeface="楷体_GB2312" charset="-122"/>
                <a:cs typeface="Times New Roman" pitchFamily="18" charset="0"/>
              </a:rPr>
              <a:t>】</a:t>
            </a:r>
            <a:r>
              <a:rPr kumimoji="0" lang="zh-CN" sz="2000" b="0" i="0" u="none" strike="noStrike" cap="none" normalizeH="0" baseline="0" dirty="0" smtClean="0">
                <a:ln>
                  <a:noFill/>
                </a:ln>
                <a:solidFill>
                  <a:schemeClr val="tx1"/>
                </a:solidFill>
                <a:effectLst/>
                <a:latin typeface="Times New Roman" pitchFamily="18" charset="0"/>
                <a:ea typeface="楷体_GB2312" charset="-122"/>
                <a:cs typeface="Times New Roman" pitchFamily="18" charset="0"/>
              </a:rPr>
              <a:t>选</a:t>
            </a:r>
            <a:r>
              <a:rPr kumimoji="0" lang="en-US" altLang="zh-CN" sz="2000" b="0" i="0" u="none" strike="noStrike" cap="none" normalizeH="0" baseline="0" dirty="0" smtClean="0">
                <a:ln>
                  <a:noFill/>
                </a:ln>
                <a:solidFill>
                  <a:schemeClr val="tx1"/>
                </a:solidFill>
                <a:effectLst/>
                <a:latin typeface="Times New Roman" pitchFamily="18" charset="0"/>
                <a:ea typeface="楷体_GB2312" charset="-122"/>
                <a:cs typeface="Times New Roman" pitchFamily="18" charset="0"/>
              </a:rPr>
              <a:t>B</a:t>
            </a:r>
            <a:r>
              <a:rPr kumimoji="0" lang="zh-CN" altLang="en-US" sz="2000" b="0" i="0" u="none" strike="noStrike" cap="none" normalizeH="0" baseline="0" dirty="0" smtClean="0">
                <a:ln>
                  <a:noFill/>
                </a:ln>
                <a:solidFill>
                  <a:schemeClr val="tx1"/>
                </a:solidFill>
                <a:effectLst/>
                <a:latin typeface="Times New Roman" pitchFamily="18" charset="0"/>
                <a:ea typeface="楷体_GB2312" charset="-122"/>
                <a:cs typeface="Times New Roman" pitchFamily="18" charset="0"/>
              </a:rPr>
              <a:t>。本题考查显微镜的成像原理。物体通过显微镜的物镜成倒立、放大的实像</a:t>
            </a:r>
            <a:r>
              <a:rPr kumimoji="0" lang="en-US" altLang="zh-CN" sz="2000" b="0" i="0" u="none" strike="noStrike" cap="none" normalizeH="0" baseline="0" dirty="0" smtClean="0">
                <a:ln>
                  <a:noFill/>
                </a:ln>
                <a:solidFill>
                  <a:schemeClr val="tx1"/>
                </a:solidFill>
                <a:effectLst/>
                <a:latin typeface="Times New Roman" pitchFamily="18" charset="0"/>
                <a:ea typeface="楷体_GB2312" charset="-122"/>
                <a:cs typeface="Times New Roman" pitchFamily="18" charset="0"/>
              </a:rPr>
              <a:t>,</a:t>
            </a:r>
            <a:r>
              <a:rPr kumimoji="0" lang="zh-CN" altLang="en-US" sz="2000" b="0" i="0" u="none" strike="noStrike" cap="none" normalizeH="0" baseline="0" dirty="0" smtClean="0">
                <a:ln>
                  <a:noFill/>
                </a:ln>
                <a:solidFill>
                  <a:schemeClr val="tx1"/>
                </a:solidFill>
                <a:effectLst/>
                <a:latin typeface="Times New Roman" pitchFamily="18" charset="0"/>
                <a:ea typeface="楷体_GB2312" charset="-122"/>
                <a:cs typeface="Times New Roman" pitchFamily="18" charset="0"/>
              </a:rPr>
              <a:t>物镜是凸透镜</a:t>
            </a:r>
            <a:r>
              <a:rPr kumimoji="0" lang="en-US" altLang="zh-CN" sz="2000" b="0" i="0" u="none" strike="noStrike" cap="none" normalizeH="0" baseline="0" dirty="0" smtClean="0">
                <a:ln>
                  <a:noFill/>
                </a:ln>
                <a:solidFill>
                  <a:schemeClr val="tx1"/>
                </a:solidFill>
                <a:effectLst/>
                <a:latin typeface="Times New Roman" pitchFamily="18" charset="0"/>
                <a:ea typeface="楷体_GB2312" charset="-122"/>
                <a:cs typeface="Times New Roman" pitchFamily="18" charset="0"/>
              </a:rPr>
              <a:t>,</a:t>
            </a:r>
            <a:r>
              <a:rPr kumimoji="0" lang="zh-CN" altLang="en-US" sz="2000" b="0" i="0" u="none" strike="noStrike" cap="none" normalizeH="0" baseline="0" dirty="0" smtClean="0">
                <a:ln>
                  <a:noFill/>
                </a:ln>
                <a:solidFill>
                  <a:schemeClr val="tx1"/>
                </a:solidFill>
                <a:effectLst/>
                <a:latin typeface="Times New Roman" pitchFamily="18" charset="0"/>
                <a:ea typeface="楷体_GB2312" charset="-122"/>
                <a:cs typeface="Times New Roman" pitchFamily="18" charset="0"/>
              </a:rPr>
              <a:t>因此要观察的物体一定要放在物镜的一倍焦距和二倍焦距之间。</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0" name="TextBox 39"/>
          <p:cNvSpPr txBox="1"/>
          <p:nvPr/>
        </p:nvSpPr>
        <p:spPr>
          <a:xfrm>
            <a:off x="7452320" y="2132856"/>
            <a:ext cx="864096" cy="369332"/>
          </a:xfrm>
          <a:prstGeom prst="rect">
            <a:avLst/>
          </a:prstGeom>
          <a:noFill/>
        </p:spPr>
        <p:txBody>
          <a:bodyPr wrap="square" rtlCol="0">
            <a:spAutoFit/>
          </a:bodyPr>
          <a:lstStyle/>
          <a:p>
            <a:r>
              <a:rPr lang="en-US" altLang="zh-CN" b="1" dirty="0" smtClean="0">
                <a:solidFill>
                  <a:srgbClr val="FF0000"/>
                </a:solidFill>
                <a:effectLst>
                  <a:outerShdw blurRad="38100" dist="38100" dir="2700000" algn="tl">
                    <a:srgbClr val="000000">
                      <a:alpha val="43137"/>
                    </a:srgbClr>
                  </a:outerShdw>
                </a:effectLst>
              </a:rPr>
              <a:t>B</a:t>
            </a:r>
            <a:endParaRPr lang="zh-CN" altLang="en-US" b="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675"/>
                                        </p:tgtEl>
                                        <p:attrNameLst>
                                          <p:attrName>style.visibility</p:attrName>
                                        </p:attrNameLst>
                                      </p:cBhvr>
                                      <p:to>
                                        <p:strVal val="visible"/>
                                      </p:to>
                                    </p:set>
                                    <p:animEffect transition="in" filter="blinds(horizontal)">
                                      <p:cBhvr>
                                        <p:cTn id="12" dur="5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960519"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例题</a:t>
            </a:r>
            <a:r>
              <a:rPr lang="en-US" altLang="zh-CN" sz="2000" b="1" dirty="0" smtClean="0">
                <a:solidFill>
                  <a:schemeClr val="bg1"/>
                </a:solidFill>
                <a:latin typeface="黑体" pitchFamily="49" charset="-122"/>
                <a:ea typeface="黑体" pitchFamily="49" charset="-122"/>
              </a:rPr>
              <a:t>2</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53249" name="Rectangle 1"/>
          <p:cNvSpPr>
            <a:spLocks noChangeArrowheads="1"/>
          </p:cNvSpPr>
          <p:nvPr/>
        </p:nvSpPr>
        <p:spPr bwMode="auto">
          <a:xfrm>
            <a:off x="1763688" y="1916832"/>
            <a:ext cx="626469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望远镜是用两组凸透镜组成的</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下面关于望远镜的说法中正确的是</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3250" name="Rectangle 2"/>
          <p:cNvSpPr>
            <a:spLocks noChangeArrowheads="1"/>
          </p:cNvSpPr>
          <p:nvPr/>
        </p:nvSpPr>
        <p:spPr bwMode="auto">
          <a:xfrm>
            <a:off x="1835696" y="2492896"/>
            <a:ext cx="590465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目镜、物镜直径相同</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B.</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目镜、物镜焦距相同</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C.</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物镜直径比目镜直径大</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目的是会聚更多的光</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D.</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通过目镜看到天体的像比实际的天体大</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3251" name="Rectangle 3"/>
          <p:cNvSpPr>
            <a:spLocks noChangeArrowheads="1"/>
          </p:cNvSpPr>
          <p:nvPr/>
        </p:nvSpPr>
        <p:spPr bwMode="auto">
          <a:xfrm>
            <a:off x="1907704" y="3717032"/>
            <a:ext cx="6300192"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sz="16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解析</a:t>
            </a:r>
            <a:r>
              <a:rPr kumimoji="0" lang="zh-CN" altLang="zh-CN" sz="16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选</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C</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。本题考查了望远镜的结构和原理。物镜的作用是使远处的物体在焦点附近成实像</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远处的物体发出的光线很弱</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为了会聚更多的光</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把物镜的口径做大</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故</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说法不正确、</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C</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说法正确。物镜的作用是使远处的物体在焦点附近成实像</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目镜的作用相当于放大镜</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物体在焦点以内成正立、放大的虚像。因此</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目镜的焦距小于物镜焦距</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故</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B</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说法不正确。望远镜的物镜成的像虽然比原来小</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但它离我们眼睛很近</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再加上目镜的放大作用</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视角变得很大</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看起来像是放大了</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实际还是缩小的像</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故</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D</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说法不正确</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故选</a:t>
            </a:r>
            <a:r>
              <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C</a:t>
            </a:r>
            <a:r>
              <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endParaRPr kumimoji="0" lang="zh-CN"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40" name="TextBox 39"/>
          <p:cNvSpPr txBox="1"/>
          <p:nvPr/>
        </p:nvSpPr>
        <p:spPr>
          <a:xfrm>
            <a:off x="2555776" y="2204864"/>
            <a:ext cx="864096" cy="369332"/>
          </a:xfrm>
          <a:prstGeom prst="rect">
            <a:avLst/>
          </a:prstGeom>
          <a:noFill/>
        </p:spPr>
        <p:txBody>
          <a:bodyPr wrap="square" rtlCol="0">
            <a:spAutoFit/>
          </a:bodyPr>
          <a:lstStyle/>
          <a:p>
            <a:r>
              <a:rPr lang="en-US" altLang="zh-CN" b="1" dirty="0" smtClean="0">
                <a:solidFill>
                  <a:srgbClr val="FF0000"/>
                </a:solidFill>
                <a:effectLst>
                  <a:outerShdw blurRad="38100" dist="38100" dir="2700000" algn="tl">
                    <a:srgbClr val="000000">
                      <a:alpha val="43137"/>
                    </a:srgbClr>
                  </a:outerShdw>
                </a:effectLst>
              </a:rPr>
              <a:t>C</a:t>
            </a:r>
            <a:endParaRPr lang="zh-CN" altLang="en-US" b="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3251"/>
                                        </p:tgtEl>
                                        <p:attrNameLst>
                                          <p:attrName>style.visibility</p:attrName>
                                        </p:attrNameLst>
                                      </p:cBhvr>
                                      <p:to>
                                        <p:strVal val="visible"/>
                                      </p:to>
                                    </p:set>
                                    <p:animEffect transition="in" filter="blinds(horizontal)">
                                      <p:cBhvr>
                                        <p:cTn id="12" dur="5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960519"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例题</a:t>
            </a:r>
            <a:r>
              <a:rPr lang="en-US" altLang="zh-CN" sz="2000" b="1" dirty="0" smtClean="0">
                <a:solidFill>
                  <a:schemeClr val="bg1"/>
                </a:solidFill>
                <a:latin typeface="黑体" pitchFamily="49" charset="-122"/>
                <a:ea typeface="黑体" pitchFamily="49" charset="-122"/>
              </a:rPr>
              <a:t>3</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55297" name="Rectangle 1"/>
          <p:cNvSpPr>
            <a:spLocks noChangeArrowheads="1"/>
          </p:cNvSpPr>
          <p:nvPr/>
        </p:nvSpPr>
        <p:spPr bwMode="auto">
          <a:xfrm>
            <a:off x="1835696" y="2142728"/>
            <a:ext cx="6336704"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显微镜的物镜相当于</a:t>
            </a:r>
            <a:r>
              <a:rPr kumimoji="0" lang="zh-CN" sz="2000"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目镜的作用相当于</a:t>
            </a:r>
            <a:r>
              <a:rPr kumimoji="0" lang="zh-CN" altLang="en-US" sz="2000"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如果物镜的放大倍数是</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10</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倍</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目镜的放大倍数是</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40</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倍</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则这个显微镜能把物体放大</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倍。</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5298" name="Rectangle 2"/>
          <p:cNvSpPr>
            <a:spLocks noChangeArrowheads="1"/>
          </p:cNvSpPr>
          <p:nvPr/>
        </p:nvSpPr>
        <p:spPr bwMode="auto">
          <a:xfrm>
            <a:off x="1763688" y="3429000"/>
            <a:ext cx="604867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解析</a:t>
            </a:r>
            <a:r>
              <a:rPr kumimoji="0" lang="zh-CN" alt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本题考查显微镜的作用及放大倍数。显微镜的物镜和目镜都是凸透镜</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把标本放在物镜的二倍焦距和一倍焦距之间</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这样得到一个倒立、放大的实像</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相当于一个投影仪</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目镜与物镜所成像之间的距离小于一倍焦距</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成正立的、放大的虚像</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相当于一个放大镜。显微镜的放大倍数</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目镜放大倍数</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物镜放大倍数</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=40×10=400(</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倍</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endPar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55299" name="Rectangle 3"/>
          <p:cNvSpPr>
            <a:spLocks noChangeArrowheads="1"/>
          </p:cNvSpPr>
          <p:nvPr/>
        </p:nvSpPr>
        <p:spPr bwMode="auto">
          <a:xfrm>
            <a:off x="1907704" y="5733256"/>
            <a:ext cx="3390672"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FF0000"/>
                </a:solidFill>
                <a:effectLst/>
                <a:latin typeface="Times New Roman" pitchFamily="18" charset="0"/>
                <a:ea typeface="楷体_GB2312" charset="-122"/>
                <a:cs typeface="Times New Roman" pitchFamily="18" charset="0"/>
              </a:rPr>
              <a:t>答案：</a:t>
            </a:r>
            <a:r>
              <a:rPr kumimoji="0" lang="zh-CN" sz="2000" b="0" i="0" u="none" strike="noStrike" cap="none" normalizeH="0" baseline="0" dirty="0" smtClean="0">
                <a:ln>
                  <a:noFill/>
                </a:ln>
                <a:solidFill>
                  <a:schemeClr val="tx1"/>
                </a:solidFill>
                <a:effectLst/>
                <a:latin typeface="Times New Roman" pitchFamily="18" charset="0"/>
                <a:ea typeface="楷体_GB2312" charset="-122"/>
                <a:cs typeface="Times New Roman" pitchFamily="18" charset="0"/>
              </a:rPr>
              <a:t>投影仪　放大镜　</a:t>
            </a:r>
            <a:r>
              <a:rPr kumimoji="0" lang="en-US" altLang="zh-CN" sz="2000" b="0" i="0" u="none" strike="noStrike" cap="none" normalizeH="0" baseline="0" dirty="0" smtClean="0">
                <a:ln>
                  <a:noFill/>
                </a:ln>
                <a:solidFill>
                  <a:schemeClr val="tx1"/>
                </a:solidFill>
                <a:effectLst/>
                <a:latin typeface="Times New Roman" pitchFamily="18" charset="0"/>
                <a:ea typeface="楷体_GB2312" charset="-122"/>
                <a:cs typeface="Times New Roman" pitchFamily="18" charset="0"/>
              </a:rPr>
              <a:t>400</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0" name="TextBox 39"/>
          <p:cNvSpPr txBox="1"/>
          <p:nvPr/>
        </p:nvSpPr>
        <p:spPr>
          <a:xfrm>
            <a:off x="4499992" y="2060848"/>
            <a:ext cx="1152128"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投影仪</a:t>
            </a:r>
            <a:endParaRPr lang="zh-CN" altLang="en-US" b="1" dirty="0">
              <a:solidFill>
                <a:srgbClr val="FF0000"/>
              </a:solidFill>
              <a:effectLst>
                <a:outerShdw blurRad="38100" dist="38100" dir="2700000" algn="tl">
                  <a:srgbClr val="000000">
                    <a:alpha val="43137"/>
                  </a:srgbClr>
                </a:outerShdw>
              </a:effectLst>
            </a:endParaRPr>
          </a:p>
        </p:txBody>
      </p:sp>
      <p:sp>
        <p:nvSpPr>
          <p:cNvPr id="41" name="TextBox 40"/>
          <p:cNvSpPr txBox="1"/>
          <p:nvPr/>
        </p:nvSpPr>
        <p:spPr>
          <a:xfrm>
            <a:off x="2411760" y="2420888"/>
            <a:ext cx="1080120"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放大镜</a:t>
            </a:r>
            <a:endParaRPr lang="zh-CN" altLang="en-US" b="1" dirty="0">
              <a:solidFill>
                <a:srgbClr val="FF0000"/>
              </a:solidFill>
              <a:effectLst>
                <a:outerShdw blurRad="38100" dist="38100" dir="2700000" algn="tl">
                  <a:srgbClr val="000000">
                    <a:alpha val="43137"/>
                  </a:srgbClr>
                </a:outerShdw>
              </a:effectLst>
            </a:endParaRPr>
          </a:p>
        </p:txBody>
      </p:sp>
      <p:sp>
        <p:nvSpPr>
          <p:cNvPr id="42" name="TextBox 41"/>
          <p:cNvSpPr txBox="1"/>
          <p:nvPr/>
        </p:nvSpPr>
        <p:spPr>
          <a:xfrm>
            <a:off x="2411760" y="2996952"/>
            <a:ext cx="864096" cy="369332"/>
          </a:xfrm>
          <a:prstGeom prst="rect">
            <a:avLst/>
          </a:prstGeom>
          <a:noFill/>
        </p:spPr>
        <p:txBody>
          <a:bodyPr wrap="square" rtlCol="0">
            <a:spAutoFit/>
          </a:bodyPr>
          <a:lstStyle/>
          <a:p>
            <a:r>
              <a:rPr lang="en-US" altLang="zh-CN" b="1" dirty="0" smtClean="0">
                <a:solidFill>
                  <a:srgbClr val="FF0000"/>
                </a:solidFill>
                <a:effectLst>
                  <a:outerShdw blurRad="38100" dist="38100" dir="2700000" algn="tl">
                    <a:srgbClr val="000000">
                      <a:alpha val="43137"/>
                    </a:srgbClr>
                  </a:outerShdw>
                </a:effectLst>
              </a:rPr>
              <a:t>400</a:t>
            </a:r>
            <a:endParaRPr lang="zh-CN" altLang="en-US" b="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blinds(horizontal)">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blinds(horizontal)">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5298"/>
                                        </p:tgtEl>
                                        <p:attrNameLst>
                                          <p:attrName>style.visibility</p:attrName>
                                        </p:attrNameLst>
                                      </p:cBhvr>
                                      <p:to>
                                        <p:strVal val="visible"/>
                                      </p:to>
                                    </p:set>
                                    <p:animEffect transition="in" filter="blinds(horizontal)">
                                      <p:cBhvr>
                                        <p:cTn id="22" dur="500"/>
                                        <p:tgtEl>
                                          <p:spTgt spid="5529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5299"/>
                                        </p:tgtEl>
                                        <p:attrNameLst>
                                          <p:attrName>style.visibility</p:attrName>
                                        </p:attrNameLst>
                                      </p:cBhvr>
                                      <p:to>
                                        <p:strVal val="visible"/>
                                      </p:to>
                                    </p:set>
                                    <p:anim calcmode="lin" valueType="num">
                                      <p:cBhvr additive="base">
                                        <p:cTn id="27" dur="500" fill="hold"/>
                                        <p:tgtEl>
                                          <p:spTgt spid="55299"/>
                                        </p:tgtEl>
                                        <p:attrNameLst>
                                          <p:attrName>ppt_x</p:attrName>
                                        </p:attrNameLst>
                                      </p:cBhvr>
                                      <p:tavLst>
                                        <p:tav tm="0">
                                          <p:val>
                                            <p:strVal val="#ppt_x"/>
                                          </p:val>
                                        </p:tav>
                                        <p:tav tm="100000">
                                          <p:val>
                                            <p:strVal val="#ppt_x"/>
                                          </p:val>
                                        </p:tav>
                                      </p:tavLst>
                                    </p:anim>
                                    <p:anim calcmode="lin" valueType="num">
                                      <p:cBhvr additive="base">
                                        <p:cTn id="28" dur="500" fill="hold"/>
                                        <p:tgtEl>
                                          <p:spTgt spid="552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P spid="55299" grpId="0"/>
      <p:bldP spid="40"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960519"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例题</a:t>
            </a:r>
            <a:r>
              <a:rPr lang="en-US" altLang="zh-CN" sz="2000" b="1" dirty="0" smtClean="0">
                <a:solidFill>
                  <a:schemeClr val="bg1"/>
                </a:solidFill>
                <a:latin typeface="黑体" pitchFamily="49" charset="-122"/>
                <a:ea typeface="黑体" pitchFamily="49" charset="-122"/>
              </a:rPr>
              <a:t>4</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57345" name="Rectangle 1"/>
          <p:cNvSpPr>
            <a:spLocks noChangeArrowheads="1"/>
          </p:cNvSpPr>
          <p:nvPr/>
        </p:nvSpPr>
        <p:spPr bwMode="auto">
          <a:xfrm>
            <a:off x="1835696" y="1916832"/>
            <a:ext cx="6336704"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我们看到远去的汽车越来越小</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是因为它对我们的眼睛所成的</a:t>
            </a:r>
            <a:r>
              <a:rPr kumimoji="0" lang="zh-CN" altLang="en-US"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       ）</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在逐渐减小</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天文望远镜物镜</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凸透镜</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的作用是使远处的物体在焦点附近成</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选填</a:t>
            </a:r>
            <a:r>
              <a:rPr kumimoji="0" lang="zh-CN" altLang="en-US"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虚</a:t>
            </a:r>
            <a:r>
              <a:rPr kumimoji="0" lang="zh-CN" altLang="en-US"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或</a:t>
            </a:r>
            <a:r>
              <a:rPr kumimoji="0" lang="zh-CN" altLang="en-US"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实</a:t>
            </a:r>
            <a:r>
              <a:rPr kumimoji="0" lang="zh-CN" altLang="en-US"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像</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目镜的作用则像一个</a:t>
            </a:r>
            <a:r>
              <a:rPr kumimoji="0" lang="zh-CN" altLang="en-US"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        ）</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用来把这个像放大。</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7346" name="Rectangle 2"/>
          <p:cNvSpPr>
            <a:spLocks noChangeArrowheads="1"/>
          </p:cNvSpPr>
          <p:nvPr/>
        </p:nvSpPr>
        <p:spPr bwMode="auto">
          <a:xfrm>
            <a:off x="1907704" y="3429000"/>
            <a:ext cx="6156176"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解析</a:t>
            </a:r>
            <a:r>
              <a:rPr kumimoji="0" lang="zh-CN" altLang="zh-CN"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本题考查视角与看物体大小间的关系以及望远镜物镜和目镜成像的特点。因为距离物体越近</a:t>
            </a:r>
            <a:r>
              <a:rPr kumimoji="0" lang="en-US" altLang="zh-CN"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视角越大</a:t>
            </a:r>
            <a:r>
              <a:rPr kumimoji="0" lang="en-US" altLang="zh-CN"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如果视角大</a:t>
            </a:r>
            <a:r>
              <a:rPr kumimoji="0" lang="en-US" altLang="zh-CN"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物体在视网膜上所成的像就大。眼睛所看到的物体就大。汽车离得越远</a:t>
            </a:r>
            <a:r>
              <a:rPr kumimoji="0" lang="en-US" altLang="zh-CN"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看上去越小。望远镜中物镜的作用是使远处的物体成倒立、缩小的实像</a:t>
            </a:r>
            <a:r>
              <a:rPr kumimoji="0" lang="en-US" altLang="zh-CN"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这个倒立、缩小的实像正好落在目镜焦距内的位置</a:t>
            </a:r>
            <a:r>
              <a:rPr kumimoji="0" lang="en-US" altLang="zh-CN"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目镜的作用相当于一个放大镜</a:t>
            </a:r>
            <a:r>
              <a:rPr kumimoji="0" lang="en-US" altLang="zh-CN"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这个实像经过目镜成一个正立、放大的虚像。</a:t>
            </a:r>
            <a:endParaRPr kumimoji="0" lang="zh-CN" altLang="en-US"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57347" name="Rectangle 3"/>
          <p:cNvSpPr>
            <a:spLocks noChangeArrowheads="1"/>
          </p:cNvSpPr>
          <p:nvPr/>
        </p:nvSpPr>
        <p:spPr bwMode="auto">
          <a:xfrm>
            <a:off x="1979712" y="5589240"/>
            <a:ext cx="3347864"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答案：</a:t>
            </a:r>
            <a:r>
              <a:rPr kumimoji="0" lang="zh-CN"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视角　实　放大镜</a:t>
            </a:r>
            <a:endParaRPr kumimoji="0" lang="zh-CN"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40" name="TextBox 39"/>
          <p:cNvSpPr txBox="1"/>
          <p:nvPr/>
        </p:nvSpPr>
        <p:spPr>
          <a:xfrm>
            <a:off x="2195736" y="2204864"/>
            <a:ext cx="864096"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视角</a:t>
            </a:r>
            <a:endParaRPr lang="zh-CN" altLang="en-US" b="1" dirty="0">
              <a:solidFill>
                <a:srgbClr val="FF0000"/>
              </a:solidFill>
              <a:effectLst>
                <a:outerShdw blurRad="38100" dist="38100" dir="2700000" algn="tl">
                  <a:srgbClr val="000000">
                    <a:alpha val="43137"/>
                  </a:srgbClr>
                </a:outerShdw>
              </a:effectLst>
            </a:endParaRPr>
          </a:p>
        </p:txBody>
      </p:sp>
      <p:sp>
        <p:nvSpPr>
          <p:cNvPr id="41" name="TextBox 40"/>
          <p:cNvSpPr txBox="1"/>
          <p:nvPr/>
        </p:nvSpPr>
        <p:spPr>
          <a:xfrm>
            <a:off x="1979712" y="2708920"/>
            <a:ext cx="864096"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实</a:t>
            </a:r>
            <a:endParaRPr lang="zh-CN" altLang="en-US" b="1" dirty="0">
              <a:solidFill>
                <a:srgbClr val="FF0000"/>
              </a:solidFill>
              <a:effectLst>
                <a:outerShdw blurRad="38100" dist="38100" dir="2700000" algn="tl">
                  <a:srgbClr val="000000">
                    <a:alpha val="43137"/>
                  </a:srgbClr>
                </a:outerShdw>
              </a:effectLst>
            </a:endParaRPr>
          </a:p>
        </p:txBody>
      </p:sp>
      <p:sp>
        <p:nvSpPr>
          <p:cNvPr id="42" name="TextBox 41"/>
          <p:cNvSpPr txBox="1"/>
          <p:nvPr/>
        </p:nvSpPr>
        <p:spPr>
          <a:xfrm>
            <a:off x="2051720" y="2996952"/>
            <a:ext cx="1043608"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放大镜</a:t>
            </a:r>
            <a:endParaRPr lang="zh-CN" altLang="en-US" b="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blinds(horizontal)">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blinds(horizontal)">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7346"/>
                                        </p:tgtEl>
                                        <p:attrNameLst>
                                          <p:attrName>style.visibility</p:attrName>
                                        </p:attrNameLst>
                                      </p:cBhvr>
                                      <p:to>
                                        <p:strVal val="visible"/>
                                      </p:to>
                                    </p:set>
                                    <p:anim calcmode="lin" valueType="num">
                                      <p:cBhvr additive="base">
                                        <p:cTn id="22" dur="500" fill="hold"/>
                                        <p:tgtEl>
                                          <p:spTgt spid="57346"/>
                                        </p:tgtEl>
                                        <p:attrNameLst>
                                          <p:attrName>ppt_x</p:attrName>
                                        </p:attrNameLst>
                                      </p:cBhvr>
                                      <p:tavLst>
                                        <p:tav tm="0">
                                          <p:val>
                                            <p:strVal val="#ppt_x"/>
                                          </p:val>
                                        </p:tav>
                                        <p:tav tm="100000">
                                          <p:val>
                                            <p:strVal val="#ppt_x"/>
                                          </p:val>
                                        </p:tav>
                                      </p:tavLst>
                                    </p:anim>
                                    <p:anim calcmode="lin" valueType="num">
                                      <p:cBhvr additive="base">
                                        <p:cTn id="23" dur="500" fill="hold"/>
                                        <p:tgtEl>
                                          <p:spTgt spid="5734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57347"/>
                                        </p:tgtEl>
                                        <p:attrNameLst>
                                          <p:attrName>style.visibility</p:attrName>
                                        </p:attrNameLst>
                                      </p:cBhvr>
                                      <p:to>
                                        <p:strVal val="visible"/>
                                      </p:to>
                                    </p:set>
                                    <p:animEffect transition="in" filter="box(in)">
                                      <p:cBhvr>
                                        <p:cTn id="28"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7347" grpId="0"/>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pic>
        <p:nvPicPr>
          <p:cNvPr id="7" name="AutoShape 3"/>
          <p:cNvPicPr>
            <a:picLocks noChangeArrowheads="1"/>
          </p:cNvPicPr>
          <p:nvPr/>
        </p:nvPicPr>
        <p:blipFill>
          <a:blip r:embed="rId4" cstate="print"/>
          <a:srcRect/>
          <a:stretch>
            <a:fillRect/>
          </a:stretch>
        </p:blipFill>
        <p:spPr bwMode="ltGray">
          <a:xfrm>
            <a:off x="827584" y="1988840"/>
            <a:ext cx="5973763" cy="4595812"/>
          </a:xfrm>
          <a:prstGeom prst="rect">
            <a:avLst/>
          </a:prstGeom>
          <a:noFill/>
        </p:spPr>
      </p:pic>
      <p:sp>
        <p:nvSpPr>
          <p:cNvPr id="11" name="Text Box 7"/>
          <p:cNvSpPr txBox="1">
            <a:spLocks noChangeArrowheads="1"/>
          </p:cNvSpPr>
          <p:nvPr/>
        </p:nvSpPr>
        <p:spPr bwMode="auto">
          <a:xfrm>
            <a:off x="1048891" y="2756719"/>
            <a:ext cx="3990975" cy="709613"/>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nvGrpSpPr>
          <p:cNvPr id="56" name="组合 55"/>
          <p:cNvGrpSpPr/>
          <p:nvPr/>
        </p:nvGrpSpPr>
        <p:grpSpPr>
          <a:xfrm>
            <a:off x="683568" y="1268760"/>
            <a:ext cx="1656184" cy="864096"/>
            <a:chOff x="6334125" y="3717032"/>
            <a:chExt cx="1654175" cy="1918586"/>
          </a:xfrm>
        </p:grpSpPr>
        <p:sp>
          <p:nvSpPr>
            <p:cNvPr id="19" name="Rectangle 236"/>
            <p:cNvSpPr>
              <a:spLocks noChangeArrowheads="1"/>
            </p:cNvSpPr>
            <p:nvPr/>
          </p:nvSpPr>
          <p:spPr bwMode="auto">
            <a:xfrm>
              <a:off x="6334125" y="5275263"/>
              <a:ext cx="1654175" cy="360355"/>
            </a:xfrm>
            <a:prstGeom prst="rect">
              <a:avLst/>
            </a:prstGeom>
            <a:noFill/>
            <a:ln w="9525">
              <a:noFill/>
              <a:miter lim="800000"/>
              <a:headEnd/>
              <a:tailEnd/>
            </a:ln>
            <a:effectLst/>
          </p:spPr>
          <p:txBody>
            <a:bodyPr lIns="82550" tIns="41275" rIns="82550" bIns="41275">
              <a:spAutoFit/>
            </a:bodyPr>
            <a:lstStyle/>
            <a:p>
              <a:pPr algn="ctr" defTabSz="822325" eaLnBrk="0" hangingPunct="0">
                <a:spcBef>
                  <a:spcPct val="50000"/>
                </a:spcBef>
              </a:pPr>
              <a:r>
                <a:rPr lang="zh-CN" altLang="en-US" b="1" dirty="0" smtClean="0">
                  <a:solidFill>
                    <a:schemeClr val="accent2"/>
                  </a:solidFill>
                  <a:effectLst>
                    <a:outerShdw blurRad="38100" dist="38100" dir="2700000" algn="tl">
                      <a:srgbClr val="C0C0C0"/>
                    </a:outerShdw>
                  </a:effectLst>
                  <a:latin typeface="Arial" pitchFamily="34" charset="0"/>
                </a:rPr>
                <a:t>导入情景</a:t>
              </a:r>
              <a:endParaRPr lang="en-US" altLang="zh-CN" sz="1800" b="1" dirty="0">
                <a:solidFill>
                  <a:schemeClr val="accent2"/>
                </a:solidFill>
                <a:effectLst>
                  <a:outerShdw blurRad="38100" dist="38100" dir="2700000" algn="tl">
                    <a:srgbClr val="C0C0C0"/>
                  </a:outerShdw>
                </a:effectLst>
                <a:latin typeface="Arial" pitchFamily="34" charset="0"/>
              </a:endParaRPr>
            </a:p>
          </p:txBody>
        </p:sp>
        <p:grpSp>
          <p:nvGrpSpPr>
            <p:cNvPr id="20" name="Group 256"/>
            <p:cNvGrpSpPr>
              <a:grpSpLocks/>
            </p:cNvGrpSpPr>
            <p:nvPr/>
          </p:nvGrpSpPr>
          <p:grpSpPr bwMode="auto">
            <a:xfrm>
              <a:off x="6588224" y="3717032"/>
              <a:ext cx="1222375" cy="1571625"/>
              <a:chOff x="4088" y="2335"/>
              <a:chExt cx="770" cy="990"/>
            </a:xfrm>
          </p:grpSpPr>
          <p:grpSp>
            <p:nvGrpSpPr>
              <p:cNvPr id="21" name="Group 257"/>
              <p:cNvGrpSpPr>
                <a:grpSpLocks/>
              </p:cNvGrpSpPr>
              <p:nvPr/>
            </p:nvGrpSpPr>
            <p:grpSpPr bwMode="auto">
              <a:xfrm>
                <a:off x="4088" y="2335"/>
                <a:ext cx="770" cy="990"/>
                <a:chOff x="4088" y="2335"/>
                <a:chExt cx="770" cy="990"/>
              </a:xfrm>
            </p:grpSpPr>
            <p:sp>
              <p:nvSpPr>
                <p:cNvPr id="49" name="Freeform 258"/>
                <p:cNvSpPr>
                  <a:spLocks/>
                </p:cNvSpPr>
                <p:nvPr/>
              </p:nvSpPr>
              <p:spPr bwMode="auto">
                <a:xfrm>
                  <a:off x="4090" y="2480"/>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FF9900"/>
                </a:solidFill>
                <a:ln w="9525" cap="rnd">
                  <a:noFill/>
                  <a:round/>
                  <a:headEnd/>
                  <a:tailEnd/>
                </a:ln>
                <a:effectLst/>
              </p:spPr>
              <p:txBody>
                <a:bodyPr/>
                <a:lstStyle/>
                <a:p>
                  <a:endParaRPr lang="zh-CN" altLang="en-US"/>
                </a:p>
              </p:txBody>
            </p:sp>
            <p:sp>
              <p:nvSpPr>
                <p:cNvPr id="50" name="Freeform 259"/>
                <p:cNvSpPr>
                  <a:spLocks/>
                </p:cNvSpPr>
                <p:nvPr/>
              </p:nvSpPr>
              <p:spPr bwMode="auto">
                <a:xfrm>
                  <a:off x="4340" y="2473"/>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51" name="Freeform 260"/>
                <p:cNvSpPr>
                  <a:spLocks/>
                </p:cNvSpPr>
                <p:nvPr/>
              </p:nvSpPr>
              <p:spPr bwMode="auto">
                <a:xfrm>
                  <a:off x="4088" y="2335"/>
                  <a:ext cx="769" cy="292"/>
                </a:xfrm>
                <a:custGeom>
                  <a:avLst/>
                  <a:gdLst/>
                  <a:ahLst/>
                  <a:cxnLst>
                    <a:cxn ang="0">
                      <a:pos x="0" y="146"/>
                    </a:cxn>
                    <a:cxn ang="0">
                      <a:pos x="534" y="0"/>
                    </a:cxn>
                    <a:cxn ang="0">
                      <a:pos x="768" y="138"/>
                    </a:cxn>
                    <a:cxn ang="0">
                      <a:pos x="250" y="291"/>
                    </a:cxn>
                    <a:cxn ang="0">
                      <a:pos x="0" y="146"/>
                    </a:cxn>
                  </a:cxnLst>
                  <a:rect l="0" t="0" r="r" b="b"/>
                  <a:pathLst>
                    <a:path w="769" h="292">
                      <a:moveTo>
                        <a:pt x="0" y="146"/>
                      </a:moveTo>
                      <a:lnTo>
                        <a:pt x="534" y="0"/>
                      </a:lnTo>
                      <a:lnTo>
                        <a:pt x="768" y="138"/>
                      </a:lnTo>
                      <a:lnTo>
                        <a:pt x="250" y="291"/>
                      </a:lnTo>
                      <a:lnTo>
                        <a:pt x="0" y="146"/>
                      </a:lnTo>
                    </a:path>
                  </a:pathLst>
                </a:custGeom>
                <a:solidFill>
                  <a:srgbClr val="FFCC00"/>
                </a:solidFill>
                <a:ln w="9525" cap="rnd">
                  <a:noFill/>
                  <a:round/>
                  <a:headEnd/>
                  <a:tailEnd/>
                </a:ln>
                <a:effectLst/>
              </p:spPr>
              <p:txBody>
                <a:bodyPr/>
                <a:lstStyle/>
                <a:p>
                  <a:endParaRPr lang="zh-CN" altLang="en-US"/>
                </a:p>
              </p:txBody>
            </p:sp>
            <p:sp>
              <p:nvSpPr>
                <p:cNvPr id="52" name="Freeform 261"/>
                <p:cNvSpPr>
                  <a:spLocks/>
                </p:cNvSpPr>
                <p:nvPr/>
              </p:nvSpPr>
              <p:spPr bwMode="auto">
                <a:xfrm>
                  <a:off x="4223" y="2399"/>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53" name="Freeform 262"/>
                <p:cNvSpPr>
                  <a:spLocks/>
                </p:cNvSpPr>
                <p:nvPr/>
              </p:nvSpPr>
              <p:spPr bwMode="auto">
                <a:xfrm>
                  <a:off x="4090" y="2479"/>
                  <a:ext cx="251" cy="150"/>
                </a:xfrm>
                <a:custGeom>
                  <a:avLst/>
                  <a:gdLst/>
                  <a:ahLst/>
                  <a:cxnLst>
                    <a:cxn ang="0">
                      <a:pos x="0" y="0"/>
                    </a:cxn>
                    <a:cxn ang="0">
                      <a:pos x="241" y="34"/>
                    </a:cxn>
                    <a:cxn ang="0">
                      <a:pos x="250" y="149"/>
                    </a:cxn>
                    <a:cxn ang="0">
                      <a:pos x="0" y="0"/>
                    </a:cxn>
                  </a:cxnLst>
                  <a:rect l="0" t="0" r="r" b="b"/>
                  <a:pathLst>
                    <a:path w="251" h="150">
                      <a:moveTo>
                        <a:pt x="0" y="0"/>
                      </a:moveTo>
                      <a:lnTo>
                        <a:pt x="241" y="34"/>
                      </a:lnTo>
                      <a:lnTo>
                        <a:pt x="250" y="149"/>
                      </a:lnTo>
                      <a:lnTo>
                        <a:pt x="0" y="0"/>
                      </a:lnTo>
                    </a:path>
                  </a:pathLst>
                </a:custGeom>
                <a:solidFill>
                  <a:srgbClr val="FFFF99"/>
                </a:solidFill>
                <a:ln w="9525" cap="rnd">
                  <a:noFill/>
                  <a:round/>
                  <a:headEnd/>
                  <a:tailEnd/>
                </a:ln>
                <a:effectLst/>
              </p:spPr>
              <p:txBody>
                <a:bodyPr/>
                <a:lstStyle/>
                <a:p>
                  <a:endParaRPr lang="zh-CN" altLang="en-US"/>
                </a:p>
              </p:txBody>
            </p:sp>
            <p:sp>
              <p:nvSpPr>
                <p:cNvPr id="54" name="Freeform 263"/>
                <p:cNvSpPr>
                  <a:spLocks/>
                </p:cNvSpPr>
                <p:nvPr/>
              </p:nvSpPr>
              <p:spPr bwMode="auto">
                <a:xfrm>
                  <a:off x="4623" y="2335"/>
                  <a:ext cx="235" cy="139"/>
                </a:xfrm>
                <a:custGeom>
                  <a:avLst/>
                  <a:gdLst/>
                  <a:ahLst/>
                  <a:cxnLst>
                    <a:cxn ang="0">
                      <a:pos x="0" y="0"/>
                    </a:cxn>
                    <a:cxn ang="0">
                      <a:pos x="11" y="93"/>
                    </a:cxn>
                    <a:cxn ang="0">
                      <a:pos x="234" y="138"/>
                    </a:cxn>
                    <a:cxn ang="0">
                      <a:pos x="0" y="0"/>
                    </a:cxn>
                  </a:cxnLst>
                  <a:rect l="0" t="0" r="r" b="b"/>
                  <a:pathLst>
                    <a:path w="235" h="139">
                      <a:moveTo>
                        <a:pt x="0" y="0"/>
                      </a:moveTo>
                      <a:lnTo>
                        <a:pt x="11" y="93"/>
                      </a:lnTo>
                      <a:lnTo>
                        <a:pt x="234" y="138"/>
                      </a:lnTo>
                      <a:lnTo>
                        <a:pt x="0" y="0"/>
                      </a:lnTo>
                    </a:path>
                  </a:pathLst>
                </a:custGeom>
                <a:solidFill>
                  <a:srgbClr val="FFFF99"/>
                </a:solidFill>
                <a:ln w="9525" cap="rnd">
                  <a:noFill/>
                  <a:round/>
                  <a:headEnd/>
                  <a:tailEnd/>
                </a:ln>
                <a:effectLst/>
              </p:spPr>
              <p:txBody>
                <a:bodyPr/>
                <a:lstStyle/>
                <a:p>
                  <a:endParaRPr lang="zh-CN" altLang="en-US"/>
                </a:p>
              </p:txBody>
            </p:sp>
            <p:sp>
              <p:nvSpPr>
                <p:cNvPr id="55" name="Oval 264"/>
                <p:cNvSpPr>
                  <a:spLocks noChangeArrowheads="1"/>
                </p:cNvSpPr>
                <p:nvPr/>
              </p:nvSpPr>
              <p:spPr bwMode="auto">
                <a:xfrm rot="13200000">
                  <a:off x="4376" y="2652"/>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22" name="Group 265"/>
              <p:cNvGrpSpPr>
                <a:grpSpLocks/>
              </p:cNvGrpSpPr>
              <p:nvPr/>
            </p:nvGrpSpPr>
            <p:grpSpPr bwMode="auto">
              <a:xfrm>
                <a:off x="4423" y="2692"/>
                <a:ext cx="398" cy="429"/>
                <a:chOff x="4423" y="2692"/>
                <a:chExt cx="398" cy="429"/>
              </a:xfrm>
            </p:grpSpPr>
            <p:sp>
              <p:nvSpPr>
                <p:cNvPr id="24" name="Freeform 266"/>
                <p:cNvSpPr>
                  <a:spLocks/>
                </p:cNvSpPr>
                <p:nvPr/>
              </p:nvSpPr>
              <p:spPr bwMode="auto">
                <a:xfrm>
                  <a:off x="4428" y="2877"/>
                  <a:ext cx="276" cy="152"/>
                </a:xfrm>
                <a:custGeom>
                  <a:avLst/>
                  <a:gdLst/>
                  <a:ahLst/>
                  <a:cxnLst>
                    <a:cxn ang="0">
                      <a:pos x="89" y="151"/>
                    </a:cxn>
                    <a:cxn ang="0">
                      <a:pos x="275" y="99"/>
                    </a:cxn>
                    <a:cxn ang="0">
                      <a:pos x="275" y="75"/>
                    </a:cxn>
                    <a:cxn ang="0">
                      <a:pos x="147" y="0"/>
                    </a:cxn>
                    <a:cxn ang="0">
                      <a:pos x="0" y="88"/>
                    </a:cxn>
                    <a:cxn ang="0">
                      <a:pos x="0" y="100"/>
                    </a:cxn>
                    <a:cxn ang="0">
                      <a:pos x="89" y="151"/>
                    </a:cxn>
                  </a:cxnLst>
                  <a:rect l="0" t="0" r="r" b="b"/>
                  <a:pathLst>
                    <a:path w="276" h="152">
                      <a:moveTo>
                        <a:pt x="89" y="151"/>
                      </a:moveTo>
                      <a:lnTo>
                        <a:pt x="275" y="99"/>
                      </a:lnTo>
                      <a:lnTo>
                        <a:pt x="275" y="75"/>
                      </a:lnTo>
                      <a:lnTo>
                        <a:pt x="147" y="0"/>
                      </a:lnTo>
                      <a:lnTo>
                        <a:pt x="0" y="88"/>
                      </a:lnTo>
                      <a:lnTo>
                        <a:pt x="0" y="100"/>
                      </a:lnTo>
                      <a:lnTo>
                        <a:pt x="89" y="151"/>
                      </a:lnTo>
                    </a:path>
                  </a:pathLst>
                </a:custGeom>
                <a:solidFill>
                  <a:srgbClr val="868686"/>
                </a:solidFill>
                <a:ln w="9525" cap="rnd">
                  <a:noFill/>
                  <a:round/>
                  <a:headEnd/>
                  <a:tailEnd/>
                </a:ln>
                <a:effectLst/>
              </p:spPr>
              <p:txBody>
                <a:bodyPr/>
                <a:lstStyle/>
                <a:p>
                  <a:endParaRPr lang="zh-CN" altLang="en-US"/>
                </a:p>
              </p:txBody>
            </p:sp>
            <p:sp>
              <p:nvSpPr>
                <p:cNvPr id="25" name="Freeform 267"/>
                <p:cNvSpPr>
                  <a:spLocks/>
                </p:cNvSpPr>
                <p:nvPr/>
              </p:nvSpPr>
              <p:spPr bwMode="auto">
                <a:xfrm>
                  <a:off x="4423" y="2850"/>
                  <a:ext cx="283" cy="162"/>
                </a:xfrm>
                <a:custGeom>
                  <a:avLst/>
                  <a:gdLst/>
                  <a:ahLst/>
                  <a:cxnLst>
                    <a:cxn ang="0">
                      <a:pos x="92" y="161"/>
                    </a:cxn>
                    <a:cxn ang="0">
                      <a:pos x="282" y="109"/>
                    </a:cxn>
                    <a:cxn ang="0">
                      <a:pos x="282" y="45"/>
                    </a:cxn>
                    <a:cxn ang="0">
                      <a:pos x="201" y="0"/>
                    </a:cxn>
                    <a:cxn ang="0">
                      <a:pos x="0" y="53"/>
                    </a:cxn>
                    <a:cxn ang="0">
                      <a:pos x="0" y="108"/>
                    </a:cxn>
                    <a:cxn ang="0">
                      <a:pos x="92" y="161"/>
                    </a:cxn>
                  </a:cxnLst>
                  <a:rect l="0" t="0" r="r" b="b"/>
                  <a:pathLst>
                    <a:path w="283" h="162">
                      <a:moveTo>
                        <a:pt x="92" y="161"/>
                      </a:moveTo>
                      <a:lnTo>
                        <a:pt x="282" y="109"/>
                      </a:lnTo>
                      <a:lnTo>
                        <a:pt x="282" y="45"/>
                      </a:lnTo>
                      <a:lnTo>
                        <a:pt x="201" y="0"/>
                      </a:lnTo>
                      <a:lnTo>
                        <a:pt x="0" y="53"/>
                      </a:lnTo>
                      <a:lnTo>
                        <a:pt x="0" y="108"/>
                      </a:lnTo>
                      <a:lnTo>
                        <a:pt x="92" y="161"/>
                      </a:lnTo>
                    </a:path>
                  </a:pathLst>
                </a:custGeom>
                <a:solidFill>
                  <a:srgbClr val="DDDDDD"/>
                </a:solidFill>
                <a:ln w="9525" cap="rnd">
                  <a:noFill/>
                  <a:round/>
                  <a:headEnd/>
                  <a:tailEnd/>
                </a:ln>
                <a:effectLst/>
              </p:spPr>
              <p:txBody>
                <a:bodyPr/>
                <a:lstStyle/>
                <a:p>
                  <a:endParaRPr lang="zh-CN" altLang="en-US"/>
                </a:p>
              </p:txBody>
            </p:sp>
            <p:sp>
              <p:nvSpPr>
                <p:cNvPr id="26" name="Freeform 268"/>
                <p:cNvSpPr>
                  <a:spLocks/>
                </p:cNvSpPr>
                <p:nvPr/>
              </p:nvSpPr>
              <p:spPr bwMode="auto">
                <a:xfrm>
                  <a:off x="4427" y="2910"/>
                  <a:ext cx="90" cy="97"/>
                </a:xfrm>
                <a:custGeom>
                  <a:avLst/>
                  <a:gdLst/>
                  <a:ahLst/>
                  <a:cxnLst>
                    <a:cxn ang="0">
                      <a:pos x="0" y="46"/>
                    </a:cxn>
                    <a:cxn ang="0">
                      <a:pos x="0" y="0"/>
                    </a:cxn>
                    <a:cxn ang="0">
                      <a:pos x="86" y="42"/>
                    </a:cxn>
                    <a:cxn ang="0">
                      <a:pos x="89" y="96"/>
                    </a:cxn>
                    <a:cxn ang="0">
                      <a:pos x="0" y="46"/>
                    </a:cxn>
                  </a:cxnLst>
                  <a:rect l="0" t="0" r="r" b="b"/>
                  <a:pathLst>
                    <a:path w="90" h="97">
                      <a:moveTo>
                        <a:pt x="0" y="46"/>
                      </a:moveTo>
                      <a:lnTo>
                        <a:pt x="0" y="0"/>
                      </a:lnTo>
                      <a:lnTo>
                        <a:pt x="86" y="42"/>
                      </a:lnTo>
                      <a:lnTo>
                        <a:pt x="89" y="96"/>
                      </a:lnTo>
                      <a:lnTo>
                        <a:pt x="0" y="46"/>
                      </a:lnTo>
                    </a:path>
                  </a:pathLst>
                </a:custGeom>
                <a:solidFill>
                  <a:srgbClr val="B2B2B2"/>
                </a:solidFill>
                <a:ln w="9525" cap="rnd">
                  <a:noFill/>
                  <a:round/>
                  <a:headEnd/>
                  <a:tailEnd/>
                </a:ln>
                <a:effectLst/>
              </p:spPr>
              <p:txBody>
                <a:bodyPr/>
                <a:lstStyle/>
                <a:p>
                  <a:endParaRPr lang="zh-CN" altLang="en-US"/>
                </a:p>
              </p:txBody>
            </p:sp>
            <p:sp>
              <p:nvSpPr>
                <p:cNvPr id="27" name="Line 269"/>
                <p:cNvSpPr>
                  <a:spLocks noChangeShapeType="1"/>
                </p:cNvSpPr>
                <p:nvPr/>
              </p:nvSpPr>
              <p:spPr bwMode="auto">
                <a:xfrm flipV="1">
                  <a:off x="4533" y="2915"/>
                  <a:ext cx="151" cy="41"/>
                </a:xfrm>
                <a:prstGeom prst="line">
                  <a:avLst/>
                </a:prstGeom>
                <a:noFill/>
                <a:ln w="9525">
                  <a:noFill/>
                  <a:round/>
                  <a:headEnd type="none" w="sm" len="sm"/>
                  <a:tailEnd type="none" w="sm" len="sm"/>
                </a:ln>
                <a:effectLst/>
              </p:spPr>
              <p:txBody>
                <a:bodyPr wrap="none" anchor="ctr"/>
                <a:lstStyle/>
                <a:p>
                  <a:endParaRPr lang="zh-CN" altLang="en-US"/>
                </a:p>
              </p:txBody>
            </p:sp>
            <p:sp>
              <p:nvSpPr>
                <p:cNvPr id="28" name="Freeform 270"/>
                <p:cNvSpPr>
                  <a:spLocks/>
                </p:cNvSpPr>
                <p:nvPr/>
              </p:nvSpPr>
              <p:spPr bwMode="auto">
                <a:xfrm>
                  <a:off x="4533" y="2915"/>
                  <a:ext cx="152" cy="42"/>
                </a:xfrm>
                <a:custGeom>
                  <a:avLst/>
                  <a:gdLst/>
                  <a:ahLst/>
                  <a:cxnLst>
                    <a:cxn ang="0">
                      <a:pos x="0" y="41"/>
                    </a:cxn>
                    <a:cxn ang="0">
                      <a:pos x="151" y="0"/>
                    </a:cxn>
                    <a:cxn ang="0">
                      <a:pos x="0" y="41"/>
                    </a:cxn>
                  </a:cxnLst>
                  <a:rect l="0" t="0" r="r" b="b"/>
                  <a:pathLst>
                    <a:path w="152" h="42">
                      <a:moveTo>
                        <a:pt x="0" y="41"/>
                      </a:moveTo>
                      <a:lnTo>
                        <a:pt x="151" y="0"/>
                      </a:lnTo>
                      <a:lnTo>
                        <a:pt x="0" y="41"/>
                      </a:lnTo>
                    </a:path>
                  </a:pathLst>
                </a:custGeom>
                <a:noFill/>
                <a:ln w="12700" cap="rnd" cmpd="sng">
                  <a:solidFill>
                    <a:srgbClr val="B2B2B2"/>
                  </a:solidFill>
                  <a:prstDash val="solid"/>
                  <a:round/>
                  <a:headEnd type="none" w="sm" len="sm"/>
                  <a:tailEnd type="none" w="sm" len="sm"/>
                </a:ln>
                <a:effectLst/>
              </p:spPr>
              <p:txBody>
                <a:bodyPr/>
                <a:lstStyle/>
                <a:p>
                  <a:endParaRPr lang="zh-CN" altLang="en-US"/>
                </a:p>
              </p:txBody>
            </p:sp>
            <p:sp>
              <p:nvSpPr>
                <p:cNvPr id="29" name="Freeform 271"/>
                <p:cNvSpPr>
                  <a:spLocks/>
                </p:cNvSpPr>
                <p:nvPr/>
              </p:nvSpPr>
              <p:spPr bwMode="auto">
                <a:xfrm>
                  <a:off x="4540" y="2947"/>
                  <a:ext cx="35" cy="17"/>
                </a:xfrm>
                <a:custGeom>
                  <a:avLst/>
                  <a:gdLst/>
                  <a:ahLst/>
                  <a:cxnLst>
                    <a:cxn ang="0">
                      <a:pos x="0" y="10"/>
                    </a:cxn>
                    <a:cxn ang="0">
                      <a:pos x="33" y="0"/>
                    </a:cxn>
                    <a:cxn ang="0">
                      <a:pos x="34" y="5"/>
                    </a:cxn>
                    <a:cxn ang="0">
                      <a:pos x="0" y="16"/>
                    </a:cxn>
                    <a:cxn ang="0">
                      <a:pos x="0" y="10"/>
                    </a:cxn>
                  </a:cxnLst>
                  <a:rect l="0" t="0" r="r" b="b"/>
                  <a:pathLst>
                    <a:path w="35" h="17">
                      <a:moveTo>
                        <a:pt x="0" y="10"/>
                      </a:moveTo>
                      <a:lnTo>
                        <a:pt x="33" y="0"/>
                      </a:lnTo>
                      <a:lnTo>
                        <a:pt x="34" y="5"/>
                      </a:lnTo>
                      <a:lnTo>
                        <a:pt x="0" y="16"/>
                      </a:lnTo>
                      <a:lnTo>
                        <a:pt x="0" y="10"/>
                      </a:lnTo>
                    </a:path>
                  </a:pathLst>
                </a:custGeom>
                <a:solidFill>
                  <a:srgbClr val="4C4C4C"/>
                </a:solidFill>
                <a:ln w="9525" cap="rnd">
                  <a:noFill/>
                  <a:round/>
                  <a:headEnd/>
                  <a:tailEnd/>
                </a:ln>
                <a:effectLst/>
              </p:spPr>
              <p:txBody>
                <a:bodyPr/>
                <a:lstStyle/>
                <a:p>
                  <a:endParaRPr lang="zh-CN" altLang="en-US"/>
                </a:p>
              </p:txBody>
            </p:sp>
            <p:sp>
              <p:nvSpPr>
                <p:cNvPr id="30" name="Freeform 272"/>
                <p:cNvSpPr>
                  <a:spLocks/>
                </p:cNvSpPr>
                <p:nvPr/>
              </p:nvSpPr>
              <p:spPr bwMode="auto">
                <a:xfrm>
                  <a:off x="4540" y="2947"/>
                  <a:ext cx="35" cy="17"/>
                </a:xfrm>
                <a:custGeom>
                  <a:avLst/>
                  <a:gdLst/>
                  <a:ahLst/>
                  <a:cxnLst>
                    <a:cxn ang="0">
                      <a:pos x="0" y="10"/>
                    </a:cxn>
                    <a:cxn ang="0">
                      <a:pos x="33" y="0"/>
                    </a:cxn>
                    <a:cxn ang="0">
                      <a:pos x="34" y="5"/>
                    </a:cxn>
                    <a:cxn ang="0">
                      <a:pos x="0" y="16"/>
                    </a:cxn>
                    <a:cxn ang="0">
                      <a:pos x="0" y="10"/>
                    </a:cxn>
                  </a:cxnLst>
                  <a:rect l="0" t="0" r="r" b="b"/>
                  <a:pathLst>
                    <a:path w="35" h="17">
                      <a:moveTo>
                        <a:pt x="0" y="10"/>
                      </a:moveTo>
                      <a:lnTo>
                        <a:pt x="33" y="0"/>
                      </a:lnTo>
                      <a:lnTo>
                        <a:pt x="34" y="5"/>
                      </a:lnTo>
                      <a:lnTo>
                        <a:pt x="0" y="16"/>
                      </a:lnTo>
                      <a:lnTo>
                        <a:pt x="0" y="10"/>
                      </a:lnTo>
                    </a:path>
                  </a:pathLst>
                </a:custGeom>
                <a:solidFill>
                  <a:srgbClr val="B2B2B2"/>
                </a:solidFill>
                <a:ln w="9525" cap="rnd">
                  <a:noFill/>
                  <a:round/>
                  <a:headEnd type="none" w="sm" len="sm"/>
                  <a:tailEnd type="none" w="sm" len="sm"/>
                </a:ln>
                <a:effectLst/>
              </p:spPr>
              <p:txBody>
                <a:bodyPr/>
                <a:lstStyle/>
                <a:p>
                  <a:endParaRPr lang="zh-CN" altLang="en-US"/>
                </a:p>
              </p:txBody>
            </p:sp>
            <p:sp>
              <p:nvSpPr>
                <p:cNvPr id="31" name="Freeform 273"/>
                <p:cNvSpPr>
                  <a:spLocks/>
                </p:cNvSpPr>
                <p:nvPr/>
              </p:nvSpPr>
              <p:spPr bwMode="auto">
                <a:xfrm>
                  <a:off x="4584" y="2935"/>
                  <a:ext cx="34" cy="17"/>
                </a:xfrm>
                <a:custGeom>
                  <a:avLst/>
                  <a:gdLst/>
                  <a:ahLst/>
                  <a:cxnLst>
                    <a:cxn ang="0">
                      <a:pos x="0" y="11"/>
                    </a:cxn>
                    <a:cxn ang="0">
                      <a:pos x="32" y="0"/>
                    </a:cxn>
                    <a:cxn ang="0">
                      <a:pos x="33" y="4"/>
                    </a:cxn>
                    <a:cxn ang="0">
                      <a:pos x="0" y="16"/>
                    </a:cxn>
                    <a:cxn ang="0">
                      <a:pos x="0" y="11"/>
                    </a:cxn>
                  </a:cxnLst>
                  <a:rect l="0" t="0" r="r" b="b"/>
                  <a:pathLst>
                    <a:path w="34" h="17">
                      <a:moveTo>
                        <a:pt x="0" y="11"/>
                      </a:moveTo>
                      <a:lnTo>
                        <a:pt x="32" y="0"/>
                      </a:lnTo>
                      <a:lnTo>
                        <a:pt x="33" y="4"/>
                      </a:lnTo>
                      <a:lnTo>
                        <a:pt x="0" y="16"/>
                      </a:lnTo>
                      <a:lnTo>
                        <a:pt x="0" y="11"/>
                      </a:lnTo>
                    </a:path>
                  </a:pathLst>
                </a:custGeom>
                <a:solidFill>
                  <a:srgbClr val="4C4C4C"/>
                </a:solidFill>
                <a:ln w="9525" cap="rnd">
                  <a:noFill/>
                  <a:round/>
                  <a:headEnd/>
                  <a:tailEnd/>
                </a:ln>
                <a:effectLst/>
              </p:spPr>
              <p:txBody>
                <a:bodyPr/>
                <a:lstStyle/>
                <a:p>
                  <a:endParaRPr lang="zh-CN" altLang="en-US"/>
                </a:p>
              </p:txBody>
            </p:sp>
            <p:sp>
              <p:nvSpPr>
                <p:cNvPr id="32" name="Freeform 274"/>
                <p:cNvSpPr>
                  <a:spLocks/>
                </p:cNvSpPr>
                <p:nvPr/>
              </p:nvSpPr>
              <p:spPr bwMode="auto">
                <a:xfrm>
                  <a:off x="4584" y="2935"/>
                  <a:ext cx="34" cy="17"/>
                </a:xfrm>
                <a:custGeom>
                  <a:avLst/>
                  <a:gdLst/>
                  <a:ahLst/>
                  <a:cxnLst>
                    <a:cxn ang="0">
                      <a:pos x="0" y="11"/>
                    </a:cxn>
                    <a:cxn ang="0">
                      <a:pos x="32" y="0"/>
                    </a:cxn>
                    <a:cxn ang="0">
                      <a:pos x="33" y="4"/>
                    </a:cxn>
                    <a:cxn ang="0">
                      <a:pos x="0" y="16"/>
                    </a:cxn>
                    <a:cxn ang="0">
                      <a:pos x="0" y="11"/>
                    </a:cxn>
                  </a:cxnLst>
                  <a:rect l="0" t="0" r="r" b="b"/>
                  <a:pathLst>
                    <a:path w="34" h="17">
                      <a:moveTo>
                        <a:pt x="0" y="11"/>
                      </a:moveTo>
                      <a:lnTo>
                        <a:pt x="32" y="0"/>
                      </a:lnTo>
                      <a:lnTo>
                        <a:pt x="33" y="4"/>
                      </a:lnTo>
                      <a:lnTo>
                        <a:pt x="0" y="16"/>
                      </a:lnTo>
                      <a:lnTo>
                        <a:pt x="0" y="11"/>
                      </a:lnTo>
                    </a:path>
                  </a:pathLst>
                </a:custGeom>
                <a:solidFill>
                  <a:srgbClr val="B2B2B2"/>
                </a:solidFill>
                <a:ln w="9525" cap="rnd">
                  <a:noFill/>
                  <a:round/>
                  <a:headEnd type="none" w="sm" len="sm"/>
                  <a:tailEnd type="none" w="sm" len="sm"/>
                </a:ln>
                <a:effectLst/>
              </p:spPr>
              <p:txBody>
                <a:bodyPr/>
                <a:lstStyle/>
                <a:p>
                  <a:endParaRPr lang="zh-CN" altLang="en-US"/>
                </a:p>
              </p:txBody>
            </p:sp>
            <p:sp>
              <p:nvSpPr>
                <p:cNvPr id="33" name="Freeform 275"/>
                <p:cNvSpPr>
                  <a:spLocks/>
                </p:cNvSpPr>
                <p:nvPr/>
              </p:nvSpPr>
              <p:spPr bwMode="auto">
                <a:xfrm>
                  <a:off x="4436" y="2721"/>
                  <a:ext cx="261" cy="223"/>
                </a:xfrm>
                <a:custGeom>
                  <a:avLst/>
                  <a:gdLst/>
                  <a:ahLst/>
                  <a:cxnLst>
                    <a:cxn ang="0">
                      <a:pos x="74" y="222"/>
                    </a:cxn>
                    <a:cxn ang="0">
                      <a:pos x="260" y="173"/>
                    </a:cxn>
                    <a:cxn ang="0">
                      <a:pos x="254" y="9"/>
                    </a:cxn>
                    <a:cxn ang="0">
                      <a:pos x="242" y="0"/>
                    </a:cxn>
                    <a:cxn ang="0">
                      <a:pos x="75" y="44"/>
                    </a:cxn>
                    <a:cxn ang="0">
                      <a:pos x="36" y="23"/>
                    </a:cxn>
                    <a:cxn ang="0">
                      <a:pos x="0" y="45"/>
                    </a:cxn>
                    <a:cxn ang="0">
                      <a:pos x="16" y="176"/>
                    </a:cxn>
                    <a:cxn ang="0">
                      <a:pos x="74" y="222"/>
                    </a:cxn>
                  </a:cxnLst>
                  <a:rect l="0" t="0" r="r" b="b"/>
                  <a:pathLst>
                    <a:path w="261" h="223">
                      <a:moveTo>
                        <a:pt x="74" y="222"/>
                      </a:moveTo>
                      <a:lnTo>
                        <a:pt x="260" y="173"/>
                      </a:lnTo>
                      <a:lnTo>
                        <a:pt x="254" y="9"/>
                      </a:lnTo>
                      <a:lnTo>
                        <a:pt x="242" y="0"/>
                      </a:lnTo>
                      <a:lnTo>
                        <a:pt x="75" y="44"/>
                      </a:lnTo>
                      <a:lnTo>
                        <a:pt x="36" y="23"/>
                      </a:lnTo>
                      <a:lnTo>
                        <a:pt x="0" y="45"/>
                      </a:lnTo>
                      <a:lnTo>
                        <a:pt x="16" y="176"/>
                      </a:lnTo>
                      <a:lnTo>
                        <a:pt x="74" y="222"/>
                      </a:lnTo>
                    </a:path>
                  </a:pathLst>
                </a:custGeom>
                <a:solidFill>
                  <a:srgbClr val="4C4C4C"/>
                </a:solidFill>
                <a:ln w="9525" cap="rnd">
                  <a:noFill/>
                  <a:round/>
                  <a:headEnd/>
                  <a:tailEnd/>
                </a:ln>
                <a:effectLst/>
              </p:spPr>
              <p:txBody>
                <a:bodyPr/>
                <a:lstStyle/>
                <a:p>
                  <a:endParaRPr lang="zh-CN" altLang="en-US"/>
                </a:p>
              </p:txBody>
            </p:sp>
            <p:sp>
              <p:nvSpPr>
                <p:cNvPr id="34" name="Freeform 276"/>
                <p:cNvSpPr>
                  <a:spLocks/>
                </p:cNvSpPr>
                <p:nvPr/>
              </p:nvSpPr>
              <p:spPr bwMode="auto">
                <a:xfrm>
                  <a:off x="4432" y="2712"/>
                  <a:ext cx="268" cy="227"/>
                </a:xfrm>
                <a:custGeom>
                  <a:avLst/>
                  <a:gdLst/>
                  <a:ahLst/>
                  <a:cxnLst>
                    <a:cxn ang="0">
                      <a:pos x="45" y="202"/>
                    </a:cxn>
                    <a:cxn ang="0">
                      <a:pos x="83" y="226"/>
                    </a:cxn>
                    <a:cxn ang="0">
                      <a:pos x="267" y="174"/>
                    </a:cxn>
                    <a:cxn ang="0">
                      <a:pos x="261" y="9"/>
                    </a:cxn>
                    <a:cxn ang="0">
                      <a:pos x="249" y="0"/>
                    </a:cxn>
                    <a:cxn ang="0">
                      <a:pos x="82" y="45"/>
                    </a:cxn>
                    <a:cxn ang="0">
                      <a:pos x="42" y="24"/>
                    </a:cxn>
                    <a:cxn ang="0">
                      <a:pos x="5" y="39"/>
                    </a:cxn>
                    <a:cxn ang="0">
                      <a:pos x="0" y="45"/>
                    </a:cxn>
                    <a:cxn ang="0">
                      <a:pos x="0" y="157"/>
                    </a:cxn>
                    <a:cxn ang="0">
                      <a:pos x="45" y="202"/>
                    </a:cxn>
                  </a:cxnLst>
                  <a:rect l="0" t="0" r="r" b="b"/>
                  <a:pathLst>
                    <a:path w="268" h="227">
                      <a:moveTo>
                        <a:pt x="45" y="202"/>
                      </a:moveTo>
                      <a:lnTo>
                        <a:pt x="83" y="226"/>
                      </a:lnTo>
                      <a:lnTo>
                        <a:pt x="267" y="174"/>
                      </a:lnTo>
                      <a:lnTo>
                        <a:pt x="261" y="9"/>
                      </a:lnTo>
                      <a:lnTo>
                        <a:pt x="249" y="0"/>
                      </a:lnTo>
                      <a:lnTo>
                        <a:pt x="82" y="45"/>
                      </a:lnTo>
                      <a:lnTo>
                        <a:pt x="42" y="24"/>
                      </a:lnTo>
                      <a:lnTo>
                        <a:pt x="5" y="39"/>
                      </a:lnTo>
                      <a:lnTo>
                        <a:pt x="0" y="45"/>
                      </a:lnTo>
                      <a:lnTo>
                        <a:pt x="0" y="157"/>
                      </a:lnTo>
                      <a:lnTo>
                        <a:pt x="45" y="202"/>
                      </a:lnTo>
                    </a:path>
                  </a:pathLst>
                </a:custGeom>
                <a:solidFill>
                  <a:srgbClr val="DDDDDD"/>
                </a:solidFill>
                <a:ln w="9525" cap="rnd">
                  <a:noFill/>
                  <a:round/>
                  <a:headEnd/>
                  <a:tailEnd/>
                </a:ln>
                <a:effectLst/>
              </p:spPr>
              <p:txBody>
                <a:bodyPr/>
                <a:lstStyle/>
                <a:p>
                  <a:endParaRPr lang="zh-CN" altLang="en-US"/>
                </a:p>
              </p:txBody>
            </p:sp>
            <p:sp>
              <p:nvSpPr>
                <p:cNvPr id="35" name="Freeform 277"/>
                <p:cNvSpPr>
                  <a:spLocks/>
                </p:cNvSpPr>
                <p:nvPr/>
              </p:nvSpPr>
              <p:spPr bwMode="auto">
                <a:xfrm>
                  <a:off x="4436" y="2744"/>
                  <a:ext cx="34" cy="154"/>
                </a:xfrm>
                <a:custGeom>
                  <a:avLst/>
                  <a:gdLst/>
                  <a:ahLst/>
                  <a:cxnLst>
                    <a:cxn ang="0">
                      <a:pos x="0" y="119"/>
                    </a:cxn>
                    <a:cxn ang="0">
                      <a:pos x="1" y="15"/>
                    </a:cxn>
                    <a:cxn ang="0">
                      <a:pos x="33" y="0"/>
                    </a:cxn>
                    <a:cxn ang="0">
                      <a:pos x="32" y="153"/>
                    </a:cxn>
                    <a:cxn ang="0">
                      <a:pos x="0" y="119"/>
                    </a:cxn>
                  </a:cxnLst>
                  <a:rect l="0" t="0" r="r" b="b"/>
                  <a:pathLst>
                    <a:path w="34" h="154">
                      <a:moveTo>
                        <a:pt x="0" y="119"/>
                      </a:moveTo>
                      <a:lnTo>
                        <a:pt x="1" y="15"/>
                      </a:lnTo>
                      <a:lnTo>
                        <a:pt x="33" y="0"/>
                      </a:lnTo>
                      <a:lnTo>
                        <a:pt x="32" y="153"/>
                      </a:lnTo>
                      <a:lnTo>
                        <a:pt x="0" y="119"/>
                      </a:lnTo>
                    </a:path>
                  </a:pathLst>
                </a:custGeom>
                <a:solidFill>
                  <a:srgbClr val="B2B2B2"/>
                </a:solidFill>
                <a:ln w="9525" cap="rnd">
                  <a:noFill/>
                  <a:round/>
                  <a:headEnd/>
                  <a:tailEnd/>
                </a:ln>
                <a:effectLst/>
              </p:spPr>
              <p:txBody>
                <a:bodyPr/>
                <a:lstStyle/>
                <a:p>
                  <a:endParaRPr lang="zh-CN" altLang="en-US"/>
                </a:p>
              </p:txBody>
            </p:sp>
            <p:sp>
              <p:nvSpPr>
                <p:cNvPr id="36" name="Freeform 278"/>
                <p:cNvSpPr>
                  <a:spLocks/>
                </p:cNvSpPr>
                <p:nvPr/>
              </p:nvSpPr>
              <p:spPr bwMode="auto">
                <a:xfrm>
                  <a:off x="4481" y="2749"/>
                  <a:ext cx="31" cy="178"/>
                </a:xfrm>
                <a:custGeom>
                  <a:avLst/>
                  <a:gdLst/>
                  <a:ahLst/>
                  <a:cxnLst>
                    <a:cxn ang="0">
                      <a:pos x="0" y="159"/>
                    </a:cxn>
                    <a:cxn ang="0">
                      <a:pos x="30" y="177"/>
                    </a:cxn>
                    <a:cxn ang="0">
                      <a:pos x="30" y="15"/>
                    </a:cxn>
                    <a:cxn ang="0">
                      <a:pos x="1" y="0"/>
                    </a:cxn>
                    <a:cxn ang="0">
                      <a:pos x="0" y="159"/>
                    </a:cxn>
                  </a:cxnLst>
                  <a:rect l="0" t="0" r="r" b="b"/>
                  <a:pathLst>
                    <a:path w="31" h="178">
                      <a:moveTo>
                        <a:pt x="0" y="159"/>
                      </a:moveTo>
                      <a:lnTo>
                        <a:pt x="30" y="177"/>
                      </a:lnTo>
                      <a:lnTo>
                        <a:pt x="30" y="15"/>
                      </a:lnTo>
                      <a:lnTo>
                        <a:pt x="1" y="0"/>
                      </a:lnTo>
                      <a:lnTo>
                        <a:pt x="0" y="159"/>
                      </a:lnTo>
                    </a:path>
                  </a:pathLst>
                </a:custGeom>
                <a:solidFill>
                  <a:srgbClr val="B2B2B2"/>
                </a:solidFill>
                <a:ln w="9525" cap="rnd">
                  <a:noFill/>
                  <a:round/>
                  <a:headEnd/>
                  <a:tailEnd/>
                </a:ln>
                <a:effectLst/>
              </p:spPr>
              <p:txBody>
                <a:bodyPr/>
                <a:lstStyle/>
                <a:p>
                  <a:endParaRPr lang="zh-CN" altLang="en-US"/>
                </a:p>
              </p:txBody>
            </p:sp>
            <p:sp>
              <p:nvSpPr>
                <p:cNvPr id="37" name="Freeform 279"/>
                <p:cNvSpPr>
                  <a:spLocks/>
                </p:cNvSpPr>
                <p:nvPr/>
              </p:nvSpPr>
              <p:spPr bwMode="auto">
                <a:xfrm>
                  <a:off x="4542" y="2739"/>
                  <a:ext cx="134" cy="170"/>
                </a:xfrm>
                <a:custGeom>
                  <a:avLst/>
                  <a:gdLst/>
                  <a:ahLst/>
                  <a:cxnLst>
                    <a:cxn ang="0">
                      <a:pos x="133" y="133"/>
                    </a:cxn>
                    <a:cxn ang="0">
                      <a:pos x="0" y="169"/>
                    </a:cxn>
                    <a:cxn ang="0">
                      <a:pos x="0" y="36"/>
                    </a:cxn>
                    <a:cxn ang="0">
                      <a:pos x="129" y="0"/>
                    </a:cxn>
                    <a:cxn ang="0">
                      <a:pos x="133" y="133"/>
                    </a:cxn>
                  </a:cxnLst>
                  <a:rect l="0" t="0" r="r" b="b"/>
                  <a:pathLst>
                    <a:path w="134" h="170">
                      <a:moveTo>
                        <a:pt x="133" y="133"/>
                      </a:moveTo>
                      <a:lnTo>
                        <a:pt x="0" y="169"/>
                      </a:lnTo>
                      <a:lnTo>
                        <a:pt x="0" y="36"/>
                      </a:lnTo>
                      <a:lnTo>
                        <a:pt x="129" y="0"/>
                      </a:lnTo>
                      <a:lnTo>
                        <a:pt x="133" y="133"/>
                      </a:lnTo>
                    </a:path>
                  </a:pathLst>
                </a:custGeom>
                <a:solidFill>
                  <a:srgbClr val="032896"/>
                </a:solidFill>
                <a:ln w="9525" cap="rnd">
                  <a:noFill/>
                  <a:round/>
                  <a:headEnd/>
                  <a:tailEnd/>
                </a:ln>
                <a:effectLst/>
              </p:spPr>
              <p:txBody>
                <a:bodyPr/>
                <a:lstStyle/>
                <a:p>
                  <a:endParaRPr lang="zh-CN" altLang="en-US"/>
                </a:p>
              </p:txBody>
            </p:sp>
            <p:sp>
              <p:nvSpPr>
                <p:cNvPr id="40" name="Freeform 280"/>
                <p:cNvSpPr>
                  <a:spLocks/>
                </p:cNvSpPr>
                <p:nvPr/>
              </p:nvSpPr>
              <p:spPr bwMode="auto">
                <a:xfrm>
                  <a:off x="4475" y="2692"/>
                  <a:ext cx="208" cy="66"/>
                </a:xfrm>
                <a:custGeom>
                  <a:avLst/>
                  <a:gdLst/>
                  <a:ahLst/>
                  <a:cxnLst>
                    <a:cxn ang="0">
                      <a:pos x="168" y="0"/>
                    </a:cxn>
                    <a:cxn ang="0">
                      <a:pos x="207" y="20"/>
                    </a:cxn>
                    <a:cxn ang="0">
                      <a:pos x="39" y="65"/>
                    </a:cxn>
                    <a:cxn ang="0">
                      <a:pos x="0" y="45"/>
                    </a:cxn>
                    <a:cxn ang="0">
                      <a:pos x="168" y="0"/>
                    </a:cxn>
                  </a:cxnLst>
                  <a:rect l="0" t="0" r="r" b="b"/>
                  <a:pathLst>
                    <a:path w="208" h="66">
                      <a:moveTo>
                        <a:pt x="168" y="0"/>
                      </a:moveTo>
                      <a:lnTo>
                        <a:pt x="207" y="20"/>
                      </a:lnTo>
                      <a:lnTo>
                        <a:pt x="39" y="65"/>
                      </a:lnTo>
                      <a:lnTo>
                        <a:pt x="0" y="45"/>
                      </a:lnTo>
                      <a:lnTo>
                        <a:pt x="168" y="0"/>
                      </a:lnTo>
                    </a:path>
                  </a:pathLst>
                </a:custGeom>
                <a:solidFill>
                  <a:srgbClr val="B2B2B2"/>
                </a:solidFill>
                <a:ln w="9525" cap="rnd">
                  <a:noFill/>
                  <a:round/>
                  <a:headEnd/>
                  <a:tailEnd/>
                </a:ln>
                <a:effectLst/>
              </p:spPr>
              <p:txBody>
                <a:bodyPr/>
                <a:lstStyle/>
                <a:p>
                  <a:endParaRPr lang="zh-CN" altLang="en-US"/>
                </a:p>
              </p:txBody>
            </p:sp>
            <p:sp>
              <p:nvSpPr>
                <p:cNvPr id="41" name="Freeform 281"/>
                <p:cNvSpPr>
                  <a:spLocks/>
                </p:cNvSpPr>
                <p:nvPr/>
              </p:nvSpPr>
              <p:spPr bwMode="auto">
                <a:xfrm>
                  <a:off x="4578" y="3024"/>
                  <a:ext cx="243" cy="97"/>
                </a:xfrm>
                <a:custGeom>
                  <a:avLst/>
                  <a:gdLst/>
                  <a:ahLst/>
                  <a:cxnLst>
                    <a:cxn ang="0">
                      <a:pos x="43" y="96"/>
                    </a:cxn>
                    <a:cxn ang="0">
                      <a:pos x="242" y="39"/>
                    </a:cxn>
                    <a:cxn ang="0">
                      <a:pos x="172" y="0"/>
                    </a:cxn>
                    <a:cxn ang="0">
                      <a:pos x="0" y="43"/>
                    </a:cxn>
                    <a:cxn ang="0">
                      <a:pos x="43" y="96"/>
                    </a:cxn>
                  </a:cxnLst>
                  <a:rect l="0" t="0" r="r" b="b"/>
                  <a:pathLst>
                    <a:path w="243" h="97">
                      <a:moveTo>
                        <a:pt x="43" y="96"/>
                      </a:moveTo>
                      <a:lnTo>
                        <a:pt x="242" y="39"/>
                      </a:lnTo>
                      <a:lnTo>
                        <a:pt x="172" y="0"/>
                      </a:lnTo>
                      <a:lnTo>
                        <a:pt x="0" y="43"/>
                      </a:lnTo>
                      <a:lnTo>
                        <a:pt x="43" y="96"/>
                      </a:lnTo>
                    </a:path>
                  </a:pathLst>
                </a:custGeom>
                <a:solidFill>
                  <a:srgbClr val="868686"/>
                </a:solidFill>
                <a:ln w="9525" cap="rnd">
                  <a:noFill/>
                  <a:round/>
                  <a:headEnd/>
                  <a:tailEnd/>
                </a:ln>
                <a:effectLst/>
              </p:spPr>
              <p:txBody>
                <a:bodyPr/>
                <a:lstStyle/>
                <a:p>
                  <a:endParaRPr lang="zh-CN" altLang="en-US"/>
                </a:p>
              </p:txBody>
            </p:sp>
            <p:sp>
              <p:nvSpPr>
                <p:cNvPr id="42" name="Freeform 282"/>
                <p:cNvSpPr>
                  <a:spLocks/>
                </p:cNvSpPr>
                <p:nvPr/>
              </p:nvSpPr>
              <p:spPr bwMode="auto">
                <a:xfrm>
                  <a:off x="4583" y="3021"/>
                  <a:ext cx="238" cy="96"/>
                </a:xfrm>
                <a:custGeom>
                  <a:avLst/>
                  <a:gdLst/>
                  <a:ahLst/>
                  <a:cxnLst>
                    <a:cxn ang="0">
                      <a:pos x="43" y="95"/>
                    </a:cxn>
                    <a:cxn ang="0">
                      <a:pos x="237" y="38"/>
                    </a:cxn>
                    <a:cxn ang="0">
                      <a:pos x="167" y="0"/>
                    </a:cxn>
                    <a:cxn ang="0">
                      <a:pos x="0" y="43"/>
                    </a:cxn>
                    <a:cxn ang="0">
                      <a:pos x="43" y="95"/>
                    </a:cxn>
                  </a:cxnLst>
                  <a:rect l="0" t="0" r="r" b="b"/>
                  <a:pathLst>
                    <a:path w="238" h="96">
                      <a:moveTo>
                        <a:pt x="43" y="95"/>
                      </a:moveTo>
                      <a:lnTo>
                        <a:pt x="237" y="38"/>
                      </a:lnTo>
                      <a:lnTo>
                        <a:pt x="167" y="0"/>
                      </a:lnTo>
                      <a:lnTo>
                        <a:pt x="0" y="43"/>
                      </a:lnTo>
                      <a:lnTo>
                        <a:pt x="43" y="95"/>
                      </a:lnTo>
                    </a:path>
                  </a:pathLst>
                </a:custGeom>
                <a:solidFill>
                  <a:srgbClr val="DDDDDD"/>
                </a:solidFill>
                <a:ln w="9525" cap="rnd">
                  <a:noFill/>
                  <a:round/>
                  <a:headEnd/>
                  <a:tailEnd/>
                </a:ln>
                <a:effectLst/>
              </p:spPr>
              <p:txBody>
                <a:bodyPr/>
                <a:lstStyle/>
                <a:p>
                  <a:endParaRPr lang="zh-CN" altLang="en-US"/>
                </a:p>
              </p:txBody>
            </p:sp>
            <p:sp>
              <p:nvSpPr>
                <p:cNvPr id="43" name="Freeform 283"/>
                <p:cNvSpPr>
                  <a:spLocks/>
                </p:cNvSpPr>
                <p:nvPr/>
              </p:nvSpPr>
              <p:spPr bwMode="auto">
                <a:xfrm>
                  <a:off x="4561" y="2761"/>
                  <a:ext cx="101" cy="43"/>
                </a:xfrm>
                <a:custGeom>
                  <a:avLst/>
                  <a:gdLst/>
                  <a:ahLst/>
                  <a:cxnLst>
                    <a:cxn ang="0">
                      <a:pos x="100" y="14"/>
                    </a:cxn>
                    <a:cxn ang="0">
                      <a:pos x="100" y="0"/>
                    </a:cxn>
                    <a:cxn ang="0">
                      <a:pos x="0" y="27"/>
                    </a:cxn>
                    <a:cxn ang="0">
                      <a:pos x="0" y="42"/>
                    </a:cxn>
                    <a:cxn ang="0">
                      <a:pos x="100" y="14"/>
                    </a:cxn>
                  </a:cxnLst>
                  <a:rect l="0" t="0" r="r" b="b"/>
                  <a:pathLst>
                    <a:path w="101" h="43">
                      <a:moveTo>
                        <a:pt x="100" y="14"/>
                      </a:moveTo>
                      <a:lnTo>
                        <a:pt x="100" y="0"/>
                      </a:lnTo>
                      <a:lnTo>
                        <a:pt x="0" y="27"/>
                      </a:lnTo>
                      <a:lnTo>
                        <a:pt x="0" y="42"/>
                      </a:lnTo>
                      <a:lnTo>
                        <a:pt x="100" y="14"/>
                      </a:lnTo>
                    </a:path>
                  </a:pathLst>
                </a:custGeom>
                <a:solidFill>
                  <a:srgbClr val="FFFF00"/>
                </a:solidFill>
                <a:ln w="9525" cap="rnd">
                  <a:noFill/>
                  <a:round/>
                  <a:headEnd/>
                  <a:tailEnd/>
                </a:ln>
                <a:effectLst/>
              </p:spPr>
              <p:txBody>
                <a:bodyPr/>
                <a:lstStyle/>
                <a:p>
                  <a:endParaRPr lang="zh-CN" altLang="en-US"/>
                </a:p>
              </p:txBody>
            </p:sp>
            <p:sp>
              <p:nvSpPr>
                <p:cNvPr id="44" name="Freeform 284"/>
                <p:cNvSpPr>
                  <a:spLocks/>
                </p:cNvSpPr>
                <p:nvPr/>
              </p:nvSpPr>
              <p:spPr bwMode="auto">
                <a:xfrm>
                  <a:off x="4561" y="2790"/>
                  <a:ext cx="101" cy="42"/>
                </a:xfrm>
                <a:custGeom>
                  <a:avLst/>
                  <a:gdLst/>
                  <a:ahLst/>
                  <a:cxnLst>
                    <a:cxn ang="0">
                      <a:pos x="100" y="14"/>
                    </a:cxn>
                    <a:cxn ang="0">
                      <a:pos x="100" y="0"/>
                    </a:cxn>
                    <a:cxn ang="0">
                      <a:pos x="0" y="26"/>
                    </a:cxn>
                    <a:cxn ang="0">
                      <a:pos x="0" y="41"/>
                    </a:cxn>
                    <a:cxn ang="0">
                      <a:pos x="100" y="14"/>
                    </a:cxn>
                  </a:cxnLst>
                  <a:rect l="0" t="0" r="r" b="b"/>
                  <a:pathLst>
                    <a:path w="101" h="42">
                      <a:moveTo>
                        <a:pt x="100" y="14"/>
                      </a:moveTo>
                      <a:lnTo>
                        <a:pt x="100" y="0"/>
                      </a:lnTo>
                      <a:lnTo>
                        <a:pt x="0" y="26"/>
                      </a:lnTo>
                      <a:lnTo>
                        <a:pt x="0" y="41"/>
                      </a:lnTo>
                      <a:lnTo>
                        <a:pt x="100" y="14"/>
                      </a:lnTo>
                    </a:path>
                  </a:pathLst>
                </a:custGeom>
                <a:solidFill>
                  <a:srgbClr val="FFFF00"/>
                </a:solidFill>
                <a:ln w="9525" cap="rnd">
                  <a:noFill/>
                  <a:round/>
                  <a:headEnd/>
                  <a:tailEnd/>
                </a:ln>
                <a:effectLst/>
              </p:spPr>
              <p:txBody>
                <a:bodyPr/>
                <a:lstStyle/>
                <a:p>
                  <a:endParaRPr lang="zh-CN" altLang="en-US"/>
                </a:p>
              </p:txBody>
            </p:sp>
            <p:sp>
              <p:nvSpPr>
                <p:cNvPr id="45" name="Freeform 285"/>
                <p:cNvSpPr>
                  <a:spLocks/>
                </p:cNvSpPr>
                <p:nvPr/>
              </p:nvSpPr>
              <p:spPr bwMode="auto">
                <a:xfrm>
                  <a:off x="4561" y="2818"/>
                  <a:ext cx="101" cy="42"/>
                </a:xfrm>
                <a:custGeom>
                  <a:avLst/>
                  <a:gdLst/>
                  <a:ahLst/>
                  <a:cxnLst>
                    <a:cxn ang="0">
                      <a:pos x="100" y="13"/>
                    </a:cxn>
                    <a:cxn ang="0">
                      <a:pos x="100" y="0"/>
                    </a:cxn>
                    <a:cxn ang="0">
                      <a:pos x="0" y="27"/>
                    </a:cxn>
                    <a:cxn ang="0">
                      <a:pos x="0" y="41"/>
                    </a:cxn>
                    <a:cxn ang="0">
                      <a:pos x="100" y="13"/>
                    </a:cxn>
                  </a:cxnLst>
                  <a:rect l="0" t="0" r="r" b="b"/>
                  <a:pathLst>
                    <a:path w="101" h="42">
                      <a:moveTo>
                        <a:pt x="100" y="13"/>
                      </a:moveTo>
                      <a:lnTo>
                        <a:pt x="100" y="0"/>
                      </a:lnTo>
                      <a:lnTo>
                        <a:pt x="0" y="27"/>
                      </a:lnTo>
                      <a:lnTo>
                        <a:pt x="0" y="41"/>
                      </a:lnTo>
                      <a:lnTo>
                        <a:pt x="100" y="13"/>
                      </a:lnTo>
                    </a:path>
                  </a:pathLst>
                </a:custGeom>
                <a:solidFill>
                  <a:srgbClr val="FFFF00"/>
                </a:solidFill>
                <a:ln w="9525" cap="rnd">
                  <a:noFill/>
                  <a:round/>
                  <a:headEnd/>
                  <a:tailEnd/>
                </a:ln>
                <a:effectLst/>
              </p:spPr>
              <p:txBody>
                <a:bodyPr/>
                <a:lstStyle/>
                <a:p>
                  <a:endParaRPr lang="zh-CN" altLang="en-US"/>
                </a:p>
              </p:txBody>
            </p:sp>
            <p:sp>
              <p:nvSpPr>
                <p:cNvPr id="46" name="Freeform 286"/>
                <p:cNvSpPr>
                  <a:spLocks/>
                </p:cNvSpPr>
                <p:nvPr/>
              </p:nvSpPr>
              <p:spPr bwMode="auto">
                <a:xfrm>
                  <a:off x="4561" y="2846"/>
                  <a:ext cx="101" cy="43"/>
                </a:xfrm>
                <a:custGeom>
                  <a:avLst/>
                  <a:gdLst/>
                  <a:ahLst/>
                  <a:cxnLst>
                    <a:cxn ang="0">
                      <a:pos x="100" y="14"/>
                    </a:cxn>
                    <a:cxn ang="0">
                      <a:pos x="100" y="0"/>
                    </a:cxn>
                    <a:cxn ang="0">
                      <a:pos x="0" y="27"/>
                    </a:cxn>
                    <a:cxn ang="0">
                      <a:pos x="0" y="42"/>
                    </a:cxn>
                    <a:cxn ang="0">
                      <a:pos x="100" y="14"/>
                    </a:cxn>
                  </a:cxnLst>
                  <a:rect l="0" t="0" r="r" b="b"/>
                  <a:pathLst>
                    <a:path w="101" h="43">
                      <a:moveTo>
                        <a:pt x="100" y="14"/>
                      </a:moveTo>
                      <a:lnTo>
                        <a:pt x="100" y="0"/>
                      </a:lnTo>
                      <a:lnTo>
                        <a:pt x="0" y="27"/>
                      </a:lnTo>
                      <a:lnTo>
                        <a:pt x="0" y="42"/>
                      </a:lnTo>
                      <a:lnTo>
                        <a:pt x="100" y="14"/>
                      </a:lnTo>
                    </a:path>
                  </a:pathLst>
                </a:custGeom>
                <a:solidFill>
                  <a:srgbClr val="FFFF00"/>
                </a:solidFill>
                <a:ln w="9525" cap="rnd">
                  <a:noFill/>
                  <a:round/>
                  <a:headEnd/>
                  <a:tailEnd/>
                </a:ln>
                <a:effectLst/>
              </p:spPr>
              <p:txBody>
                <a:bodyPr/>
                <a:lstStyle/>
                <a:p>
                  <a:endParaRPr lang="zh-CN" altLang="en-US"/>
                </a:p>
              </p:txBody>
            </p:sp>
            <p:sp>
              <p:nvSpPr>
                <p:cNvPr id="47" name="Freeform 287"/>
                <p:cNvSpPr>
                  <a:spLocks/>
                </p:cNvSpPr>
                <p:nvPr/>
              </p:nvSpPr>
              <p:spPr bwMode="auto">
                <a:xfrm>
                  <a:off x="4567" y="2809"/>
                  <a:ext cx="183" cy="279"/>
                </a:xfrm>
                <a:custGeom>
                  <a:avLst/>
                  <a:gdLst/>
                  <a:ahLst/>
                  <a:cxnLst>
                    <a:cxn ang="0">
                      <a:pos x="31" y="0"/>
                    </a:cxn>
                    <a:cxn ang="0">
                      <a:pos x="76" y="29"/>
                    </a:cxn>
                    <a:cxn ang="0">
                      <a:pos x="54" y="30"/>
                    </a:cxn>
                    <a:cxn ang="0">
                      <a:pos x="182" y="248"/>
                    </a:cxn>
                    <a:cxn ang="0">
                      <a:pos x="84" y="278"/>
                    </a:cxn>
                    <a:cxn ang="0">
                      <a:pos x="23" y="35"/>
                    </a:cxn>
                    <a:cxn ang="0">
                      <a:pos x="0" y="39"/>
                    </a:cxn>
                    <a:cxn ang="0">
                      <a:pos x="31" y="0"/>
                    </a:cxn>
                  </a:cxnLst>
                  <a:rect l="0" t="0" r="r" b="b"/>
                  <a:pathLst>
                    <a:path w="183" h="279">
                      <a:moveTo>
                        <a:pt x="31" y="0"/>
                      </a:moveTo>
                      <a:lnTo>
                        <a:pt x="76" y="29"/>
                      </a:lnTo>
                      <a:lnTo>
                        <a:pt x="54" y="30"/>
                      </a:lnTo>
                      <a:lnTo>
                        <a:pt x="182" y="248"/>
                      </a:lnTo>
                      <a:lnTo>
                        <a:pt x="84" y="278"/>
                      </a:lnTo>
                      <a:lnTo>
                        <a:pt x="23" y="35"/>
                      </a:lnTo>
                      <a:lnTo>
                        <a:pt x="0" y="39"/>
                      </a:lnTo>
                      <a:lnTo>
                        <a:pt x="31" y="0"/>
                      </a:lnTo>
                    </a:path>
                  </a:pathLst>
                </a:custGeom>
                <a:solidFill>
                  <a:srgbClr val="4C4C4C"/>
                </a:solidFill>
                <a:ln w="9525" cap="rnd">
                  <a:noFill/>
                  <a:round/>
                  <a:headEnd/>
                  <a:tailEnd/>
                </a:ln>
                <a:effectLst/>
              </p:spPr>
              <p:txBody>
                <a:bodyPr/>
                <a:lstStyle/>
                <a:p>
                  <a:endParaRPr lang="zh-CN" altLang="en-US"/>
                </a:p>
              </p:txBody>
            </p:sp>
            <p:sp>
              <p:nvSpPr>
                <p:cNvPr id="48" name="Freeform 288"/>
                <p:cNvSpPr>
                  <a:spLocks/>
                </p:cNvSpPr>
                <p:nvPr/>
              </p:nvSpPr>
              <p:spPr bwMode="auto">
                <a:xfrm>
                  <a:off x="4571" y="2804"/>
                  <a:ext cx="183" cy="277"/>
                </a:xfrm>
                <a:custGeom>
                  <a:avLst/>
                  <a:gdLst/>
                  <a:ahLst/>
                  <a:cxnLst>
                    <a:cxn ang="0">
                      <a:pos x="30" y="0"/>
                    </a:cxn>
                    <a:cxn ang="0">
                      <a:pos x="76" y="28"/>
                    </a:cxn>
                    <a:cxn ang="0">
                      <a:pos x="55" y="30"/>
                    </a:cxn>
                    <a:cxn ang="0">
                      <a:pos x="182" y="246"/>
                    </a:cxn>
                    <a:cxn ang="0">
                      <a:pos x="84" y="276"/>
                    </a:cxn>
                    <a:cxn ang="0">
                      <a:pos x="23" y="35"/>
                    </a:cxn>
                    <a:cxn ang="0">
                      <a:pos x="0" y="39"/>
                    </a:cxn>
                    <a:cxn ang="0">
                      <a:pos x="30" y="0"/>
                    </a:cxn>
                  </a:cxnLst>
                  <a:rect l="0" t="0" r="r" b="b"/>
                  <a:pathLst>
                    <a:path w="183" h="277">
                      <a:moveTo>
                        <a:pt x="30" y="0"/>
                      </a:moveTo>
                      <a:lnTo>
                        <a:pt x="76" y="28"/>
                      </a:lnTo>
                      <a:lnTo>
                        <a:pt x="55" y="30"/>
                      </a:lnTo>
                      <a:lnTo>
                        <a:pt x="182" y="246"/>
                      </a:lnTo>
                      <a:lnTo>
                        <a:pt x="84" y="276"/>
                      </a:lnTo>
                      <a:lnTo>
                        <a:pt x="23" y="35"/>
                      </a:lnTo>
                      <a:lnTo>
                        <a:pt x="0" y="39"/>
                      </a:lnTo>
                      <a:lnTo>
                        <a:pt x="30" y="0"/>
                      </a:lnTo>
                    </a:path>
                  </a:pathLst>
                </a:custGeom>
                <a:solidFill>
                  <a:srgbClr val="99FFFF"/>
                </a:solidFill>
                <a:ln w="9525" cap="rnd">
                  <a:noFill/>
                  <a:round/>
                  <a:headEnd/>
                  <a:tailEnd/>
                </a:ln>
                <a:effectLst/>
              </p:spPr>
              <p:txBody>
                <a:bodyPr/>
                <a:lstStyle/>
                <a:p>
                  <a:endParaRPr lang="zh-CN" altLang="en-US"/>
                </a:p>
              </p:txBody>
            </p:sp>
          </p:grpSp>
        </p:grpSp>
      </p:grpSp>
      <p:sp>
        <p:nvSpPr>
          <p:cNvPr id="57" name="TextBox 56"/>
          <p:cNvSpPr txBox="1"/>
          <p:nvPr/>
        </p:nvSpPr>
        <p:spPr>
          <a:xfrm>
            <a:off x="1331640" y="2996952"/>
            <a:ext cx="4104456" cy="1754326"/>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dirty="0" smtClean="0">
                <a:solidFill>
                  <a:srgbClr val="3333FF"/>
                </a:solidFill>
                <a:latin typeface="黑体" pitchFamily="49" charset="-122"/>
                <a:ea typeface="黑体" pitchFamily="49" charset="-122"/>
              </a:rPr>
              <a:t>一般的放大镜，放大倍数有限，要想看清楚动植物的细胞等非常小的物体，就要使用显微镜。</a:t>
            </a:r>
            <a:endParaRPr lang="en-US" altLang="zh-CN" dirty="0" smtClean="0">
              <a:solidFill>
                <a:srgbClr val="3333FF"/>
              </a:solidFill>
              <a:latin typeface="黑体" pitchFamily="49" charset="-122"/>
              <a:ea typeface="黑体" pitchFamily="49" charset="-122"/>
            </a:endParaRPr>
          </a:p>
          <a:p>
            <a:r>
              <a:rPr lang="zh-CN" altLang="en-US" dirty="0" smtClean="0">
                <a:solidFill>
                  <a:srgbClr val="3333FF"/>
                </a:solidFill>
                <a:latin typeface="黑体" pitchFamily="49" charset="-122"/>
                <a:ea typeface="黑体" pitchFamily="49" charset="-122"/>
              </a:rPr>
              <a:t>原来，我们能不能看清一个物体，它对我们的眼睛所成“视角”的大小十分重要。</a:t>
            </a:r>
            <a:endParaRPr lang="zh-CN" altLang="en-US" b="1" dirty="0">
              <a:solidFill>
                <a:srgbClr val="FF0000"/>
              </a:solidFill>
            </a:endParaRPr>
          </a:p>
        </p:txBody>
      </p:sp>
      <p:sp>
        <p:nvSpPr>
          <p:cNvPr id="58" name="TextBox 57"/>
          <p:cNvSpPr txBox="1"/>
          <p:nvPr/>
        </p:nvSpPr>
        <p:spPr>
          <a:xfrm>
            <a:off x="7330370" y="2276872"/>
            <a:ext cx="553998" cy="3456384"/>
          </a:xfrm>
          <a:prstGeom prst="rect">
            <a:avLst/>
          </a:prstGeom>
          <a:noFill/>
        </p:spPr>
        <p:txBody>
          <a:bodyPr vert="eaVert" wrap="square" rtlCol="0">
            <a:spAutoFit/>
          </a:bodyPr>
          <a:lstStyle/>
          <a:p>
            <a:r>
              <a:rPr lang="zh-CN" altLang="en-US" sz="2400" b="1" dirty="0" smtClean="0">
                <a:solidFill>
                  <a:srgbClr val="FF0000"/>
                </a:solidFill>
              </a:rPr>
              <a:t>要使用显微镜和望远镜</a:t>
            </a:r>
            <a:endParaRPr lang="zh-CN" altLang="en-US" sz="2400" b="1" dirty="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linds(horizontal)">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830677"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小结</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smtClean="0">
                  <a:solidFill>
                    <a:srgbClr val="FF0000"/>
                  </a:solidFill>
                  <a:effectLst>
                    <a:outerShdw blurRad="38100" dist="38100" dir="2700000" algn="tl">
                      <a:srgbClr val="000000">
                        <a:alpha val="43137"/>
                      </a:srgbClr>
                    </a:outerShdw>
                  </a:effectLst>
                </a:rPr>
                <a:t>课堂小结</a:t>
              </a:r>
              <a:endParaRPr lang="zh-CN" altLang="en-US" sz="1600" b="1" i="1" dirty="0">
                <a:solidFill>
                  <a:srgbClr val="FF0000"/>
                </a:solidFill>
                <a:effectLst>
                  <a:outerShdw blurRad="38100" dist="38100" dir="2700000" algn="tl">
                    <a:srgbClr val="000000">
                      <a:alpha val="43137"/>
                    </a:srgbClr>
                  </a:outerShdw>
                </a:effectLst>
              </a:endParaRPr>
            </a:p>
          </p:txBody>
        </p:sp>
      </p:grpSp>
      <p:graphicFrame>
        <p:nvGraphicFramePr>
          <p:cNvPr id="35" name="Group 46"/>
          <p:cNvGraphicFramePr>
            <a:graphicFrameLocks noGrp="1"/>
          </p:cNvGraphicFramePr>
          <p:nvPr/>
        </p:nvGraphicFramePr>
        <p:xfrm>
          <a:off x="1691680" y="2132856"/>
          <a:ext cx="6696744" cy="3800153"/>
        </p:xfrm>
        <a:graphic>
          <a:graphicData uri="http://schemas.openxmlformats.org/drawingml/2006/table">
            <a:tbl>
              <a:tblPr/>
              <a:tblGrid>
                <a:gridCol w="998637"/>
                <a:gridCol w="1703558"/>
                <a:gridCol w="1724363"/>
                <a:gridCol w="2270186"/>
              </a:tblGrid>
              <a:tr h="9794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dirty="0" smtClean="0">
                          <a:ln>
                            <a:noFill/>
                          </a:ln>
                          <a:solidFill>
                            <a:srgbClr val="3333FF"/>
                          </a:solidFill>
                          <a:effectLst/>
                          <a:latin typeface="Times New Roman" pitchFamily="18" charset="0"/>
                          <a:ea typeface="方正姚体" pitchFamily="2" charset="-122"/>
                        </a:rPr>
                        <a:t>物镜</a:t>
                      </a: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的作用</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dirty="0" smtClean="0">
                          <a:ln>
                            <a:noFill/>
                          </a:ln>
                          <a:solidFill>
                            <a:srgbClr val="3333FF"/>
                          </a:solidFill>
                          <a:effectLst/>
                          <a:latin typeface="Times New Roman" pitchFamily="18" charset="0"/>
                          <a:ea typeface="方正姚体" pitchFamily="2" charset="-122"/>
                        </a:rPr>
                        <a:t>目镜</a:t>
                      </a: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的作用</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增大</a:t>
                      </a:r>
                      <a:r>
                        <a:rPr kumimoji="0" lang="zh-CN" altLang="en-US" sz="3200" b="1" i="0" u="none" strike="noStrike" cap="none" normalizeH="0" baseline="0" smtClean="0">
                          <a:ln>
                            <a:noFill/>
                          </a:ln>
                          <a:solidFill>
                            <a:srgbClr val="3333FF"/>
                          </a:solidFill>
                          <a:effectLst/>
                          <a:latin typeface="Times New Roman" pitchFamily="18" charset="0"/>
                          <a:ea typeface="方正姚体" pitchFamily="2" charset="-122"/>
                        </a:rPr>
                        <a:t>视角</a:t>
                      </a:r>
                      <a:r>
                        <a:rPr kumimoji="0" lang="zh-CN" altLang="en-US" sz="2800" b="1" i="0" u="none" strike="noStrike" cap="none" normalizeH="0" baseline="0" smtClean="0">
                          <a:ln>
                            <a:noFill/>
                          </a:ln>
                          <a:solidFill>
                            <a:schemeClr val="tx1"/>
                          </a:solidFill>
                          <a:effectLst/>
                          <a:latin typeface="Arial" pitchFamily="34" charset="0"/>
                          <a:ea typeface="宋体" pitchFamily="2" charset="-122"/>
                        </a:rPr>
                        <a:t>的方法</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6121">
                <a:tc>
                  <a:txBody>
                    <a:bodyPr/>
                    <a:lstStyle/>
                    <a:p>
                      <a:pPr marL="0" marR="0" lvl="0" indent="0" algn="l" defTabSz="914400" rtl="0" eaLnBrk="1" fontAlgn="base" latinLnBrk="0" hangingPunct="1">
                        <a:lnSpc>
                          <a:spcPct val="100000"/>
                        </a:lnSpc>
                        <a:spcBef>
                          <a:spcPct val="20000"/>
                        </a:spcBef>
                        <a:spcAft>
                          <a:spcPct val="0"/>
                        </a:spcAft>
                        <a:buClr>
                          <a:srgbClr val="FF3300"/>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显微镜</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rgbClr val="FF3300"/>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195"/>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dirty="0" smtClean="0">
                        <a:ln>
                          <a:noFill/>
                        </a:ln>
                        <a:solidFill>
                          <a:srgbClr val="FF3300"/>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195"/>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rgbClr val="FF3300"/>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195"/>
                      </a:srgbClr>
                    </a:solidFill>
                  </a:tcPr>
                </a:tc>
              </a:tr>
              <a:tr h="1728192">
                <a:tc>
                  <a:txBody>
                    <a:bodyPr/>
                    <a:lstStyle/>
                    <a:p>
                      <a:pPr marL="0" marR="0" lvl="0" indent="0" algn="l" defTabSz="914400" rtl="0" eaLnBrk="1" fontAlgn="base" latinLnBrk="0" hangingPunct="1">
                        <a:lnSpc>
                          <a:spcPct val="100000"/>
                        </a:lnSpc>
                        <a:spcBef>
                          <a:spcPct val="20000"/>
                        </a:spcBef>
                        <a:spcAft>
                          <a:spcPct val="0"/>
                        </a:spcAft>
                        <a:buClr>
                          <a:srgbClr val="FF3300"/>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望远镜</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rgbClr val="FF3300"/>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FF">
                        <a:alpha val="50195"/>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rgbClr val="FF3300"/>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FF">
                        <a:alpha val="50195"/>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dirty="0" smtClean="0">
                        <a:ln>
                          <a:noFill/>
                        </a:ln>
                        <a:solidFill>
                          <a:srgbClr val="FF3300"/>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FF">
                        <a:alpha val="50195"/>
                      </a:srgbClr>
                    </a:solidFill>
                  </a:tcPr>
                </a:tc>
              </a:tr>
            </a:tbl>
          </a:graphicData>
        </a:graphic>
      </p:graphicFrame>
      <p:sp>
        <p:nvSpPr>
          <p:cNvPr id="36" name="Text Box 27"/>
          <p:cNvSpPr txBox="1">
            <a:spLocks noChangeArrowheads="1"/>
          </p:cNvSpPr>
          <p:nvPr/>
        </p:nvSpPr>
        <p:spPr bwMode="auto">
          <a:xfrm>
            <a:off x="2627784" y="3140968"/>
            <a:ext cx="1836440" cy="1015663"/>
          </a:xfrm>
          <a:prstGeom prst="rect">
            <a:avLst/>
          </a:prstGeom>
          <a:noFill/>
          <a:ln w="9525">
            <a:noFill/>
            <a:miter lim="800000"/>
            <a:headEnd/>
            <a:tailEnd/>
          </a:ln>
        </p:spPr>
        <p:txBody>
          <a:bodyPr wrap="square">
            <a:spAutoFit/>
          </a:bodyPr>
          <a:lstStyle/>
          <a:p>
            <a:pPr algn="ctr">
              <a:spcBef>
                <a:spcPct val="20000"/>
              </a:spcBef>
            </a:pPr>
            <a:r>
              <a:rPr lang="zh-CN" altLang="en-US" sz="2000" dirty="0">
                <a:ea typeface="楷体_GB2312" pitchFamily="49" charset="-122"/>
              </a:rPr>
              <a:t>使被观察的物体成一个</a:t>
            </a:r>
            <a:r>
              <a:rPr lang="zh-CN" altLang="en-US" sz="2000" dirty="0">
                <a:solidFill>
                  <a:srgbClr val="3333FF"/>
                </a:solidFill>
                <a:ea typeface="楷体_GB2312" pitchFamily="49" charset="-122"/>
              </a:rPr>
              <a:t>倒立、放大实像</a:t>
            </a:r>
          </a:p>
        </p:txBody>
      </p:sp>
      <p:sp>
        <p:nvSpPr>
          <p:cNvPr id="41" name="Text Box 28"/>
          <p:cNvSpPr txBox="1">
            <a:spLocks noChangeArrowheads="1"/>
          </p:cNvSpPr>
          <p:nvPr/>
        </p:nvSpPr>
        <p:spPr bwMode="auto">
          <a:xfrm>
            <a:off x="4427984" y="3212976"/>
            <a:ext cx="1512168" cy="1015663"/>
          </a:xfrm>
          <a:prstGeom prst="rect">
            <a:avLst/>
          </a:prstGeom>
          <a:noFill/>
          <a:ln w="9525">
            <a:noFill/>
            <a:miter lim="800000"/>
            <a:headEnd/>
            <a:tailEnd/>
          </a:ln>
        </p:spPr>
        <p:txBody>
          <a:bodyPr wrap="square">
            <a:spAutoFit/>
          </a:bodyPr>
          <a:lstStyle/>
          <a:p>
            <a:pPr algn="ctr">
              <a:spcBef>
                <a:spcPct val="20000"/>
              </a:spcBef>
            </a:pPr>
            <a:r>
              <a:rPr lang="zh-CN" altLang="en-US" sz="2000" dirty="0">
                <a:ea typeface="楷体_GB2312" pitchFamily="49" charset="-122"/>
              </a:rPr>
              <a:t>把物镜成的实像，再次</a:t>
            </a:r>
            <a:r>
              <a:rPr lang="zh-CN" altLang="en-US" sz="2000" dirty="0">
                <a:solidFill>
                  <a:srgbClr val="3333FF"/>
                </a:solidFill>
                <a:ea typeface="楷体_GB2312" pitchFamily="49" charset="-122"/>
              </a:rPr>
              <a:t>放大成虚像</a:t>
            </a:r>
          </a:p>
        </p:txBody>
      </p:sp>
      <p:sp>
        <p:nvSpPr>
          <p:cNvPr id="42" name="Text Box 29"/>
          <p:cNvSpPr txBox="1">
            <a:spLocks noChangeArrowheads="1"/>
          </p:cNvSpPr>
          <p:nvPr/>
        </p:nvSpPr>
        <p:spPr bwMode="auto">
          <a:xfrm>
            <a:off x="6444208" y="3284984"/>
            <a:ext cx="1447800" cy="707886"/>
          </a:xfrm>
          <a:prstGeom prst="rect">
            <a:avLst/>
          </a:prstGeom>
          <a:noFill/>
          <a:ln w="9525">
            <a:noFill/>
            <a:miter lim="800000"/>
            <a:headEnd/>
            <a:tailEnd/>
          </a:ln>
        </p:spPr>
        <p:txBody>
          <a:bodyPr wrap="square">
            <a:spAutoFit/>
          </a:bodyPr>
          <a:lstStyle/>
          <a:p>
            <a:pPr>
              <a:spcBef>
                <a:spcPct val="50000"/>
              </a:spcBef>
            </a:pPr>
            <a:r>
              <a:rPr lang="zh-CN" altLang="en-US" sz="2000" dirty="0">
                <a:ea typeface="楷体_GB2312" pitchFamily="49" charset="-122"/>
              </a:rPr>
              <a:t>把物体的像</a:t>
            </a:r>
            <a:r>
              <a:rPr lang="zh-CN" altLang="en-US" sz="2000" dirty="0">
                <a:solidFill>
                  <a:srgbClr val="3333FF"/>
                </a:solidFill>
                <a:ea typeface="楷体_GB2312" pitchFamily="49" charset="-122"/>
              </a:rPr>
              <a:t>放大</a:t>
            </a:r>
          </a:p>
        </p:txBody>
      </p:sp>
      <p:sp>
        <p:nvSpPr>
          <p:cNvPr id="43" name="Text Box 30"/>
          <p:cNvSpPr txBox="1">
            <a:spLocks noChangeArrowheads="1"/>
          </p:cNvSpPr>
          <p:nvPr/>
        </p:nvSpPr>
        <p:spPr bwMode="auto">
          <a:xfrm>
            <a:off x="2843808" y="4293096"/>
            <a:ext cx="1512168" cy="1323439"/>
          </a:xfrm>
          <a:prstGeom prst="rect">
            <a:avLst/>
          </a:prstGeom>
          <a:noFill/>
          <a:ln w="9525">
            <a:noFill/>
            <a:miter lim="800000"/>
            <a:headEnd/>
            <a:tailEnd/>
          </a:ln>
        </p:spPr>
        <p:txBody>
          <a:bodyPr wrap="square">
            <a:spAutoFit/>
          </a:bodyPr>
          <a:lstStyle/>
          <a:p>
            <a:pPr algn="ctr">
              <a:spcBef>
                <a:spcPct val="50000"/>
              </a:spcBef>
            </a:pPr>
            <a:r>
              <a:rPr lang="zh-CN" altLang="en-US" sz="2000" dirty="0">
                <a:ea typeface="楷体_GB2312" pitchFamily="49" charset="-122"/>
              </a:rPr>
              <a:t>使远处的物体在焦点附近成</a:t>
            </a:r>
            <a:r>
              <a:rPr lang="zh-CN" altLang="en-US" sz="2000" dirty="0">
                <a:solidFill>
                  <a:srgbClr val="3333FF"/>
                </a:solidFill>
                <a:ea typeface="楷体_GB2312" pitchFamily="49" charset="-122"/>
              </a:rPr>
              <a:t>倒立、缩小、实像</a:t>
            </a:r>
          </a:p>
        </p:txBody>
      </p:sp>
      <p:sp>
        <p:nvSpPr>
          <p:cNvPr id="44" name="Text Box 31"/>
          <p:cNvSpPr txBox="1">
            <a:spLocks noChangeArrowheads="1"/>
          </p:cNvSpPr>
          <p:nvPr/>
        </p:nvSpPr>
        <p:spPr bwMode="auto">
          <a:xfrm>
            <a:off x="4572000" y="4365104"/>
            <a:ext cx="1224136" cy="1323439"/>
          </a:xfrm>
          <a:prstGeom prst="rect">
            <a:avLst/>
          </a:prstGeom>
          <a:noFill/>
          <a:ln w="9525">
            <a:noFill/>
            <a:miter lim="800000"/>
            <a:headEnd/>
            <a:tailEnd/>
          </a:ln>
        </p:spPr>
        <p:txBody>
          <a:bodyPr wrap="square">
            <a:spAutoFit/>
          </a:bodyPr>
          <a:lstStyle/>
          <a:p>
            <a:pPr algn="ctr">
              <a:spcBef>
                <a:spcPct val="20000"/>
              </a:spcBef>
            </a:pPr>
            <a:r>
              <a:rPr lang="zh-CN" altLang="en-US" sz="2000" dirty="0">
                <a:ea typeface="楷体_GB2312" pitchFamily="49" charset="-122"/>
              </a:rPr>
              <a:t>把物镜成的实像，再次</a:t>
            </a:r>
            <a:r>
              <a:rPr lang="zh-CN" altLang="en-US" sz="2000" dirty="0">
                <a:solidFill>
                  <a:srgbClr val="3333FF"/>
                </a:solidFill>
                <a:ea typeface="楷体_GB2312" pitchFamily="49" charset="-122"/>
              </a:rPr>
              <a:t>放大成虚像</a:t>
            </a:r>
          </a:p>
        </p:txBody>
      </p:sp>
      <p:sp>
        <p:nvSpPr>
          <p:cNvPr id="45" name="Text Box 32"/>
          <p:cNvSpPr txBox="1">
            <a:spLocks noChangeArrowheads="1"/>
          </p:cNvSpPr>
          <p:nvPr/>
        </p:nvSpPr>
        <p:spPr bwMode="auto">
          <a:xfrm>
            <a:off x="6156176" y="4725144"/>
            <a:ext cx="2057400" cy="769441"/>
          </a:xfrm>
          <a:prstGeom prst="rect">
            <a:avLst/>
          </a:prstGeom>
          <a:noFill/>
          <a:ln w="9525">
            <a:noFill/>
            <a:miter lim="800000"/>
            <a:headEnd/>
            <a:tailEnd/>
          </a:ln>
        </p:spPr>
        <p:txBody>
          <a:bodyPr wrap="square">
            <a:spAutoFit/>
          </a:bodyPr>
          <a:lstStyle/>
          <a:p>
            <a:pPr>
              <a:spcBef>
                <a:spcPct val="20000"/>
              </a:spcBef>
            </a:pPr>
            <a:r>
              <a:rPr lang="zh-CN" altLang="en-US" sz="2000" dirty="0">
                <a:ea typeface="楷体_GB2312" pitchFamily="49" charset="-122"/>
              </a:rPr>
              <a:t>把物体的像</a:t>
            </a:r>
            <a:r>
              <a:rPr lang="zh-CN" altLang="en-US" sz="2000" dirty="0">
                <a:solidFill>
                  <a:srgbClr val="3333FF"/>
                </a:solidFill>
                <a:ea typeface="楷体_GB2312" pitchFamily="49" charset="-122"/>
              </a:rPr>
              <a:t>移近</a:t>
            </a:r>
          </a:p>
          <a:p>
            <a:pPr>
              <a:spcBef>
                <a:spcPct val="20000"/>
              </a:spcBef>
            </a:pPr>
            <a:r>
              <a:rPr lang="zh-CN" altLang="en-US" sz="2000" dirty="0">
                <a:ea typeface="楷体_GB2312" pitchFamily="49" charset="-122"/>
              </a:rPr>
              <a:t>把物体的像</a:t>
            </a:r>
            <a:r>
              <a:rPr lang="zh-CN" altLang="en-US" sz="2000" dirty="0">
                <a:solidFill>
                  <a:srgbClr val="3333FF"/>
                </a:solidFill>
                <a:ea typeface="楷体_GB2312" pitchFamily="49" charset="-122"/>
              </a:rPr>
              <a:t>放大</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up)">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dissolv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dissolve">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dissolve">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dissolve">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dissolve">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dissolve">
                                      <p:cBhvr>
                                        <p:cTn id="3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P spid="41" grpId="0" autoUpdateAnimBg="0"/>
      <p:bldP spid="42" grpId="0" autoUpdateAnimBg="0"/>
      <p:bldP spid="43" grpId="0" autoUpdateAnimBg="0"/>
      <p:bldP spid="44" grpId="0" autoUpdateAnimBg="0"/>
      <p:bldP spid="4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lin ang="5400000" scaled="0"/>
          <a:tileRect/>
        </a:gradFill>
        <a:effectLst/>
      </p:bgPr>
    </p:bg>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sp>
        <p:nvSpPr>
          <p:cNvPr id="6" name="矩形 5"/>
          <p:cNvSpPr/>
          <p:nvPr/>
        </p:nvSpPr>
        <p:spPr>
          <a:xfrm>
            <a:off x="2699792" y="2564904"/>
            <a:ext cx="3800184" cy="1569660"/>
          </a:xfrm>
          <a:prstGeom prst="rect">
            <a:avLst/>
          </a:prstGeom>
          <a:noFill/>
        </p:spPr>
        <p:txBody>
          <a:bodyPr wrap="square" lIns="91440" tIns="45720" rIns="91440" bIns="45720">
            <a:spAutoFit/>
          </a:bodyPr>
          <a:lstStyle/>
          <a:p>
            <a:pPr algn="ctr"/>
            <a:r>
              <a:rPr lang="zh-CN" altLang="en-US" sz="9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再见！</a:t>
            </a:r>
            <a:endParaRPr lang="zh-CN" altLang="en-US" sz="9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6" name="组合 5"/>
          <p:cNvGrpSpPr/>
          <p:nvPr/>
        </p:nvGrpSpPr>
        <p:grpSpPr>
          <a:xfrm>
            <a:off x="811599" y="1196753"/>
            <a:ext cx="1672169" cy="1656184"/>
            <a:chOff x="827584" y="1412776"/>
            <a:chExt cx="1314124" cy="1456277"/>
          </a:xfrm>
        </p:grpSpPr>
        <p:grpSp>
          <p:nvGrpSpPr>
            <p:cNvPr id="7" name="Group 159"/>
            <p:cNvGrpSpPr>
              <a:grpSpLocks/>
            </p:cNvGrpSpPr>
            <p:nvPr/>
          </p:nvGrpSpPr>
          <p:grpSpPr bwMode="auto">
            <a:xfrm>
              <a:off x="827584" y="1412776"/>
              <a:ext cx="1223963" cy="1008112"/>
              <a:chOff x="4084" y="963"/>
              <a:chExt cx="771" cy="990"/>
            </a:xfrm>
          </p:grpSpPr>
          <p:grpSp>
            <p:nvGrpSpPr>
              <p:cNvPr id="9" name="Group 160"/>
              <p:cNvGrpSpPr>
                <a:grpSpLocks/>
              </p:cNvGrpSpPr>
              <p:nvPr/>
            </p:nvGrpSpPr>
            <p:grpSpPr bwMode="auto">
              <a:xfrm>
                <a:off x="4084" y="963"/>
                <a:ext cx="771" cy="990"/>
                <a:chOff x="4084" y="963"/>
                <a:chExt cx="771" cy="990"/>
              </a:xfrm>
            </p:grpSpPr>
            <p:sp>
              <p:nvSpPr>
                <p:cNvPr id="22" name="Freeform 161"/>
                <p:cNvSpPr>
                  <a:spLocks/>
                </p:cNvSpPr>
                <p:nvPr/>
              </p:nvSpPr>
              <p:spPr bwMode="auto">
                <a:xfrm>
                  <a:off x="4086" y="1108"/>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339933"/>
                </a:solidFill>
                <a:ln w="9525" cap="rnd">
                  <a:noFill/>
                  <a:round/>
                  <a:headEnd/>
                  <a:tailEnd/>
                </a:ln>
                <a:effectLst/>
              </p:spPr>
              <p:txBody>
                <a:bodyPr/>
                <a:lstStyle/>
                <a:p>
                  <a:endParaRPr lang="zh-CN" altLang="en-US"/>
                </a:p>
              </p:txBody>
            </p:sp>
            <p:sp>
              <p:nvSpPr>
                <p:cNvPr id="24" name="Freeform 162"/>
                <p:cNvSpPr>
                  <a:spLocks/>
                </p:cNvSpPr>
                <p:nvPr/>
              </p:nvSpPr>
              <p:spPr bwMode="auto">
                <a:xfrm>
                  <a:off x="4336" y="1101"/>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CCFF99"/>
                </a:solidFill>
                <a:ln w="9525" cap="rnd">
                  <a:noFill/>
                  <a:round/>
                  <a:headEnd/>
                  <a:tailEnd/>
                </a:ln>
                <a:effectLst/>
              </p:spPr>
              <p:txBody>
                <a:bodyPr/>
                <a:lstStyle/>
                <a:p>
                  <a:endParaRPr lang="zh-CN" altLang="en-US"/>
                </a:p>
              </p:txBody>
            </p:sp>
            <p:sp>
              <p:nvSpPr>
                <p:cNvPr id="25" name="Freeform 163"/>
                <p:cNvSpPr>
                  <a:spLocks/>
                </p:cNvSpPr>
                <p:nvPr/>
              </p:nvSpPr>
              <p:spPr bwMode="auto">
                <a:xfrm>
                  <a:off x="4086" y="963"/>
                  <a:ext cx="769" cy="286"/>
                </a:xfrm>
                <a:custGeom>
                  <a:avLst/>
                  <a:gdLst/>
                  <a:ahLst/>
                  <a:cxnLst>
                    <a:cxn ang="0">
                      <a:pos x="0" y="144"/>
                    </a:cxn>
                    <a:cxn ang="0">
                      <a:pos x="532" y="0"/>
                    </a:cxn>
                    <a:cxn ang="0">
                      <a:pos x="768" y="141"/>
                    </a:cxn>
                    <a:cxn ang="0">
                      <a:pos x="245" y="285"/>
                    </a:cxn>
                    <a:cxn ang="0">
                      <a:pos x="0" y="144"/>
                    </a:cxn>
                  </a:cxnLst>
                  <a:rect l="0" t="0" r="r" b="b"/>
                  <a:pathLst>
                    <a:path w="769" h="286">
                      <a:moveTo>
                        <a:pt x="0" y="144"/>
                      </a:moveTo>
                      <a:lnTo>
                        <a:pt x="532" y="0"/>
                      </a:lnTo>
                      <a:lnTo>
                        <a:pt x="768" y="141"/>
                      </a:lnTo>
                      <a:lnTo>
                        <a:pt x="245" y="285"/>
                      </a:lnTo>
                      <a:lnTo>
                        <a:pt x="0" y="144"/>
                      </a:lnTo>
                    </a:path>
                  </a:pathLst>
                </a:custGeom>
                <a:solidFill>
                  <a:srgbClr val="33CC33"/>
                </a:solidFill>
                <a:ln w="9525" cap="rnd">
                  <a:noFill/>
                  <a:round/>
                  <a:headEnd/>
                  <a:tailEnd/>
                </a:ln>
                <a:effectLst/>
              </p:spPr>
              <p:txBody>
                <a:bodyPr/>
                <a:lstStyle/>
                <a:p>
                  <a:endParaRPr lang="zh-CN" altLang="en-US"/>
                </a:p>
              </p:txBody>
            </p:sp>
            <p:sp>
              <p:nvSpPr>
                <p:cNvPr id="26" name="Freeform 164"/>
                <p:cNvSpPr>
                  <a:spLocks/>
                </p:cNvSpPr>
                <p:nvPr/>
              </p:nvSpPr>
              <p:spPr bwMode="auto">
                <a:xfrm>
                  <a:off x="4219" y="1027"/>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CCFF99"/>
                </a:solidFill>
                <a:ln w="9525" cap="rnd">
                  <a:noFill/>
                  <a:round/>
                  <a:headEnd/>
                  <a:tailEnd/>
                </a:ln>
                <a:effectLst/>
              </p:spPr>
              <p:txBody>
                <a:bodyPr/>
                <a:lstStyle/>
                <a:p>
                  <a:endParaRPr lang="zh-CN" altLang="en-US"/>
                </a:p>
              </p:txBody>
            </p:sp>
            <p:sp>
              <p:nvSpPr>
                <p:cNvPr id="27" name="Freeform 165"/>
                <p:cNvSpPr>
                  <a:spLocks/>
                </p:cNvSpPr>
                <p:nvPr/>
              </p:nvSpPr>
              <p:spPr bwMode="auto">
                <a:xfrm>
                  <a:off x="4084" y="1109"/>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CCFF99"/>
                </a:solidFill>
                <a:ln w="9525" cap="rnd">
                  <a:noFill/>
                  <a:round/>
                  <a:headEnd/>
                  <a:tailEnd/>
                </a:ln>
                <a:effectLst/>
              </p:spPr>
              <p:txBody>
                <a:bodyPr/>
                <a:lstStyle/>
                <a:p>
                  <a:endParaRPr lang="zh-CN" altLang="en-US"/>
                </a:p>
              </p:txBody>
            </p:sp>
            <p:sp>
              <p:nvSpPr>
                <p:cNvPr id="28" name="Freeform 166"/>
                <p:cNvSpPr>
                  <a:spLocks/>
                </p:cNvSpPr>
                <p:nvPr/>
              </p:nvSpPr>
              <p:spPr bwMode="auto">
                <a:xfrm>
                  <a:off x="4619" y="963"/>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CCFF99"/>
                </a:solidFill>
                <a:ln w="9525" cap="rnd">
                  <a:noFill/>
                  <a:round/>
                  <a:headEnd/>
                  <a:tailEnd/>
                </a:ln>
                <a:effectLst/>
              </p:spPr>
              <p:txBody>
                <a:bodyPr/>
                <a:lstStyle/>
                <a:p>
                  <a:endParaRPr lang="zh-CN" altLang="en-US"/>
                </a:p>
              </p:txBody>
            </p:sp>
            <p:sp>
              <p:nvSpPr>
                <p:cNvPr id="29" name="Oval 167"/>
                <p:cNvSpPr>
                  <a:spLocks noChangeArrowheads="1"/>
                </p:cNvSpPr>
                <p:nvPr/>
              </p:nvSpPr>
              <p:spPr bwMode="auto">
                <a:xfrm rot="13200000">
                  <a:off x="4372" y="1280"/>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10" name="Group 168"/>
              <p:cNvGrpSpPr>
                <a:grpSpLocks/>
              </p:cNvGrpSpPr>
              <p:nvPr/>
            </p:nvGrpSpPr>
            <p:grpSpPr bwMode="auto">
              <a:xfrm>
                <a:off x="4355" y="1392"/>
                <a:ext cx="488" cy="298"/>
                <a:chOff x="4355" y="1392"/>
                <a:chExt cx="488" cy="298"/>
              </a:xfrm>
            </p:grpSpPr>
            <p:sp>
              <p:nvSpPr>
                <p:cNvPr id="11" name="Freeform 169"/>
                <p:cNvSpPr>
                  <a:spLocks/>
                </p:cNvSpPr>
                <p:nvPr/>
              </p:nvSpPr>
              <p:spPr bwMode="auto">
                <a:xfrm>
                  <a:off x="4355" y="1392"/>
                  <a:ext cx="488" cy="298"/>
                </a:xfrm>
                <a:custGeom>
                  <a:avLst/>
                  <a:gdLst/>
                  <a:ahLst/>
                  <a:cxnLst>
                    <a:cxn ang="0">
                      <a:pos x="0" y="91"/>
                    </a:cxn>
                    <a:cxn ang="0">
                      <a:pos x="93" y="297"/>
                    </a:cxn>
                    <a:cxn ang="0">
                      <a:pos x="265" y="250"/>
                    </a:cxn>
                    <a:cxn ang="0">
                      <a:pos x="265" y="250"/>
                    </a:cxn>
                    <a:cxn ang="0">
                      <a:pos x="266" y="251"/>
                    </a:cxn>
                    <a:cxn ang="0">
                      <a:pos x="268" y="253"/>
                    </a:cxn>
                    <a:cxn ang="0">
                      <a:pos x="270" y="253"/>
                    </a:cxn>
                    <a:cxn ang="0">
                      <a:pos x="273" y="254"/>
                    </a:cxn>
                    <a:cxn ang="0">
                      <a:pos x="277" y="255"/>
                    </a:cxn>
                    <a:cxn ang="0">
                      <a:pos x="283" y="254"/>
                    </a:cxn>
                    <a:cxn ang="0">
                      <a:pos x="289" y="253"/>
                    </a:cxn>
                    <a:cxn ang="0">
                      <a:pos x="295" y="251"/>
                    </a:cxn>
                    <a:cxn ang="0">
                      <a:pos x="299" y="249"/>
                    </a:cxn>
                    <a:cxn ang="0">
                      <a:pos x="303" y="246"/>
                    </a:cxn>
                    <a:cxn ang="0">
                      <a:pos x="305" y="244"/>
                    </a:cxn>
                    <a:cxn ang="0">
                      <a:pos x="306" y="242"/>
                    </a:cxn>
                    <a:cxn ang="0">
                      <a:pos x="307" y="240"/>
                    </a:cxn>
                    <a:cxn ang="0">
                      <a:pos x="307" y="239"/>
                    </a:cxn>
                    <a:cxn ang="0">
                      <a:pos x="307" y="239"/>
                    </a:cxn>
                    <a:cxn ang="0">
                      <a:pos x="487" y="192"/>
                    </a:cxn>
                    <a:cxn ang="0">
                      <a:pos x="375" y="0"/>
                    </a:cxn>
                    <a:cxn ang="0">
                      <a:pos x="0" y="91"/>
                    </a:cxn>
                  </a:cxnLst>
                  <a:rect l="0" t="0" r="r" b="b"/>
                  <a:pathLst>
                    <a:path w="488" h="298">
                      <a:moveTo>
                        <a:pt x="0" y="91"/>
                      </a:moveTo>
                      <a:lnTo>
                        <a:pt x="93" y="297"/>
                      </a:lnTo>
                      <a:lnTo>
                        <a:pt x="265" y="250"/>
                      </a:lnTo>
                      <a:lnTo>
                        <a:pt x="265" y="250"/>
                      </a:lnTo>
                      <a:lnTo>
                        <a:pt x="266" y="251"/>
                      </a:lnTo>
                      <a:lnTo>
                        <a:pt x="268" y="253"/>
                      </a:lnTo>
                      <a:lnTo>
                        <a:pt x="270" y="253"/>
                      </a:lnTo>
                      <a:lnTo>
                        <a:pt x="273" y="254"/>
                      </a:lnTo>
                      <a:lnTo>
                        <a:pt x="277" y="255"/>
                      </a:lnTo>
                      <a:lnTo>
                        <a:pt x="283" y="254"/>
                      </a:lnTo>
                      <a:lnTo>
                        <a:pt x="289" y="253"/>
                      </a:lnTo>
                      <a:lnTo>
                        <a:pt x="295" y="251"/>
                      </a:lnTo>
                      <a:lnTo>
                        <a:pt x="299" y="249"/>
                      </a:lnTo>
                      <a:lnTo>
                        <a:pt x="303" y="246"/>
                      </a:lnTo>
                      <a:lnTo>
                        <a:pt x="305" y="244"/>
                      </a:lnTo>
                      <a:lnTo>
                        <a:pt x="306" y="242"/>
                      </a:lnTo>
                      <a:lnTo>
                        <a:pt x="307" y="240"/>
                      </a:lnTo>
                      <a:lnTo>
                        <a:pt x="307" y="239"/>
                      </a:lnTo>
                      <a:lnTo>
                        <a:pt x="307" y="239"/>
                      </a:lnTo>
                      <a:lnTo>
                        <a:pt x="487" y="192"/>
                      </a:lnTo>
                      <a:lnTo>
                        <a:pt x="375" y="0"/>
                      </a:lnTo>
                      <a:lnTo>
                        <a:pt x="0" y="91"/>
                      </a:lnTo>
                    </a:path>
                  </a:pathLst>
                </a:custGeom>
                <a:solidFill>
                  <a:srgbClr val="009900"/>
                </a:solidFill>
                <a:ln w="9525" cap="rnd">
                  <a:noFill/>
                  <a:round/>
                  <a:headEnd/>
                  <a:tailEnd/>
                </a:ln>
                <a:effectLst/>
              </p:spPr>
              <p:txBody>
                <a:bodyPr/>
                <a:lstStyle/>
                <a:p>
                  <a:endParaRPr lang="zh-CN" altLang="en-US"/>
                </a:p>
              </p:txBody>
            </p:sp>
            <p:sp>
              <p:nvSpPr>
                <p:cNvPr id="12" name="Freeform 170"/>
                <p:cNvSpPr>
                  <a:spLocks/>
                </p:cNvSpPr>
                <p:nvPr/>
              </p:nvSpPr>
              <p:spPr bwMode="auto">
                <a:xfrm>
                  <a:off x="4374" y="1403"/>
                  <a:ext cx="450" cy="270"/>
                </a:xfrm>
                <a:custGeom>
                  <a:avLst/>
                  <a:gdLst/>
                  <a:ahLst/>
                  <a:cxnLst>
                    <a:cxn ang="0">
                      <a:pos x="0" y="90"/>
                    </a:cxn>
                    <a:cxn ang="0">
                      <a:pos x="85" y="269"/>
                    </a:cxn>
                    <a:cxn ang="0">
                      <a:pos x="88" y="268"/>
                    </a:cxn>
                    <a:cxn ang="0">
                      <a:pos x="95" y="265"/>
                    </a:cxn>
                    <a:cxn ang="0">
                      <a:pos x="105" y="261"/>
                    </a:cxn>
                    <a:cxn ang="0">
                      <a:pos x="117" y="257"/>
                    </a:cxn>
                    <a:cxn ang="0">
                      <a:pos x="130" y="252"/>
                    </a:cxn>
                    <a:cxn ang="0">
                      <a:pos x="144" y="247"/>
                    </a:cxn>
                    <a:cxn ang="0">
                      <a:pos x="156" y="243"/>
                    </a:cxn>
                    <a:cxn ang="0">
                      <a:pos x="165" y="239"/>
                    </a:cxn>
                    <a:cxn ang="0">
                      <a:pos x="176" y="236"/>
                    </a:cxn>
                    <a:cxn ang="0">
                      <a:pos x="190" y="233"/>
                    </a:cxn>
                    <a:cxn ang="0">
                      <a:pos x="205" y="229"/>
                    </a:cxn>
                    <a:cxn ang="0">
                      <a:pos x="222" y="226"/>
                    </a:cxn>
                    <a:cxn ang="0">
                      <a:pos x="237" y="224"/>
                    </a:cxn>
                    <a:cxn ang="0">
                      <a:pos x="249" y="222"/>
                    </a:cxn>
                    <a:cxn ang="0">
                      <a:pos x="258" y="220"/>
                    </a:cxn>
                    <a:cxn ang="0">
                      <a:pos x="262" y="220"/>
                    </a:cxn>
                    <a:cxn ang="0">
                      <a:pos x="264" y="218"/>
                    </a:cxn>
                    <a:cxn ang="0">
                      <a:pos x="272" y="216"/>
                    </a:cxn>
                    <a:cxn ang="0">
                      <a:pos x="283" y="212"/>
                    </a:cxn>
                    <a:cxn ang="0">
                      <a:pos x="296" y="207"/>
                    </a:cxn>
                    <a:cxn ang="0">
                      <a:pos x="311" y="202"/>
                    </a:cxn>
                    <a:cxn ang="0">
                      <a:pos x="326" y="198"/>
                    </a:cxn>
                    <a:cxn ang="0">
                      <a:pos x="340" y="194"/>
                    </a:cxn>
                    <a:cxn ang="0">
                      <a:pos x="351" y="191"/>
                    </a:cxn>
                    <a:cxn ang="0">
                      <a:pos x="363" y="189"/>
                    </a:cxn>
                    <a:cxn ang="0">
                      <a:pos x="377" y="186"/>
                    </a:cxn>
                    <a:cxn ang="0">
                      <a:pos x="394" y="183"/>
                    </a:cxn>
                    <a:cxn ang="0">
                      <a:pos x="410" y="180"/>
                    </a:cxn>
                    <a:cxn ang="0">
                      <a:pos x="425" y="177"/>
                    </a:cxn>
                    <a:cxn ang="0">
                      <a:pos x="437" y="175"/>
                    </a:cxn>
                    <a:cxn ang="0">
                      <a:pos x="446" y="173"/>
                    </a:cxn>
                    <a:cxn ang="0">
                      <a:pos x="449" y="173"/>
                    </a:cxn>
                    <a:cxn ang="0">
                      <a:pos x="350" y="0"/>
                    </a:cxn>
                    <a:cxn ang="0">
                      <a:pos x="0" y="90"/>
                    </a:cxn>
                  </a:cxnLst>
                  <a:rect l="0" t="0" r="r" b="b"/>
                  <a:pathLst>
                    <a:path w="450" h="270">
                      <a:moveTo>
                        <a:pt x="0" y="90"/>
                      </a:moveTo>
                      <a:lnTo>
                        <a:pt x="85" y="269"/>
                      </a:lnTo>
                      <a:lnTo>
                        <a:pt x="88" y="268"/>
                      </a:lnTo>
                      <a:lnTo>
                        <a:pt x="95" y="265"/>
                      </a:lnTo>
                      <a:lnTo>
                        <a:pt x="105" y="261"/>
                      </a:lnTo>
                      <a:lnTo>
                        <a:pt x="117" y="257"/>
                      </a:lnTo>
                      <a:lnTo>
                        <a:pt x="130" y="252"/>
                      </a:lnTo>
                      <a:lnTo>
                        <a:pt x="144" y="247"/>
                      </a:lnTo>
                      <a:lnTo>
                        <a:pt x="156" y="243"/>
                      </a:lnTo>
                      <a:lnTo>
                        <a:pt x="165" y="239"/>
                      </a:lnTo>
                      <a:lnTo>
                        <a:pt x="176" y="236"/>
                      </a:lnTo>
                      <a:lnTo>
                        <a:pt x="190" y="233"/>
                      </a:lnTo>
                      <a:lnTo>
                        <a:pt x="205" y="229"/>
                      </a:lnTo>
                      <a:lnTo>
                        <a:pt x="222" y="226"/>
                      </a:lnTo>
                      <a:lnTo>
                        <a:pt x="237" y="224"/>
                      </a:lnTo>
                      <a:lnTo>
                        <a:pt x="249" y="222"/>
                      </a:lnTo>
                      <a:lnTo>
                        <a:pt x="258" y="220"/>
                      </a:lnTo>
                      <a:lnTo>
                        <a:pt x="262" y="220"/>
                      </a:lnTo>
                      <a:lnTo>
                        <a:pt x="264" y="218"/>
                      </a:lnTo>
                      <a:lnTo>
                        <a:pt x="272" y="216"/>
                      </a:lnTo>
                      <a:lnTo>
                        <a:pt x="283" y="212"/>
                      </a:lnTo>
                      <a:lnTo>
                        <a:pt x="296" y="207"/>
                      </a:lnTo>
                      <a:lnTo>
                        <a:pt x="311" y="202"/>
                      </a:lnTo>
                      <a:lnTo>
                        <a:pt x="326" y="198"/>
                      </a:lnTo>
                      <a:lnTo>
                        <a:pt x="340" y="194"/>
                      </a:lnTo>
                      <a:lnTo>
                        <a:pt x="351" y="191"/>
                      </a:lnTo>
                      <a:lnTo>
                        <a:pt x="363" y="189"/>
                      </a:lnTo>
                      <a:lnTo>
                        <a:pt x="377" y="186"/>
                      </a:lnTo>
                      <a:lnTo>
                        <a:pt x="394" y="183"/>
                      </a:lnTo>
                      <a:lnTo>
                        <a:pt x="410" y="180"/>
                      </a:lnTo>
                      <a:lnTo>
                        <a:pt x="425" y="177"/>
                      </a:lnTo>
                      <a:lnTo>
                        <a:pt x="437" y="175"/>
                      </a:lnTo>
                      <a:lnTo>
                        <a:pt x="446" y="173"/>
                      </a:lnTo>
                      <a:lnTo>
                        <a:pt x="449" y="173"/>
                      </a:lnTo>
                      <a:lnTo>
                        <a:pt x="350" y="0"/>
                      </a:lnTo>
                      <a:lnTo>
                        <a:pt x="0" y="90"/>
                      </a:lnTo>
                    </a:path>
                  </a:pathLst>
                </a:custGeom>
                <a:solidFill>
                  <a:srgbClr val="33CC33"/>
                </a:solidFill>
                <a:ln w="9525" cap="rnd">
                  <a:noFill/>
                  <a:round/>
                  <a:headEnd/>
                  <a:tailEnd/>
                </a:ln>
                <a:effectLst/>
              </p:spPr>
              <p:txBody>
                <a:bodyPr/>
                <a:lstStyle/>
                <a:p>
                  <a:endParaRPr lang="zh-CN" altLang="en-US"/>
                </a:p>
              </p:txBody>
            </p:sp>
            <p:sp>
              <p:nvSpPr>
                <p:cNvPr id="13" name="Freeform 171"/>
                <p:cNvSpPr>
                  <a:spLocks/>
                </p:cNvSpPr>
                <p:nvPr/>
              </p:nvSpPr>
              <p:spPr bwMode="auto">
                <a:xfrm>
                  <a:off x="4389" y="1409"/>
                  <a:ext cx="423" cy="246"/>
                </a:xfrm>
                <a:custGeom>
                  <a:avLst/>
                  <a:gdLst/>
                  <a:ahLst/>
                  <a:cxnLst>
                    <a:cxn ang="0">
                      <a:pos x="75" y="244"/>
                    </a:cxn>
                    <a:cxn ang="0">
                      <a:pos x="86" y="237"/>
                    </a:cxn>
                    <a:cxn ang="0">
                      <a:pos x="106" y="227"/>
                    </a:cxn>
                    <a:cxn ang="0">
                      <a:pos x="129" y="218"/>
                    </a:cxn>
                    <a:cxn ang="0">
                      <a:pos x="156" y="211"/>
                    </a:cxn>
                    <a:cxn ang="0">
                      <a:pos x="191" y="208"/>
                    </a:cxn>
                    <a:cxn ang="0">
                      <a:pos x="222" y="207"/>
                    </a:cxn>
                    <a:cxn ang="0">
                      <a:pos x="242" y="207"/>
                    </a:cxn>
                    <a:cxn ang="0">
                      <a:pos x="248" y="205"/>
                    </a:cxn>
                    <a:cxn ang="0">
                      <a:pos x="264" y="196"/>
                    </a:cxn>
                    <a:cxn ang="0">
                      <a:pos x="292" y="182"/>
                    </a:cxn>
                    <a:cxn ang="0">
                      <a:pos x="328" y="168"/>
                    </a:cxn>
                    <a:cxn ang="0">
                      <a:pos x="365" y="159"/>
                    </a:cxn>
                    <a:cxn ang="0">
                      <a:pos x="393" y="156"/>
                    </a:cxn>
                    <a:cxn ang="0">
                      <a:pos x="411" y="158"/>
                    </a:cxn>
                    <a:cxn ang="0">
                      <a:pos x="420" y="160"/>
                    </a:cxn>
                    <a:cxn ang="0">
                      <a:pos x="335" y="6"/>
                    </a:cxn>
                    <a:cxn ang="0">
                      <a:pos x="329" y="4"/>
                    </a:cxn>
                    <a:cxn ang="0">
                      <a:pos x="314" y="1"/>
                    </a:cxn>
                    <a:cxn ang="0">
                      <a:pos x="289" y="0"/>
                    </a:cxn>
                    <a:cxn ang="0">
                      <a:pos x="257" y="5"/>
                    </a:cxn>
                    <a:cxn ang="0">
                      <a:pos x="224" y="16"/>
                    </a:cxn>
                    <a:cxn ang="0">
                      <a:pos x="200" y="30"/>
                    </a:cxn>
                    <a:cxn ang="0">
                      <a:pos x="184" y="42"/>
                    </a:cxn>
                    <a:cxn ang="0">
                      <a:pos x="179" y="48"/>
                    </a:cxn>
                    <a:cxn ang="0">
                      <a:pos x="168" y="47"/>
                    </a:cxn>
                    <a:cxn ang="0">
                      <a:pos x="140" y="45"/>
                    </a:cxn>
                    <a:cxn ang="0">
                      <a:pos x="108" y="46"/>
                    </a:cxn>
                    <a:cxn ang="0">
                      <a:pos x="84" y="50"/>
                    </a:cxn>
                    <a:cxn ang="0">
                      <a:pos x="62" y="59"/>
                    </a:cxn>
                    <a:cxn ang="0">
                      <a:pos x="33" y="71"/>
                    </a:cxn>
                    <a:cxn ang="0">
                      <a:pos x="10" y="81"/>
                    </a:cxn>
                    <a:cxn ang="0">
                      <a:pos x="0" y="85"/>
                    </a:cxn>
                  </a:cxnLst>
                  <a:rect l="0" t="0" r="r" b="b"/>
                  <a:pathLst>
                    <a:path w="423" h="246">
                      <a:moveTo>
                        <a:pt x="73" y="245"/>
                      </a:moveTo>
                      <a:lnTo>
                        <a:pt x="75" y="244"/>
                      </a:lnTo>
                      <a:lnTo>
                        <a:pt x="79" y="241"/>
                      </a:lnTo>
                      <a:lnTo>
                        <a:pt x="86" y="237"/>
                      </a:lnTo>
                      <a:lnTo>
                        <a:pt x="96" y="233"/>
                      </a:lnTo>
                      <a:lnTo>
                        <a:pt x="106" y="227"/>
                      </a:lnTo>
                      <a:lnTo>
                        <a:pt x="118" y="222"/>
                      </a:lnTo>
                      <a:lnTo>
                        <a:pt x="129" y="218"/>
                      </a:lnTo>
                      <a:lnTo>
                        <a:pt x="141" y="214"/>
                      </a:lnTo>
                      <a:lnTo>
                        <a:pt x="156" y="211"/>
                      </a:lnTo>
                      <a:lnTo>
                        <a:pt x="173" y="209"/>
                      </a:lnTo>
                      <a:lnTo>
                        <a:pt x="191" y="208"/>
                      </a:lnTo>
                      <a:lnTo>
                        <a:pt x="207" y="207"/>
                      </a:lnTo>
                      <a:lnTo>
                        <a:pt x="222" y="207"/>
                      </a:lnTo>
                      <a:lnTo>
                        <a:pt x="234" y="207"/>
                      </a:lnTo>
                      <a:lnTo>
                        <a:pt x="242" y="207"/>
                      </a:lnTo>
                      <a:lnTo>
                        <a:pt x="245" y="207"/>
                      </a:lnTo>
                      <a:lnTo>
                        <a:pt x="248" y="205"/>
                      </a:lnTo>
                      <a:lnTo>
                        <a:pt x="254" y="202"/>
                      </a:lnTo>
                      <a:lnTo>
                        <a:pt x="264" y="196"/>
                      </a:lnTo>
                      <a:lnTo>
                        <a:pt x="277" y="189"/>
                      </a:lnTo>
                      <a:lnTo>
                        <a:pt x="292" y="182"/>
                      </a:lnTo>
                      <a:lnTo>
                        <a:pt x="310" y="174"/>
                      </a:lnTo>
                      <a:lnTo>
                        <a:pt x="328" y="168"/>
                      </a:lnTo>
                      <a:lnTo>
                        <a:pt x="347" y="163"/>
                      </a:lnTo>
                      <a:lnTo>
                        <a:pt x="365" y="159"/>
                      </a:lnTo>
                      <a:lnTo>
                        <a:pt x="380" y="157"/>
                      </a:lnTo>
                      <a:lnTo>
                        <a:pt x="393" y="156"/>
                      </a:lnTo>
                      <a:lnTo>
                        <a:pt x="403" y="157"/>
                      </a:lnTo>
                      <a:lnTo>
                        <a:pt x="411" y="158"/>
                      </a:lnTo>
                      <a:lnTo>
                        <a:pt x="417" y="159"/>
                      </a:lnTo>
                      <a:lnTo>
                        <a:pt x="420" y="160"/>
                      </a:lnTo>
                      <a:lnTo>
                        <a:pt x="422" y="160"/>
                      </a:lnTo>
                      <a:lnTo>
                        <a:pt x="335" y="6"/>
                      </a:lnTo>
                      <a:lnTo>
                        <a:pt x="334" y="6"/>
                      </a:lnTo>
                      <a:lnTo>
                        <a:pt x="329" y="4"/>
                      </a:lnTo>
                      <a:lnTo>
                        <a:pt x="323" y="2"/>
                      </a:lnTo>
                      <a:lnTo>
                        <a:pt x="314" y="1"/>
                      </a:lnTo>
                      <a:lnTo>
                        <a:pt x="302" y="0"/>
                      </a:lnTo>
                      <a:lnTo>
                        <a:pt x="289" y="0"/>
                      </a:lnTo>
                      <a:lnTo>
                        <a:pt x="274" y="1"/>
                      </a:lnTo>
                      <a:lnTo>
                        <a:pt x="257" y="5"/>
                      </a:lnTo>
                      <a:lnTo>
                        <a:pt x="239" y="10"/>
                      </a:lnTo>
                      <a:lnTo>
                        <a:pt x="224" y="16"/>
                      </a:lnTo>
                      <a:lnTo>
                        <a:pt x="211" y="23"/>
                      </a:lnTo>
                      <a:lnTo>
                        <a:pt x="200" y="30"/>
                      </a:lnTo>
                      <a:lnTo>
                        <a:pt x="191" y="37"/>
                      </a:lnTo>
                      <a:lnTo>
                        <a:pt x="184" y="42"/>
                      </a:lnTo>
                      <a:lnTo>
                        <a:pt x="181" y="46"/>
                      </a:lnTo>
                      <a:lnTo>
                        <a:pt x="179" y="48"/>
                      </a:lnTo>
                      <a:lnTo>
                        <a:pt x="176" y="47"/>
                      </a:lnTo>
                      <a:lnTo>
                        <a:pt x="168" y="47"/>
                      </a:lnTo>
                      <a:lnTo>
                        <a:pt x="155" y="46"/>
                      </a:lnTo>
                      <a:lnTo>
                        <a:pt x="140" y="45"/>
                      </a:lnTo>
                      <a:lnTo>
                        <a:pt x="124" y="45"/>
                      </a:lnTo>
                      <a:lnTo>
                        <a:pt x="108" y="46"/>
                      </a:lnTo>
                      <a:lnTo>
                        <a:pt x="95" y="47"/>
                      </a:lnTo>
                      <a:lnTo>
                        <a:pt x="84" y="50"/>
                      </a:lnTo>
                      <a:lnTo>
                        <a:pt x="74" y="54"/>
                      </a:lnTo>
                      <a:lnTo>
                        <a:pt x="62" y="59"/>
                      </a:lnTo>
                      <a:lnTo>
                        <a:pt x="48" y="65"/>
                      </a:lnTo>
                      <a:lnTo>
                        <a:pt x="33" y="71"/>
                      </a:lnTo>
                      <a:lnTo>
                        <a:pt x="21" y="76"/>
                      </a:lnTo>
                      <a:lnTo>
                        <a:pt x="10" y="81"/>
                      </a:lnTo>
                      <a:lnTo>
                        <a:pt x="2" y="84"/>
                      </a:lnTo>
                      <a:lnTo>
                        <a:pt x="0" y="85"/>
                      </a:lnTo>
                      <a:lnTo>
                        <a:pt x="73" y="245"/>
                      </a:lnTo>
                    </a:path>
                  </a:pathLst>
                </a:custGeom>
                <a:solidFill>
                  <a:srgbClr val="CCFF99"/>
                </a:solidFill>
                <a:ln w="9525" cap="rnd">
                  <a:noFill/>
                  <a:round/>
                  <a:headEnd/>
                  <a:tailEnd/>
                </a:ln>
                <a:effectLst/>
              </p:spPr>
              <p:txBody>
                <a:bodyPr/>
                <a:lstStyle/>
                <a:p>
                  <a:endParaRPr lang="zh-CN" altLang="en-US"/>
                </a:p>
              </p:txBody>
            </p:sp>
            <p:sp>
              <p:nvSpPr>
                <p:cNvPr id="14" name="Freeform 172"/>
                <p:cNvSpPr>
                  <a:spLocks/>
                </p:cNvSpPr>
                <p:nvPr/>
              </p:nvSpPr>
              <p:spPr bwMode="auto">
                <a:xfrm>
                  <a:off x="4394" y="1399"/>
                  <a:ext cx="394" cy="235"/>
                </a:xfrm>
                <a:custGeom>
                  <a:avLst/>
                  <a:gdLst/>
                  <a:ahLst/>
                  <a:cxnLst>
                    <a:cxn ang="0">
                      <a:pos x="64" y="233"/>
                    </a:cxn>
                    <a:cxn ang="0">
                      <a:pos x="80" y="227"/>
                    </a:cxn>
                    <a:cxn ang="0">
                      <a:pos x="105" y="218"/>
                    </a:cxn>
                    <a:cxn ang="0">
                      <a:pos x="133" y="210"/>
                    </a:cxn>
                    <a:cxn ang="0">
                      <a:pos x="160" y="206"/>
                    </a:cxn>
                    <a:cxn ang="0">
                      <a:pos x="192" y="208"/>
                    </a:cxn>
                    <a:cxn ang="0">
                      <a:pos x="220" y="213"/>
                    </a:cxn>
                    <a:cxn ang="0">
                      <a:pos x="239" y="217"/>
                    </a:cxn>
                    <a:cxn ang="0">
                      <a:pos x="243" y="216"/>
                    </a:cxn>
                    <a:cxn ang="0">
                      <a:pos x="257" y="203"/>
                    </a:cxn>
                    <a:cxn ang="0">
                      <a:pos x="280" y="186"/>
                    </a:cxn>
                    <a:cxn ang="0">
                      <a:pos x="308" y="170"/>
                    </a:cxn>
                    <a:cxn ang="0">
                      <a:pos x="337" y="161"/>
                    </a:cxn>
                    <a:cxn ang="0">
                      <a:pos x="362" y="156"/>
                    </a:cxn>
                    <a:cxn ang="0">
                      <a:pos x="381" y="153"/>
                    </a:cxn>
                    <a:cxn ang="0">
                      <a:pos x="392" y="152"/>
                    </a:cxn>
                    <a:cxn ang="0">
                      <a:pos x="306" y="1"/>
                    </a:cxn>
                    <a:cxn ang="0">
                      <a:pos x="302" y="0"/>
                    </a:cxn>
                    <a:cxn ang="0">
                      <a:pos x="291" y="0"/>
                    </a:cxn>
                    <a:cxn ang="0">
                      <a:pos x="271" y="1"/>
                    </a:cxn>
                    <a:cxn ang="0">
                      <a:pos x="240" y="8"/>
                    </a:cxn>
                    <a:cxn ang="0">
                      <a:pos x="209" y="21"/>
                    </a:cxn>
                    <a:cxn ang="0">
                      <a:pos x="186" y="40"/>
                    </a:cxn>
                    <a:cxn ang="0">
                      <a:pos x="172" y="55"/>
                    </a:cxn>
                    <a:cxn ang="0">
                      <a:pos x="166" y="62"/>
                    </a:cxn>
                    <a:cxn ang="0">
                      <a:pos x="156" y="59"/>
                    </a:cxn>
                    <a:cxn ang="0">
                      <a:pos x="131" y="52"/>
                    </a:cxn>
                    <a:cxn ang="0">
                      <a:pos x="101" y="47"/>
                    </a:cxn>
                    <a:cxn ang="0">
                      <a:pos x="73" y="49"/>
                    </a:cxn>
                    <a:cxn ang="0">
                      <a:pos x="45" y="62"/>
                    </a:cxn>
                    <a:cxn ang="0">
                      <a:pos x="22" y="76"/>
                    </a:cxn>
                    <a:cxn ang="0">
                      <a:pos x="5" y="88"/>
                    </a:cxn>
                    <a:cxn ang="0">
                      <a:pos x="0" y="93"/>
                    </a:cxn>
                  </a:cxnLst>
                  <a:rect l="0" t="0" r="r" b="b"/>
                  <a:pathLst>
                    <a:path w="394" h="235">
                      <a:moveTo>
                        <a:pt x="62" y="234"/>
                      </a:moveTo>
                      <a:lnTo>
                        <a:pt x="64" y="233"/>
                      </a:lnTo>
                      <a:lnTo>
                        <a:pt x="71" y="230"/>
                      </a:lnTo>
                      <a:lnTo>
                        <a:pt x="80" y="227"/>
                      </a:lnTo>
                      <a:lnTo>
                        <a:pt x="92" y="223"/>
                      </a:lnTo>
                      <a:lnTo>
                        <a:pt x="105" y="218"/>
                      </a:lnTo>
                      <a:lnTo>
                        <a:pt x="119" y="214"/>
                      </a:lnTo>
                      <a:lnTo>
                        <a:pt x="133" y="210"/>
                      </a:lnTo>
                      <a:lnTo>
                        <a:pt x="146" y="207"/>
                      </a:lnTo>
                      <a:lnTo>
                        <a:pt x="160" y="206"/>
                      </a:lnTo>
                      <a:lnTo>
                        <a:pt x="176" y="206"/>
                      </a:lnTo>
                      <a:lnTo>
                        <a:pt x="192" y="208"/>
                      </a:lnTo>
                      <a:lnTo>
                        <a:pt x="207" y="210"/>
                      </a:lnTo>
                      <a:lnTo>
                        <a:pt x="220" y="213"/>
                      </a:lnTo>
                      <a:lnTo>
                        <a:pt x="231" y="215"/>
                      </a:lnTo>
                      <a:lnTo>
                        <a:pt x="239" y="217"/>
                      </a:lnTo>
                      <a:lnTo>
                        <a:pt x="241" y="217"/>
                      </a:lnTo>
                      <a:lnTo>
                        <a:pt x="243" y="216"/>
                      </a:lnTo>
                      <a:lnTo>
                        <a:pt x="249" y="211"/>
                      </a:lnTo>
                      <a:lnTo>
                        <a:pt x="257" y="203"/>
                      </a:lnTo>
                      <a:lnTo>
                        <a:pt x="268" y="195"/>
                      </a:lnTo>
                      <a:lnTo>
                        <a:pt x="280" y="186"/>
                      </a:lnTo>
                      <a:lnTo>
                        <a:pt x="294" y="177"/>
                      </a:lnTo>
                      <a:lnTo>
                        <a:pt x="308" y="170"/>
                      </a:lnTo>
                      <a:lnTo>
                        <a:pt x="322" y="165"/>
                      </a:lnTo>
                      <a:lnTo>
                        <a:pt x="337" y="161"/>
                      </a:lnTo>
                      <a:lnTo>
                        <a:pt x="350" y="158"/>
                      </a:lnTo>
                      <a:lnTo>
                        <a:pt x="362" y="156"/>
                      </a:lnTo>
                      <a:lnTo>
                        <a:pt x="373" y="154"/>
                      </a:lnTo>
                      <a:lnTo>
                        <a:pt x="381" y="153"/>
                      </a:lnTo>
                      <a:lnTo>
                        <a:pt x="387" y="152"/>
                      </a:lnTo>
                      <a:lnTo>
                        <a:pt x="392" y="152"/>
                      </a:lnTo>
                      <a:lnTo>
                        <a:pt x="393" y="152"/>
                      </a:lnTo>
                      <a:lnTo>
                        <a:pt x="306" y="1"/>
                      </a:lnTo>
                      <a:lnTo>
                        <a:pt x="305" y="1"/>
                      </a:lnTo>
                      <a:lnTo>
                        <a:pt x="302" y="0"/>
                      </a:lnTo>
                      <a:lnTo>
                        <a:pt x="298" y="0"/>
                      </a:lnTo>
                      <a:lnTo>
                        <a:pt x="291" y="0"/>
                      </a:lnTo>
                      <a:lnTo>
                        <a:pt x="282" y="0"/>
                      </a:lnTo>
                      <a:lnTo>
                        <a:pt x="271" y="1"/>
                      </a:lnTo>
                      <a:lnTo>
                        <a:pt x="257" y="3"/>
                      </a:lnTo>
                      <a:lnTo>
                        <a:pt x="240" y="8"/>
                      </a:lnTo>
                      <a:lnTo>
                        <a:pt x="224" y="14"/>
                      </a:lnTo>
                      <a:lnTo>
                        <a:pt x="209" y="21"/>
                      </a:lnTo>
                      <a:lnTo>
                        <a:pt x="196" y="31"/>
                      </a:lnTo>
                      <a:lnTo>
                        <a:pt x="186" y="40"/>
                      </a:lnTo>
                      <a:lnTo>
                        <a:pt x="178" y="48"/>
                      </a:lnTo>
                      <a:lnTo>
                        <a:pt x="172" y="55"/>
                      </a:lnTo>
                      <a:lnTo>
                        <a:pt x="168" y="60"/>
                      </a:lnTo>
                      <a:lnTo>
                        <a:pt x="166" y="62"/>
                      </a:lnTo>
                      <a:lnTo>
                        <a:pt x="163" y="61"/>
                      </a:lnTo>
                      <a:lnTo>
                        <a:pt x="156" y="59"/>
                      </a:lnTo>
                      <a:lnTo>
                        <a:pt x="145" y="55"/>
                      </a:lnTo>
                      <a:lnTo>
                        <a:pt x="131" y="52"/>
                      </a:lnTo>
                      <a:lnTo>
                        <a:pt x="116" y="49"/>
                      </a:lnTo>
                      <a:lnTo>
                        <a:pt x="101" y="47"/>
                      </a:lnTo>
                      <a:lnTo>
                        <a:pt x="86" y="47"/>
                      </a:lnTo>
                      <a:lnTo>
                        <a:pt x="73" y="49"/>
                      </a:lnTo>
                      <a:lnTo>
                        <a:pt x="58" y="55"/>
                      </a:lnTo>
                      <a:lnTo>
                        <a:pt x="45" y="62"/>
                      </a:lnTo>
                      <a:lnTo>
                        <a:pt x="33" y="69"/>
                      </a:lnTo>
                      <a:lnTo>
                        <a:pt x="22" y="76"/>
                      </a:lnTo>
                      <a:lnTo>
                        <a:pt x="12" y="83"/>
                      </a:lnTo>
                      <a:lnTo>
                        <a:pt x="5" y="88"/>
                      </a:lnTo>
                      <a:lnTo>
                        <a:pt x="1" y="91"/>
                      </a:lnTo>
                      <a:lnTo>
                        <a:pt x="0" y="93"/>
                      </a:lnTo>
                      <a:lnTo>
                        <a:pt x="62" y="234"/>
                      </a:lnTo>
                    </a:path>
                  </a:pathLst>
                </a:custGeom>
                <a:solidFill>
                  <a:srgbClr val="FFFFCC"/>
                </a:solidFill>
                <a:ln w="9525" cap="rnd">
                  <a:noFill/>
                  <a:round/>
                  <a:headEnd/>
                  <a:tailEnd/>
                </a:ln>
                <a:effectLst/>
              </p:spPr>
              <p:txBody>
                <a:bodyPr/>
                <a:lstStyle/>
                <a:p>
                  <a:endParaRPr lang="zh-CN" altLang="en-US"/>
                </a:p>
              </p:txBody>
            </p:sp>
            <p:sp>
              <p:nvSpPr>
                <p:cNvPr id="15" name="Freeform 173"/>
                <p:cNvSpPr>
                  <a:spLocks/>
                </p:cNvSpPr>
                <p:nvPr/>
              </p:nvSpPr>
              <p:spPr bwMode="auto">
                <a:xfrm>
                  <a:off x="4556" y="1457"/>
                  <a:ext cx="85" cy="161"/>
                </a:xfrm>
                <a:custGeom>
                  <a:avLst/>
                  <a:gdLst/>
                  <a:ahLst/>
                  <a:cxnLst>
                    <a:cxn ang="0">
                      <a:pos x="84" y="156"/>
                    </a:cxn>
                    <a:cxn ang="0">
                      <a:pos x="4" y="0"/>
                    </a:cxn>
                    <a:cxn ang="0">
                      <a:pos x="0" y="3"/>
                    </a:cxn>
                    <a:cxn ang="0">
                      <a:pos x="78" y="160"/>
                    </a:cxn>
                    <a:cxn ang="0">
                      <a:pos x="84" y="156"/>
                    </a:cxn>
                  </a:cxnLst>
                  <a:rect l="0" t="0" r="r" b="b"/>
                  <a:pathLst>
                    <a:path w="85" h="161">
                      <a:moveTo>
                        <a:pt x="84" y="156"/>
                      </a:moveTo>
                      <a:lnTo>
                        <a:pt x="4" y="0"/>
                      </a:lnTo>
                      <a:lnTo>
                        <a:pt x="0" y="3"/>
                      </a:lnTo>
                      <a:lnTo>
                        <a:pt x="78" y="160"/>
                      </a:lnTo>
                      <a:lnTo>
                        <a:pt x="84" y="156"/>
                      </a:lnTo>
                    </a:path>
                  </a:pathLst>
                </a:custGeom>
                <a:solidFill>
                  <a:srgbClr val="FFFFFF"/>
                </a:solidFill>
                <a:ln w="12700" cap="rnd" cmpd="sng">
                  <a:solidFill>
                    <a:srgbClr val="33CC33"/>
                  </a:solidFill>
                  <a:prstDash val="solid"/>
                  <a:round/>
                  <a:headEnd/>
                  <a:tailEnd/>
                </a:ln>
                <a:effectLst/>
              </p:spPr>
              <p:txBody>
                <a:bodyPr/>
                <a:lstStyle/>
                <a:p>
                  <a:endParaRPr lang="zh-CN" altLang="en-US"/>
                </a:p>
              </p:txBody>
            </p:sp>
            <p:sp>
              <p:nvSpPr>
                <p:cNvPr id="16" name="Freeform 174"/>
                <p:cNvSpPr>
                  <a:spLocks/>
                </p:cNvSpPr>
                <p:nvPr/>
              </p:nvSpPr>
              <p:spPr bwMode="auto">
                <a:xfrm>
                  <a:off x="4416" y="1464"/>
                  <a:ext cx="101" cy="128"/>
                </a:xfrm>
                <a:custGeom>
                  <a:avLst/>
                  <a:gdLst/>
                  <a:ahLst/>
                  <a:cxnLst>
                    <a:cxn ang="0">
                      <a:pos x="100" y="99"/>
                    </a:cxn>
                    <a:cxn ang="0">
                      <a:pos x="51" y="0"/>
                    </a:cxn>
                    <a:cxn ang="0">
                      <a:pos x="24" y="10"/>
                    </a:cxn>
                    <a:cxn ang="0">
                      <a:pos x="0" y="27"/>
                    </a:cxn>
                    <a:cxn ang="0">
                      <a:pos x="48" y="127"/>
                    </a:cxn>
                    <a:cxn ang="0">
                      <a:pos x="100" y="99"/>
                    </a:cxn>
                  </a:cxnLst>
                  <a:rect l="0" t="0" r="r" b="b"/>
                  <a:pathLst>
                    <a:path w="101" h="128">
                      <a:moveTo>
                        <a:pt x="100" y="99"/>
                      </a:moveTo>
                      <a:lnTo>
                        <a:pt x="51" y="0"/>
                      </a:lnTo>
                      <a:lnTo>
                        <a:pt x="24" y="10"/>
                      </a:lnTo>
                      <a:lnTo>
                        <a:pt x="0" y="27"/>
                      </a:lnTo>
                      <a:lnTo>
                        <a:pt x="48" y="127"/>
                      </a:lnTo>
                      <a:lnTo>
                        <a:pt x="100" y="99"/>
                      </a:lnTo>
                    </a:path>
                  </a:pathLst>
                </a:custGeom>
                <a:solidFill>
                  <a:srgbClr val="33CC33"/>
                </a:solidFill>
                <a:ln w="9525" cap="rnd">
                  <a:noFill/>
                  <a:round/>
                  <a:headEnd/>
                  <a:tailEnd/>
                </a:ln>
                <a:effectLst/>
              </p:spPr>
              <p:txBody>
                <a:bodyPr/>
                <a:lstStyle/>
                <a:p>
                  <a:endParaRPr lang="zh-CN" altLang="en-US"/>
                </a:p>
              </p:txBody>
            </p:sp>
            <p:sp>
              <p:nvSpPr>
                <p:cNvPr id="17" name="Freeform 175"/>
                <p:cNvSpPr>
                  <a:spLocks/>
                </p:cNvSpPr>
                <p:nvPr/>
              </p:nvSpPr>
              <p:spPr bwMode="auto">
                <a:xfrm>
                  <a:off x="4490" y="1457"/>
                  <a:ext cx="104" cy="108"/>
                </a:xfrm>
                <a:custGeom>
                  <a:avLst/>
                  <a:gdLst/>
                  <a:ahLst/>
                  <a:cxnLst>
                    <a:cxn ang="0">
                      <a:pos x="103" y="107"/>
                    </a:cxn>
                    <a:cxn ang="0">
                      <a:pos x="54" y="6"/>
                    </a:cxn>
                    <a:cxn ang="0">
                      <a:pos x="27" y="0"/>
                    </a:cxn>
                    <a:cxn ang="0">
                      <a:pos x="0" y="0"/>
                    </a:cxn>
                    <a:cxn ang="0">
                      <a:pos x="48" y="100"/>
                    </a:cxn>
                    <a:cxn ang="0">
                      <a:pos x="103" y="107"/>
                    </a:cxn>
                  </a:cxnLst>
                  <a:rect l="0" t="0" r="r" b="b"/>
                  <a:pathLst>
                    <a:path w="104" h="108">
                      <a:moveTo>
                        <a:pt x="103" y="107"/>
                      </a:moveTo>
                      <a:lnTo>
                        <a:pt x="54" y="6"/>
                      </a:lnTo>
                      <a:lnTo>
                        <a:pt x="27" y="0"/>
                      </a:lnTo>
                      <a:lnTo>
                        <a:pt x="0" y="0"/>
                      </a:lnTo>
                      <a:lnTo>
                        <a:pt x="48" y="100"/>
                      </a:lnTo>
                      <a:lnTo>
                        <a:pt x="103" y="107"/>
                      </a:lnTo>
                    </a:path>
                  </a:pathLst>
                </a:custGeom>
                <a:solidFill>
                  <a:srgbClr val="33CC33"/>
                </a:solidFill>
                <a:ln w="9525" cap="rnd">
                  <a:noFill/>
                  <a:round/>
                  <a:headEnd/>
                  <a:tailEnd/>
                </a:ln>
                <a:effectLst/>
              </p:spPr>
              <p:txBody>
                <a:bodyPr/>
                <a:lstStyle/>
                <a:p>
                  <a:endParaRPr lang="zh-CN" altLang="en-US"/>
                </a:p>
              </p:txBody>
            </p:sp>
            <p:sp>
              <p:nvSpPr>
                <p:cNvPr id="18" name="Freeform 176"/>
                <p:cNvSpPr>
                  <a:spLocks/>
                </p:cNvSpPr>
                <p:nvPr/>
              </p:nvSpPr>
              <p:spPr bwMode="auto">
                <a:xfrm>
                  <a:off x="4548" y="1573"/>
                  <a:ext cx="58" cy="17"/>
                </a:xfrm>
                <a:custGeom>
                  <a:avLst/>
                  <a:gdLst/>
                  <a:ahLst/>
                  <a:cxnLst>
                    <a:cxn ang="0">
                      <a:pos x="57" y="16"/>
                    </a:cxn>
                    <a:cxn ang="0">
                      <a:pos x="54" y="8"/>
                    </a:cxn>
                    <a:cxn ang="0">
                      <a:pos x="0" y="0"/>
                    </a:cxn>
                    <a:cxn ang="0">
                      <a:pos x="2" y="7"/>
                    </a:cxn>
                    <a:cxn ang="0">
                      <a:pos x="57" y="16"/>
                    </a:cxn>
                  </a:cxnLst>
                  <a:rect l="0" t="0" r="r" b="b"/>
                  <a:pathLst>
                    <a:path w="58" h="17">
                      <a:moveTo>
                        <a:pt x="57" y="16"/>
                      </a:moveTo>
                      <a:lnTo>
                        <a:pt x="54" y="8"/>
                      </a:lnTo>
                      <a:lnTo>
                        <a:pt x="0" y="0"/>
                      </a:lnTo>
                      <a:lnTo>
                        <a:pt x="2" y="7"/>
                      </a:lnTo>
                      <a:lnTo>
                        <a:pt x="57" y="16"/>
                      </a:lnTo>
                    </a:path>
                  </a:pathLst>
                </a:custGeom>
                <a:solidFill>
                  <a:srgbClr val="33CC33"/>
                </a:solidFill>
                <a:ln w="9525" cap="rnd">
                  <a:noFill/>
                  <a:round/>
                  <a:headEnd/>
                  <a:tailEnd/>
                </a:ln>
                <a:effectLst/>
              </p:spPr>
              <p:txBody>
                <a:bodyPr/>
                <a:lstStyle/>
                <a:p>
                  <a:endParaRPr lang="zh-CN" altLang="en-US"/>
                </a:p>
              </p:txBody>
            </p:sp>
            <p:sp>
              <p:nvSpPr>
                <p:cNvPr id="19" name="Freeform 177"/>
                <p:cNvSpPr>
                  <a:spLocks/>
                </p:cNvSpPr>
                <p:nvPr/>
              </p:nvSpPr>
              <p:spPr bwMode="auto">
                <a:xfrm>
                  <a:off x="4579" y="1423"/>
                  <a:ext cx="99" cy="139"/>
                </a:xfrm>
                <a:custGeom>
                  <a:avLst/>
                  <a:gdLst/>
                  <a:ahLst/>
                  <a:cxnLst>
                    <a:cxn ang="0">
                      <a:pos x="98" y="101"/>
                    </a:cxn>
                    <a:cxn ang="0">
                      <a:pos x="46" y="0"/>
                    </a:cxn>
                    <a:cxn ang="0">
                      <a:pos x="18" y="18"/>
                    </a:cxn>
                    <a:cxn ang="0">
                      <a:pos x="0" y="37"/>
                    </a:cxn>
                    <a:cxn ang="0">
                      <a:pos x="51" y="138"/>
                    </a:cxn>
                    <a:cxn ang="0">
                      <a:pos x="98" y="101"/>
                    </a:cxn>
                  </a:cxnLst>
                  <a:rect l="0" t="0" r="r" b="b"/>
                  <a:pathLst>
                    <a:path w="99" h="139">
                      <a:moveTo>
                        <a:pt x="98" y="101"/>
                      </a:moveTo>
                      <a:lnTo>
                        <a:pt x="46" y="0"/>
                      </a:lnTo>
                      <a:lnTo>
                        <a:pt x="18" y="18"/>
                      </a:lnTo>
                      <a:lnTo>
                        <a:pt x="0" y="37"/>
                      </a:lnTo>
                      <a:lnTo>
                        <a:pt x="51" y="138"/>
                      </a:lnTo>
                      <a:lnTo>
                        <a:pt x="98" y="101"/>
                      </a:lnTo>
                    </a:path>
                  </a:pathLst>
                </a:custGeom>
                <a:solidFill>
                  <a:srgbClr val="33CC33"/>
                </a:solidFill>
                <a:ln w="9525" cap="rnd">
                  <a:noFill/>
                  <a:round/>
                  <a:headEnd/>
                  <a:tailEnd/>
                </a:ln>
                <a:effectLst/>
              </p:spPr>
              <p:txBody>
                <a:bodyPr/>
                <a:lstStyle/>
                <a:p>
                  <a:endParaRPr lang="zh-CN" altLang="en-US"/>
                </a:p>
              </p:txBody>
            </p:sp>
            <p:sp>
              <p:nvSpPr>
                <p:cNvPr id="20" name="Freeform 178"/>
                <p:cNvSpPr>
                  <a:spLocks/>
                </p:cNvSpPr>
                <p:nvPr/>
              </p:nvSpPr>
              <p:spPr bwMode="auto">
                <a:xfrm>
                  <a:off x="4638" y="1406"/>
                  <a:ext cx="108" cy="112"/>
                </a:xfrm>
                <a:custGeom>
                  <a:avLst/>
                  <a:gdLst/>
                  <a:ahLst/>
                  <a:cxnLst>
                    <a:cxn ang="0">
                      <a:pos x="107" y="101"/>
                    </a:cxn>
                    <a:cxn ang="0">
                      <a:pos x="53" y="0"/>
                    </a:cxn>
                    <a:cxn ang="0">
                      <a:pos x="26" y="1"/>
                    </a:cxn>
                    <a:cxn ang="0">
                      <a:pos x="0" y="9"/>
                    </a:cxn>
                    <a:cxn ang="0">
                      <a:pos x="53" y="111"/>
                    </a:cxn>
                    <a:cxn ang="0">
                      <a:pos x="107" y="101"/>
                    </a:cxn>
                  </a:cxnLst>
                  <a:rect l="0" t="0" r="r" b="b"/>
                  <a:pathLst>
                    <a:path w="108" h="112">
                      <a:moveTo>
                        <a:pt x="107" y="101"/>
                      </a:moveTo>
                      <a:lnTo>
                        <a:pt x="53" y="0"/>
                      </a:lnTo>
                      <a:lnTo>
                        <a:pt x="26" y="1"/>
                      </a:lnTo>
                      <a:lnTo>
                        <a:pt x="0" y="9"/>
                      </a:lnTo>
                      <a:lnTo>
                        <a:pt x="53" y="111"/>
                      </a:lnTo>
                      <a:lnTo>
                        <a:pt x="107" y="101"/>
                      </a:lnTo>
                    </a:path>
                  </a:pathLst>
                </a:custGeom>
                <a:solidFill>
                  <a:srgbClr val="33CC33"/>
                </a:solidFill>
                <a:ln w="9525" cap="rnd">
                  <a:noFill/>
                  <a:round/>
                  <a:headEnd/>
                  <a:tailEnd/>
                </a:ln>
                <a:effectLst/>
              </p:spPr>
              <p:txBody>
                <a:bodyPr/>
                <a:lstStyle/>
                <a:p>
                  <a:endParaRPr lang="zh-CN" altLang="en-US"/>
                </a:p>
              </p:txBody>
            </p:sp>
            <p:sp>
              <p:nvSpPr>
                <p:cNvPr id="21" name="Freeform 179"/>
                <p:cNvSpPr>
                  <a:spLocks/>
                </p:cNvSpPr>
                <p:nvPr/>
              </p:nvSpPr>
              <p:spPr bwMode="auto">
                <a:xfrm>
                  <a:off x="4706" y="1525"/>
                  <a:ext cx="57" cy="17"/>
                </a:xfrm>
                <a:custGeom>
                  <a:avLst/>
                  <a:gdLst/>
                  <a:ahLst/>
                  <a:cxnLst>
                    <a:cxn ang="0">
                      <a:pos x="56" y="6"/>
                    </a:cxn>
                    <a:cxn ang="0">
                      <a:pos x="53" y="0"/>
                    </a:cxn>
                    <a:cxn ang="0">
                      <a:pos x="0" y="9"/>
                    </a:cxn>
                    <a:cxn ang="0">
                      <a:pos x="2" y="16"/>
                    </a:cxn>
                    <a:cxn ang="0">
                      <a:pos x="56" y="6"/>
                    </a:cxn>
                  </a:cxnLst>
                  <a:rect l="0" t="0" r="r" b="b"/>
                  <a:pathLst>
                    <a:path w="57" h="17">
                      <a:moveTo>
                        <a:pt x="56" y="6"/>
                      </a:moveTo>
                      <a:lnTo>
                        <a:pt x="53" y="0"/>
                      </a:lnTo>
                      <a:lnTo>
                        <a:pt x="0" y="9"/>
                      </a:lnTo>
                      <a:lnTo>
                        <a:pt x="2" y="16"/>
                      </a:lnTo>
                      <a:lnTo>
                        <a:pt x="56" y="6"/>
                      </a:lnTo>
                    </a:path>
                  </a:pathLst>
                </a:custGeom>
                <a:solidFill>
                  <a:srgbClr val="33CC33"/>
                </a:solidFill>
                <a:ln w="9525" cap="rnd">
                  <a:noFill/>
                  <a:round/>
                  <a:headEnd/>
                  <a:tailEnd/>
                </a:ln>
                <a:effectLst/>
              </p:spPr>
              <p:txBody>
                <a:bodyPr/>
                <a:lstStyle/>
                <a:p>
                  <a:endParaRPr lang="zh-CN" altLang="en-US"/>
                </a:p>
              </p:txBody>
            </p:sp>
          </p:grpSp>
        </p:grpSp>
        <p:sp>
          <p:nvSpPr>
            <p:cNvPr id="8" name="TextBox 7"/>
            <p:cNvSpPr txBox="1"/>
            <p:nvPr/>
          </p:nvSpPr>
          <p:spPr>
            <a:xfrm>
              <a:off x="917572" y="2468943"/>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自主阅读</a:t>
              </a:r>
              <a:endParaRPr lang="zh-CN" altLang="en-US" sz="2000" b="1" i="1" dirty="0">
                <a:solidFill>
                  <a:srgbClr val="FF0000"/>
                </a:solidFill>
                <a:effectLst>
                  <a:outerShdw blurRad="38100" dist="38100" dir="2700000" algn="tl">
                    <a:srgbClr val="000000">
                      <a:alpha val="43137"/>
                    </a:srgbClr>
                  </a:outerShdw>
                </a:effectLst>
              </a:endParaRPr>
            </a:p>
          </p:txBody>
        </p:sp>
      </p:grpSp>
      <p:grpSp>
        <p:nvGrpSpPr>
          <p:cNvPr id="37" name="圆角矩形 32"/>
          <p:cNvGrpSpPr>
            <a:grpSpLocks/>
          </p:cNvGrpSpPr>
          <p:nvPr/>
        </p:nvGrpSpPr>
        <p:grpSpPr bwMode="auto">
          <a:xfrm>
            <a:off x="6053138" y="2996952"/>
            <a:ext cx="2389187" cy="478415"/>
            <a:chOff x="3813" y="1114"/>
            <a:chExt cx="1505" cy="422"/>
          </a:xfrm>
        </p:grpSpPr>
        <p:pic>
          <p:nvPicPr>
            <p:cNvPr id="55" name="圆角矩形 32"/>
            <p:cNvPicPr>
              <a:picLocks noChangeArrowheads="1"/>
            </p:cNvPicPr>
            <p:nvPr/>
          </p:nvPicPr>
          <p:blipFill>
            <a:blip r:embed="rId4" cstate="print"/>
            <a:srcRect/>
            <a:stretch>
              <a:fillRect/>
            </a:stretch>
          </p:blipFill>
          <p:spPr bwMode="auto">
            <a:xfrm>
              <a:off x="3813" y="1114"/>
              <a:ext cx="1505" cy="422"/>
            </a:xfrm>
            <a:prstGeom prst="rect">
              <a:avLst/>
            </a:prstGeom>
            <a:noFill/>
          </p:spPr>
        </p:pic>
        <p:sp>
          <p:nvSpPr>
            <p:cNvPr id="56" name="Text Box 15"/>
            <p:cNvSpPr txBox="1">
              <a:spLocks noChangeArrowheads="1"/>
            </p:cNvSpPr>
            <p:nvPr/>
          </p:nvSpPr>
          <p:spPr bwMode="auto">
            <a:xfrm>
              <a:off x="3845" y="1145"/>
              <a:ext cx="1445" cy="365"/>
            </a:xfrm>
            <a:prstGeom prst="rect">
              <a:avLst/>
            </a:prstGeom>
            <a:noFill/>
            <a:ln w="9525">
              <a:noFill/>
              <a:miter lim="800000"/>
              <a:headEnd/>
              <a:tailEnd/>
            </a:ln>
          </p:spPr>
          <p:txBody>
            <a:bodyPr anchor="ctr"/>
            <a:lstStyle/>
            <a:p>
              <a:pPr algn="ctr"/>
              <a:endParaRPr lang="zh-CN" altLang="zh-CN"/>
            </a:p>
          </p:txBody>
        </p:sp>
      </p:grpSp>
      <p:grpSp>
        <p:nvGrpSpPr>
          <p:cNvPr id="64" name="组合 63"/>
          <p:cNvGrpSpPr/>
          <p:nvPr/>
        </p:nvGrpSpPr>
        <p:grpSpPr>
          <a:xfrm>
            <a:off x="695325" y="2996952"/>
            <a:ext cx="2389188" cy="3212902"/>
            <a:chOff x="695325" y="2996952"/>
            <a:chExt cx="2389188" cy="3212902"/>
          </a:xfrm>
        </p:grpSpPr>
        <p:sp>
          <p:nvSpPr>
            <p:cNvPr id="32" name="AutoShape 28"/>
            <p:cNvSpPr>
              <a:spLocks noChangeArrowheads="1"/>
            </p:cNvSpPr>
            <p:nvPr/>
          </p:nvSpPr>
          <p:spPr bwMode="gray">
            <a:xfrm flipV="1">
              <a:off x="915988" y="3420950"/>
              <a:ext cx="1927820" cy="296082"/>
            </a:xfrm>
            <a:prstGeom prst="triangle">
              <a:avLst>
                <a:gd name="adj" fmla="val 50000"/>
              </a:avLst>
            </a:prstGeom>
            <a:gradFill rotWithShape="1">
              <a:gsLst>
                <a:gs pos="0">
                  <a:srgbClr val="0070C0"/>
                </a:gs>
                <a:gs pos="100000">
                  <a:schemeClr val="accent2">
                    <a:gamma/>
                    <a:tint val="0"/>
                    <a:invGamma/>
                  </a:schemeClr>
                </a:gs>
              </a:gsLst>
              <a:lin ang="5400000" scaled="1"/>
            </a:gradFill>
            <a:ln w="9525">
              <a:noFill/>
              <a:miter lim="800000"/>
              <a:headEnd/>
              <a:tailEnd/>
            </a:ln>
            <a:effectLst/>
          </p:spPr>
          <p:txBody>
            <a:bodyPr wrap="none" anchor="ctr"/>
            <a:lstStyle/>
            <a:p>
              <a:pPr algn="ctr">
                <a:defRPr/>
              </a:pPr>
              <a:endParaRPr lang="zh-CN" altLang="zh-CN">
                <a:latin typeface="Arial" pitchFamily="34" charset="0"/>
                <a:ea typeface="宋体" pitchFamily="2" charset="-122"/>
              </a:endParaRPr>
            </a:p>
          </p:txBody>
        </p:sp>
        <p:grpSp>
          <p:nvGrpSpPr>
            <p:cNvPr id="36" name="圆角矩形 31"/>
            <p:cNvGrpSpPr>
              <a:grpSpLocks/>
            </p:cNvGrpSpPr>
            <p:nvPr/>
          </p:nvGrpSpPr>
          <p:grpSpPr bwMode="auto">
            <a:xfrm>
              <a:off x="695325" y="2996952"/>
              <a:ext cx="2389188" cy="478415"/>
              <a:chOff x="438" y="1114"/>
              <a:chExt cx="1505" cy="422"/>
            </a:xfrm>
          </p:grpSpPr>
          <p:pic>
            <p:nvPicPr>
              <p:cNvPr id="57" name="圆角矩形 31"/>
              <p:cNvPicPr>
                <a:picLocks noChangeArrowheads="1"/>
              </p:cNvPicPr>
              <p:nvPr/>
            </p:nvPicPr>
            <p:blipFill>
              <a:blip r:embed="rId5" cstate="print"/>
              <a:srcRect/>
              <a:stretch>
                <a:fillRect/>
              </a:stretch>
            </p:blipFill>
            <p:spPr bwMode="auto">
              <a:xfrm>
                <a:off x="438" y="1114"/>
                <a:ext cx="1505" cy="422"/>
              </a:xfrm>
              <a:prstGeom prst="rect">
                <a:avLst/>
              </a:prstGeom>
              <a:noFill/>
            </p:spPr>
          </p:pic>
          <p:sp>
            <p:nvSpPr>
              <p:cNvPr id="58" name="Text Box 12"/>
              <p:cNvSpPr txBox="1">
                <a:spLocks noChangeArrowheads="1"/>
              </p:cNvSpPr>
              <p:nvPr/>
            </p:nvSpPr>
            <p:spPr bwMode="auto">
              <a:xfrm>
                <a:off x="470" y="1145"/>
                <a:ext cx="1445" cy="365"/>
              </a:xfrm>
              <a:prstGeom prst="rect">
                <a:avLst/>
              </a:prstGeom>
              <a:noFill/>
              <a:ln w="9525">
                <a:noFill/>
                <a:miter lim="800000"/>
                <a:headEnd/>
                <a:tailEnd/>
              </a:ln>
            </p:spPr>
            <p:txBody>
              <a:bodyPr anchor="ctr"/>
              <a:lstStyle/>
              <a:p>
                <a:pPr algn="ctr"/>
                <a:endParaRPr lang="zh-CN" altLang="zh-CN"/>
              </a:p>
            </p:txBody>
          </p:sp>
        </p:grpSp>
        <p:sp>
          <p:nvSpPr>
            <p:cNvPr id="42" name="Rectangle 148"/>
            <p:cNvSpPr>
              <a:spLocks noChangeArrowheads="1"/>
            </p:cNvSpPr>
            <p:nvPr/>
          </p:nvSpPr>
          <p:spPr bwMode="auto">
            <a:xfrm>
              <a:off x="889000" y="3060438"/>
              <a:ext cx="1088760" cy="400110"/>
            </a:xfrm>
            <a:prstGeom prst="rect">
              <a:avLst/>
            </a:prstGeom>
            <a:noFill/>
            <a:ln w="9525">
              <a:noFill/>
              <a:miter lim="800000"/>
              <a:headEnd/>
              <a:tailEnd/>
            </a:ln>
          </p:spPr>
          <p:txBody>
            <a:bodyPr wrap="none">
              <a:spAutoFit/>
            </a:bodyPr>
            <a:lstStyle/>
            <a:p>
              <a:r>
                <a:rPr lang="en-US" altLang="zh-CN" sz="2000" b="1" dirty="0">
                  <a:solidFill>
                    <a:srgbClr val="FFFFFF"/>
                  </a:solidFill>
                  <a:latin typeface="黑体" pitchFamily="49" charset="-122"/>
                  <a:ea typeface="黑体" pitchFamily="49" charset="-122"/>
                </a:rPr>
                <a:t> </a:t>
              </a:r>
              <a:r>
                <a:rPr lang="zh-CN" altLang="en-US" sz="2000" b="1" dirty="0" smtClean="0">
                  <a:solidFill>
                    <a:srgbClr val="FFFFFF"/>
                  </a:solidFill>
                  <a:latin typeface="黑体" pitchFamily="49" charset="-122"/>
                  <a:ea typeface="黑体" pitchFamily="49" charset="-122"/>
                </a:rPr>
                <a:t>第一题</a:t>
              </a:r>
              <a:endParaRPr lang="zh-CN" altLang="en-US" sz="1600" dirty="0">
                <a:latin typeface="黑体" pitchFamily="49" charset="-122"/>
                <a:ea typeface="黑体" pitchFamily="49" charset="-122"/>
              </a:endParaRPr>
            </a:p>
          </p:txBody>
        </p:sp>
        <p:grpSp>
          <p:nvGrpSpPr>
            <p:cNvPr id="31" name="AutoShape 4"/>
            <p:cNvGrpSpPr>
              <a:grpSpLocks/>
            </p:cNvGrpSpPr>
            <p:nvPr/>
          </p:nvGrpSpPr>
          <p:grpSpPr bwMode="auto">
            <a:xfrm>
              <a:off x="755576" y="3645024"/>
              <a:ext cx="2217738" cy="2564830"/>
              <a:chOff x="538" y="2319"/>
              <a:chExt cx="1397" cy="1502"/>
            </a:xfrm>
          </p:grpSpPr>
          <p:pic>
            <p:nvPicPr>
              <p:cNvPr id="61" name="AutoShape 4"/>
              <p:cNvPicPr>
                <a:picLocks noChangeArrowheads="1"/>
              </p:cNvPicPr>
              <p:nvPr/>
            </p:nvPicPr>
            <p:blipFill>
              <a:blip r:embed="rId6" cstate="print"/>
              <a:srcRect/>
              <a:stretch>
                <a:fillRect/>
              </a:stretch>
            </p:blipFill>
            <p:spPr bwMode="gray">
              <a:xfrm>
                <a:off x="538" y="2319"/>
                <a:ext cx="1397" cy="1502"/>
              </a:xfrm>
              <a:prstGeom prst="rect">
                <a:avLst/>
              </a:prstGeom>
              <a:noFill/>
            </p:spPr>
          </p:pic>
          <p:sp>
            <p:nvSpPr>
              <p:cNvPr id="62" name="Text Box 3"/>
              <p:cNvSpPr txBox="1">
                <a:spLocks noChangeArrowheads="1"/>
              </p:cNvSpPr>
              <p:nvPr/>
            </p:nvSpPr>
            <p:spPr bwMode="auto">
              <a:xfrm rot="5400000">
                <a:off x="556" y="2429"/>
                <a:ext cx="1362" cy="1272"/>
              </a:xfrm>
              <a:prstGeom prst="rect">
                <a:avLst/>
              </a:prstGeom>
              <a:noFill/>
              <a:ln w="9525">
                <a:noFill/>
                <a:miter lim="800000"/>
                <a:headEnd/>
                <a:tailEnd/>
              </a:ln>
            </p:spPr>
            <p:txBody>
              <a:bodyPr wrap="none" anchor="ctr"/>
              <a:lstStyle/>
              <a:p>
                <a:pPr algn="ctr"/>
                <a:endParaRPr lang="zh-CN" altLang="zh-CN"/>
              </a:p>
            </p:txBody>
          </p:sp>
        </p:grpSp>
      </p:grpSp>
      <p:sp>
        <p:nvSpPr>
          <p:cNvPr id="76" name="TextBox 75"/>
          <p:cNvSpPr txBox="1"/>
          <p:nvPr/>
        </p:nvSpPr>
        <p:spPr>
          <a:xfrm>
            <a:off x="2771800" y="1556792"/>
            <a:ext cx="4104456" cy="646331"/>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阅读：</a:t>
            </a:r>
            <a:r>
              <a:rPr lang="zh-CN" altLang="en-US" b="1" dirty="0" smtClean="0"/>
              <a:t>课本</a:t>
            </a:r>
            <a:r>
              <a:rPr lang="en-US" altLang="zh-CN" b="1" dirty="0" smtClean="0"/>
              <a:t>103</a:t>
            </a:r>
            <a:r>
              <a:rPr lang="zh-CN" altLang="en-US" b="1" dirty="0" smtClean="0"/>
              <a:t>页的</a:t>
            </a:r>
            <a:r>
              <a:rPr lang="en-US" altLang="zh-CN" b="1" dirty="0" smtClean="0"/>
              <a:t>《</a:t>
            </a:r>
            <a:r>
              <a:rPr lang="zh-CN" altLang="en-US" b="1" dirty="0" smtClean="0"/>
              <a:t>显微镜</a:t>
            </a:r>
            <a:r>
              <a:rPr lang="en-US" altLang="zh-CN" b="1" dirty="0" smtClean="0"/>
              <a:t>》</a:t>
            </a:r>
            <a:r>
              <a:rPr lang="zh-CN" altLang="en-US" b="1" dirty="0" smtClean="0"/>
              <a:t>的内容完成下列题。</a:t>
            </a:r>
            <a:endParaRPr lang="zh-CN" altLang="en-US" b="1" dirty="0">
              <a:solidFill>
                <a:srgbClr val="FF0000"/>
              </a:solidFill>
            </a:endParaRPr>
          </a:p>
        </p:txBody>
      </p:sp>
      <p:grpSp>
        <p:nvGrpSpPr>
          <p:cNvPr id="66" name="组合 65"/>
          <p:cNvGrpSpPr/>
          <p:nvPr/>
        </p:nvGrpSpPr>
        <p:grpSpPr>
          <a:xfrm>
            <a:off x="3413125" y="2996952"/>
            <a:ext cx="2384425" cy="3284910"/>
            <a:chOff x="3413125" y="2996952"/>
            <a:chExt cx="2384425" cy="3284910"/>
          </a:xfrm>
        </p:grpSpPr>
        <p:sp>
          <p:nvSpPr>
            <p:cNvPr id="33" name="AutoShape 29"/>
            <p:cNvSpPr>
              <a:spLocks noChangeArrowheads="1"/>
            </p:cNvSpPr>
            <p:nvPr/>
          </p:nvSpPr>
          <p:spPr bwMode="gray">
            <a:xfrm flipV="1">
              <a:off x="3582988" y="3420950"/>
              <a:ext cx="1781100" cy="296082"/>
            </a:xfrm>
            <a:prstGeom prst="triangle">
              <a:avLst>
                <a:gd name="adj" fmla="val 50000"/>
              </a:avLst>
            </a:prstGeom>
            <a:gradFill rotWithShape="1">
              <a:gsLst>
                <a:gs pos="0">
                  <a:srgbClr val="C00000"/>
                </a:gs>
                <a:gs pos="100000">
                  <a:schemeClr val="accent1">
                    <a:gamma/>
                    <a:tint val="0"/>
                    <a:invGamma/>
                  </a:schemeClr>
                </a:gs>
              </a:gsLst>
              <a:lin ang="5400000" scaled="1"/>
            </a:gradFill>
            <a:ln w="9525">
              <a:noFill/>
              <a:miter lim="800000"/>
              <a:headEnd/>
              <a:tailEnd/>
            </a:ln>
            <a:effectLst/>
          </p:spPr>
          <p:txBody>
            <a:bodyPr wrap="none" anchor="ctr"/>
            <a:lstStyle/>
            <a:p>
              <a:pPr algn="ctr">
                <a:defRPr/>
              </a:pPr>
              <a:endParaRPr lang="zh-CN" altLang="zh-CN">
                <a:latin typeface="Arial" pitchFamily="34" charset="0"/>
                <a:ea typeface="宋体" pitchFamily="2" charset="-122"/>
              </a:endParaRPr>
            </a:p>
          </p:txBody>
        </p:sp>
        <p:grpSp>
          <p:nvGrpSpPr>
            <p:cNvPr id="35" name="圆角矩形 30"/>
            <p:cNvGrpSpPr>
              <a:grpSpLocks/>
            </p:cNvGrpSpPr>
            <p:nvPr/>
          </p:nvGrpSpPr>
          <p:grpSpPr bwMode="auto">
            <a:xfrm>
              <a:off x="3413125" y="2996952"/>
              <a:ext cx="2384425" cy="478415"/>
              <a:chOff x="2150" y="1114"/>
              <a:chExt cx="1502" cy="422"/>
            </a:xfrm>
          </p:grpSpPr>
          <p:pic>
            <p:nvPicPr>
              <p:cNvPr id="59" name="圆角矩形 30"/>
              <p:cNvPicPr>
                <a:picLocks noChangeArrowheads="1"/>
              </p:cNvPicPr>
              <p:nvPr/>
            </p:nvPicPr>
            <p:blipFill>
              <a:blip r:embed="rId7" cstate="print"/>
              <a:srcRect/>
              <a:stretch>
                <a:fillRect/>
              </a:stretch>
            </p:blipFill>
            <p:spPr bwMode="auto">
              <a:xfrm>
                <a:off x="2150" y="1114"/>
                <a:ext cx="1502" cy="422"/>
              </a:xfrm>
              <a:prstGeom prst="rect">
                <a:avLst/>
              </a:prstGeom>
              <a:noFill/>
            </p:spPr>
          </p:pic>
          <p:sp>
            <p:nvSpPr>
              <p:cNvPr id="60" name="Text Box 9"/>
              <p:cNvSpPr txBox="1">
                <a:spLocks noChangeArrowheads="1"/>
              </p:cNvSpPr>
              <p:nvPr/>
            </p:nvSpPr>
            <p:spPr bwMode="auto">
              <a:xfrm>
                <a:off x="2180" y="1145"/>
                <a:ext cx="1445" cy="365"/>
              </a:xfrm>
              <a:prstGeom prst="rect">
                <a:avLst/>
              </a:prstGeom>
              <a:noFill/>
              <a:ln w="9525">
                <a:noFill/>
                <a:miter lim="800000"/>
                <a:headEnd/>
                <a:tailEnd/>
              </a:ln>
            </p:spPr>
            <p:txBody>
              <a:bodyPr anchor="ctr"/>
              <a:lstStyle/>
              <a:p>
                <a:pPr algn="ctr"/>
                <a:endParaRPr lang="zh-CN" altLang="zh-CN"/>
              </a:p>
            </p:txBody>
          </p:sp>
        </p:grpSp>
        <p:sp>
          <p:nvSpPr>
            <p:cNvPr id="40" name="Rectangle 148"/>
            <p:cNvSpPr>
              <a:spLocks noChangeArrowheads="1"/>
            </p:cNvSpPr>
            <p:nvPr/>
          </p:nvSpPr>
          <p:spPr bwMode="auto">
            <a:xfrm>
              <a:off x="3603625" y="3060438"/>
              <a:ext cx="1088760" cy="400110"/>
            </a:xfrm>
            <a:prstGeom prst="rect">
              <a:avLst/>
            </a:prstGeom>
            <a:noFill/>
            <a:ln w="9525">
              <a:noFill/>
              <a:miter lim="800000"/>
              <a:headEnd/>
              <a:tailEnd/>
            </a:ln>
          </p:spPr>
          <p:txBody>
            <a:bodyPr wrap="none">
              <a:spAutoFit/>
            </a:bodyPr>
            <a:lstStyle/>
            <a:p>
              <a:r>
                <a:rPr lang="en-US" altLang="zh-CN" sz="2000" b="1" dirty="0">
                  <a:solidFill>
                    <a:srgbClr val="FFFFFF"/>
                  </a:solidFill>
                  <a:latin typeface="黑体" pitchFamily="49" charset="-122"/>
                  <a:ea typeface="黑体" pitchFamily="49" charset="-122"/>
                </a:rPr>
                <a:t> </a:t>
              </a:r>
              <a:r>
                <a:rPr lang="zh-CN" altLang="en-US" sz="2000" b="1" dirty="0" smtClean="0">
                  <a:solidFill>
                    <a:srgbClr val="FFFFFF"/>
                  </a:solidFill>
                  <a:latin typeface="黑体" pitchFamily="49" charset="-122"/>
                  <a:ea typeface="黑体" pitchFamily="49" charset="-122"/>
                </a:rPr>
                <a:t>第二题</a:t>
              </a:r>
              <a:endParaRPr lang="zh-CN" altLang="en-US" sz="1600" dirty="0">
                <a:latin typeface="黑体" pitchFamily="49" charset="-122"/>
                <a:ea typeface="黑体" pitchFamily="49" charset="-122"/>
              </a:endParaRPr>
            </a:p>
          </p:txBody>
        </p:sp>
        <p:grpSp>
          <p:nvGrpSpPr>
            <p:cNvPr id="65" name="AutoShape 4"/>
            <p:cNvGrpSpPr>
              <a:grpSpLocks/>
            </p:cNvGrpSpPr>
            <p:nvPr/>
          </p:nvGrpSpPr>
          <p:grpSpPr bwMode="auto">
            <a:xfrm>
              <a:off x="3491880" y="3645024"/>
              <a:ext cx="2217738" cy="2636838"/>
              <a:chOff x="538" y="2319"/>
              <a:chExt cx="1397" cy="1502"/>
            </a:xfrm>
          </p:grpSpPr>
          <p:pic>
            <p:nvPicPr>
              <p:cNvPr id="68" name="AutoShape 4"/>
              <p:cNvPicPr>
                <a:picLocks noChangeArrowheads="1"/>
              </p:cNvPicPr>
              <p:nvPr/>
            </p:nvPicPr>
            <p:blipFill>
              <a:blip r:embed="rId6" cstate="print"/>
              <a:srcRect/>
              <a:stretch>
                <a:fillRect/>
              </a:stretch>
            </p:blipFill>
            <p:spPr bwMode="gray">
              <a:xfrm>
                <a:off x="538" y="2319"/>
                <a:ext cx="1397" cy="1502"/>
              </a:xfrm>
              <a:prstGeom prst="rect">
                <a:avLst/>
              </a:prstGeom>
              <a:noFill/>
            </p:spPr>
          </p:pic>
          <p:sp>
            <p:nvSpPr>
              <p:cNvPr id="69" name="Text Box 3"/>
              <p:cNvSpPr txBox="1">
                <a:spLocks noChangeArrowheads="1"/>
              </p:cNvSpPr>
              <p:nvPr/>
            </p:nvSpPr>
            <p:spPr bwMode="auto">
              <a:xfrm rot="5400000">
                <a:off x="556" y="2429"/>
                <a:ext cx="1362" cy="1272"/>
              </a:xfrm>
              <a:prstGeom prst="rect">
                <a:avLst/>
              </a:prstGeom>
              <a:noFill/>
              <a:ln w="9525">
                <a:noFill/>
                <a:miter lim="800000"/>
                <a:headEnd/>
                <a:tailEnd/>
              </a:ln>
            </p:spPr>
            <p:txBody>
              <a:bodyPr wrap="none" anchor="ctr"/>
              <a:lstStyle/>
              <a:p>
                <a:pPr algn="ctr"/>
                <a:endParaRPr lang="zh-CN" altLang="zh-CN"/>
              </a:p>
            </p:txBody>
          </p:sp>
        </p:grpSp>
      </p:grpSp>
      <p:grpSp>
        <p:nvGrpSpPr>
          <p:cNvPr id="67" name="组合 66"/>
          <p:cNvGrpSpPr/>
          <p:nvPr/>
        </p:nvGrpSpPr>
        <p:grpSpPr>
          <a:xfrm>
            <a:off x="6156176" y="3060438"/>
            <a:ext cx="2217738" cy="3104866"/>
            <a:chOff x="6156176" y="3060438"/>
            <a:chExt cx="2217738" cy="3104866"/>
          </a:xfrm>
        </p:grpSpPr>
        <p:sp>
          <p:nvSpPr>
            <p:cNvPr id="34" name="AutoShape 30"/>
            <p:cNvSpPr>
              <a:spLocks noChangeArrowheads="1"/>
            </p:cNvSpPr>
            <p:nvPr/>
          </p:nvSpPr>
          <p:spPr bwMode="gray">
            <a:xfrm flipV="1">
              <a:off x="6326188" y="3420950"/>
              <a:ext cx="1918220" cy="224074"/>
            </a:xfrm>
            <a:prstGeom prst="triangle">
              <a:avLst>
                <a:gd name="adj" fmla="val 50000"/>
              </a:avLst>
            </a:prstGeom>
            <a:gradFill rotWithShape="1">
              <a:gsLst>
                <a:gs pos="0">
                  <a:srgbClr val="33CC33"/>
                </a:gs>
                <a:gs pos="100000">
                  <a:schemeClr val="hlink">
                    <a:gamma/>
                    <a:tint val="0"/>
                    <a:invGamma/>
                  </a:schemeClr>
                </a:gs>
              </a:gsLst>
              <a:lin ang="5400000" scaled="1"/>
            </a:gradFill>
            <a:ln w="9525">
              <a:noFill/>
              <a:miter lim="800000"/>
              <a:headEnd/>
              <a:tailEnd/>
            </a:ln>
            <a:effectLst/>
          </p:spPr>
          <p:txBody>
            <a:bodyPr wrap="none" anchor="ctr"/>
            <a:lstStyle/>
            <a:p>
              <a:pPr algn="ctr">
                <a:defRPr/>
              </a:pPr>
              <a:endParaRPr lang="zh-CN" altLang="zh-CN">
                <a:latin typeface="Arial" pitchFamily="34" charset="0"/>
                <a:ea typeface="宋体" pitchFamily="2" charset="-122"/>
              </a:endParaRPr>
            </a:p>
          </p:txBody>
        </p:sp>
        <p:sp>
          <p:nvSpPr>
            <p:cNvPr id="41" name="Rectangle 148"/>
            <p:cNvSpPr>
              <a:spLocks noChangeArrowheads="1"/>
            </p:cNvSpPr>
            <p:nvPr/>
          </p:nvSpPr>
          <p:spPr bwMode="auto">
            <a:xfrm>
              <a:off x="6280150" y="3060438"/>
              <a:ext cx="1088760" cy="400110"/>
            </a:xfrm>
            <a:prstGeom prst="rect">
              <a:avLst/>
            </a:prstGeom>
            <a:noFill/>
            <a:ln w="9525">
              <a:noFill/>
              <a:miter lim="800000"/>
              <a:headEnd/>
              <a:tailEnd/>
            </a:ln>
          </p:spPr>
          <p:txBody>
            <a:bodyPr wrap="none">
              <a:spAutoFit/>
            </a:bodyPr>
            <a:lstStyle/>
            <a:p>
              <a:r>
                <a:rPr lang="en-US" altLang="zh-CN" sz="2000" b="1" dirty="0">
                  <a:solidFill>
                    <a:srgbClr val="FFFFFF"/>
                  </a:solidFill>
                  <a:latin typeface="黑体" pitchFamily="49" charset="-122"/>
                  <a:ea typeface="黑体" pitchFamily="49" charset="-122"/>
                </a:rPr>
                <a:t> </a:t>
              </a:r>
              <a:r>
                <a:rPr lang="zh-CN" altLang="en-US" sz="2000" b="1" dirty="0" smtClean="0">
                  <a:solidFill>
                    <a:srgbClr val="FFFFFF"/>
                  </a:solidFill>
                  <a:latin typeface="黑体" pitchFamily="49" charset="-122"/>
                  <a:ea typeface="黑体" pitchFamily="49" charset="-122"/>
                </a:rPr>
                <a:t>第三题</a:t>
              </a:r>
              <a:endParaRPr lang="zh-CN" altLang="en-US" sz="1600" dirty="0">
                <a:latin typeface="黑体" pitchFamily="49" charset="-122"/>
                <a:ea typeface="黑体" pitchFamily="49" charset="-122"/>
              </a:endParaRPr>
            </a:p>
          </p:txBody>
        </p:sp>
        <p:pic>
          <p:nvPicPr>
            <p:cNvPr id="74" name="AutoShape 4"/>
            <p:cNvPicPr>
              <a:picLocks noChangeArrowheads="1"/>
            </p:cNvPicPr>
            <p:nvPr/>
          </p:nvPicPr>
          <p:blipFill>
            <a:blip r:embed="rId6" cstate="print"/>
            <a:srcRect/>
            <a:stretch>
              <a:fillRect/>
            </a:stretch>
          </p:blipFill>
          <p:spPr bwMode="gray">
            <a:xfrm>
              <a:off x="6156176" y="3573016"/>
              <a:ext cx="2217738" cy="2592288"/>
            </a:xfrm>
            <a:prstGeom prst="rect">
              <a:avLst/>
            </a:prstGeom>
            <a:noFill/>
          </p:spPr>
        </p:pic>
      </p:grpSp>
      <p:sp>
        <p:nvSpPr>
          <p:cNvPr id="83" name="矩形 82"/>
          <p:cNvSpPr/>
          <p:nvPr/>
        </p:nvSpPr>
        <p:spPr>
          <a:xfrm>
            <a:off x="1115616" y="3933056"/>
            <a:ext cx="1512168" cy="2031325"/>
          </a:xfrm>
          <a:prstGeom prst="rect">
            <a:avLst/>
          </a:prstGeom>
        </p:spPr>
        <p:txBody>
          <a:bodyPr wrap="square">
            <a:spAutoFit/>
          </a:bodyPr>
          <a:lstStyle/>
          <a:p>
            <a:r>
              <a:rPr lang="zh-CN" altLang="en-US" dirty="0" smtClean="0">
                <a:latin typeface="黑体" pitchFamily="49" charset="-122"/>
                <a:ea typeface="黑体" pitchFamily="49" charset="-122"/>
              </a:rPr>
              <a:t>靠近眼睛的凸透镜。叫做（    ）。靠近被观察物体的凸透镜。叫做（       ）。</a:t>
            </a:r>
            <a:endParaRPr lang="zh-CN" altLang="en-US" dirty="0"/>
          </a:p>
        </p:txBody>
      </p:sp>
      <p:pic>
        <p:nvPicPr>
          <p:cNvPr id="2" name="Picture 2"/>
          <p:cNvPicPr>
            <a:picLocks noChangeAspect="1" noChangeArrowheads="1"/>
          </p:cNvPicPr>
          <p:nvPr/>
        </p:nvPicPr>
        <p:blipFill>
          <a:blip r:embed="rId8" cstate="print"/>
          <a:srcRect/>
          <a:stretch>
            <a:fillRect/>
          </a:stretch>
        </p:blipFill>
        <p:spPr bwMode="auto">
          <a:xfrm>
            <a:off x="7164288" y="1124744"/>
            <a:ext cx="1452934" cy="1692969"/>
          </a:xfrm>
          <a:prstGeom prst="rect">
            <a:avLst/>
          </a:prstGeom>
          <a:noFill/>
          <a:ln w="9525">
            <a:noFill/>
            <a:miter lim="800000"/>
            <a:headEnd/>
            <a:tailEnd/>
          </a:ln>
        </p:spPr>
      </p:pic>
      <p:sp>
        <p:nvSpPr>
          <p:cNvPr id="84" name="矩形 83"/>
          <p:cNvSpPr/>
          <p:nvPr/>
        </p:nvSpPr>
        <p:spPr>
          <a:xfrm>
            <a:off x="3707904" y="4005064"/>
            <a:ext cx="1584176" cy="2031325"/>
          </a:xfrm>
          <a:prstGeom prst="rect">
            <a:avLst/>
          </a:prstGeom>
        </p:spPr>
        <p:txBody>
          <a:bodyPr wrap="square">
            <a:spAutoFit/>
          </a:bodyPr>
          <a:lstStyle/>
          <a:p>
            <a:r>
              <a:rPr lang="zh-CN" altLang="en-US" dirty="0" smtClean="0">
                <a:latin typeface="黑体" pitchFamily="49" charset="-122"/>
                <a:ea typeface="黑体" pitchFamily="49" charset="-122"/>
              </a:rPr>
              <a:t>物镜的作用相当于（　　　）</a:t>
            </a:r>
            <a:endParaRPr lang="en-US" altLang="zh-CN" dirty="0" smtClean="0">
              <a:latin typeface="黑体" pitchFamily="49" charset="-122"/>
              <a:ea typeface="黑体" pitchFamily="49" charset="-122"/>
            </a:endParaRPr>
          </a:p>
          <a:p>
            <a:r>
              <a:rPr lang="zh-CN" altLang="en-US" dirty="0" smtClean="0">
                <a:latin typeface="黑体" pitchFamily="49" charset="-122"/>
                <a:ea typeface="黑体" pitchFamily="49" charset="-122"/>
              </a:rPr>
              <a:t>使被观察的物体成一个（　　　　　　　　）的实像。</a:t>
            </a:r>
          </a:p>
        </p:txBody>
      </p:sp>
      <p:sp>
        <p:nvSpPr>
          <p:cNvPr id="85" name="矩形 84"/>
          <p:cNvSpPr/>
          <p:nvPr/>
        </p:nvSpPr>
        <p:spPr>
          <a:xfrm>
            <a:off x="6372200" y="4005064"/>
            <a:ext cx="1584176" cy="2031325"/>
          </a:xfrm>
          <a:prstGeom prst="rect">
            <a:avLst/>
          </a:prstGeom>
        </p:spPr>
        <p:txBody>
          <a:bodyPr wrap="square">
            <a:spAutoFit/>
          </a:bodyPr>
          <a:lstStyle/>
          <a:p>
            <a:r>
              <a:rPr lang="zh-CN" altLang="en-US" dirty="0" smtClean="0">
                <a:latin typeface="黑体" pitchFamily="49" charset="-122"/>
                <a:ea typeface="黑体" pitchFamily="49" charset="-122"/>
              </a:rPr>
              <a:t>目镜的作用相当于（　　　）</a:t>
            </a:r>
            <a:endParaRPr lang="en-US" altLang="zh-CN" dirty="0" smtClean="0">
              <a:latin typeface="黑体" pitchFamily="49" charset="-122"/>
              <a:ea typeface="黑体" pitchFamily="49" charset="-122"/>
            </a:endParaRPr>
          </a:p>
          <a:p>
            <a:r>
              <a:rPr lang="zh-CN" altLang="en-US" dirty="0" smtClean="0">
                <a:latin typeface="黑体" pitchFamily="49" charset="-122"/>
                <a:ea typeface="黑体" pitchFamily="49" charset="-122"/>
              </a:rPr>
              <a:t>使被观察的物体成一个（　　　　　　　　）的虚像。</a:t>
            </a:r>
            <a:endParaRPr lang="zh-CN" altLang="en-US" dirty="0">
              <a:latin typeface="黑体" pitchFamily="49" charset="-122"/>
              <a:ea typeface="黑体" pitchFamily="49" charset="-122"/>
            </a:endParaRPr>
          </a:p>
        </p:txBody>
      </p:sp>
      <p:sp>
        <p:nvSpPr>
          <p:cNvPr id="63" name="TextBox 62"/>
          <p:cNvSpPr txBox="1"/>
          <p:nvPr/>
        </p:nvSpPr>
        <p:spPr>
          <a:xfrm>
            <a:off x="1547664" y="4509120"/>
            <a:ext cx="864096"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目镜</a:t>
            </a:r>
            <a:endParaRPr lang="zh-CN" altLang="en-US" b="1" dirty="0">
              <a:solidFill>
                <a:srgbClr val="FF0000"/>
              </a:solidFill>
              <a:effectLst>
                <a:outerShdw blurRad="38100" dist="38100" dir="2700000" algn="tl">
                  <a:srgbClr val="000000">
                    <a:alpha val="43137"/>
                  </a:srgbClr>
                </a:outerShdw>
              </a:effectLst>
            </a:endParaRPr>
          </a:p>
        </p:txBody>
      </p:sp>
      <p:sp>
        <p:nvSpPr>
          <p:cNvPr id="70" name="TextBox 69"/>
          <p:cNvSpPr txBox="1"/>
          <p:nvPr/>
        </p:nvSpPr>
        <p:spPr>
          <a:xfrm>
            <a:off x="1403648" y="5589240"/>
            <a:ext cx="864096"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物镜</a:t>
            </a:r>
            <a:endParaRPr lang="zh-CN" altLang="en-US" b="1" dirty="0">
              <a:solidFill>
                <a:srgbClr val="FF0000"/>
              </a:solidFill>
              <a:effectLst>
                <a:outerShdw blurRad="38100" dist="38100" dir="2700000" algn="tl">
                  <a:srgbClr val="000000">
                    <a:alpha val="43137"/>
                  </a:srgbClr>
                </a:outerShdw>
              </a:effectLst>
            </a:endParaRPr>
          </a:p>
        </p:txBody>
      </p:sp>
      <p:sp>
        <p:nvSpPr>
          <p:cNvPr id="71" name="TextBox 70"/>
          <p:cNvSpPr txBox="1"/>
          <p:nvPr/>
        </p:nvSpPr>
        <p:spPr>
          <a:xfrm>
            <a:off x="4283968" y="4293096"/>
            <a:ext cx="1296144"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投影仪</a:t>
            </a:r>
            <a:endParaRPr lang="zh-CN" altLang="en-US" b="1" dirty="0">
              <a:solidFill>
                <a:srgbClr val="FF0000"/>
              </a:solidFill>
              <a:effectLst>
                <a:outerShdw blurRad="38100" dist="38100" dir="2700000" algn="tl">
                  <a:srgbClr val="000000">
                    <a:alpha val="43137"/>
                  </a:srgbClr>
                </a:outerShdw>
              </a:effectLst>
            </a:endParaRPr>
          </a:p>
        </p:txBody>
      </p:sp>
      <p:sp>
        <p:nvSpPr>
          <p:cNvPr id="72" name="TextBox 71"/>
          <p:cNvSpPr txBox="1"/>
          <p:nvPr/>
        </p:nvSpPr>
        <p:spPr>
          <a:xfrm>
            <a:off x="3923928" y="5085184"/>
            <a:ext cx="1512168"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放大，倒立</a:t>
            </a:r>
            <a:endParaRPr lang="zh-CN" altLang="en-US" b="1" dirty="0">
              <a:solidFill>
                <a:srgbClr val="FF0000"/>
              </a:solidFill>
              <a:effectLst>
                <a:outerShdw blurRad="38100" dist="38100" dir="2700000" algn="tl">
                  <a:srgbClr val="000000">
                    <a:alpha val="43137"/>
                  </a:srgbClr>
                </a:outerShdw>
              </a:effectLst>
            </a:endParaRPr>
          </a:p>
        </p:txBody>
      </p:sp>
      <p:sp>
        <p:nvSpPr>
          <p:cNvPr id="73" name="TextBox 72"/>
          <p:cNvSpPr txBox="1"/>
          <p:nvPr/>
        </p:nvSpPr>
        <p:spPr>
          <a:xfrm>
            <a:off x="6948264" y="4293096"/>
            <a:ext cx="1008112"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放大镜</a:t>
            </a:r>
            <a:endParaRPr lang="zh-CN" altLang="en-US" b="1" dirty="0">
              <a:solidFill>
                <a:srgbClr val="FF0000"/>
              </a:solidFill>
              <a:effectLst>
                <a:outerShdw blurRad="38100" dist="38100" dir="2700000" algn="tl">
                  <a:srgbClr val="000000">
                    <a:alpha val="43137"/>
                  </a:srgbClr>
                </a:outerShdw>
              </a:effectLst>
            </a:endParaRPr>
          </a:p>
        </p:txBody>
      </p:sp>
      <p:sp>
        <p:nvSpPr>
          <p:cNvPr id="75" name="TextBox 74"/>
          <p:cNvSpPr txBox="1"/>
          <p:nvPr/>
        </p:nvSpPr>
        <p:spPr>
          <a:xfrm>
            <a:off x="6588224" y="5157192"/>
            <a:ext cx="1368152"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正立、放大</a:t>
            </a:r>
            <a:endParaRPr lang="zh-CN" altLang="en-US" b="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blinds(horizontal)">
                                      <p:cBhvr>
                                        <p:cTn id="12" dur="5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blinds(horizontal)">
                                      <p:cBhvr>
                                        <p:cTn id="17" dur="500"/>
                                        <p:tgtEl>
                                          <p:spTgt spid="7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blinds(horizontal)">
                                      <p:cBhvr>
                                        <p:cTn id="22" dur="500"/>
                                        <p:tgtEl>
                                          <p:spTgt spid="7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blinds(horizontal)">
                                      <p:cBhvr>
                                        <p:cTn id="27" dur="500"/>
                                        <p:tgtEl>
                                          <p:spTgt spid="7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blinds(horizontal)">
                                      <p:cBhvr>
                                        <p:cTn id="3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70" grpId="0"/>
      <p:bldP spid="71" grpId="0"/>
      <p:bldP spid="72" grpId="0"/>
      <p:bldP spid="73" grpId="0"/>
      <p:bldP spid="7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6" name="组合 5"/>
          <p:cNvGrpSpPr/>
          <p:nvPr/>
        </p:nvGrpSpPr>
        <p:grpSpPr>
          <a:xfrm>
            <a:off x="899592" y="1268760"/>
            <a:ext cx="1224136" cy="1408222"/>
            <a:chOff x="899592" y="2924944"/>
            <a:chExt cx="1224136" cy="1408222"/>
          </a:xfrm>
        </p:grpSpPr>
        <p:grpSp>
          <p:nvGrpSpPr>
            <p:cNvPr id="7" name="Group 106"/>
            <p:cNvGrpSpPr>
              <a:grpSpLocks/>
            </p:cNvGrpSpPr>
            <p:nvPr/>
          </p:nvGrpSpPr>
          <p:grpSpPr bwMode="auto">
            <a:xfrm>
              <a:off x="899592" y="2924944"/>
              <a:ext cx="1080120" cy="1008112"/>
              <a:chOff x="1803" y="999"/>
              <a:chExt cx="771" cy="990"/>
            </a:xfrm>
          </p:grpSpPr>
          <p:grpSp>
            <p:nvGrpSpPr>
              <p:cNvPr id="9" name="Group 107"/>
              <p:cNvGrpSpPr>
                <a:grpSpLocks/>
              </p:cNvGrpSpPr>
              <p:nvPr/>
            </p:nvGrpSpPr>
            <p:grpSpPr bwMode="auto">
              <a:xfrm>
                <a:off x="1803" y="999"/>
                <a:ext cx="771" cy="990"/>
                <a:chOff x="1803" y="999"/>
                <a:chExt cx="771" cy="990"/>
              </a:xfrm>
            </p:grpSpPr>
            <p:grpSp>
              <p:nvGrpSpPr>
                <p:cNvPr id="29" name="Group 108"/>
                <p:cNvGrpSpPr>
                  <a:grpSpLocks/>
                </p:cNvGrpSpPr>
                <p:nvPr/>
              </p:nvGrpSpPr>
              <p:grpSpPr bwMode="auto">
                <a:xfrm>
                  <a:off x="1803" y="999"/>
                  <a:ext cx="771" cy="990"/>
                  <a:chOff x="1803" y="999"/>
                  <a:chExt cx="771" cy="990"/>
                </a:xfrm>
              </p:grpSpPr>
              <p:sp>
                <p:nvSpPr>
                  <p:cNvPr id="31"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32"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33"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34"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35"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36"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30"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10" name="Group 116"/>
              <p:cNvGrpSpPr>
                <a:grpSpLocks/>
              </p:cNvGrpSpPr>
              <p:nvPr/>
            </p:nvGrpSpPr>
            <p:grpSpPr bwMode="auto">
              <a:xfrm>
                <a:off x="2142" y="1359"/>
                <a:ext cx="343" cy="408"/>
                <a:chOff x="2142" y="1359"/>
                <a:chExt cx="343" cy="408"/>
              </a:xfrm>
            </p:grpSpPr>
            <p:sp>
              <p:nvSpPr>
                <p:cNvPr id="11"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12"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13"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14"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15"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16"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17"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18"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19"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20"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21"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22"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24"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25"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26"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27"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28"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8" name="TextBox 7"/>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合作提示</a:t>
              </a:r>
              <a:endParaRPr lang="zh-CN" altLang="en-US" sz="2000" b="1" i="1" dirty="0">
                <a:solidFill>
                  <a:srgbClr val="FF0000"/>
                </a:solidFill>
                <a:effectLst>
                  <a:outerShdw blurRad="38100" dist="38100" dir="2700000" algn="tl">
                    <a:srgbClr val="000000">
                      <a:alpha val="43137"/>
                    </a:srgbClr>
                  </a:outerShdw>
                </a:effectLst>
              </a:endParaRPr>
            </a:p>
          </p:txBody>
        </p:sp>
      </p:grpSp>
      <p:sp>
        <p:nvSpPr>
          <p:cNvPr id="37" name="TextBox 36"/>
          <p:cNvSpPr txBox="1"/>
          <p:nvPr/>
        </p:nvSpPr>
        <p:spPr>
          <a:xfrm>
            <a:off x="2987824" y="1844824"/>
            <a:ext cx="4104456" cy="369332"/>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提示：学生做完练习题后教师总结提示！</a:t>
            </a:r>
            <a:endParaRPr lang="zh-CN" altLang="en-US" b="1" dirty="0">
              <a:solidFill>
                <a:srgbClr val="FF0000"/>
              </a:solidFill>
            </a:endParaRPr>
          </a:p>
        </p:txBody>
      </p:sp>
      <p:grpSp>
        <p:nvGrpSpPr>
          <p:cNvPr id="72" name="组合 71"/>
          <p:cNvGrpSpPr/>
          <p:nvPr/>
        </p:nvGrpSpPr>
        <p:grpSpPr>
          <a:xfrm>
            <a:off x="1331640" y="2348880"/>
            <a:ext cx="6624736" cy="1208573"/>
            <a:chOff x="1259632" y="2724483"/>
            <a:chExt cx="6624736" cy="1208573"/>
          </a:xfrm>
        </p:grpSpPr>
        <p:grpSp>
          <p:nvGrpSpPr>
            <p:cNvPr id="71" name="组合 70"/>
            <p:cNvGrpSpPr/>
            <p:nvPr/>
          </p:nvGrpSpPr>
          <p:grpSpPr>
            <a:xfrm>
              <a:off x="1259632" y="2780928"/>
              <a:ext cx="6624736" cy="1152128"/>
              <a:chOff x="1259632" y="2780928"/>
              <a:chExt cx="6624736" cy="1152128"/>
            </a:xfrm>
          </p:grpSpPr>
          <p:grpSp>
            <p:nvGrpSpPr>
              <p:cNvPr id="44" name="矩形 9"/>
              <p:cNvGrpSpPr>
                <a:grpSpLocks/>
              </p:cNvGrpSpPr>
              <p:nvPr/>
            </p:nvGrpSpPr>
            <p:grpSpPr bwMode="auto">
              <a:xfrm>
                <a:off x="1259632" y="2984892"/>
                <a:ext cx="6624736" cy="948164"/>
                <a:chOff x="845" y="899"/>
                <a:chExt cx="3978" cy="556"/>
              </a:xfrm>
            </p:grpSpPr>
            <p:pic>
              <p:nvPicPr>
                <p:cNvPr id="65" name="矩形 9"/>
                <p:cNvPicPr>
                  <a:picLocks noChangeArrowheads="1"/>
                </p:cNvPicPr>
                <p:nvPr/>
              </p:nvPicPr>
              <p:blipFill>
                <a:blip r:embed="rId4" cstate="print"/>
                <a:srcRect/>
                <a:stretch>
                  <a:fillRect/>
                </a:stretch>
              </p:blipFill>
              <p:spPr bwMode="auto">
                <a:xfrm>
                  <a:off x="845" y="899"/>
                  <a:ext cx="3978" cy="556"/>
                </a:xfrm>
                <a:prstGeom prst="rect">
                  <a:avLst/>
                </a:prstGeom>
                <a:noFill/>
              </p:spPr>
            </p:pic>
            <p:sp>
              <p:nvSpPr>
                <p:cNvPr id="66" name="Text Box 12"/>
                <p:cNvSpPr txBox="1">
                  <a:spLocks noChangeArrowheads="1"/>
                </p:cNvSpPr>
                <p:nvPr/>
              </p:nvSpPr>
              <p:spPr bwMode="auto">
                <a:xfrm>
                  <a:off x="855" y="909"/>
                  <a:ext cx="3960" cy="540"/>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grpSp>
            <p:nvGrpSpPr>
              <p:cNvPr id="45" name="圆角矩形 8"/>
              <p:cNvGrpSpPr>
                <a:grpSpLocks/>
              </p:cNvGrpSpPr>
              <p:nvPr/>
            </p:nvGrpSpPr>
            <p:grpSpPr bwMode="auto">
              <a:xfrm>
                <a:off x="1619672" y="2780928"/>
                <a:ext cx="692200" cy="360040"/>
                <a:chOff x="1044" y="768"/>
                <a:chExt cx="457" cy="419"/>
              </a:xfrm>
            </p:grpSpPr>
            <p:pic>
              <p:nvPicPr>
                <p:cNvPr id="63" name="圆角矩形 8"/>
                <p:cNvPicPr>
                  <a:picLocks noChangeArrowheads="1"/>
                </p:cNvPicPr>
                <p:nvPr/>
              </p:nvPicPr>
              <p:blipFill>
                <a:blip r:embed="rId5" cstate="print"/>
                <a:srcRect/>
                <a:stretch>
                  <a:fillRect/>
                </a:stretch>
              </p:blipFill>
              <p:spPr bwMode="auto">
                <a:xfrm>
                  <a:off x="1044" y="768"/>
                  <a:ext cx="457" cy="419"/>
                </a:xfrm>
                <a:prstGeom prst="rect">
                  <a:avLst/>
                </a:prstGeom>
                <a:noFill/>
              </p:spPr>
            </p:pic>
            <p:sp>
              <p:nvSpPr>
                <p:cNvPr id="64" name="Text Box 15"/>
                <p:cNvSpPr txBox="1">
                  <a:spLocks noChangeArrowheads="1"/>
                </p:cNvSpPr>
                <p:nvPr/>
              </p:nvSpPr>
              <p:spPr bwMode="auto">
                <a:xfrm>
                  <a:off x="1075" y="807"/>
                  <a:ext cx="391" cy="344"/>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52" name="Text Box 58"/>
              <p:cNvSpPr txBox="1">
                <a:spLocks noChangeArrowheads="1"/>
              </p:cNvSpPr>
              <p:nvPr/>
            </p:nvSpPr>
            <p:spPr bwMode="auto">
              <a:xfrm>
                <a:off x="2555776" y="3068960"/>
                <a:ext cx="4252913" cy="437043"/>
              </a:xfrm>
              <a:prstGeom prst="rect">
                <a:avLst/>
              </a:prstGeom>
              <a:noFill/>
              <a:ln w="9525">
                <a:noFill/>
                <a:miter lim="800000"/>
                <a:headEnd/>
                <a:tailEnd/>
              </a:ln>
            </p:spPr>
            <p:txBody>
              <a:bodyPr>
                <a:spAutoFit/>
              </a:bodyPr>
              <a:lstStyle/>
              <a:p>
                <a:pPr>
                  <a:lnSpc>
                    <a:spcPct val="120000"/>
                  </a:lnSpc>
                </a:pPr>
                <a:endParaRPr lang="zh-CN" altLang="en-US" sz="2000" dirty="0">
                  <a:ea typeface="黑体" pitchFamily="49" charset="-122"/>
                </a:endParaRPr>
              </a:p>
            </p:txBody>
          </p:sp>
        </p:grpSp>
        <p:sp>
          <p:nvSpPr>
            <p:cNvPr id="49" name="TextBox 19"/>
            <p:cNvSpPr txBox="1">
              <a:spLocks noChangeArrowheads="1"/>
            </p:cNvSpPr>
            <p:nvPr/>
          </p:nvSpPr>
          <p:spPr bwMode="auto">
            <a:xfrm>
              <a:off x="1763688" y="2724483"/>
              <a:ext cx="357188" cy="292115"/>
            </a:xfrm>
            <a:prstGeom prst="rect">
              <a:avLst/>
            </a:prstGeom>
            <a:noFill/>
            <a:ln w="9525">
              <a:noFill/>
              <a:miter lim="800000"/>
              <a:headEnd/>
              <a:tailEnd/>
            </a:ln>
          </p:spPr>
          <p:txBody>
            <a:bodyPr>
              <a:spAutoFit/>
            </a:bodyPr>
            <a:lstStyle/>
            <a:p>
              <a:r>
                <a:rPr lang="en-US" altLang="zh-CN" sz="2400" b="1" dirty="0">
                  <a:solidFill>
                    <a:schemeClr val="bg1"/>
                  </a:solidFill>
                </a:rPr>
                <a:t>1</a:t>
              </a:r>
              <a:endParaRPr lang="zh-CN" altLang="en-US" sz="2400" b="1" dirty="0">
                <a:solidFill>
                  <a:schemeClr val="bg1"/>
                </a:solidFill>
              </a:endParaRPr>
            </a:p>
          </p:txBody>
        </p:sp>
      </p:grpSp>
      <p:sp>
        <p:nvSpPr>
          <p:cNvPr id="75" name="矩形 74"/>
          <p:cNvSpPr/>
          <p:nvPr/>
        </p:nvSpPr>
        <p:spPr>
          <a:xfrm>
            <a:off x="1691680" y="2708920"/>
            <a:ext cx="6192688" cy="646331"/>
          </a:xfrm>
          <a:prstGeom prst="rect">
            <a:avLst/>
          </a:prstGeom>
        </p:spPr>
        <p:txBody>
          <a:bodyPr wrap="square">
            <a:spAutoFit/>
          </a:bodyPr>
          <a:lstStyle/>
          <a:p>
            <a:r>
              <a:rPr lang="zh-CN" altLang="en-US" b="1" dirty="0" smtClean="0">
                <a:solidFill>
                  <a:schemeClr val="tx2"/>
                </a:solidFill>
                <a:effectLst>
                  <a:outerShdw blurRad="38100" dist="38100" dir="2700000" algn="tl">
                    <a:srgbClr val="000000">
                      <a:alpha val="43137"/>
                    </a:srgbClr>
                  </a:outerShdw>
                </a:effectLst>
                <a:latin typeface="黑体" pitchFamily="49" charset="-122"/>
                <a:ea typeface="黑体" pitchFamily="49" charset="-122"/>
              </a:rPr>
              <a:t>经过两次放大作用，我们就可以看到肉眼看不见的小物体了。下图为显微镜下的植物细胞。</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pic>
        <p:nvPicPr>
          <p:cNvPr id="76" name="Picture 8" descr="003"/>
          <p:cNvPicPr>
            <a:picLocks noChangeAspect="1" noChangeArrowheads="1"/>
          </p:cNvPicPr>
          <p:nvPr/>
        </p:nvPicPr>
        <p:blipFill>
          <a:blip r:embed="rId6" cstate="print"/>
          <a:srcRect/>
          <a:stretch>
            <a:fillRect/>
          </a:stretch>
        </p:blipFill>
        <p:spPr bwMode="auto">
          <a:xfrm>
            <a:off x="1331640" y="3789040"/>
            <a:ext cx="2615208" cy="2474342"/>
          </a:xfrm>
          <a:prstGeom prst="rect">
            <a:avLst/>
          </a:prstGeom>
          <a:noFill/>
          <a:ln w="9525">
            <a:noFill/>
            <a:miter lim="800000"/>
            <a:headEnd/>
            <a:tailEnd/>
          </a:ln>
        </p:spPr>
      </p:pic>
      <p:pic>
        <p:nvPicPr>
          <p:cNvPr id="77" name="Picture 11" descr="74119256"/>
          <p:cNvPicPr>
            <a:picLocks noChangeAspect="1" noChangeArrowheads="1"/>
          </p:cNvPicPr>
          <p:nvPr/>
        </p:nvPicPr>
        <p:blipFill>
          <a:blip r:embed="rId7" cstate="print"/>
          <a:srcRect/>
          <a:stretch>
            <a:fillRect/>
          </a:stretch>
        </p:blipFill>
        <p:spPr bwMode="auto">
          <a:xfrm>
            <a:off x="4139952" y="3789040"/>
            <a:ext cx="4429125" cy="244827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blinds(horizontal)">
                                      <p:cBhvr>
                                        <p:cTn id="7" dur="500"/>
                                        <p:tgtEl>
                                          <p:spTgt spid="7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blinds(horizontal)">
                                      <p:cBhvr>
                                        <p:cTn id="1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组合 5"/>
          <p:cNvGrpSpPr/>
          <p:nvPr/>
        </p:nvGrpSpPr>
        <p:grpSpPr>
          <a:xfrm>
            <a:off x="899592" y="1268760"/>
            <a:ext cx="1224136" cy="1408222"/>
            <a:chOff x="899592" y="2924944"/>
            <a:chExt cx="1224136" cy="1408222"/>
          </a:xfrm>
        </p:grpSpPr>
        <p:grpSp>
          <p:nvGrpSpPr>
            <p:cNvPr id="3" name="Group 106"/>
            <p:cNvGrpSpPr>
              <a:grpSpLocks/>
            </p:cNvGrpSpPr>
            <p:nvPr/>
          </p:nvGrpSpPr>
          <p:grpSpPr bwMode="auto">
            <a:xfrm>
              <a:off x="899592" y="2924944"/>
              <a:ext cx="1080120" cy="1008112"/>
              <a:chOff x="1803" y="999"/>
              <a:chExt cx="771" cy="990"/>
            </a:xfrm>
          </p:grpSpPr>
          <p:grpSp>
            <p:nvGrpSpPr>
              <p:cNvPr id="4" name="Group 107"/>
              <p:cNvGrpSpPr>
                <a:grpSpLocks/>
              </p:cNvGrpSpPr>
              <p:nvPr/>
            </p:nvGrpSpPr>
            <p:grpSpPr bwMode="auto">
              <a:xfrm>
                <a:off x="1803" y="999"/>
                <a:ext cx="771" cy="990"/>
                <a:chOff x="1803" y="999"/>
                <a:chExt cx="771" cy="990"/>
              </a:xfrm>
            </p:grpSpPr>
            <p:grpSp>
              <p:nvGrpSpPr>
                <p:cNvPr id="5" name="Group 108"/>
                <p:cNvGrpSpPr>
                  <a:grpSpLocks/>
                </p:cNvGrpSpPr>
                <p:nvPr/>
              </p:nvGrpSpPr>
              <p:grpSpPr bwMode="auto">
                <a:xfrm>
                  <a:off x="1803" y="999"/>
                  <a:ext cx="771" cy="990"/>
                  <a:chOff x="1803" y="999"/>
                  <a:chExt cx="771" cy="990"/>
                </a:xfrm>
              </p:grpSpPr>
              <p:sp>
                <p:nvSpPr>
                  <p:cNvPr id="31"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32"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33"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34"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35"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36"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30"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 name="Group 116"/>
              <p:cNvGrpSpPr>
                <a:grpSpLocks/>
              </p:cNvGrpSpPr>
              <p:nvPr/>
            </p:nvGrpSpPr>
            <p:grpSpPr bwMode="auto">
              <a:xfrm>
                <a:off x="2142" y="1359"/>
                <a:ext cx="343" cy="408"/>
                <a:chOff x="2142" y="1359"/>
                <a:chExt cx="343" cy="408"/>
              </a:xfrm>
            </p:grpSpPr>
            <p:sp>
              <p:nvSpPr>
                <p:cNvPr id="11"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12"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13"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14"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15"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16"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17"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18"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19"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20"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21"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22"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24"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25"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26"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27"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28"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8" name="TextBox 7"/>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合作提示</a:t>
              </a:r>
              <a:endParaRPr lang="zh-CN" altLang="en-US" sz="2000" b="1" i="1" dirty="0">
                <a:solidFill>
                  <a:srgbClr val="FF0000"/>
                </a:solidFill>
                <a:effectLst>
                  <a:outerShdw blurRad="38100" dist="38100" dir="2700000" algn="tl">
                    <a:srgbClr val="000000">
                      <a:alpha val="43137"/>
                    </a:srgbClr>
                  </a:outerShdw>
                </a:effectLst>
              </a:endParaRPr>
            </a:p>
          </p:txBody>
        </p:sp>
      </p:grpSp>
      <p:sp>
        <p:nvSpPr>
          <p:cNvPr id="37" name="TextBox 36"/>
          <p:cNvSpPr txBox="1"/>
          <p:nvPr/>
        </p:nvSpPr>
        <p:spPr>
          <a:xfrm>
            <a:off x="2987824" y="1844824"/>
            <a:ext cx="4104456" cy="369332"/>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提示：学生做完练习题后教师总结提示！</a:t>
            </a:r>
            <a:endParaRPr lang="zh-CN" altLang="en-US" b="1" dirty="0">
              <a:solidFill>
                <a:srgbClr val="FF0000"/>
              </a:solidFill>
            </a:endParaRPr>
          </a:p>
        </p:txBody>
      </p:sp>
      <p:grpSp>
        <p:nvGrpSpPr>
          <p:cNvPr id="7" name="组合 71"/>
          <p:cNvGrpSpPr/>
          <p:nvPr/>
        </p:nvGrpSpPr>
        <p:grpSpPr>
          <a:xfrm>
            <a:off x="1403648" y="2564904"/>
            <a:ext cx="6624736" cy="936104"/>
            <a:chOff x="1259632" y="2724483"/>
            <a:chExt cx="6624736" cy="1208573"/>
          </a:xfrm>
        </p:grpSpPr>
        <p:grpSp>
          <p:nvGrpSpPr>
            <p:cNvPr id="9" name="组合 70"/>
            <p:cNvGrpSpPr/>
            <p:nvPr/>
          </p:nvGrpSpPr>
          <p:grpSpPr>
            <a:xfrm>
              <a:off x="1259632" y="2814441"/>
              <a:ext cx="6624736" cy="1118615"/>
              <a:chOff x="1259632" y="2814441"/>
              <a:chExt cx="6624736" cy="1118615"/>
            </a:xfrm>
          </p:grpSpPr>
          <p:grpSp>
            <p:nvGrpSpPr>
              <p:cNvPr id="10" name="矩形 9"/>
              <p:cNvGrpSpPr>
                <a:grpSpLocks/>
              </p:cNvGrpSpPr>
              <p:nvPr/>
            </p:nvGrpSpPr>
            <p:grpSpPr bwMode="auto">
              <a:xfrm>
                <a:off x="1259632" y="2984892"/>
                <a:ext cx="6624736" cy="948164"/>
                <a:chOff x="845" y="899"/>
                <a:chExt cx="3978" cy="556"/>
              </a:xfrm>
            </p:grpSpPr>
            <p:pic>
              <p:nvPicPr>
                <p:cNvPr id="65" name="矩形 9"/>
                <p:cNvPicPr>
                  <a:picLocks noChangeArrowheads="1"/>
                </p:cNvPicPr>
                <p:nvPr/>
              </p:nvPicPr>
              <p:blipFill>
                <a:blip r:embed="rId4" cstate="print"/>
                <a:srcRect/>
                <a:stretch>
                  <a:fillRect/>
                </a:stretch>
              </p:blipFill>
              <p:spPr bwMode="auto">
                <a:xfrm>
                  <a:off x="845" y="899"/>
                  <a:ext cx="3978" cy="556"/>
                </a:xfrm>
                <a:prstGeom prst="rect">
                  <a:avLst/>
                </a:prstGeom>
                <a:noFill/>
              </p:spPr>
            </p:pic>
            <p:sp>
              <p:nvSpPr>
                <p:cNvPr id="66" name="Text Box 12"/>
                <p:cNvSpPr txBox="1">
                  <a:spLocks noChangeArrowheads="1"/>
                </p:cNvSpPr>
                <p:nvPr/>
              </p:nvSpPr>
              <p:spPr bwMode="auto">
                <a:xfrm>
                  <a:off x="855" y="909"/>
                  <a:ext cx="3960" cy="540"/>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64" name="Text Box 15"/>
              <p:cNvSpPr txBox="1">
                <a:spLocks noChangeArrowheads="1"/>
              </p:cNvSpPr>
              <p:nvPr/>
            </p:nvSpPr>
            <p:spPr bwMode="auto">
              <a:xfrm>
                <a:off x="1666626" y="2814441"/>
                <a:ext cx="592232" cy="295594"/>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52" name="Text Box 58"/>
              <p:cNvSpPr txBox="1">
                <a:spLocks noChangeArrowheads="1"/>
              </p:cNvSpPr>
              <p:nvPr/>
            </p:nvSpPr>
            <p:spPr bwMode="auto">
              <a:xfrm>
                <a:off x="2555776" y="3068960"/>
                <a:ext cx="4252913" cy="437043"/>
              </a:xfrm>
              <a:prstGeom prst="rect">
                <a:avLst/>
              </a:prstGeom>
              <a:noFill/>
              <a:ln w="9525">
                <a:noFill/>
                <a:miter lim="800000"/>
                <a:headEnd/>
                <a:tailEnd/>
              </a:ln>
            </p:spPr>
            <p:txBody>
              <a:bodyPr>
                <a:spAutoFit/>
              </a:bodyPr>
              <a:lstStyle/>
              <a:p>
                <a:pPr>
                  <a:lnSpc>
                    <a:spcPct val="120000"/>
                  </a:lnSpc>
                </a:pPr>
                <a:endParaRPr lang="zh-CN" altLang="en-US" sz="2000" dirty="0">
                  <a:ea typeface="黑体" pitchFamily="49" charset="-122"/>
                </a:endParaRPr>
              </a:p>
            </p:txBody>
          </p:sp>
        </p:grpSp>
        <p:sp>
          <p:nvSpPr>
            <p:cNvPr id="49" name="TextBox 19"/>
            <p:cNvSpPr txBox="1">
              <a:spLocks noChangeArrowheads="1"/>
            </p:cNvSpPr>
            <p:nvPr/>
          </p:nvSpPr>
          <p:spPr bwMode="auto">
            <a:xfrm>
              <a:off x="1763688" y="2724483"/>
              <a:ext cx="357188" cy="292115"/>
            </a:xfrm>
            <a:prstGeom prst="rect">
              <a:avLst/>
            </a:prstGeom>
            <a:noFill/>
            <a:ln w="9525">
              <a:noFill/>
              <a:miter lim="800000"/>
              <a:headEnd/>
              <a:tailEnd/>
            </a:ln>
          </p:spPr>
          <p:txBody>
            <a:bodyPr>
              <a:spAutoFit/>
            </a:bodyPr>
            <a:lstStyle/>
            <a:p>
              <a:r>
                <a:rPr lang="en-US" altLang="zh-CN" sz="2400" b="1" dirty="0">
                  <a:solidFill>
                    <a:schemeClr val="bg1"/>
                  </a:solidFill>
                </a:rPr>
                <a:t>1</a:t>
              </a:r>
              <a:endParaRPr lang="zh-CN" altLang="en-US" sz="2400" b="1" dirty="0">
                <a:solidFill>
                  <a:schemeClr val="bg1"/>
                </a:solidFill>
              </a:endParaRPr>
            </a:p>
          </p:txBody>
        </p:sp>
      </p:grpSp>
      <p:sp>
        <p:nvSpPr>
          <p:cNvPr id="75" name="矩形 74"/>
          <p:cNvSpPr/>
          <p:nvPr/>
        </p:nvSpPr>
        <p:spPr>
          <a:xfrm>
            <a:off x="1835696" y="2924944"/>
            <a:ext cx="6192688" cy="369332"/>
          </a:xfrm>
          <a:prstGeom prst="rect">
            <a:avLst/>
          </a:prstGeom>
        </p:spPr>
        <p:txBody>
          <a:bodyPr wrap="square">
            <a:spAutoFit/>
          </a:bodyPr>
          <a:lstStyle/>
          <a:p>
            <a:r>
              <a:rPr lang="zh-CN" altLang="en-US" b="1" dirty="0" smtClean="0">
                <a:effectLst>
                  <a:outerShdw blurRad="38100" dist="38100" dir="2700000" algn="tl">
                    <a:srgbClr val="000000">
                      <a:alpha val="43137"/>
                    </a:srgbClr>
                  </a:outerShdw>
                </a:effectLst>
                <a:latin typeface="黑体" pitchFamily="49" charset="-122"/>
                <a:ea typeface="黑体" pitchFamily="49" charset="-122"/>
              </a:rPr>
              <a:t>显微镜的光路图。如下图。</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pic>
        <p:nvPicPr>
          <p:cNvPr id="2050" name="Picture 2"/>
          <p:cNvPicPr>
            <a:picLocks noChangeAspect="1" noChangeArrowheads="1"/>
          </p:cNvPicPr>
          <p:nvPr/>
        </p:nvPicPr>
        <p:blipFill>
          <a:blip r:embed="rId5" cstate="print"/>
          <a:srcRect/>
          <a:stretch>
            <a:fillRect/>
          </a:stretch>
        </p:blipFill>
        <p:spPr bwMode="auto">
          <a:xfrm>
            <a:off x="1403648" y="3645025"/>
            <a:ext cx="6480720" cy="244827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6" name="组合 5"/>
          <p:cNvGrpSpPr/>
          <p:nvPr/>
        </p:nvGrpSpPr>
        <p:grpSpPr>
          <a:xfrm>
            <a:off x="899592" y="1268760"/>
            <a:ext cx="1224136" cy="1408222"/>
            <a:chOff x="899592" y="2924944"/>
            <a:chExt cx="1224136" cy="1408222"/>
          </a:xfrm>
        </p:grpSpPr>
        <p:grpSp>
          <p:nvGrpSpPr>
            <p:cNvPr id="7" name="Group 106"/>
            <p:cNvGrpSpPr>
              <a:grpSpLocks/>
            </p:cNvGrpSpPr>
            <p:nvPr/>
          </p:nvGrpSpPr>
          <p:grpSpPr bwMode="auto">
            <a:xfrm>
              <a:off x="899592" y="2924944"/>
              <a:ext cx="1080120" cy="1008112"/>
              <a:chOff x="1803" y="999"/>
              <a:chExt cx="771" cy="990"/>
            </a:xfrm>
          </p:grpSpPr>
          <p:grpSp>
            <p:nvGrpSpPr>
              <p:cNvPr id="9" name="Group 107"/>
              <p:cNvGrpSpPr>
                <a:grpSpLocks/>
              </p:cNvGrpSpPr>
              <p:nvPr/>
            </p:nvGrpSpPr>
            <p:grpSpPr bwMode="auto">
              <a:xfrm>
                <a:off x="1803" y="999"/>
                <a:ext cx="771" cy="990"/>
                <a:chOff x="1803" y="999"/>
                <a:chExt cx="771" cy="990"/>
              </a:xfrm>
            </p:grpSpPr>
            <p:grpSp>
              <p:nvGrpSpPr>
                <p:cNvPr id="29" name="Group 108"/>
                <p:cNvGrpSpPr>
                  <a:grpSpLocks/>
                </p:cNvGrpSpPr>
                <p:nvPr/>
              </p:nvGrpSpPr>
              <p:grpSpPr bwMode="auto">
                <a:xfrm>
                  <a:off x="1803" y="999"/>
                  <a:ext cx="771" cy="990"/>
                  <a:chOff x="1803" y="999"/>
                  <a:chExt cx="771" cy="990"/>
                </a:xfrm>
              </p:grpSpPr>
              <p:sp>
                <p:nvSpPr>
                  <p:cNvPr id="31"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32"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33"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34"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35"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36"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30"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10" name="Group 116"/>
              <p:cNvGrpSpPr>
                <a:grpSpLocks/>
              </p:cNvGrpSpPr>
              <p:nvPr/>
            </p:nvGrpSpPr>
            <p:grpSpPr bwMode="auto">
              <a:xfrm>
                <a:off x="2142" y="1359"/>
                <a:ext cx="343" cy="408"/>
                <a:chOff x="2142" y="1359"/>
                <a:chExt cx="343" cy="408"/>
              </a:xfrm>
            </p:grpSpPr>
            <p:sp>
              <p:nvSpPr>
                <p:cNvPr id="11"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12"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13"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14"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15"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16"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17"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18"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19"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20"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21"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22"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24"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25"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26"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27"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28"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8" name="TextBox 7"/>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知识归纳</a:t>
              </a:r>
              <a:endParaRPr lang="zh-CN" altLang="en-US" sz="2000" b="1" i="1" dirty="0">
                <a:solidFill>
                  <a:srgbClr val="FF0000"/>
                </a:solidFill>
                <a:effectLst>
                  <a:outerShdw blurRad="38100" dist="38100" dir="2700000" algn="tl">
                    <a:srgbClr val="000000">
                      <a:alpha val="43137"/>
                    </a:srgbClr>
                  </a:outerShdw>
                </a:effectLst>
              </a:endParaRPr>
            </a:p>
          </p:txBody>
        </p:sp>
      </p:grpSp>
      <p:grpSp>
        <p:nvGrpSpPr>
          <p:cNvPr id="67" name="组合 66"/>
          <p:cNvGrpSpPr/>
          <p:nvPr/>
        </p:nvGrpSpPr>
        <p:grpSpPr>
          <a:xfrm>
            <a:off x="2267744" y="1828800"/>
            <a:ext cx="1907295" cy="4474833"/>
            <a:chOff x="2267744" y="1828800"/>
            <a:chExt cx="1907295" cy="4474833"/>
          </a:xfrm>
        </p:grpSpPr>
        <p:grpSp>
          <p:nvGrpSpPr>
            <p:cNvPr id="40" name="AutoShape 4"/>
            <p:cNvGrpSpPr>
              <a:grpSpLocks/>
            </p:cNvGrpSpPr>
            <p:nvPr/>
          </p:nvGrpSpPr>
          <p:grpSpPr bwMode="auto">
            <a:xfrm>
              <a:off x="2267744" y="1828800"/>
              <a:ext cx="1907295" cy="3544348"/>
              <a:chOff x="733" y="1152"/>
              <a:chExt cx="1279" cy="1916"/>
            </a:xfrm>
          </p:grpSpPr>
          <p:pic>
            <p:nvPicPr>
              <p:cNvPr id="62" name="AutoShape 4"/>
              <p:cNvPicPr>
                <a:picLocks noChangeArrowheads="1"/>
              </p:cNvPicPr>
              <p:nvPr/>
            </p:nvPicPr>
            <p:blipFill>
              <a:blip r:embed="rId4" cstate="print"/>
              <a:srcRect/>
              <a:stretch>
                <a:fillRect/>
              </a:stretch>
            </p:blipFill>
            <p:spPr bwMode="gray">
              <a:xfrm>
                <a:off x="733" y="1152"/>
                <a:ext cx="1279" cy="1916"/>
              </a:xfrm>
              <a:prstGeom prst="rect">
                <a:avLst/>
              </a:prstGeom>
              <a:noFill/>
            </p:spPr>
          </p:pic>
          <p:sp>
            <p:nvSpPr>
              <p:cNvPr id="63" name="Text Box 3"/>
              <p:cNvSpPr txBox="1">
                <a:spLocks noChangeArrowheads="1"/>
              </p:cNvSpPr>
              <p:nvPr/>
            </p:nvSpPr>
            <p:spPr bwMode="auto">
              <a:xfrm rot="5400000">
                <a:off x="486" y="1530"/>
                <a:ext cx="1773" cy="1134"/>
              </a:xfrm>
              <a:prstGeom prst="rect">
                <a:avLst/>
              </a:prstGeom>
              <a:noFill/>
              <a:ln w="9525">
                <a:noFill/>
                <a:miter lim="800000"/>
                <a:headEnd/>
                <a:tailEnd/>
              </a:ln>
            </p:spPr>
            <p:txBody>
              <a:bodyPr wrap="none" anchor="ctr"/>
              <a:lstStyle/>
              <a:p>
                <a:pPr algn="ctr"/>
                <a:endParaRPr lang="zh-CN" altLang="zh-CN"/>
              </a:p>
            </p:txBody>
          </p:sp>
        </p:grpSp>
        <p:grpSp>
          <p:nvGrpSpPr>
            <p:cNvPr id="41" name="椭圆 4"/>
            <p:cNvGrpSpPr>
              <a:grpSpLocks/>
            </p:cNvGrpSpPr>
            <p:nvPr/>
          </p:nvGrpSpPr>
          <p:grpSpPr bwMode="auto">
            <a:xfrm>
              <a:off x="2565992" y="4995775"/>
              <a:ext cx="1260097" cy="1307858"/>
              <a:chOff x="933" y="2864"/>
              <a:chExt cx="845" cy="707"/>
            </a:xfrm>
          </p:grpSpPr>
          <p:pic>
            <p:nvPicPr>
              <p:cNvPr id="60" name="椭圆 4"/>
              <p:cNvPicPr>
                <a:picLocks noChangeArrowheads="1"/>
              </p:cNvPicPr>
              <p:nvPr/>
            </p:nvPicPr>
            <p:blipFill>
              <a:blip r:embed="rId5" cstate="print"/>
              <a:srcRect/>
              <a:stretch>
                <a:fillRect/>
              </a:stretch>
            </p:blipFill>
            <p:spPr bwMode="auto">
              <a:xfrm>
                <a:off x="933" y="2951"/>
                <a:ext cx="845" cy="620"/>
              </a:xfrm>
              <a:prstGeom prst="rect">
                <a:avLst/>
              </a:prstGeom>
              <a:noFill/>
            </p:spPr>
          </p:pic>
          <p:sp>
            <p:nvSpPr>
              <p:cNvPr id="61" name="Text Box 6"/>
              <p:cNvSpPr txBox="1">
                <a:spLocks noChangeArrowheads="1"/>
              </p:cNvSpPr>
              <p:nvPr/>
            </p:nvSpPr>
            <p:spPr bwMode="auto">
              <a:xfrm>
                <a:off x="1070" y="2864"/>
                <a:ext cx="572" cy="572"/>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43" name="Rectangle 148"/>
            <p:cNvSpPr>
              <a:spLocks noChangeArrowheads="1"/>
            </p:cNvSpPr>
            <p:nvPr/>
          </p:nvSpPr>
          <p:spPr bwMode="auto">
            <a:xfrm>
              <a:off x="2986521" y="5385483"/>
              <a:ext cx="416055" cy="825041"/>
            </a:xfrm>
            <a:prstGeom prst="rect">
              <a:avLst/>
            </a:prstGeom>
            <a:noFill/>
            <a:ln w="9525">
              <a:noFill/>
              <a:miter lim="800000"/>
              <a:headEnd/>
              <a:tailEnd/>
            </a:ln>
          </p:spPr>
          <p:txBody>
            <a:bodyPr wrap="none">
              <a:spAutoFit/>
            </a:bodyPr>
            <a:lstStyle/>
            <a:p>
              <a:pPr algn="ctr"/>
              <a:r>
                <a:rPr lang="en-US" altLang="zh-CN" sz="4000" b="1" dirty="0">
                  <a:solidFill>
                    <a:schemeClr val="bg1"/>
                  </a:solidFill>
                  <a:latin typeface="黑体" pitchFamily="49" charset="-122"/>
                  <a:ea typeface="黑体" pitchFamily="49" charset="-122"/>
                </a:rPr>
                <a:t>1</a:t>
              </a:r>
              <a:endParaRPr lang="zh-CN" altLang="zh-CN" sz="4000" dirty="0">
                <a:solidFill>
                  <a:schemeClr val="bg1"/>
                </a:solidFill>
                <a:latin typeface="黑体" pitchFamily="49" charset="-122"/>
                <a:ea typeface="黑体" pitchFamily="49" charset="-122"/>
              </a:endParaRPr>
            </a:p>
          </p:txBody>
        </p:sp>
      </p:grpSp>
      <p:grpSp>
        <p:nvGrpSpPr>
          <p:cNvPr id="68" name="组合 67"/>
          <p:cNvGrpSpPr/>
          <p:nvPr/>
        </p:nvGrpSpPr>
        <p:grpSpPr>
          <a:xfrm>
            <a:off x="4415129" y="1828800"/>
            <a:ext cx="1907295" cy="4509983"/>
            <a:chOff x="4415129" y="1828800"/>
            <a:chExt cx="1907295" cy="4509983"/>
          </a:xfrm>
        </p:grpSpPr>
        <p:grpSp>
          <p:nvGrpSpPr>
            <p:cNvPr id="44" name="AutoShape 4"/>
            <p:cNvGrpSpPr>
              <a:grpSpLocks/>
            </p:cNvGrpSpPr>
            <p:nvPr/>
          </p:nvGrpSpPr>
          <p:grpSpPr bwMode="auto">
            <a:xfrm>
              <a:off x="4415129" y="1828800"/>
              <a:ext cx="1907295" cy="3544348"/>
              <a:chOff x="2173" y="1152"/>
              <a:chExt cx="1279" cy="1916"/>
            </a:xfrm>
          </p:grpSpPr>
          <p:pic>
            <p:nvPicPr>
              <p:cNvPr id="58" name="AutoShape 4"/>
              <p:cNvPicPr>
                <a:picLocks noChangeArrowheads="1"/>
              </p:cNvPicPr>
              <p:nvPr/>
            </p:nvPicPr>
            <p:blipFill>
              <a:blip r:embed="rId4" cstate="print"/>
              <a:srcRect/>
              <a:stretch>
                <a:fillRect/>
              </a:stretch>
            </p:blipFill>
            <p:spPr bwMode="gray">
              <a:xfrm>
                <a:off x="2173" y="1152"/>
                <a:ext cx="1279" cy="1916"/>
              </a:xfrm>
              <a:prstGeom prst="rect">
                <a:avLst/>
              </a:prstGeom>
              <a:noFill/>
            </p:spPr>
          </p:pic>
          <p:sp>
            <p:nvSpPr>
              <p:cNvPr id="59" name="Text Box 13"/>
              <p:cNvSpPr txBox="1">
                <a:spLocks noChangeArrowheads="1"/>
              </p:cNvSpPr>
              <p:nvPr/>
            </p:nvSpPr>
            <p:spPr bwMode="auto">
              <a:xfrm rot="5400000">
                <a:off x="1926" y="1530"/>
                <a:ext cx="1773" cy="1134"/>
              </a:xfrm>
              <a:prstGeom prst="rect">
                <a:avLst/>
              </a:prstGeom>
              <a:noFill/>
              <a:ln w="9525">
                <a:noFill/>
                <a:miter lim="800000"/>
                <a:headEnd/>
                <a:tailEnd/>
              </a:ln>
            </p:spPr>
            <p:txBody>
              <a:bodyPr wrap="none" anchor="ctr"/>
              <a:lstStyle/>
              <a:p>
                <a:pPr algn="ctr"/>
                <a:endParaRPr lang="zh-CN" altLang="zh-CN"/>
              </a:p>
            </p:txBody>
          </p:sp>
        </p:grpSp>
        <p:grpSp>
          <p:nvGrpSpPr>
            <p:cNvPr id="48" name="椭圆 3"/>
            <p:cNvGrpSpPr>
              <a:grpSpLocks/>
            </p:cNvGrpSpPr>
            <p:nvPr/>
          </p:nvGrpSpPr>
          <p:grpSpPr bwMode="auto">
            <a:xfrm>
              <a:off x="4719341" y="5034625"/>
              <a:ext cx="1248167" cy="1304158"/>
              <a:chOff x="2377" y="2885"/>
              <a:chExt cx="837" cy="705"/>
            </a:xfrm>
          </p:grpSpPr>
          <p:pic>
            <p:nvPicPr>
              <p:cNvPr id="54" name="椭圆 3"/>
              <p:cNvPicPr>
                <a:picLocks noChangeArrowheads="1"/>
              </p:cNvPicPr>
              <p:nvPr/>
            </p:nvPicPr>
            <p:blipFill>
              <a:blip r:embed="rId6" cstate="print"/>
              <a:srcRect/>
              <a:stretch>
                <a:fillRect/>
              </a:stretch>
            </p:blipFill>
            <p:spPr bwMode="auto">
              <a:xfrm>
                <a:off x="2377" y="2951"/>
                <a:ext cx="837" cy="639"/>
              </a:xfrm>
              <a:prstGeom prst="rect">
                <a:avLst/>
              </a:prstGeom>
              <a:noFill/>
            </p:spPr>
          </p:pic>
          <p:sp>
            <p:nvSpPr>
              <p:cNvPr id="55" name="Text Box 21"/>
              <p:cNvSpPr txBox="1">
                <a:spLocks noChangeArrowheads="1"/>
              </p:cNvSpPr>
              <p:nvPr/>
            </p:nvSpPr>
            <p:spPr bwMode="auto">
              <a:xfrm>
                <a:off x="2507" y="2885"/>
                <a:ext cx="572" cy="572"/>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50" name="Rectangle 148"/>
            <p:cNvSpPr>
              <a:spLocks noChangeArrowheads="1"/>
            </p:cNvSpPr>
            <p:nvPr/>
          </p:nvSpPr>
          <p:spPr bwMode="auto">
            <a:xfrm>
              <a:off x="5133906" y="5454355"/>
              <a:ext cx="416055" cy="825041"/>
            </a:xfrm>
            <a:prstGeom prst="rect">
              <a:avLst/>
            </a:prstGeom>
            <a:noFill/>
            <a:ln w="9525">
              <a:noFill/>
              <a:miter lim="800000"/>
              <a:headEnd/>
              <a:tailEnd/>
            </a:ln>
          </p:spPr>
          <p:txBody>
            <a:bodyPr wrap="none">
              <a:spAutoFit/>
            </a:bodyPr>
            <a:lstStyle/>
            <a:p>
              <a:pPr algn="ctr"/>
              <a:r>
                <a:rPr lang="en-US" altLang="zh-CN" sz="4000" b="1" dirty="0">
                  <a:solidFill>
                    <a:schemeClr val="bg1"/>
                  </a:solidFill>
                  <a:latin typeface="黑体" pitchFamily="49" charset="-122"/>
                  <a:ea typeface="黑体" pitchFamily="49" charset="-122"/>
                </a:rPr>
                <a:t>2</a:t>
              </a:r>
              <a:endParaRPr lang="zh-CN" altLang="zh-CN" sz="4000" dirty="0">
                <a:solidFill>
                  <a:schemeClr val="bg1"/>
                </a:solidFill>
                <a:latin typeface="黑体" pitchFamily="49" charset="-122"/>
                <a:ea typeface="黑体" pitchFamily="49" charset="-122"/>
              </a:endParaRPr>
            </a:p>
          </p:txBody>
        </p:sp>
      </p:grpSp>
      <p:grpSp>
        <p:nvGrpSpPr>
          <p:cNvPr id="70" name="组合 69"/>
          <p:cNvGrpSpPr/>
          <p:nvPr/>
        </p:nvGrpSpPr>
        <p:grpSpPr>
          <a:xfrm>
            <a:off x="6632601" y="1828800"/>
            <a:ext cx="1899839" cy="4552531"/>
            <a:chOff x="6632601" y="1828800"/>
            <a:chExt cx="1899839" cy="4552531"/>
          </a:xfrm>
        </p:grpSpPr>
        <p:grpSp>
          <p:nvGrpSpPr>
            <p:cNvPr id="46" name="AutoShape 4"/>
            <p:cNvGrpSpPr>
              <a:grpSpLocks/>
            </p:cNvGrpSpPr>
            <p:nvPr/>
          </p:nvGrpSpPr>
          <p:grpSpPr bwMode="auto">
            <a:xfrm>
              <a:off x="6632601" y="1828800"/>
              <a:ext cx="1899839" cy="3544348"/>
              <a:chOff x="3660" y="1152"/>
              <a:chExt cx="1274" cy="1916"/>
            </a:xfrm>
          </p:grpSpPr>
          <p:pic>
            <p:nvPicPr>
              <p:cNvPr id="56" name="AutoShape 4"/>
              <p:cNvPicPr>
                <a:picLocks noChangeArrowheads="1"/>
              </p:cNvPicPr>
              <p:nvPr/>
            </p:nvPicPr>
            <p:blipFill>
              <a:blip r:embed="rId7" cstate="print"/>
              <a:srcRect/>
              <a:stretch>
                <a:fillRect/>
              </a:stretch>
            </p:blipFill>
            <p:spPr bwMode="gray">
              <a:xfrm>
                <a:off x="3660" y="1152"/>
                <a:ext cx="1274" cy="1916"/>
              </a:xfrm>
              <a:prstGeom prst="rect">
                <a:avLst/>
              </a:prstGeom>
              <a:noFill/>
            </p:spPr>
          </p:pic>
          <p:sp>
            <p:nvSpPr>
              <p:cNvPr id="57" name="Text Box 17"/>
              <p:cNvSpPr txBox="1">
                <a:spLocks noChangeArrowheads="1"/>
              </p:cNvSpPr>
              <p:nvPr/>
            </p:nvSpPr>
            <p:spPr bwMode="auto">
              <a:xfrm rot="5400000">
                <a:off x="3411" y="1530"/>
                <a:ext cx="1773" cy="1134"/>
              </a:xfrm>
              <a:prstGeom prst="rect">
                <a:avLst/>
              </a:prstGeom>
              <a:noFill/>
              <a:ln w="9525">
                <a:noFill/>
                <a:miter lim="800000"/>
                <a:headEnd/>
                <a:tailEnd/>
              </a:ln>
            </p:spPr>
            <p:txBody>
              <a:bodyPr wrap="none" anchor="ctr"/>
              <a:lstStyle/>
              <a:p>
                <a:pPr algn="ctr"/>
                <a:endParaRPr lang="zh-CN" altLang="zh-CN"/>
              </a:p>
            </p:txBody>
          </p:sp>
        </p:grpSp>
        <p:grpSp>
          <p:nvGrpSpPr>
            <p:cNvPr id="49" name="椭圆 5"/>
            <p:cNvGrpSpPr>
              <a:grpSpLocks/>
            </p:cNvGrpSpPr>
            <p:nvPr/>
          </p:nvGrpSpPr>
          <p:grpSpPr bwMode="auto">
            <a:xfrm>
              <a:off x="6963656" y="5073473"/>
              <a:ext cx="1260098" cy="1307858"/>
              <a:chOff x="3882" y="2906"/>
              <a:chExt cx="845" cy="707"/>
            </a:xfrm>
          </p:grpSpPr>
          <p:pic>
            <p:nvPicPr>
              <p:cNvPr id="52" name="椭圆 5"/>
              <p:cNvPicPr>
                <a:picLocks noChangeArrowheads="1"/>
              </p:cNvPicPr>
              <p:nvPr/>
            </p:nvPicPr>
            <p:blipFill>
              <a:blip r:embed="rId8" cstate="print"/>
              <a:srcRect/>
              <a:stretch>
                <a:fillRect/>
              </a:stretch>
            </p:blipFill>
            <p:spPr bwMode="auto">
              <a:xfrm>
                <a:off x="3882" y="2912"/>
                <a:ext cx="845" cy="701"/>
              </a:xfrm>
              <a:prstGeom prst="rect">
                <a:avLst/>
              </a:prstGeom>
              <a:noFill/>
            </p:spPr>
          </p:pic>
          <p:sp>
            <p:nvSpPr>
              <p:cNvPr id="53" name="Text Box 24"/>
              <p:cNvSpPr txBox="1">
                <a:spLocks noChangeArrowheads="1"/>
              </p:cNvSpPr>
              <p:nvPr/>
            </p:nvSpPr>
            <p:spPr bwMode="auto">
              <a:xfrm>
                <a:off x="4022" y="2906"/>
                <a:ext cx="572" cy="572"/>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51" name="Rectangle 148"/>
            <p:cNvSpPr>
              <a:spLocks noChangeArrowheads="1"/>
            </p:cNvSpPr>
            <p:nvPr/>
          </p:nvSpPr>
          <p:spPr bwMode="auto">
            <a:xfrm>
              <a:off x="7415502" y="5432110"/>
              <a:ext cx="416055" cy="825041"/>
            </a:xfrm>
            <a:prstGeom prst="rect">
              <a:avLst/>
            </a:prstGeom>
            <a:noFill/>
            <a:ln w="9525">
              <a:noFill/>
              <a:miter lim="800000"/>
              <a:headEnd/>
              <a:tailEnd/>
            </a:ln>
          </p:spPr>
          <p:txBody>
            <a:bodyPr wrap="none">
              <a:spAutoFit/>
            </a:bodyPr>
            <a:lstStyle/>
            <a:p>
              <a:pPr algn="ctr"/>
              <a:r>
                <a:rPr lang="en-US" altLang="zh-CN" sz="4000" b="1" dirty="0">
                  <a:solidFill>
                    <a:schemeClr val="bg1"/>
                  </a:solidFill>
                  <a:latin typeface="黑体" pitchFamily="49" charset="-122"/>
                  <a:ea typeface="黑体" pitchFamily="49" charset="-122"/>
                </a:rPr>
                <a:t>3</a:t>
              </a:r>
              <a:endParaRPr lang="zh-CN" altLang="zh-CN" sz="4000" dirty="0">
                <a:solidFill>
                  <a:schemeClr val="bg1"/>
                </a:solidFill>
                <a:latin typeface="黑体" pitchFamily="49" charset="-122"/>
                <a:ea typeface="黑体" pitchFamily="49" charset="-122"/>
              </a:endParaRPr>
            </a:p>
          </p:txBody>
        </p:sp>
      </p:grpSp>
      <p:sp>
        <p:nvSpPr>
          <p:cNvPr id="80" name="矩形 79"/>
          <p:cNvSpPr/>
          <p:nvPr/>
        </p:nvSpPr>
        <p:spPr>
          <a:xfrm>
            <a:off x="2483768" y="2492896"/>
            <a:ext cx="1512168" cy="2031325"/>
          </a:xfrm>
          <a:prstGeom prst="rect">
            <a:avLst/>
          </a:prstGeom>
        </p:spPr>
        <p:txBody>
          <a:bodyPr wrap="square">
            <a:spAutoFit/>
          </a:bodyPr>
          <a:lstStyle/>
          <a:p>
            <a:r>
              <a:rPr lang="zh-CN" altLang="en-US" b="1" dirty="0" smtClean="0">
                <a:effectLst>
                  <a:outerShdw blurRad="38100" dist="38100" dir="2700000" algn="tl">
                    <a:srgbClr val="000000">
                      <a:alpha val="43137"/>
                    </a:srgbClr>
                  </a:outerShdw>
                </a:effectLst>
                <a:latin typeface="黑体" pitchFamily="49" charset="-122"/>
                <a:ea typeface="黑体" pitchFamily="49" charset="-122"/>
              </a:rPr>
              <a:t>靠近眼睛的凸透镜。叫做目镜。</a:t>
            </a:r>
            <a:endParaRPr lang="en-US" altLang="zh-CN" b="1" dirty="0" smtClean="0">
              <a:effectLst>
                <a:outerShdw blurRad="38100" dist="38100" dir="2700000" algn="tl">
                  <a:srgbClr val="000000">
                    <a:alpha val="43137"/>
                  </a:srgbClr>
                </a:outerShdw>
              </a:effectLst>
              <a:latin typeface="黑体" pitchFamily="49" charset="-122"/>
              <a:ea typeface="黑体" pitchFamily="49" charset="-122"/>
            </a:endParaRPr>
          </a:p>
          <a:p>
            <a:r>
              <a:rPr lang="zh-CN" altLang="en-US" b="1" dirty="0" smtClean="0">
                <a:effectLst>
                  <a:outerShdw blurRad="38100" dist="38100" dir="2700000" algn="tl">
                    <a:srgbClr val="000000">
                      <a:alpha val="43137"/>
                    </a:srgbClr>
                  </a:outerShdw>
                </a:effectLst>
                <a:latin typeface="黑体" pitchFamily="49" charset="-122"/>
                <a:ea typeface="黑体" pitchFamily="49" charset="-122"/>
              </a:rPr>
              <a:t>靠近被观察物体的凸透镜。叫做物镜。</a:t>
            </a:r>
            <a:endParaRPr lang="zh-CN" altLang="en-US" b="1" dirty="0">
              <a:effectLst>
                <a:outerShdw blurRad="38100" dist="38100" dir="2700000" algn="tl">
                  <a:srgbClr val="000000">
                    <a:alpha val="43137"/>
                  </a:srgbClr>
                </a:outerShdw>
              </a:effectLst>
            </a:endParaRPr>
          </a:p>
        </p:txBody>
      </p:sp>
      <p:sp>
        <p:nvSpPr>
          <p:cNvPr id="81" name="矩形 80"/>
          <p:cNvSpPr/>
          <p:nvPr/>
        </p:nvSpPr>
        <p:spPr>
          <a:xfrm>
            <a:off x="4499992" y="2636912"/>
            <a:ext cx="1709936" cy="1477328"/>
          </a:xfrm>
          <a:prstGeom prst="rect">
            <a:avLst/>
          </a:prstGeom>
        </p:spPr>
        <p:txBody>
          <a:bodyPr wrap="square">
            <a:spAutoFit/>
          </a:bodyPr>
          <a:lstStyle/>
          <a:p>
            <a:r>
              <a:rPr lang="zh-CN" altLang="en-US" b="1" dirty="0" smtClean="0">
                <a:effectLst>
                  <a:outerShdw blurRad="38100" dist="38100" dir="2700000" algn="tl">
                    <a:srgbClr val="000000">
                      <a:alpha val="43137"/>
                    </a:srgbClr>
                  </a:outerShdw>
                </a:effectLst>
                <a:latin typeface="黑体" pitchFamily="49" charset="-122"/>
                <a:ea typeface="黑体" pitchFamily="49" charset="-122"/>
              </a:rPr>
              <a:t>物镜的作用相当于投影仪。</a:t>
            </a:r>
            <a:endParaRPr lang="en-US" altLang="zh-CN" b="1" dirty="0" smtClean="0">
              <a:effectLst>
                <a:outerShdw blurRad="38100" dist="38100" dir="2700000" algn="tl">
                  <a:srgbClr val="000000">
                    <a:alpha val="43137"/>
                  </a:srgbClr>
                </a:outerShdw>
              </a:effectLst>
              <a:latin typeface="黑体" pitchFamily="49" charset="-122"/>
              <a:ea typeface="黑体" pitchFamily="49" charset="-122"/>
            </a:endParaRPr>
          </a:p>
          <a:p>
            <a:r>
              <a:rPr lang="zh-CN" altLang="en-US" b="1" dirty="0" smtClean="0">
                <a:effectLst>
                  <a:outerShdw blurRad="38100" dist="38100" dir="2700000" algn="tl">
                    <a:srgbClr val="000000">
                      <a:alpha val="43137"/>
                    </a:srgbClr>
                  </a:outerShdw>
                </a:effectLst>
                <a:latin typeface="黑体" pitchFamily="49" charset="-122"/>
                <a:ea typeface="黑体" pitchFamily="49" charset="-122"/>
              </a:rPr>
              <a:t>使被观察的物体成一个倒立、放大的实像。</a:t>
            </a:r>
          </a:p>
        </p:txBody>
      </p:sp>
      <p:sp>
        <p:nvSpPr>
          <p:cNvPr id="82" name="矩形 81"/>
          <p:cNvSpPr/>
          <p:nvPr/>
        </p:nvSpPr>
        <p:spPr>
          <a:xfrm>
            <a:off x="6804248" y="2564904"/>
            <a:ext cx="1458416" cy="2031325"/>
          </a:xfrm>
          <a:prstGeom prst="rect">
            <a:avLst/>
          </a:prstGeom>
        </p:spPr>
        <p:txBody>
          <a:bodyPr wrap="square">
            <a:spAutoFit/>
          </a:bodyPr>
          <a:lstStyle/>
          <a:p>
            <a:r>
              <a:rPr lang="zh-CN" altLang="en-US" b="1" dirty="0" smtClean="0">
                <a:effectLst>
                  <a:outerShdw blurRad="38100" dist="38100" dir="2700000" algn="tl">
                    <a:srgbClr val="000000">
                      <a:alpha val="43137"/>
                    </a:srgbClr>
                  </a:outerShdw>
                </a:effectLst>
                <a:latin typeface="黑体" pitchFamily="49" charset="-122"/>
                <a:ea typeface="黑体" pitchFamily="49" charset="-122"/>
              </a:rPr>
              <a:t>目镜镜的作用相当于放大镜。</a:t>
            </a:r>
            <a:endParaRPr lang="en-US" altLang="zh-CN" b="1" dirty="0" smtClean="0">
              <a:effectLst>
                <a:outerShdw blurRad="38100" dist="38100" dir="2700000" algn="tl">
                  <a:srgbClr val="000000">
                    <a:alpha val="43137"/>
                  </a:srgbClr>
                </a:outerShdw>
              </a:effectLst>
              <a:latin typeface="黑体" pitchFamily="49" charset="-122"/>
              <a:ea typeface="黑体" pitchFamily="49" charset="-122"/>
            </a:endParaRPr>
          </a:p>
          <a:p>
            <a:r>
              <a:rPr lang="zh-CN" altLang="en-US" b="1" dirty="0" smtClean="0">
                <a:effectLst>
                  <a:outerShdw blurRad="38100" dist="38100" dir="2700000" algn="tl">
                    <a:srgbClr val="000000">
                      <a:alpha val="43137"/>
                    </a:srgbClr>
                  </a:outerShdw>
                </a:effectLst>
                <a:latin typeface="黑体" pitchFamily="49" charset="-122"/>
                <a:ea typeface="黑体" pitchFamily="49" charset="-122"/>
              </a:rPr>
              <a:t>使被观察的物体成一个正立、放大的虚像。</a:t>
            </a:r>
          </a:p>
        </p:txBody>
      </p:sp>
      <p:sp>
        <p:nvSpPr>
          <p:cNvPr id="83" name="TextBox 82"/>
          <p:cNvSpPr txBox="1"/>
          <p:nvPr/>
        </p:nvSpPr>
        <p:spPr>
          <a:xfrm>
            <a:off x="467544" y="4509120"/>
            <a:ext cx="1368152" cy="923330"/>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显微镜成倒立、放大的虚像。</a:t>
            </a:r>
            <a:endParaRPr lang="zh-CN" altLang="en-US" b="1" dirty="0">
              <a:solidFill>
                <a:srgbClr val="FF0000"/>
              </a:solidFill>
            </a:endParaRPr>
          </a:p>
        </p:txBody>
      </p:sp>
      <p:pic>
        <p:nvPicPr>
          <p:cNvPr id="84" name="Picture 2"/>
          <p:cNvPicPr>
            <a:picLocks noChangeAspect="1" noChangeArrowheads="1"/>
          </p:cNvPicPr>
          <p:nvPr/>
        </p:nvPicPr>
        <p:blipFill>
          <a:blip r:embed="rId9" cstate="print"/>
          <a:srcRect/>
          <a:stretch>
            <a:fillRect/>
          </a:stretch>
        </p:blipFill>
        <p:spPr bwMode="auto">
          <a:xfrm>
            <a:off x="395536" y="2636912"/>
            <a:ext cx="1452934" cy="1692969"/>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linds(horizontal)">
                                      <p:cBhvr>
                                        <p:cTn id="7" dur="500"/>
                                        <p:tgtEl>
                                          <p:spTgt spid="6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linds(horizontal)">
                                      <p:cBhvr>
                                        <p:cTn id="10" dur="500"/>
                                        <p:tgtEl>
                                          <p:spTgt spid="8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blinds(horizontal)">
                                      <p:cBhvr>
                                        <p:cTn id="15" dur="500"/>
                                        <p:tgtEl>
                                          <p:spTgt spid="6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1"/>
                                        </p:tgtEl>
                                        <p:attrNameLst>
                                          <p:attrName>style.visibility</p:attrName>
                                        </p:attrNameLst>
                                      </p:cBhvr>
                                      <p:to>
                                        <p:strVal val="visible"/>
                                      </p:to>
                                    </p:set>
                                    <p:animEffect transition="in" filter="blinds(horizontal)">
                                      <p:cBhvr>
                                        <p:cTn id="18" dur="500"/>
                                        <p:tgtEl>
                                          <p:spTgt spid="8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blinds(horizontal)">
                                      <p:cBhvr>
                                        <p:cTn id="23" dur="500"/>
                                        <p:tgtEl>
                                          <p:spTgt spid="7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2"/>
                                        </p:tgtEl>
                                        <p:attrNameLst>
                                          <p:attrName>style.visibility</p:attrName>
                                        </p:attrNameLst>
                                      </p:cBhvr>
                                      <p:to>
                                        <p:strVal val="visible"/>
                                      </p:to>
                                    </p:set>
                                    <p:animEffect transition="in" filter="blinds(horizontal)">
                                      <p:cBhvr>
                                        <p:cTn id="26" dur="500"/>
                                        <p:tgtEl>
                                          <p:spTgt spid="82"/>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blinds(horizontal)">
                                      <p:cBhvr>
                                        <p:cTn id="31"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3" name="组合 5"/>
          <p:cNvGrpSpPr/>
          <p:nvPr/>
        </p:nvGrpSpPr>
        <p:grpSpPr>
          <a:xfrm>
            <a:off x="811599" y="1196753"/>
            <a:ext cx="1672169" cy="1656184"/>
            <a:chOff x="827584" y="1412776"/>
            <a:chExt cx="1314124" cy="1456277"/>
          </a:xfrm>
        </p:grpSpPr>
        <p:grpSp>
          <p:nvGrpSpPr>
            <p:cNvPr id="4" name="Group 159"/>
            <p:cNvGrpSpPr>
              <a:grpSpLocks/>
            </p:cNvGrpSpPr>
            <p:nvPr/>
          </p:nvGrpSpPr>
          <p:grpSpPr bwMode="auto">
            <a:xfrm>
              <a:off x="827584" y="1412776"/>
              <a:ext cx="1223963" cy="1008112"/>
              <a:chOff x="4084" y="963"/>
              <a:chExt cx="771" cy="990"/>
            </a:xfrm>
          </p:grpSpPr>
          <p:grpSp>
            <p:nvGrpSpPr>
              <p:cNvPr id="5" name="Group 160"/>
              <p:cNvGrpSpPr>
                <a:grpSpLocks/>
              </p:cNvGrpSpPr>
              <p:nvPr/>
            </p:nvGrpSpPr>
            <p:grpSpPr bwMode="auto">
              <a:xfrm>
                <a:off x="4084" y="963"/>
                <a:ext cx="771" cy="990"/>
                <a:chOff x="4084" y="963"/>
                <a:chExt cx="771" cy="990"/>
              </a:xfrm>
            </p:grpSpPr>
            <p:sp>
              <p:nvSpPr>
                <p:cNvPr id="22" name="Freeform 161"/>
                <p:cNvSpPr>
                  <a:spLocks/>
                </p:cNvSpPr>
                <p:nvPr/>
              </p:nvSpPr>
              <p:spPr bwMode="auto">
                <a:xfrm>
                  <a:off x="4086" y="1108"/>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339933"/>
                </a:solidFill>
                <a:ln w="9525" cap="rnd">
                  <a:noFill/>
                  <a:round/>
                  <a:headEnd/>
                  <a:tailEnd/>
                </a:ln>
                <a:effectLst/>
              </p:spPr>
              <p:txBody>
                <a:bodyPr/>
                <a:lstStyle/>
                <a:p>
                  <a:endParaRPr lang="zh-CN" altLang="en-US"/>
                </a:p>
              </p:txBody>
            </p:sp>
            <p:sp>
              <p:nvSpPr>
                <p:cNvPr id="24" name="Freeform 162"/>
                <p:cNvSpPr>
                  <a:spLocks/>
                </p:cNvSpPr>
                <p:nvPr/>
              </p:nvSpPr>
              <p:spPr bwMode="auto">
                <a:xfrm>
                  <a:off x="4336" y="1101"/>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CCFF99"/>
                </a:solidFill>
                <a:ln w="9525" cap="rnd">
                  <a:noFill/>
                  <a:round/>
                  <a:headEnd/>
                  <a:tailEnd/>
                </a:ln>
                <a:effectLst/>
              </p:spPr>
              <p:txBody>
                <a:bodyPr/>
                <a:lstStyle/>
                <a:p>
                  <a:endParaRPr lang="zh-CN" altLang="en-US"/>
                </a:p>
              </p:txBody>
            </p:sp>
            <p:sp>
              <p:nvSpPr>
                <p:cNvPr id="25" name="Freeform 163"/>
                <p:cNvSpPr>
                  <a:spLocks/>
                </p:cNvSpPr>
                <p:nvPr/>
              </p:nvSpPr>
              <p:spPr bwMode="auto">
                <a:xfrm>
                  <a:off x="4086" y="963"/>
                  <a:ext cx="769" cy="286"/>
                </a:xfrm>
                <a:custGeom>
                  <a:avLst/>
                  <a:gdLst/>
                  <a:ahLst/>
                  <a:cxnLst>
                    <a:cxn ang="0">
                      <a:pos x="0" y="144"/>
                    </a:cxn>
                    <a:cxn ang="0">
                      <a:pos x="532" y="0"/>
                    </a:cxn>
                    <a:cxn ang="0">
                      <a:pos x="768" y="141"/>
                    </a:cxn>
                    <a:cxn ang="0">
                      <a:pos x="245" y="285"/>
                    </a:cxn>
                    <a:cxn ang="0">
                      <a:pos x="0" y="144"/>
                    </a:cxn>
                  </a:cxnLst>
                  <a:rect l="0" t="0" r="r" b="b"/>
                  <a:pathLst>
                    <a:path w="769" h="286">
                      <a:moveTo>
                        <a:pt x="0" y="144"/>
                      </a:moveTo>
                      <a:lnTo>
                        <a:pt x="532" y="0"/>
                      </a:lnTo>
                      <a:lnTo>
                        <a:pt x="768" y="141"/>
                      </a:lnTo>
                      <a:lnTo>
                        <a:pt x="245" y="285"/>
                      </a:lnTo>
                      <a:lnTo>
                        <a:pt x="0" y="144"/>
                      </a:lnTo>
                    </a:path>
                  </a:pathLst>
                </a:custGeom>
                <a:solidFill>
                  <a:srgbClr val="33CC33"/>
                </a:solidFill>
                <a:ln w="9525" cap="rnd">
                  <a:noFill/>
                  <a:round/>
                  <a:headEnd/>
                  <a:tailEnd/>
                </a:ln>
                <a:effectLst/>
              </p:spPr>
              <p:txBody>
                <a:bodyPr/>
                <a:lstStyle/>
                <a:p>
                  <a:endParaRPr lang="zh-CN" altLang="en-US"/>
                </a:p>
              </p:txBody>
            </p:sp>
            <p:sp>
              <p:nvSpPr>
                <p:cNvPr id="26" name="Freeform 164"/>
                <p:cNvSpPr>
                  <a:spLocks/>
                </p:cNvSpPr>
                <p:nvPr/>
              </p:nvSpPr>
              <p:spPr bwMode="auto">
                <a:xfrm>
                  <a:off x="4219" y="1027"/>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CCFF99"/>
                </a:solidFill>
                <a:ln w="9525" cap="rnd">
                  <a:noFill/>
                  <a:round/>
                  <a:headEnd/>
                  <a:tailEnd/>
                </a:ln>
                <a:effectLst/>
              </p:spPr>
              <p:txBody>
                <a:bodyPr/>
                <a:lstStyle/>
                <a:p>
                  <a:endParaRPr lang="zh-CN" altLang="en-US"/>
                </a:p>
              </p:txBody>
            </p:sp>
            <p:sp>
              <p:nvSpPr>
                <p:cNvPr id="27" name="Freeform 165"/>
                <p:cNvSpPr>
                  <a:spLocks/>
                </p:cNvSpPr>
                <p:nvPr/>
              </p:nvSpPr>
              <p:spPr bwMode="auto">
                <a:xfrm>
                  <a:off x="4084" y="1109"/>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CCFF99"/>
                </a:solidFill>
                <a:ln w="9525" cap="rnd">
                  <a:noFill/>
                  <a:round/>
                  <a:headEnd/>
                  <a:tailEnd/>
                </a:ln>
                <a:effectLst/>
              </p:spPr>
              <p:txBody>
                <a:bodyPr/>
                <a:lstStyle/>
                <a:p>
                  <a:endParaRPr lang="zh-CN" altLang="en-US"/>
                </a:p>
              </p:txBody>
            </p:sp>
            <p:sp>
              <p:nvSpPr>
                <p:cNvPr id="28" name="Freeform 166"/>
                <p:cNvSpPr>
                  <a:spLocks/>
                </p:cNvSpPr>
                <p:nvPr/>
              </p:nvSpPr>
              <p:spPr bwMode="auto">
                <a:xfrm>
                  <a:off x="4619" y="963"/>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CCFF99"/>
                </a:solidFill>
                <a:ln w="9525" cap="rnd">
                  <a:noFill/>
                  <a:round/>
                  <a:headEnd/>
                  <a:tailEnd/>
                </a:ln>
                <a:effectLst/>
              </p:spPr>
              <p:txBody>
                <a:bodyPr/>
                <a:lstStyle/>
                <a:p>
                  <a:endParaRPr lang="zh-CN" altLang="en-US"/>
                </a:p>
              </p:txBody>
            </p:sp>
            <p:sp>
              <p:nvSpPr>
                <p:cNvPr id="29" name="Oval 167"/>
                <p:cNvSpPr>
                  <a:spLocks noChangeArrowheads="1"/>
                </p:cNvSpPr>
                <p:nvPr/>
              </p:nvSpPr>
              <p:spPr bwMode="auto">
                <a:xfrm rot="13200000">
                  <a:off x="4372" y="1280"/>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 name="Group 168"/>
              <p:cNvGrpSpPr>
                <a:grpSpLocks/>
              </p:cNvGrpSpPr>
              <p:nvPr/>
            </p:nvGrpSpPr>
            <p:grpSpPr bwMode="auto">
              <a:xfrm>
                <a:off x="4355" y="1392"/>
                <a:ext cx="488" cy="298"/>
                <a:chOff x="4355" y="1392"/>
                <a:chExt cx="488" cy="298"/>
              </a:xfrm>
            </p:grpSpPr>
            <p:sp>
              <p:nvSpPr>
                <p:cNvPr id="11" name="Freeform 169"/>
                <p:cNvSpPr>
                  <a:spLocks/>
                </p:cNvSpPr>
                <p:nvPr/>
              </p:nvSpPr>
              <p:spPr bwMode="auto">
                <a:xfrm>
                  <a:off x="4355" y="1392"/>
                  <a:ext cx="488" cy="298"/>
                </a:xfrm>
                <a:custGeom>
                  <a:avLst/>
                  <a:gdLst/>
                  <a:ahLst/>
                  <a:cxnLst>
                    <a:cxn ang="0">
                      <a:pos x="0" y="91"/>
                    </a:cxn>
                    <a:cxn ang="0">
                      <a:pos x="93" y="297"/>
                    </a:cxn>
                    <a:cxn ang="0">
                      <a:pos x="265" y="250"/>
                    </a:cxn>
                    <a:cxn ang="0">
                      <a:pos x="265" y="250"/>
                    </a:cxn>
                    <a:cxn ang="0">
                      <a:pos x="266" y="251"/>
                    </a:cxn>
                    <a:cxn ang="0">
                      <a:pos x="268" y="253"/>
                    </a:cxn>
                    <a:cxn ang="0">
                      <a:pos x="270" y="253"/>
                    </a:cxn>
                    <a:cxn ang="0">
                      <a:pos x="273" y="254"/>
                    </a:cxn>
                    <a:cxn ang="0">
                      <a:pos x="277" y="255"/>
                    </a:cxn>
                    <a:cxn ang="0">
                      <a:pos x="283" y="254"/>
                    </a:cxn>
                    <a:cxn ang="0">
                      <a:pos x="289" y="253"/>
                    </a:cxn>
                    <a:cxn ang="0">
                      <a:pos x="295" y="251"/>
                    </a:cxn>
                    <a:cxn ang="0">
                      <a:pos x="299" y="249"/>
                    </a:cxn>
                    <a:cxn ang="0">
                      <a:pos x="303" y="246"/>
                    </a:cxn>
                    <a:cxn ang="0">
                      <a:pos x="305" y="244"/>
                    </a:cxn>
                    <a:cxn ang="0">
                      <a:pos x="306" y="242"/>
                    </a:cxn>
                    <a:cxn ang="0">
                      <a:pos x="307" y="240"/>
                    </a:cxn>
                    <a:cxn ang="0">
                      <a:pos x="307" y="239"/>
                    </a:cxn>
                    <a:cxn ang="0">
                      <a:pos x="307" y="239"/>
                    </a:cxn>
                    <a:cxn ang="0">
                      <a:pos x="487" y="192"/>
                    </a:cxn>
                    <a:cxn ang="0">
                      <a:pos x="375" y="0"/>
                    </a:cxn>
                    <a:cxn ang="0">
                      <a:pos x="0" y="91"/>
                    </a:cxn>
                  </a:cxnLst>
                  <a:rect l="0" t="0" r="r" b="b"/>
                  <a:pathLst>
                    <a:path w="488" h="298">
                      <a:moveTo>
                        <a:pt x="0" y="91"/>
                      </a:moveTo>
                      <a:lnTo>
                        <a:pt x="93" y="297"/>
                      </a:lnTo>
                      <a:lnTo>
                        <a:pt x="265" y="250"/>
                      </a:lnTo>
                      <a:lnTo>
                        <a:pt x="265" y="250"/>
                      </a:lnTo>
                      <a:lnTo>
                        <a:pt x="266" y="251"/>
                      </a:lnTo>
                      <a:lnTo>
                        <a:pt x="268" y="253"/>
                      </a:lnTo>
                      <a:lnTo>
                        <a:pt x="270" y="253"/>
                      </a:lnTo>
                      <a:lnTo>
                        <a:pt x="273" y="254"/>
                      </a:lnTo>
                      <a:lnTo>
                        <a:pt x="277" y="255"/>
                      </a:lnTo>
                      <a:lnTo>
                        <a:pt x="283" y="254"/>
                      </a:lnTo>
                      <a:lnTo>
                        <a:pt x="289" y="253"/>
                      </a:lnTo>
                      <a:lnTo>
                        <a:pt x="295" y="251"/>
                      </a:lnTo>
                      <a:lnTo>
                        <a:pt x="299" y="249"/>
                      </a:lnTo>
                      <a:lnTo>
                        <a:pt x="303" y="246"/>
                      </a:lnTo>
                      <a:lnTo>
                        <a:pt x="305" y="244"/>
                      </a:lnTo>
                      <a:lnTo>
                        <a:pt x="306" y="242"/>
                      </a:lnTo>
                      <a:lnTo>
                        <a:pt x="307" y="240"/>
                      </a:lnTo>
                      <a:lnTo>
                        <a:pt x="307" y="239"/>
                      </a:lnTo>
                      <a:lnTo>
                        <a:pt x="307" y="239"/>
                      </a:lnTo>
                      <a:lnTo>
                        <a:pt x="487" y="192"/>
                      </a:lnTo>
                      <a:lnTo>
                        <a:pt x="375" y="0"/>
                      </a:lnTo>
                      <a:lnTo>
                        <a:pt x="0" y="91"/>
                      </a:lnTo>
                    </a:path>
                  </a:pathLst>
                </a:custGeom>
                <a:solidFill>
                  <a:srgbClr val="009900"/>
                </a:solidFill>
                <a:ln w="9525" cap="rnd">
                  <a:noFill/>
                  <a:round/>
                  <a:headEnd/>
                  <a:tailEnd/>
                </a:ln>
                <a:effectLst/>
              </p:spPr>
              <p:txBody>
                <a:bodyPr/>
                <a:lstStyle/>
                <a:p>
                  <a:endParaRPr lang="zh-CN" altLang="en-US"/>
                </a:p>
              </p:txBody>
            </p:sp>
            <p:sp>
              <p:nvSpPr>
                <p:cNvPr id="12" name="Freeform 170"/>
                <p:cNvSpPr>
                  <a:spLocks/>
                </p:cNvSpPr>
                <p:nvPr/>
              </p:nvSpPr>
              <p:spPr bwMode="auto">
                <a:xfrm>
                  <a:off x="4374" y="1403"/>
                  <a:ext cx="450" cy="270"/>
                </a:xfrm>
                <a:custGeom>
                  <a:avLst/>
                  <a:gdLst/>
                  <a:ahLst/>
                  <a:cxnLst>
                    <a:cxn ang="0">
                      <a:pos x="0" y="90"/>
                    </a:cxn>
                    <a:cxn ang="0">
                      <a:pos x="85" y="269"/>
                    </a:cxn>
                    <a:cxn ang="0">
                      <a:pos x="88" y="268"/>
                    </a:cxn>
                    <a:cxn ang="0">
                      <a:pos x="95" y="265"/>
                    </a:cxn>
                    <a:cxn ang="0">
                      <a:pos x="105" y="261"/>
                    </a:cxn>
                    <a:cxn ang="0">
                      <a:pos x="117" y="257"/>
                    </a:cxn>
                    <a:cxn ang="0">
                      <a:pos x="130" y="252"/>
                    </a:cxn>
                    <a:cxn ang="0">
                      <a:pos x="144" y="247"/>
                    </a:cxn>
                    <a:cxn ang="0">
                      <a:pos x="156" y="243"/>
                    </a:cxn>
                    <a:cxn ang="0">
                      <a:pos x="165" y="239"/>
                    </a:cxn>
                    <a:cxn ang="0">
                      <a:pos x="176" y="236"/>
                    </a:cxn>
                    <a:cxn ang="0">
                      <a:pos x="190" y="233"/>
                    </a:cxn>
                    <a:cxn ang="0">
                      <a:pos x="205" y="229"/>
                    </a:cxn>
                    <a:cxn ang="0">
                      <a:pos x="222" y="226"/>
                    </a:cxn>
                    <a:cxn ang="0">
                      <a:pos x="237" y="224"/>
                    </a:cxn>
                    <a:cxn ang="0">
                      <a:pos x="249" y="222"/>
                    </a:cxn>
                    <a:cxn ang="0">
                      <a:pos x="258" y="220"/>
                    </a:cxn>
                    <a:cxn ang="0">
                      <a:pos x="262" y="220"/>
                    </a:cxn>
                    <a:cxn ang="0">
                      <a:pos x="264" y="218"/>
                    </a:cxn>
                    <a:cxn ang="0">
                      <a:pos x="272" y="216"/>
                    </a:cxn>
                    <a:cxn ang="0">
                      <a:pos x="283" y="212"/>
                    </a:cxn>
                    <a:cxn ang="0">
                      <a:pos x="296" y="207"/>
                    </a:cxn>
                    <a:cxn ang="0">
                      <a:pos x="311" y="202"/>
                    </a:cxn>
                    <a:cxn ang="0">
                      <a:pos x="326" y="198"/>
                    </a:cxn>
                    <a:cxn ang="0">
                      <a:pos x="340" y="194"/>
                    </a:cxn>
                    <a:cxn ang="0">
                      <a:pos x="351" y="191"/>
                    </a:cxn>
                    <a:cxn ang="0">
                      <a:pos x="363" y="189"/>
                    </a:cxn>
                    <a:cxn ang="0">
                      <a:pos x="377" y="186"/>
                    </a:cxn>
                    <a:cxn ang="0">
                      <a:pos x="394" y="183"/>
                    </a:cxn>
                    <a:cxn ang="0">
                      <a:pos x="410" y="180"/>
                    </a:cxn>
                    <a:cxn ang="0">
                      <a:pos x="425" y="177"/>
                    </a:cxn>
                    <a:cxn ang="0">
                      <a:pos x="437" y="175"/>
                    </a:cxn>
                    <a:cxn ang="0">
                      <a:pos x="446" y="173"/>
                    </a:cxn>
                    <a:cxn ang="0">
                      <a:pos x="449" y="173"/>
                    </a:cxn>
                    <a:cxn ang="0">
                      <a:pos x="350" y="0"/>
                    </a:cxn>
                    <a:cxn ang="0">
                      <a:pos x="0" y="90"/>
                    </a:cxn>
                  </a:cxnLst>
                  <a:rect l="0" t="0" r="r" b="b"/>
                  <a:pathLst>
                    <a:path w="450" h="270">
                      <a:moveTo>
                        <a:pt x="0" y="90"/>
                      </a:moveTo>
                      <a:lnTo>
                        <a:pt x="85" y="269"/>
                      </a:lnTo>
                      <a:lnTo>
                        <a:pt x="88" y="268"/>
                      </a:lnTo>
                      <a:lnTo>
                        <a:pt x="95" y="265"/>
                      </a:lnTo>
                      <a:lnTo>
                        <a:pt x="105" y="261"/>
                      </a:lnTo>
                      <a:lnTo>
                        <a:pt x="117" y="257"/>
                      </a:lnTo>
                      <a:lnTo>
                        <a:pt x="130" y="252"/>
                      </a:lnTo>
                      <a:lnTo>
                        <a:pt x="144" y="247"/>
                      </a:lnTo>
                      <a:lnTo>
                        <a:pt x="156" y="243"/>
                      </a:lnTo>
                      <a:lnTo>
                        <a:pt x="165" y="239"/>
                      </a:lnTo>
                      <a:lnTo>
                        <a:pt x="176" y="236"/>
                      </a:lnTo>
                      <a:lnTo>
                        <a:pt x="190" y="233"/>
                      </a:lnTo>
                      <a:lnTo>
                        <a:pt x="205" y="229"/>
                      </a:lnTo>
                      <a:lnTo>
                        <a:pt x="222" y="226"/>
                      </a:lnTo>
                      <a:lnTo>
                        <a:pt x="237" y="224"/>
                      </a:lnTo>
                      <a:lnTo>
                        <a:pt x="249" y="222"/>
                      </a:lnTo>
                      <a:lnTo>
                        <a:pt x="258" y="220"/>
                      </a:lnTo>
                      <a:lnTo>
                        <a:pt x="262" y="220"/>
                      </a:lnTo>
                      <a:lnTo>
                        <a:pt x="264" y="218"/>
                      </a:lnTo>
                      <a:lnTo>
                        <a:pt x="272" y="216"/>
                      </a:lnTo>
                      <a:lnTo>
                        <a:pt x="283" y="212"/>
                      </a:lnTo>
                      <a:lnTo>
                        <a:pt x="296" y="207"/>
                      </a:lnTo>
                      <a:lnTo>
                        <a:pt x="311" y="202"/>
                      </a:lnTo>
                      <a:lnTo>
                        <a:pt x="326" y="198"/>
                      </a:lnTo>
                      <a:lnTo>
                        <a:pt x="340" y="194"/>
                      </a:lnTo>
                      <a:lnTo>
                        <a:pt x="351" y="191"/>
                      </a:lnTo>
                      <a:lnTo>
                        <a:pt x="363" y="189"/>
                      </a:lnTo>
                      <a:lnTo>
                        <a:pt x="377" y="186"/>
                      </a:lnTo>
                      <a:lnTo>
                        <a:pt x="394" y="183"/>
                      </a:lnTo>
                      <a:lnTo>
                        <a:pt x="410" y="180"/>
                      </a:lnTo>
                      <a:lnTo>
                        <a:pt x="425" y="177"/>
                      </a:lnTo>
                      <a:lnTo>
                        <a:pt x="437" y="175"/>
                      </a:lnTo>
                      <a:lnTo>
                        <a:pt x="446" y="173"/>
                      </a:lnTo>
                      <a:lnTo>
                        <a:pt x="449" y="173"/>
                      </a:lnTo>
                      <a:lnTo>
                        <a:pt x="350" y="0"/>
                      </a:lnTo>
                      <a:lnTo>
                        <a:pt x="0" y="90"/>
                      </a:lnTo>
                    </a:path>
                  </a:pathLst>
                </a:custGeom>
                <a:solidFill>
                  <a:srgbClr val="33CC33"/>
                </a:solidFill>
                <a:ln w="9525" cap="rnd">
                  <a:noFill/>
                  <a:round/>
                  <a:headEnd/>
                  <a:tailEnd/>
                </a:ln>
                <a:effectLst/>
              </p:spPr>
              <p:txBody>
                <a:bodyPr/>
                <a:lstStyle/>
                <a:p>
                  <a:endParaRPr lang="zh-CN" altLang="en-US"/>
                </a:p>
              </p:txBody>
            </p:sp>
            <p:sp>
              <p:nvSpPr>
                <p:cNvPr id="13" name="Freeform 171"/>
                <p:cNvSpPr>
                  <a:spLocks/>
                </p:cNvSpPr>
                <p:nvPr/>
              </p:nvSpPr>
              <p:spPr bwMode="auto">
                <a:xfrm>
                  <a:off x="4389" y="1409"/>
                  <a:ext cx="423" cy="246"/>
                </a:xfrm>
                <a:custGeom>
                  <a:avLst/>
                  <a:gdLst/>
                  <a:ahLst/>
                  <a:cxnLst>
                    <a:cxn ang="0">
                      <a:pos x="75" y="244"/>
                    </a:cxn>
                    <a:cxn ang="0">
                      <a:pos x="86" y="237"/>
                    </a:cxn>
                    <a:cxn ang="0">
                      <a:pos x="106" y="227"/>
                    </a:cxn>
                    <a:cxn ang="0">
                      <a:pos x="129" y="218"/>
                    </a:cxn>
                    <a:cxn ang="0">
                      <a:pos x="156" y="211"/>
                    </a:cxn>
                    <a:cxn ang="0">
                      <a:pos x="191" y="208"/>
                    </a:cxn>
                    <a:cxn ang="0">
                      <a:pos x="222" y="207"/>
                    </a:cxn>
                    <a:cxn ang="0">
                      <a:pos x="242" y="207"/>
                    </a:cxn>
                    <a:cxn ang="0">
                      <a:pos x="248" y="205"/>
                    </a:cxn>
                    <a:cxn ang="0">
                      <a:pos x="264" y="196"/>
                    </a:cxn>
                    <a:cxn ang="0">
                      <a:pos x="292" y="182"/>
                    </a:cxn>
                    <a:cxn ang="0">
                      <a:pos x="328" y="168"/>
                    </a:cxn>
                    <a:cxn ang="0">
                      <a:pos x="365" y="159"/>
                    </a:cxn>
                    <a:cxn ang="0">
                      <a:pos x="393" y="156"/>
                    </a:cxn>
                    <a:cxn ang="0">
                      <a:pos x="411" y="158"/>
                    </a:cxn>
                    <a:cxn ang="0">
                      <a:pos x="420" y="160"/>
                    </a:cxn>
                    <a:cxn ang="0">
                      <a:pos x="335" y="6"/>
                    </a:cxn>
                    <a:cxn ang="0">
                      <a:pos x="329" y="4"/>
                    </a:cxn>
                    <a:cxn ang="0">
                      <a:pos x="314" y="1"/>
                    </a:cxn>
                    <a:cxn ang="0">
                      <a:pos x="289" y="0"/>
                    </a:cxn>
                    <a:cxn ang="0">
                      <a:pos x="257" y="5"/>
                    </a:cxn>
                    <a:cxn ang="0">
                      <a:pos x="224" y="16"/>
                    </a:cxn>
                    <a:cxn ang="0">
                      <a:pos x="200" y="30"/>
                    </a:cxn>
                    <a:cxn ang="0">
                      <a:pos x="184" y="42"/>
                    </a:cxn>
                    <a:cxn ang="0">
                      <a:pos x="179" y="48"/>
                    </a:cxn>
                    <a:cxn ang="0">
                      <a:pos x="168" y="47"/>
                    </a:cxn>
                    <a:cxn ang="0">
                      <a:pos x="140" y="45"/>
                    </a:cxn>
                    <a:cxn ang="0">
                      <a:pos x="108" y="46"/>
                    </a:cxn>
                    <a:cxn ang="0">
                      <a:pos x="84" y="50"/>
                    </a:cxn>
                    <a:cxn ang="0">
                      <a:pos x="62" y="59"/>
                    </a:cxn>
                    <a:cxn ang="0">
                      <a:pos x="33" y="71"/>
                    </a:cxn>
                    <a:cxn ang="0">
                      <a:pos x="10" y="81"/>
                    </a:cxn>
                    <a:cxn ang="0">
                      <a:pos x="0" y="85"/>
                    </a:cxn>
                  </a:cxnLst>
                  <a:rect l="0" t="0" r="r" b="b"/>
                  <a:pathLst>
                    <a:path w="423" h="246">
                      <a:moveTo>
                        <a:pt x="73" y="245"/>
                      </a:moveTo>
                      <a:lnTo>
                        <a:pt x="75" y="244"/>
                      </a:lnTo>
                      <a:lnTo>
                        <a:pt x="79" y="241"/>
                      </a:lnTo>
                      <a:lnTo>
                        <a:pt x="86" y="237"/>
                      </a:lnTo>
                      <a:lnTo>
                        <a:pt x="96" y="233"/>
                      </a:lnTo>
                      <a:lnTo>
                        <a:pt x="106" y="227"/>
                      </a:lnTo>
                      <a:lnTo>
                        <a:pt x="118" y="222"/>
                      </a:lnTo>
                      <a:lnTo>
                        <a:pt x="129" y="218"/>
                      </a:lnTo>
                      <a:lnTo>
                        <a:pt x="141" y="214"/>
                      </a:lnTo>
                      <a:lnTo>
                        <a:pt x="156" y="211"/>
                      </a:lnTo>
                      <a:lnTo>
                        <a:pt x="173" y="209"/>
                      </a:lnTo>
                      <a:lnTo>
                        <a:pt x="191" y="208"/>
                      </a:lnTo>
                      <a:lnTo>
                        <a:pt x="207" y="207"/>
                      </a:lnTo>
                      <a:lnTo>
                        <a:pt x="222" y="207"/>
                      </a:lnTo>
                      <a:lnTo>
                        <a:pt x="234" y="207"/>
                      </a:lnTo>
                      <a:lnTo>
                        <a:pt x="242" y="207"/>
                      </a:lnTo>
                      <a:lnTo>
                        <a:pt x="245" y="207"/>
                      </a:lnTo>
                      <a:lnTo>
                        <a:pt x="248" y="205"/>
                      </a:lnTo>
                      <a:lnTo>
                        <a:pt x="254" y="202"/>
                      </a:lnTo>
                      <a:lnTo>
                        <a:pt x="264" y="196"/>
                      </a:lnTo>
                      <a:lnTo>
                        <a:pt x="277" y="189"/>
                      </a:lnTo>
                      <a:lnTo>
                        <a:pt x="292" y="182"/>
                      </a:lnTo>
                      <a:lnTo>
                        <a:pt x="310" y="174"/>
                      </a:lnTo>
                      <a:lnTo>
                        <a:pt x="328" y="168"/>
                      </a:lnTo>
                      <a:lnTo>
                        <a:pt x="347" y="163"/>
                      </a:lnTo>
                      <a:lnTo>
                        <a:pt x="365" y="159"/>
                      </a:lnTo>
                      <a:lnTo>
                        <a:pt x="380" y="157"/>
                      </a:lnTo>
                      <a:lnTo>
                        <a:pt x="393" y="156"/>
                      </a:lnTo>
                      <a:lnTo>
                        <a:pt x="403" y="157"/>
                      </a:lnTo>
                      <a:lnTo>
                        <a:pt x="411" y="158"/>
                      </a:lnTo>
                      <a:lnTo>
                        <a:pt x="417" y="159"/>
                      </a:lnTo>
                      <a:lnTo>
                        <a:pt x="420" y="160"/>
                      </a:lnTo>
                      <a:lnTo>
                        <a:pt x="422" y="160"/>
                      </a:lnTo>
                      <a:lnTo>
                        <a:pt x="335" y="6"/>
                      </a:lnTo>
                      <a:lnTo>
                        <a:pt x="334" y="6"/>
                      </a:lnTo>
                      <a:lnTo>
                        <a:pt x="329" y="4"/>
                      </a:lnTo>
                      <a:lnTo>
                        <a:pt x="323" y="2"/>
                      </a:lnTo>
                      <a:lnTo>
                        <a:pt x="314" y="1"/>
                      </a:lnTo>
                      <a:lnTo>
                        <a:pt x="302" y="0"/>
                      </a:lnTo>
                      <a:lnTo>
                        <a:pt x="289" y="0"/>
                      </a:lnTo>
                      <a:lnTo>
                        <a:pt x="274" y="1"/>
                      </a:lnTo>
                      <a:lnTo>
                        <a:pt x="257" y="5"/>
                      </a:lnTo>
                      <a:lnTo>
                        <a:pt x="239" y="10"/>
                      </a:lnTo>
                      <a:lnTo>
                        <a:pt x="224" y="16"/>
                      </a:lnTo>
                      <a:lnTo>
                        <a:pt x="211" y="23"/>
                      </a:lnTo>
                      <a:lnTo>
                        <a:pt x="200" y="30"/>
                      </a:lnTo>
                      <a:lnTo>
                        <a:pt x="191" y="37"/>
                      </a:lnTo>
                      <a:lnTo>
                        <a:pt x="184" y="42"/>
                      </a:lnTo>
                      <a:lnTo>
                        <a:pt x="181" y="46"/>
                      </a:lnTo>
                      <a:lnTo>
                        <a:pt x="179" y="48"/>
                      </a:lnTo>
                      <a:lnTo>
                        <a:pt x="176" y="47"/>
                      </a:lnTo>
                      <a:lnTo>
                        <a:pt x="168" y="47"/>
                      </a:lnTo>
                      <a:lnTo>
                        <a:pt x="155" y="46"/>
                      </a:lnTo>
                      <a:lnTo>
                        <a:pt x="140" y="45"/>
                      </a:lnTo>
                      <a:lnTo>
                        <a:pt x="124" y="45"/>
                      </a:lnTo>
                      <a:lnTo>
                        <a:pt x="108" y="46"/>
                      </a:lnTo>
                      <a:lnTo>
                        <a:pt x="95" y="47"/>
                      </a:lnTo>
                      <a:lnTo>
                        <a:pt x="84" y="50"/>
                      </a:lnTo>
                      <a:lnTo>
                        <a:pt x="74" y="54"/>
                      </a:lnTo>
                      <a:lnTo>
                        <a:pt x="62" y="59"/>
                      </a:lnTo>
                      <a:lnTo>
                        <a:pt x="48" y="65"/>
                      </a:lnTo>
                      <a:lnTo>
                        <a:pt x="33" y="71"/>
                      </a:lnTo>
                      <a:lnTo>
                        <a:pt x="21" y="76"/>
                      </a:lnTo>
                      <a:lnTo>
                        <a:pt x="10" y="81"/>
                      </a:lnTo>
                      <a:lnTo>
                        <a:pt x="2" y="84"/>
                      </a:lnTo>
                      <a:lnTo>
                        <a:pt x="0" y="85"/>
                      </a:lnTo>
                      <a:lnTo>
                        <a:pt x="73" y="245"/>
                      </a:lnTo>
                    </a:path>
                  </a:pathLst>
                </a:custGeom>
                <a:solidFill>
                  <a:srgbClr val="CCFF99"/>
                </a:solidFill>
                <a:ln w="9525" cap="rnd">
                  <a:noFill/>
                  <a:round/>
                  <a:headEnd/>
                  <a:tailEnd/>
                </a:ln>
                <a:effectLst/>
              </p:spPr>
              <p:txBody>
                <a:bodyPr/>
                <a:lstStyle/>
                <a:p>
                  <a:endParaRPr lang="zh-CN" altLang="en-US"/>
                </a:p>
              </p:txBody>
            </p:sp>
            <p:sp>
              <p:nvSpPr>
                <p:cNvPr id="14" name="Freeform 172"/>
                <p:cNvSpPr>
                  <a:spLocks/>
                </p:cNvSpPr>
                <p:nvPr/>
              </p:nvSpPr>
              <p:spPr bwMode="auto">
                <a:xfrm>
                  <a:off x="4394" y="1399"/>
                  <a:ext cx="394" cy="235"/>
                </a:xfrm>
                <a:custGeom>
                  <a:avLst/>
                  <a:gdLst/>
                  <a:ahLst/>
                  <a:cxnLst>
                    <a:cxn ang="0">
                      <a:pos x="64" y="233"/>
                    </a:cxn>
                    <a:cxn ang="0">
                      <a:pos x="80" y="227"/>
                    </a:cxn>
                    <a:cxn ang="0">
                      <a:pos x="105" y="218"/>
                    </a:cxn>
                    <a:cxn ang="0">
                      <a:pos x="133" y="210"/>
                    </a:cxn>
                    <a:cxn ang="0">
                      <a:pos x="160" y="206"/>
                    </a:cxn>
                    <a:cxn ang="0">
                      <a:pos x="192" y="208"/>
                    </a:cxn>
                    <a:cxn ang="0">
                      <a:pos x="220" y="213"/>
                    </a:cxn>
                    <a:cxn ang="0">
                      <a:pos x="239" y="217"/>
                    </a:cxn>
                    <a:cxn ang="0">
                      <a:pos x="243" y="216"/>
                    </a:cxn>
                    <a:cxn ang="0">
                      <a:pos x="257" y="203"/>
                    </a:cxn>
                    <a:cxn ang="0">
                      <a:pos x="280" y="186"/>
                    </a:cxn>
                    <a:cxn ang="0">
                      <a:pos x="308" y="170"/>
                    </a:cxn>
                    <a:cxn ang="0">
                      <a:pos x="337" y="161"/>
                    </a:cxn>
                    <a:cxn ang="0">
                      <a:pos x="362" y="156"/>
                    </a:cxn>
                    <a:cxn ang="0">
                      <a:pos x="381" y="153"/>
                    </a:cxn>
                    <a:cxn ang="0">
                      <a:pos x="392" y="152"/>
                    </a:cxn>
                    <a:cxn ang="0">
                      <a:pos x="306" y="1"/>
                    </a:cxn>
                    <a:cxn ang="0">
                      <a:pos x="302" y="0"/>
                    </a:cxn>
                    <a:cxn ang="0">
                      <a:pos x="291" y="0"/>
                    </a:cxn>
                    <a:cxn ang="0">
                      <a:pos x="271" y="1"/>
                    </a:cxn>
                    <a:cxn ang="0">
                      <a:pos x="240" y="8"/>
                    </a:cxn>
                    <a:cxn ang="0">
                      <a:pos x="209" y="21"/>
                    </a:cxn>
                    <a:cxn ang="0">
                      <a:pos x="186" y="40"/>
                    </a:cxn>
                    <a:cxn ang="0">
                      <a:pos x="172" y="55"/>
                    </a:cxn>
                    <a:cxn ang="0">
                      <a:pos x="166" y="62"/>
                    </a:cxn>
                    <a:cxn ang="0">
                      <a:pos x="156" y="59"/>
                    </a:cxn>
                    <a:cxn ang="0">
                      <a:pos x="131" y="52"/>
                    </a:cxn>
                    <a:cxn ang="0">
                      <a:pos x="101" y="47"/>
                    </a:cxn>
                    <a:cxn ang="0">
                      <a:pos x="73" y="49"/>
                    </a:cxn>
                    <a:cxn ang="0">
                      <a:pos x="45" y="62"/>
                    </a:cxn>
                    <a:cxn ang="0">
                      <a:pos x="22" y="76"/>
                    </a:cxn>
                    <a:cxn ang="0">
                      <a:pos x="5" y="88"/>
                    </a:cxn>
                    <a:cxn ang="0">
                      <a:pos x="0" y="93"/>
                    </a:cxn>
                  </a:cxnLst>
                  <a:rect l="0" t="0" r="r" b="b"/>
                  <a:pathLst>
                    <a:path w="394" h="235">
                      <a:moveTo>
                        <a:pt x="62" y="234"/>
                      </a:moveTo>
                      <a:lnTo>
                        <a:pt x="64" y="233"/>
                      </a:lnTo>
                      <a:lnTo>
                        <a:pt x="71" y="230"/>
                      </a:lnTo>
                      <a:lnTo>
                        <a:pt x="80" y="227"/>
                      </a:lnTo>
                      <a:lnTo>
                        <a:pt x="92" y="223"/>
                      </a:lnTo>
                      <a:lnTo>
                        <a:pt x="105" y="218"/>
                      </a:lnTo>
                      <a:lnTo>
                        <a:pt x="119" y="214"/>
                      </a:lnTo>
                      <a:lnTo>
                        <a:pt x="133" y="210"/>
                      </a:lnTo>
                      <a:lnTo>
                        <a:pt x="146" y="207"/>
                      </a:lnTo>
                      <a:lnTo>
                        <a:pt x="160" y="206"/>
                      </a:lnTo>
                      <a:lnTo>
                        <a:pt x="176" y="206"/>
                      </a:lnTo>
                      <a:lnTo>
                        <a:pt x="192" y="208"/>
                      </a:lnTo>
                      <a:lnTo>
                        <a:pt x="207" y="210"/>
                      </a:lnTo>
                      <a:lnTo>
                        <a:pt x="220" y="213"/>
                      </a:lnTo>
                      <a:lnTo>
                        <a:pt x="231" y="215"/>
                      </a:lnTo>
                      <a:lnTo>
                        <a:pt x="239" y="217"/>
                      </a:lnTo>
                      <a:lnTo>
                        <a:pt x="241" y="217"/>
                      </a:lnTo>
                      <a:lnTo>
                        <a:pt x="243" y="216"/>
                      </a:lnTo>
                      <a:lnTo>
                        <a:pt x="249" y="211"/>
                      </a:lnTo>
                      <a:lnTo>
                        <a:pt x="257" y="203"/>
                      </a:lnTo>
                      <a:lnTo>
                        <a:pt x="268" y="195"/>
                      </a:lnTo>
                      <a:lnTo>
                        <a:pt x="280" y="186"/>
                      </a:lnTo>
                      <a:lnTo>
                        <a:pt x="294" y="177"/>
                      </a:lnTo>
                      <a:lnTo>
                        <a:pt x="308" y="170"/>
                      </a:lnTo>
                      <a:lnTo>
                        <a:pt x="322" y="165"/>
                      </a:lnTo>
                      <a:lnTo>
                        <a:pt x="337" y="161"/>
                      </a:lnTo>
                      <a:lnTo>
                        <a:pt x="350" y="158"/>
                      </a:lnTo>
                      <a:lnTo>
                        <a:pt x="362" y="156"/>
                      </a:lnTo>
                      <a:lnTo>
                        <a:pt x="373" y="154"/>
                      </a:lnTo>
                      <a:lnTo>
                        <a:pt x="381" y="153"/>
                      </a:lnTo>
                      <a:lnTo>
                        <a:pt x="387" y="152"/>
                      </a:lnTo>
                      <a:lnTo>
                        <a:pt x="392" y="152"/>
                      </a:lnTo>
                      <a:lnTo>
                        <a:pt x="393" y="152"/>
                      </a:lnTo>
                      <a:lnTo>
                        <a:pt x="306" y="1"/>
                      </a:lnTo>
                      <a:lnTo>
                        <a:pt x="305" y="1"/>
                      </a:lnTo>
                      <a:lnTo>
                        <a:pt x="302" y="0"/>
                      </a:lnTo>
                      <a:lnTo>
                        <a:pt x="298" y="0"/>
                      </a:lnTo>
                      <a:lnTo>
                        <a:pt x="291" y="0"/>
                      </a:lnTo>
                      <a:lnTo>
                        <a:pt x="282" y="0"/>
                      </a:lnTo>
                      <a:lnTo>
                        <a:pt x="271" y="1"/>
                      </a:lnTo>
                      <a:lnTo>
                        <a:pt x="257" y="3"/>
                      </a:lnTo>
                      <a:lnTo>
                        <a:pt x="240" y="8"/>
                      </a:lnTo>
                      <a:lnTo>
                        <a:pt x="224" y="14"/>
                      </a:lnTo>
                      <a:lnTo>
                        <a:pt x="209" y="21"/>
                      </a:lnTo>
                      <a:lnTo>
                        <a:pt x="196" y="31"/>
                      </a:lnTo>
                      <a:lnTo>
                        <a:pt x="186" y="40"/>
                      </a:lnTo>
                      <a:lnTo>
                        <a:pt x="178" y="48"/>
                      </a:lnTo>
                      <a:lnTo>
                        <a:pt x="172" y="55"/>
                      </a:lnTo>
                      <a:lnTo>
                        <a:pt x="168" y="60"/>
                      </a:lnTo>
                      <a:lnTo>
                        <a:pt x="166" y="62"/>
                      </a:lnTo>
                      <a:lnTo>
                        <a:pt x="163" y="61"/>
                      </a:lnTo>
                      <a:lnTo>
                        <a:pt x="156" y="59"/>
                      </a:lnTo>
                      <a:lnTo>
                        <a:pt x="145" y="55"/>
                      </a:lnTo>
                      <a:lnTo>
                        <a:pt x="131" y="52"/>
                      </a:lnTo>
                      <a:lnTo>
                        <a:pt x="116" y="49"/>
                      </a:lnTo>
                      <a:lnTo>
                        <a:pt x="101" y="47"/>
                      </a:lnTo>
                      <a:lnTo>
                        <a:pt x="86" y="47"/>
                      </a:lnTo>
                      <a:lnTo>
                        <a:pt x="73" y="49"/>
                      </a:lnTo>
                      <a:lnTo>
                        <a:pt x="58" y="55"/>
                      </a:lnTo>
                      <a:lnTo>
                        <a:pt x="45" y="62"/>
                      </a:lnTo>
                      <a:lnTo>
                        <a:pt x="33" y="69"/>
                      </a:lnTo>
                      <a:lnTo>
                        <a:pt x="22" y="76"/>
                      </a:lnTo>
                      <a:lnTo>
                        <a:pt x="12" y="83"/>
                      </a:lnTo>
                      <a:lnTo>
                        <a:pt x="5" y="88"/>
                      </a:lnTo>
                      <a:lnTo>
                        <a:pt x="1" y="91"/>
                      </a:lnTo>
                      <a:lnTo>
                        <a:pt x="0" y="93"/>
                      </a:lnTo>
                      <a:lnTo>
                        <a:pt x="62" y="234"/>
                      </a:lnTo>
                    </a:path>
                  </a:pathLst>
                </a:custGeom>
                <a:solidFill>
                  <a:srgbClr val="FFFFCC"/>
                </a:solidFill>
                <a:ln w="9525" cap="rnd">
                  <a:noFill/>
                  <a:round/>
                  <a:headEnd/>
                  <a:tailEnd/>
                </a:ln>
                <a:effectLst/>
              </p:spPr>
              <p:txBody>
                <a:bodyPr/>
                <a:lstStyle/>
                <a:p>
                  <a:endParaRPr lang="zh-CN" altLang="en-US"/>
                </a:p>
              </p:txBody>
            </p:sp>
            <p:sp>
              <p:nvSpPr>
                <p:cNvPr id="15" name="Freeform 173"/>
                <p:cNvSpPr>
                  <a:spLocks/>
                </p:cNvSpPr>
                <p:nvPr/>
              </p:nvSpPr>
              <p:spPr bwMode="auto">
                <a:xfrm>
                  <a:off x="4556" y="1457"/>
                  <a:ext cx="85" cy="161"/>
                </a:xfrm>
                <a:custGeom>
                  <a:avLst/>
                  <a:gdLst/>
                  <a:ahLst/>
                  <a:cxnLst>
                    <a:cxn ang="0">
                      <a:pos x="84" y="156"/>
                    </a:cxn>
                    <a:cxn ang="0">
                      <a:pos x="4" y="0"/>
                    </a:cxn>
                    <a:cxn ang="0">
                      <a:pos x="0" y="3"/>
                    </a:cxn>
                    <a:cxn ang="0">
                      <a:pos x="78" y="160"/>
                    </a:cxn>
                    <a:cxn ang="0">
                      <a:pos x="84" y="156"/>
                    </a:cxn>
                  </a:cxnLst>
                  <a:rect l="0" t="0" r="r" b="b"/>
                  <a:pathLst>
                    <a:path w="85" h="161">
                      <a:moveTo>
                        <a:pt x="84" y="156"/>
                      </a:moveTo>
                      <a:lnTo>
                        <a:pt x="4" y="0"/>
                      </a:lnTo>
                      <a:lnTo>
                        <a:pt x="0" y="3"/>
                      </a:lnTo>
                      <a:lnTo>
                        <a:pt x="78" y="160"/>
                      </a:lnTo>
                      <a:lnTo>
                        <a:pt x="84" y="156"/>
                      </a:lnTo>
                    </a:path>
                  </a:pathLst>
                </a:custGeom>
                <a:solidFill>
                  <a:srgbClr val="FFFFFF"/>
                </a:solidFill>
                <a:ln w="12700" cap="rnd" cmpd="sng">
                  <a:solidFill>
                    <a:srgbClr val="33CC33"/>
                  </a:solidFill>
                  <a:prstDash val="solid"/>
                  <a:round/>
                  <a:headEnd/>
                  <a:tailEnd/>
                </a:ln>
                <a:effectLst/>
              </p:spPr>
              <p:txBody>
                <a:bodyPr/>
                <a:lstStyle/>
                <a:p>
                  <a:endParaRPr lang="zh-CN" altLang="en-US"/>
                </a:p>
              </p:txBody>
            </p:sp>
            <p:sp>
              <p:nvSpPr>
                <p:cNvPr id="16" name="Freeform 174"/>
                <p:cNvSpPr>
                  <a:spLocks/>
                </p:cNvSpPr>
                <p:nvPr/>
              </p:nvSpPr>
              <p:spPr bwMode="auto">
                <a:xfrm>
                  <a:off x="4416" y="1464"/>
                  <a:ext cx="101" cy="128"/>
                </a:xfrm>
                <a:custGeom>
                  <a:avLst/>
                  <a:gdLst/>
                  <a:ahLst/>
                  <a:cxnLst>
                    <a:cxn ang="0">
                      <a:pos x="100" y="99"/>
                    </a:cxn>
                    <a:cxn ang="0">
                      <a:pos x="51" y="0"/>
                    </a:cxn>
                    <a:cxn ang="0">
                      <a:pos x="24" y="10"/>
                    </a:cxn>
                    <a:cxn ang="0">
                      <a:pos x="0" y="27"/>
                    </a:cxn>
                    <a:cxn ang="0">
                      <a:pos x="48" y="127"/>
                    </a:cxn>
                    <a:cxn ang="0">
                      <a:pos x="100" y="99"/>
                    </a:cxn>
                  </a:cxnLst>
                  <a:rect l="0" t="0" r="r" b="b"/>
                  <a:pathLst>
                    <a:path w="101" h="128">
                      <a:moveTo>
                        <a:pt x="100" y="99"/>
                      </a:moveTo>
                      <a:lnTo>
                        <a:pt x="51" y="0"/>
                      </a:lnTo>
                      <a:lnTo>
                        <a:pt x="24" y="10"/>
                      </a:lnTo>
                      <a:lnTo>
                        <a:pt x="0" y="27"/>
                      </a:lnTo>
                      <a:lnTo>
                        <a:pt x="48" y="127"/>
                      </a:lnTo>
                      <a:lnTo>
                        <a:pt x="100" y="99"/>
                      </a:lnTo>
                    </a:path>
                  </a:pathLst>
                </a:custGeom>
                <a:solidFill>
                  <a:srgbClr val="33CC33"/>
                </a:solidFill>
                <a:ln w="9525" cap="rnd">
                  <a:noFill/>
                  <a:round/>
                  <a:headEnd/>
                  <a:tailEnd/>
                </a:ln>
                <a:effectLst/>
              </p:spPr>
              <p:txBody>
                <a:bodyPr/>
                <a:lstStyle/>
                <a:p>
                  <a:endParaRPr lang="zh-CN" altLang="en-US"/>
                </a:p>
              </p:txBody>
            </p:sp>
            <p:sp>
              <p:nvSpPr>
                <p:cNvPr id="17" name="Freeform 175"/>
                <p:cNvSpPr>
                  <a:spLocks/>
                </p:cNvSpPr>
                <p:nvPr/>
              </p:nvSpPr>
              <p:spPr bwMode="auto">
                <a:xfrm>
                  <a:off x="4490" y="1457"/>
                  <a:ext cx="104" cy="108"/>
                </a:xfrm>
                <a:custGeom>
                  <a:avLst/>
                  <a:gdLst/>
                  <a:ahLst/>
                  <a:cxnLst>
                    <a:cxn ang="0">
                      <a:pos x="103" y="107"/>
                    </a:cxn>
                    <a:cxn ang="0">
                      <a:pos x="54" y="6"/>
                    </a:cxn>
                    <a:cxn ang="0">
                      <a:pos x="27" y="0"/>
                    </a:cxn>
                    <a:cxn ang="0">
                      <a:pos x="0" y="0"/>
                    </a:cxn>
                    <a:cxn ang="0">
                      <a:pos x="48" y="100"/>
                    </a:cxn>
                    <a:cxn ang="0">
                      <a:pos x="103" y="107"/>
                    </a:cxn>
                  </a:cxnLst>
                  <a:rect l="0" t="0" r="r" b="b"/>
                  <a:pathLst>
                    <a:path w="104" h="108">
                      <a:moveTo>
                        <a:pt x="103" y="107"/>
                      </a:moveTo>
                      <a:lnTo>
                        <a:pt x="54" y="6"/>
                      </a:lnTo>
                      <a:lnTo>
                        <a:pt x="27" y="0"/>
                      </a:lnTo>
                      <a:lnTo>
                        <a:pt x="0" y="0"/>
                      </a:lnTo>
                      <a:lnTo>
                        <a:pt x="48" y="100"/>
                      </a:lnTo>
                      <a:lnTo>
                        <a:pt x="103" y="107"/>
                      </a:lnTo>
                    </a:path>
                  </a:pathLst>
                </a:custGeom>
                <a:solidFill>
                  <a:srgbClr val="33CC33"/>
                </a:solidFill>
                <a:ln w="9525" cap="rnd">
                  <a:noFill/>
                  <a:round/>
                  <a:headEnd/>
                  <a:tailEnd/>
                </a:ln>
                <a:effectLst/>
              </p:spPr>
              <p:txBody>
                <a:bodyPr/>
                <a:lstStyle/>
                <a:p>
                  <a:endParaRPr lang="zh-CN" altLang="en-US"/>
                </a:p>
              </p:txBody>
            </p:sp>
            <p:sp>
              <p:nvSpPr>
                <p:cNvPr id="18" name="Freeform 176"/>
                <p:cNvSpPr>
                  <a:spLocks/>
                </p:cNvSpPr>
                <p:nvPr/>
              </p:nvSpPr>
              <p:spPr bwMode="auto">
                <a:xfrm>
                  <a:off x="4548" y="1573"/>
                  <a:ext cx="58" cy="17"/>
                </a:xfrm>
                <a:custGeom>
                  <a:avLst/>
                  <a:gdLst/>
                  <a:ahLst/>
                  <a:cxnLst>
                    <a:cxn ang="0">
                      <a:pos x="57" y="16"/>
                    </a:cxn>
                    <a:cxn ang="0">
                      <a:pos x="54" y="8"/>
                    </a:cxn>
                    <a:cxn ang="0">
                      <a:pos x="0" y="0"/>
                    </a:cxn>
                    <a:cxn ang="0">
                      <a:pos x="2" y="7"/>
                    </a:cxn>
                    <a:cxn ang="0">
                      <a:pos x="57" y="16"/>
                    </a:cxn>
                  </a:cxnLst>
                  <a:rect l="0" t="0" r="r" b="b"/>
                  <a:pathLst>
                    <a:path w="58" h="17">
                      <a:moveTo>
                        <a:pt x="57" y="16"/>
                      </a:moveTo>
                      <a:lnTo>
                        <a:pt x="54" y="8"/>
                      </a:lnTo>
                      <a:lnTo>
                        <a:pt x="0" y="0"/>
                      </a:lnTo>
                      <a:lnTo>
                        <a:pt x="2" y="7"/>
                      </a:lnTo>
                      <a:lnTo>
                        <a:pt x="57" y="16"/>
                      </a:lnTo>
                    </a:path>
                  </a:pathLst>
                </a:custGeom>
                <a:solidFill>
                  <a:srgbClr val="33CC33"/>
                </a:solidFill>
                <a:ln w="9525" cap="rnd">
                  <a:noFill/>
                  <a:round/>
                  <a:headEnd/>
                  <a:tailEnd/>
                </a:ln>
                <a:effectLst/>
              </p:spPr>
              <p:txBody>
                <a:bodyPr/>
                <a:lstStyle/>
                <a:p>
                  <a:endParaRPr lang="zh-CN" altLang="en-US"/>
                </a:p>
              </p:txBody>
            </p:sp>
            <p:sp>
              <p:nvSpPr>
                <p:cNvPr id="19" name="Freeform 177"/>
                <p:cNvSpPr>
                  <a:spLocks/>
                </p:cNvSpPr>
                <p:nvPr/>
              </p:nvSpPr>
              <p:spPr bwMode="auto">
                <a:xfrm>
                  <a:off x="4579" y="1423"/>
                  <a:ext cx="99" cy="139"/>
                </a:xfrm>
                <a:custGeom>
                  <a:avLst/>
                  <a:gdLst/>
                  <a:ahLst/>
                  <a:cxnLst>
                    <a:cxn ang="0">
                      <a:pos x="98" y="101"/>
                    </a:cxn>
                    <a:cxn ang="0">
                      <a:pos x="46" y="0"/>
                    </a:cxn>
                    <a:cxn ang="0">
                      <a:pos x="18" y="18"/>
                    </a:cxn>
                    <a:cxn ang="0">
                      <a:pos x="0" y="37"/>
                    </a:cxn>
                    <a:cxn ang="0">
                      <a:pos x="51" y="138"/>
                    </a:cxn>
                    <a:cxn ang="0">
                      <a:pos x="98" y="101"/>
                    </a:cxn>
                  </a:cxnLst>
                  <a:rect l="0" t="0" r="r" b="b"/>
                  <a:pathLst>
                    <a:path w="99" h="139">
                      <a:moveTo>
                        <a:pt x="98" y="101"/>
                      </a:moveTo>
                      <a:lnTo>
                        <a:pt x="46" y="0"/>
                      </a:lnTo>
                      <a:lnTo>
                        <a:pt x="18" y="18"/>
                      </a:lnTo>
                      <a:lnTo>
                        <a:pt x="0" y="37"/>
                      </a:lnTo>
                      <a:lnTo>
                        <a:pt x="51" y="138"/>
                      </a:lnTo>
                      <a:lnTo>
                        <a:pt x="98" y="101"/>
                      </a:lnTo>
                    </a:path>
                  </a:pathLst>
                </a:custGeom>
                <a:solidFill>
                  <a:srgbClr val="33CC33"/>
                </a:solidFill>
                <a:ln w="9525" cap="rnd">
                  <a:noFill/>
                  <a:round/>
                  <a:headEnd/>
                  <a:tailEnd/>
                </a:ln>
                <a:effectLst/>
              </p:spPr>
              <p:txBody>
                <a:bodyPr/>
                <a:lstStyle/>
                <a:p>
                  <a:endParaRPr lang="zh-CN" altLang="en-US"/>
                </a:p>
              </p:txBody>
            </p:sp>
            <p:sp>
              <p:nvSpPr>
                <p:cNvPr id="20" name="Freeform 178"/>
                <p:cNvSpPr>
                  <a:spLocks/>
                </p:cNvSpPr>
                <p:nvPr/>
              </p:nvSpPr>
              <p:spPr bwMode="auto">
                <a:xfrm>
                  <a:off x="4638" y="1406"/>
                  <a:ext cx="108" cy="112"/>
                </a:xfrm>
                <a:custGeom>
                  <a:avLst/>
                  <a:gdLst/>
                  <a:ahLst/>
                  <a:cxnLst>
                    <a:cxn ang="0">
                      <a:pos x="107" y="101"/>
                    </a:cxn>
                    <a:cxn ang="0">
                      <a:pos x="53" y="0"/>
                    </a:cxn>
                    <a:cxn ang="0">
                      <a:pos x="26" y="1"/>
                    </a:cxn>
                    <a:cxn ang="0">
                      <a:pos x="0" y="9"/>
                    </a:cxn>
                    <a:cxn ang="0">
                      <a:pos x="53" y="111"/>
                    </a:cxn>
                    <a:cxn ang="0">
                      <a:pos x="107" y="101"/>
                    </a:cxn>
                  </a:cxnLst>
                  <a:rect l="0" t="0" r="r" b="b"/>
                  <a:pathLst>
                    <a:path w="108" h="112">
                      <a:moveTo>
                        <a:pt x="107" y="101"/>
                      </a:moveTo>
                      <a:lnTo>
                        <a:pt x="53" y="0"/>
                      </a:lnTo>
                      <a:lnTo>
                        <a:pt x="26" y="1"/>
                      </a:lnTo>
                      <a:lnTo>
                        <a:pt x="0" y="9"/>
                      </a:lnTo>
                      <a:lnTo>
                        <a:pt x="53" y="111"/>
                      </a:lnTo>
                      <a:lnTo>
                        <a:pt x="107" y="101"/>
                      </a:lnTo>
                    </a:path>
                  </a:pathLst>
                </a:custGeom>
                <a:solidFill>
                  <a:srgbClr val="33CC33"/>
                </a:solidFill>
                <a:ln w="9525" cap="rnd">
                  <a:noFill/>
                  <a:round/>
                  <a:headEnd/>
                  <a:tailEnd/>
                </a:ln>
                <a:effectLst/>
              </p:spPr>
              <p:txBody>
                <a:bodyPr/>
                <a:lstStyle/>
                <a:p>
                  <a:endParaRPr lang="zh-CN" altLang="en-US"/>
                </a:p>
              </p:txBody>
            </p:sp>
            <p:sp>
              <p:nvSpPr>
                <p:cNvPr id="21" name="Freeform 179"/>
                <p:cNvSpPr>
                  <a:spLocks/>
                </p:cNvSpPr>
                <p:nvPr/>
              </p:nvSpPr>
              <p:spPr bwMode="auto">
                <a:xfrm>
                  <a:off x="4706" y="1525"/>
                  <a:ext cx="57" cy="17"/>
                </a:xfrm>
                <a:custGeom>
                  <a:avLst/>
                  <a:gdLst/>
                  <a:ahLst/>
                  <a:cxnLst>
                    <a:cxn ang="0">
                      <a:pos x="56" y="6"/>
                    </a:cxn>
                    <a:cxn ang="0">
                      <a:pos x="53" y="0"/>
                    </a:cxn>
                    <a:cxn ang="0">
                      <a:pos x="0" y="9"/>
                    </a:cxn>
                    <a:cxn ang="0">
                      <a:pos x="2" y="16"/>
                    </a:cxn>
                    <a:cxn ang="0">
                      <a:pos x="56" y="6"/>
                    </a:cxn>
                  </a:cxnLst>
                  <a:rect l="0" t="0" r="r" b="b"/>
                  <a:pathLst>
                    <a:path w="57" h="17">
                      <a:moveTo>
                        <a:pt x="56" y="6"/>
                      </a:moveTo>
                      <a:lnTo>
                        <a:pt x="53" y="0"/>
                      </a:lnTo>
                      <a:lnTo>
                        <a:pt x="0" y="9"/>
                      </a:lnTo>
                      <a:lnTo>
                        <a:pt x="2" y="16"/>
                      </a:lnTo>
                      <a:lnTo>
                        <a:pt x="56" y="6"/>
                      </a:lnTo>
                    </a:path>
                  </a:pathLst>
                </a:custGeom>
                <a:solidFill>
                  <a:srgbClr val="33CC33"/>
                </a:solidFill>
                <a:ln w="9525" cap="rnd">
                  <a:noFill/>
                  <a:round/>
                  <a:headEnd/>
                  <a:tailEnd/>
                </a:ln>
                <a:effectLst/>
              </p:spPr>
              <p:txBody>
                <a:bodyPr/>
                <a:lstStyle/>
                <a:p>
                  <a:endParaRPr lang="zh-CN" altLang="en-US"/>
                </a:p>
              </p:txBody>
            </p:sp>
          </p:grpSp>
        </p:grpSp>
        <p:sp>
          <p:nvSpPr>
            <p:cNvPr id="8" name="TextBox 7"/>
            <p:cNvSpPr txBox="1"/>
            <p:nvPr/>
          </p:nvSpPr>
          <p:spPr>
            <a:xfrm>
              <a:off x="917572" y="2468943"/>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自主阅读</a:t>
              </a:r>
              <a:endParaRPr lang="zh-CN" altLang="en-US" sz="2000" b="1" i="1" dirty="0">
                <a:solidFill>
                  <a:srgbClr val="FF0000"/>
                </a:solidFill>
                <a:effectLst>
                  <a:outerShdw blurRad="38100" dist="38100" dir="2700000" algn="tl">
                    <a:srgbClr val="000000">
                      <a:alpha val="43137"/>
                    </a:srgbClr>
                  </a:outerShdw>
                </a:effectLst>
              </a:endParaRPr>
            </a:p>
          </p:txBody>
        </p:sp>
      </p:grpSp>
      <p:grpSp>
        <p:nvGrpSpPr>
          <p:cNvPr id="7" name="圆角矩形 32"/>
          <p:cNvGrpSpPr>
            <a:grpSpLocks/>
          </p:cNvGrpSpPr>
          <p:nvPr/>
        </p:nvGrpSpPr>
        <p:grpSpPr bwMode="auto">
          <a:xfrm>
            <a:off x="6053138" y="2996952"/>
            <a:ext cx="2389187" cy="478415"/>
            <a:chOff x="3813" y="1114"/>
            <a:chExt cx="1505" cy="422"/>
          </a:xfrm>
        </p:grpSpPr>
        <p:pic>
          <p:nvPicPr>
            <p:cNvPr id="55" name="圆角矩形 32"/>
            <p:cNvPicPr>
              <a:picLocks noChangeArrowheads="1"/>
            </p:cNvPicPr>
            <p:nvPr/>
          </p:nvPicPr>
          <p:blipFill>
            <a:blip r:embed="rId4" cstate="print"/>
            <a:srcRect/>
            <a:stretch>
              <a:fillRect/>
            </a:stretch>
          </p:blipFill>
          <p:spPr bwMode="auto">
            <a:xfrm>
              <a:off x="3813" y="1114"/>
              <a:ext cx="1505" cy="422"/>
            </a:xfrm>
            <a:prstGeom prst="rect">
              <a:avLst/>
            </a:prstGeom>
            <a:noFill/>
          </p:spPr>
        </p:pic>
        <p:sp>
          <p:nvSpPr>
            <p:cNvPr id="56" name="Text Box 15"/>
            <p:cNvSpPr txBox="1">
              <a:spLocks noChangeArrowheads="1"/>
            </p:cNvSpPr>
            <p:nvPr/>
          </p:nvSpPr>
          <p:spPr bwMode="auto">
            <a:xfrm>
              <a:off x="3845" y="1145"/>
              <a:ext cx="1445" cy="365"/>
            </a:xfrm>
            <a:prstGeom prst="rect">
              <a:avLst/>
            </a:prstGeom>
            <a:noFill/>
            <a:ln w="9525">
              <a:noFill/>
              <a:miter lim="800000"/>
              <a:headEnd/>
              <a:tailEnd/>
            </a:ln>
          </p:spPr>
          <p:txBody>
            <a:bodyPr anchor="ctr"/>
            <a:lstStyle/>
            <a:p>
              <a:pPr algn="ctr"/>
              <a:endParaRPr lang="zh-CN" altLang="zh-CN"/>
            </a:p>
          </p:txBody>
        </p:sp>
      </p:grpSp>
      <p:grpSp>
        <p:nvGrpSpPr>
          <p:cNvPr id="9" name="组合 63"/>
          <p:cNvGrpSpPr/>
          <p:nvPr/>
        </p:nvGrpSpPr>
        <p:grpSpPr>
          <a:xfrm>
            <a:off x="695325" y="2996952"/>
            <a:ext cx="2389188" cy="3212902"/>
            <a:chOff x="695325" y="2996952"/>
            <a:chExt cx="2389188" cy="3212902"/>
          </a:xfrm>
        </p:grpSpPr>
        <p:sp>
          <p:nvSpPr>
            <p:cNvPr id="32" name="AutoShape 28"/>
            <p:cNvSpPr>
              <a:spLocks noChangeArrowheads="1"/>
            </p:cNvSpPr>
            <p:nvPr/>
          </p:nvSpPr>
          <p:spPr bwMode="gray">
            <a:xfrm flipV="1">
              <a:off x="915988" y="3420950"/>
              <a:ext cx="1927820" cy="296082"/>
            </a:xfrm>
            <a:prstGeom prst="triangle">
              <a:avLst>
                <a:gd name="adj" fmla="val 50000"/>
              </a:avLst>
            </a:prstGeom>
            <a:gradFill rotWithShape="1">
              <a:gsLst>
                <a:gs pos="0">
                  <a:srgbClr val="0070C0"/>
                </a:gs>
                <a:gs pos="100000">
                  <a:schemeClr val="accent2">
                    <a:gamma/>
                    <a:tint val="0"/>
                    <a:invGamma/>
                  </a:schemeClr>
                </a:gs>
              </a:gsLst>
              <a:lin ang="5400000" scaled="1"/>
            </a:gradFill>
            <a:ln w="9525">
              <a:noFill/>
              <a:miter lim="800000"/>
              <a:headEnd/>
              <a:tailEnd/>
            </a:ln>
            <a:effectLst/>
          </p:spPr>
          <p:txBody>
            <a:bodyPr wrap="none" anchor="ctr"/>
            <a:lstStyle/>
            <a:p>
              <a:pPr algn="ctr">
                <a:defRPr/>
              </a:pPr>
              <a:endParaRPr lang="zh-CN" altLang="zh-CN">
                <a:latin typeface="Arial" pitchFamily="34" charset="0"/>
                <a:ea typeface="宋体" pitchFamily="2" charset="-122"/>
              </a:endParaRPr>
            </a:p>
          </p:txBody>
        </p:sp>
        <p:grpSp>
          <p:nvGrpSpPr>
            <p:cNvPr id="10" name="圆角矩形 31"/>
            <p:cNvGrpSpPr>
              <a:grpSpLocks/>
            </p:cNvGrpSpPr>
            <p:nvPr/>
          </p:nvGrpSpPr>
          <p:grpSpPr bwMode="auto">
            <a:xfrm>
              <a:off x="695325" y="2996952"/>
              <a:ext cx="2389188" cy="478415"/>
              <a:chOff x="438" y="1114"/>
              <a:chExt cx="1505" cy="422"/>
            </a:xfrm>
          </p:grpSpPr>
          <p:pic>
            <p:nvPicPr>
              <p:cNvPr id="57" name="圆角矩形 31"/>
              <p:cNvPicPr>
                <a:picLocks noChangeArrowheads="1"/>
              </p:cNvPicPr>
              <p:nvPr/>
            </p:nvPicPr>
            <p:blipFill>
              <a:blip r:embed="rId5" cstate="print"/>
              <a:srcRect/>
              <a:stretch>
                <a:fillRect/>
              </a:stretch>
            </p:blipFill>
            <p:spPr bwMode="auto">
              <a:xfrm>
                <a:off x="438" y="1114"/>
                <a:ext cx="1505" cy="422"/>
              </a:xfrm>
              <a:prstGeom prst="rect">
                <a:avLst/>
              </a:prstGeom>
              <a:noFill/>
            </p:spPr>
          </p:pic>
          <p:sp>
            <p:nvSpPr>
              <p:cNvPr id="58" name="Text Box 12"/>
              <p:cNvSpPr txBox="1">
                <a:spLocks noChangeArrowheads="1"/>
              </p:cNvSpPr>
              <p:nvPr/>
            </p:nvSpPr>
            <p:spPr bwMode="auto">
              <a:xfrm>
                <a:off x="470" y="1145"/>
                <a:ext cx="1445" cy="365"/>
              </a:xfrm>
              <a:prstGeom prst="rect">
                <a:avLst/>
              </a:prstGeom>
              <a:noFill/>
              <a:ln w="9525">
                <a:noFill/>
                <a:miter lim="800000"/>
                <a:headEnd/>
                <a:tailEnd/>
              </a:ln>
            </p:spPr>
            <p:txBody>
              <a:bodyPr anchor="ctr"/>
              <a:lstStyle/>
              <a:p>
                <a:pPr algn="ctr"/>
                <a:endParaRPr lang="zh-CN" altLang="zh-CN"/>
              </a:p>
            </p:txBody>
          </p:sp>
        </p:grpSp>
        <p:sp>
          <p:nvSpPr>
            <p:cNvPr id="42" name="Rectangle 148"/>
            <p:cNvSpPr>
              <a:spLocks noChangeArrowheads="1"/>
            </p:cNvSpPr>
            <p:nvPr/>
          </p:nvSpPr>
          <p:spPr bwMode="auto">
            <a:xfrm>
              <a:off x="889000" y="3060438"/>
              <a:ext cx="1088760" cy="400110"/>
            </a:xfrm>
            <a:prstGeom prst="rect">
              <a:avLst/>
            </a:prstGeom>
            <a:noFill/>
            <a:ln w="9525">
              <a:noFill/>
              <a:miter lim="800000"/>
              <a:headEnd/>
              <a:tailEnd/>
            </a:ln>
          </p:spPr>
          <p:txBody>
            <a:bodyPr wrap="none">
              <a:spAutoFit/>
            </a:bodyPr>
            <a:lstStyle/>
            <a:p>
              <a:r>
                <a:rPr lang="en-US" altLang="zh-CN" sz="2000" b="1" dirty="0">
                  <a:solidFill>
                    <a:srgbClr val="FFFFFF"/>
                  </a:solidFill>
                  <a:latin typeface="黑体" pitchFamily="49" charset="-122"/>
                  <a:ea typeface="黑体" pitchFamily="49" charset="-122"/>
                </a:rPr>
                <a:t> </a:t>
              </a:r>
              <a:r>
                <a:rPr lang="zh-CN" altLang="en-US" sz="2000" b="1" dirty="0" smtClean="0">
                  <a:solidFill>
                    <a:srgbClr val="FFFFFF"/>
                  </a:solidFill>
                  <a:latin typeface="黑体" pitchFamily="49" charset="-122"/>
                  <a:ea typeface="黑体" pitchFamily="49" charset="-122"/>
                </a:rPr>
                <a:t>第一题</a:t>
              </a:r>
              <a:endParaRPr lang="zh-CN" altLang="en-US" sz="1600" dirty="0">
                <a:latin typeface="黑体" pitchFamily="49" charset="-122"/>
                <a:ea typeface="黑体" pitchFamily="49" charset="-122"/>
              </a:endParaRPr>
            </a:p>
          </p:txBody>
        </p:sp>
        <p:grpSp>
          <p:nvGrpSpPr>
            <p:cNvPr id="30" name="AutoShape 4"/>
            <p:cNvGrpSpPr>
              <a:grpSpLocks/>
            </p:cNvGrpSpPr>
            <p:nvPr/>
          </p:nvGrpSpPr>
          <p:grpSpPr bwMode="auto">
            <a:xfrm>
              <a:off x="755576" y="3645024"/>
              <a:ext cx="2217738" cy="2564830"/>
              <a:chOff x="538" y="2319"/>
              <a:chExt cx="1397" cy="1502"/>
            </a:xfrm>
          </p:grpSpPr>
          <p:pic>
            <p:nvPicPr>
              <p:cNvPr id="61" name="AutoShape 4"/>
              <p:cNvPicPr>
                <a:picLocks noChangeArrowheads="1"/>
              </p:cNvPicPr>
              <p:nvPr/>
            </p:nvPicPr>
            <p:blipFill>
              <a:blip r:embed="rId6" cstate="print"/>
              <a:srcRect/>
              <a:stretch>
                <a:fillRect/>
              </a:stretch>
            </p:blipFill>
            <p:spPr bwMode="gray">
              <a:xfrm>
                <a:off x="538" y="2319"/>
                <a:ext cx="1397" cy="1502"/>
              </a:xfrm>
              <a:prstGeom prst="rect">
                <a:avLst/>
              </a:prstGeom>
              <a:noFill/>
            </p:spPr>
          </p:pic>
          <p:sp>
            <p:nvSpPr>
              <p:cNvPr id="62" name="Text Box 3"/>
              <p:cNvSpPr txBox="1">
                <a:spLocks noChangeArrowheads="1"/>
              </p:cNvSpPr>
              <p:nvPr/>
            </p:nvSpPr>
            <p:spPr bwMode="auto">
              <a:xfrm rot="5400000">
                <a:off x="556" y="2429"/>
                <a:ext cx="1362" cy="1272"/>
              </a:xfrm>
              <a:prstGeom prst="rect">
                <a:avLst/>
              </a:prstGeom>
              <a:noFill/>
              <a:ln w="9525">
                <a:noFill/>
                <a:miter lim="800000"/>
                <a:headEnd/>
                <a:tailEnd/>
              </a:ln>
            </p:spPr>
            <p:txBody>
              <a:bodyPr wrap="none" anchor="ctr"/>
              <a:lstStyle/>
              <a:p>
                <a:pPr algn="ctr"/>
                <a:endParaRPr lang="zh-CN" altLang="zh-CN"/>
              </a:p>
            </p:txBody>
          </p:sp>
        </p:grpSp>
      </p:grpSp>
      <p:sp>
        <p:nvSpPr>
          <p:cNvPr id="76" name="TextBox 75"/>
          <p:cNvSpPr txBox="1"/>
          <p:nvPr/>
        </p:nvSpPr>
        <p:spPr>
          <a:xfrm>
            <a:off x="2771800" y="1556792"/>
            <a:ext cx="4104456" cy="646331"/>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阅读：</a:t>
            </a:r>
            <a:r>
              <a:rPr lang="zh-CN" altLang="en-US" b="1" dirty="0" smtClean="0"/>
              <a:t>课本</a:t>
            </a:r>
            <a:r>
              <a:rPr lang="en-US" altLang="zh-CN" b="1" dirty="0" smtClean="0"/>
              <a:t>103-104</a:t>
            </a:r>
            <a:r>
              <a:rPr lang="zh-CN" altLang="en-US" b="1" dirty="0" smtClean="0"/>
              <a:t>页的</a:t>
            </a:r>
            <a:r>
              <a:rPr lang="en-US" altLang="zh-CN" b="1" dirty="0" smtClean="0"/>
              <a:t>《</a:t>
            </a:r>
            <a:r>
              <a:rPr lang="zh-CN" altLang="en-US" b="1" dirty="0" smtClean="0"/>
              <a:t>望远镜</a:t>
            </a:r>
            <a:r>
              <a:rPr lang="en-US" altLang="zh-CN" b="1" dirty="0" smtClean="0"/>
              <a:t>》</a:t>
            </a:r>
            <a:r>
              <a:rPr lang="zh-CN" altLang="en-US" b="1" dirty="0" smtClean="0"/>
              <a:t>的内容完成下列题。</a:t>
            </a:r>
            <a:endParaRPr lang="zh-CN" altLang="en-US" b="1" dirty="0">
              <a:solidFill>
                <a:srgbClr val="FF0000"/>
              </a:solidFill>
            </a:endParaRPr>
          </a:p>
        </p:txBody>
      </p:sp>
      <p:grpSp>
        <p:nvGrpSpPr>
          <p:cNvPr id="31" name="组合 65"/>
          <p:cNvGrpSpPr/>
          <p:nvPr/>
        </p:nvGrpSpPr>
        <p:grpSpPr>
          <a:xfrm>
            <a:off x="3413125" y="2996952"/>
            <a:ext cx="2384425" cy="3284910"/>
            <a:chOff x="3413125" y="2996952"/>
            <a:chExt cx="2384425" cy="3284910"/>
          </a:xfrm>
        </p:grpSpPr>
        <p:sp>
          <p:nvSpPr>
            <p:cNvPr id="33" name="AutoShape 29"/>
            <p:cNvSpPr>
              <a:spLocks noChangeArrowheads="1"/>
            </p:cNvSpPr>
            <p:nvPr/>
          </p:nvSpPr>
          <p:spPr bwMode="gray">
            <a:xfrm flipV="1">
              <a:off x="3582988" y="3420950"/>
              <a:ext cx="1781100" cy="296082"/>
            </a:xfrm>
            <a:prstGeom prst="triangle">
              <a:avLst>
                <a:gd name="adj" fmla="val 50000"/>
              </a:avLst>
            </a:prstGeom>
            <a:gradFill rotWithShape="1">
              <a:gsLst>
                <a:gs pos="0">
                  <a:srgbClr val="C00000"/>
                </a:gs>
                <a:gs pos="100000">
                  <a:schemeClr val="accent1">
                    <a:gamma/>
                    <a:tint val="0"/>
                    <a:invGamma/>
                  </a:schemeClr>
                </a:gs>
              </a:gsLst>
              <a:lin ang="5400000" scaled="1"/>
            </a:gradFill>
            <a:ln w="9525">
              <a:noFill/>
              <a:miter lim="800000"/>
              <a:headEnd/>
              <a:tailEnd/>
            </a:ln>
            <a:effectLst/>
          </p:spPr>
          <p:txBody>
            <a:bodyPr wrap="none" anchor="ctr"/>
            <a:lstStyle/>
            <a:p>
              <a:pPr algn="ctr">
                <a:defRPr/>
              </a:pPr>
              <a:endParaRPr lang="zh-CN" altLang="zh-CN">
                <a:latin typeface="Arial" pitchFamily="34" charset="0"/>
                <a:ea typeface="宋体" pitchFamily="2" charset="-122"/>
              </a:endParaRPr>
            </a:p>
          </p:txBody>
        </p:sp>
        <p:grpSp>
          <p:nvGrpSpPr>
            <p:cNvPr id="35" name="圆角矩形 30"/>
            <p:cNvGrpSpPr>
              <a:grpSpLocks/>
            </p:cNvGrpSpPr>
            <p:nvPr/>
          </p:nvGrpSpPr>
          <p:grpSpPr bwMode="auto">
            <a:xfrm>
              <a:off x="3413125" y="2996952"/>
              <a:ext cx="2384425" cy="478415"/>
              <a:chOff x="2150" y="1114"/>
              <a:chExt cx="1502" cy="422"/>
            </a:xfrm>
          </p:grpSpPr>
          <p:pic>
            <p:nvPicPr>
              <p:cNvPr id="59" name="圆角矩形 30"/>
              <p:cNvPicPr>
                <a:picLocks noChangeArrowheads="1"/>
              </p:cNvPicPr>
              <p:nvPr/>
            </p:nvPicPr>
            <p:blipFill>
              <a:blip r:embed="rId7" cstate="print"/>
              <a:srcRect/>
              <a:stretch>
                <a:fillRect/>
              </a:stretch>
            </p:blipFill>
            <p:spPr bwMode="auto">
              <a:xfrm>
                <a:off x="2150" y="1114"/>
                <a:ext cx="1502" cy="422"/>
              </a:xfrm>
              <a:prstGeom prst="rect">
                <a:avLst/>
              </a:prstGeom>
              <a:noFill/>
            </p:spPr>
          </p:pic>
          <p:sp>
            <p:nvSpPr>
              <p:cNvPr id="60" name="Text Box 9"/>
              <p:cNvSpPr txBox="1">
                <a:spLocks noChangeArrowheads="1"/>
              </p:cNvSpPr>
              <p:nvPr/>
            </p:nvSpPr>
            <p:spPr bwMode="auto">
              <a:xfrm>
                <a:off x="2180" y="1145"/>
                <a:ext cx="1445" cy="365"/>
              </a:xfrm>
              <a:prstGeom prst="rect">
                <a:avLst/>
              </a:prstGeom>
              <a:noFill/>
              <a:ln w="9525">
                <a:noFill/>
                <a:miter lim="800000"/>
                <a:headEnd/>
                <a:tailEnd/>
              </a:ln>
            </p:spPr>
            <p:txBody>
              <a:bodyPr anchor="ctr"/>
              <a:lstStyle/>
              <a:p>
                <a:pPr algn="ctr"/>
                <a:endParaRPr lang="zh-CN" altLang="zh-CN"/>
              </a:p>
            </p:txBody>
          </p:sp>
        </p:grpSp>
        <p:sp>
          <p:nvSpPr>
            <p:cNvPr id="40" name="Rectangle 148"/>
            <p:cNvSpPr>
              <a:spLocks noChangeArrowheads="1"/>
            </p:cNvSpPr>
            <p:nvPr/>
          </p:nvSpPr>
          <p:spPr bwMode="auto">
            <a:xfrm>
              <a:off x="3603625" y="3060438"/>
              <a:ext cx="1088760" cy="400110"/>
            </a:xfrm>
            <a:prstGeom prst="rect">
              <a:avLst/>
            </a:prstGeom>
            <a:noFill/>
            <a:ln w="9525">
              <a:noFill/>
              <a:miter lim="800000"/>
              <a:headEnd/>
              <a:tailEnd/>
            </a:ln>
          </p:spPr>
          <p:txBody>
            <a:bodyPr wrap="none">
              <a:spAutoFit/>
            </a:bodyPr>
            <a:lstStyle/>
            <a:p>
              <a:r>
                <a:rPr lang="en-US" altLang="zh-CN" sz="2000" b="1" dirty="0">
                  <a:solidFill>
                    <a:srgbClr val="FFFFFF"/>
                  </a:solidFill>
                  <a:latin typeface="黑体" pitchFamily="49" charset="-122"/>
                  <a:ea typeface="黑体" pitchFamily="49" charset="-122"/>
                </a:rPr>
                <a:t> </a:t>
              </a:r>
              <a:r>
                <a:rPr lang="zh-CN" altLang="en-US" sz="2000" b="1" dirty="0" smtClean="0">
                  <a:solidFill>
                    <a:srgbClr val="FFFFFF"/>
                  </a:solidFill>
                  <a:latin typeface="黑体" pitchFamily="49" charset="-122"/>
                  <a:ea typeface="黑体" pitchFamily="49" charset="-122"/>
                </a:rPr>
                <a:t>第二题</a:t>
              </a:r>
              <a:endParaRPr lang="zh-CN" altLang="en-US" sz="1600" dirty="0">
                <a:latin typeface="黑体" pitchFamily="49" charset="-122"/>
                <a:ea typeface="黑体" pitchFamily="49" charset="-122"/>
              </a:endParaRPr>
            </a:p>
          </p:txBody>
        </p:sp>
        <p:grpSp>
          <p:nvGrpSpPr>
            <p:cNvPr id="36" name="AutoShape 4"/>
            <p:cNvGrpSpPr>
              <a:grpSpLocks/>
            </p:cNvGrpSpPr>
            <p:nvPr/>
          </p:nvGrpSpPr>
          <p:grpSpPr bwMode="auto">
            <a:xfrm>
              <a:off x="3491880" y="3645024"/>
              <a:ext cx="2217738" cy="2636838"/>
              <a:chOff x="538" y="2319"/>
              <a:chExt cx="1397" cy="1502"/>
            </a:xfrm>
          </p:grpSpPr>
          <p:pic>
            <p:nvPicPr>
              <p:cNvPr id="68" name="AutoShape 4"/>
              <p:cNvPicPr>
                <a:picLocks noChangeArrowheads="1"/>
              </p:cNvPicPr>
              <p:nvPr/>
            </p:nvPicPr>
            <p:blipFill>
              <a:blip r:embed="rId6" cstate="print"/>
              <a:srcRect/>
              <a:stretch>
                <a:fillRect/>
              </a:stretch>
            </p:blipFill>
            <p:spPr bwMode="gray">
              <a:xfrm>
                <a:off x="538" y="2319"/>
                <a:ext cx="1397" cy="1502"/>
              </a:xfrm>
              <a:prstGeom prst="rect">
                <a:avLst/>
              </a:prstGeom>
              <a:noFill/>
            </p:spPr>
          </p:pic>
          <p:sp>
            <p:nvSpPr>
              <p:cNvPr id="69" name="Text Box 3"/>
              <p:cNvSpPr txBox="1">
                <a:spLocks noChangeArrowheads="1"/>
              </p:cNvSpPr>
              <p:nvPr/>
            </p:nvSpPr>
            <p:spPr bwMode="auto">
              <a:xfrm rot="5400000">
                <a:off x="556" y="2429"/>
                <a:ext cx="1362" cy="1272"/>
              </a:xfrm>
              <a:prstGeom prst="rect">
                <a:avLst/>
              </a:prstGeom>
              <a:noFill/>
              <a:ln w="9525">
                <a:noFill/>
                <a:miter lim="800000"/>
                <a:headEnd/>
                <a:tailEnd/>
              </a:ln>
            </p:spPr>
            <p:txBody>
              <a:bodyPr wrap="none" anchor="ctr"/>
              <a:lstStyle/>
              <a:p>
                <a:pPr algn="ctr"/>
                <a:endParaRPr lang="zh-CN" altLang="zh-CN"/>
              </a:p>
            </p:txBody>
          </p:sp>
        </p:grpSp>
      </p:grpSp>
      <p:grpSp>
        <p:nvGrpSpPr>
          <p:cNvPr id="37" name="组合 66"/>
          <p:cNvGrpSpPr/>
          <p:nvPr/>
        </p:nvGrpSpPr>
        <p:grpSpPr>
          <a:xfrm>
            <a:off x="6156176" y="3060438"/>
            <a:ext cx="2217738" cy="3104866"/>
            <a:chOff x="6156176" y="3060438"/>
            <a:chExt cx="2217738" cy="3104866"/>
          </a:xfrm>
        </p:grpSpPr>
        <p:sp>
          <p:nvSpPr>
            <p:cNvPr id="34" name="AutoShape 30"/>
            <p:cNvSpPr>
              <a:spLocks noChangeArrowheads="1"/>
            </p:cNvSpPr>
            <p:nvPr/>
          </p:nvSpPr>
          <p:spPr bwMode="gray">
            <a:xfrm flipV="1">
              <a:off x="6326188" y="3420950"/>
              <a:ext cx="1918220" cy="224074"/>
            </a:xfrm>
            <a:prstGeom prst="triangle">
              <a:avLst>
                <a:gd name="adj" fmla="val 50000"/>
              </a:avLst>
            </a:prstGeom>
            <a:gradFill rotWithShape="1">
              <a:gsLst>
                <a:gs pos="0">
                  <a:srgbClr val="33CC33"/>
                </a:gs>
                <a:gs pos="100000">
                  <a:schemeClr val="hlink">
                    <a:gamma/>
                    <a:tint val="0"/>
                    <a:invGamma/>
                  </a:schemeClr>
                </a:gs>
              </a:gsLst>
              <a:lin ang="5400000" scaled="1"/>
            </a:gradFill>
            <a:ln w="9525">
              <a:noFill/>
              <a:miter lim="800000"/>
              <a:headEnd/>
              <a:tailEnd/>
            </a:ln>
            <a:effectLst/>
          </p:spPr>
          <p:txBody>
            <a:bodyPr wrap="none" anchor="ctr"/>
            <a:lstStyle/>
            <a:p>
              <a:pPr algn="ctr">
                <a:defRPr/>
              </a:pPr>
              <a:endParaRPr lang="zh-CN" altLang="zh-CN">
                <a:latin typeface="Arial" pitchFamily="34" charset="0"/>
                <a:ea typeface="宋体" pitchFamily="2" charset="-122"/>
              </a:endParaRPr>
            </a:p>
          </p:txBody>
        </p:sp>
        <p:sp>
          <p:nvSpPr>
            <p:cNvPr id="41" name="Rectangle 148"/>
            <p:cNvSpPr>
              <a:spLocks noChangeArrowheads="1"/>
            </p:cNvSpPr>
            <p:nvPr/>
          </p:nvSpPr>
          <p:spPr bwMode="auto">
            <a:xfrm>
              <a:off x="6280150" y="3060438"/>
              <a:ext cx="1088760" cy="400110"/>
            </a:xfrm>
            <a:prstGeom prst="rect">
              <a:avLst/>
            </a:prstGeom>
            <a:noFill/>
            <a:ln w="9525">
              <a:noFill/>
              <a:miter lim="800000"/>
              <a:headEnd/>
              <a:tailEnd/>
            </a:ln>
          </p:spPr>
          <p:txBody>
            <a:bodyPr wrap="none">
              <a:spAutoFit/>
            </a:bodyPr>
            <a:lstStyle/>
            <a:p>
              <a:r>
                <a:rPr lang="en-US" altLang="zh-CN" sz="2000" b="1" dirty="0">
                  <a:solidFill>
                    <a:srgbClr val="FFFFFF"/>
                  </a:solidFill>
                  <a:latin typeface="黑体" pitchFamily="49" charset="-122"/>
                  <a:ea typeface="黑体" pitchFamily="49" charset="-122"/>
                </a:rPr>
                <a:t> </a:t>
              </a:r>
              <a:r>
                <a:rPr lang="zh-CN" altLang="en-US" sz="2000" b="1" dirty="0" smtClean="0">
                  <a:solidFill>
                    <a:srgbClr val="FFFFFF"/>
                  </a:solidFill>
                  <a:latin typeface="黑体" pitchFamily="49" charset="-122"/>
                  <a:ea typeface="黑体" pitchFamily="49" charset="-122"/>
                </a:rPr>
                <a:t>第三题</a:t>
              </a:r>
              <a:endParaRPr lang="zh-CN" altLang="en-US" sz="1600" dirty="0">
                <a:latin typeface="黑体" pitchFamily="49" charset="-122"/>
                <a:ea typeface="黑体" pitchFamily="49" charset="-122"/>
              </a:endParaRPr>
            </a:p>
          </p:txBody>
        </p:sp>
        <p:pic>
          <p:nvPicPr>
            <p:cNvPr id="74" name="AutoShape 4"/>
            <p:cNvPicPr>
              <a:picLocks noChangeArrowheads="1"/>
            </p:cNvPicPr>
            <p:nvPr/>
          </p:nvPicPr>
          <p:blipFill>
            <a:blip r:embed="rId6" cstate="print"/>
            <a:srcRect/>
            <a:stretch>
              <a:fillRect/>
            </a:stretch>
          </p:blipFill>
          <p:spPr bwMode="gray">
            <a:xfrm>
              <a:off x="6156176" y="3573016"/>
              <a:ext cx="2217738" cy="2592288"/>
            </a:xfrm>
            <a:prstGeom prst="rect">
              <a:avLst/>
            </a:prstGeom>
            <a:noFill/>
          </p:spPr>
        </p:pic>
      </p:grpSp>
      <p:sp>
        <p:nvSpPr>
          <p:cNvPr id="83" name="矩形 82"/>
          <p:cNvSpPr/>
          <p:nvPr/>
        </p:nvSpPr>
        <p:spPr>
          <a:xfrm>
            <a:off x="1115616" y="3933056"/>
            <a:ext cx="1512168" cy="2031325"/>
          </a:xfrm>
          <a:prstGeom prst="rect">
            <a:avLst/>
          </a:prstGeom>
        </p:spPr>
        <p:txBody>
          <a:bodyPr wrap="square">
            <a:spAutoFit/>
          </a:bodyPr>
          <a:lstStyle/>
          <a:p>
            <a:r>
              <a:rPr lang="zh-CN" altLang="en-US" dirty="0" smtClean="0">
                <a:latin typeface="黑体" pitchFamily="49" charset="-122"/>
                <a:ea typeface="黑体" pitchFamily="49" charset="-122"/>
              </a:rPr>
              <a:t>靠近眼睛的凸透镜。叫做（    ）。靠近被观察物体的凸透镜。叫做（       ）。</a:t>
            </a:r>
            <a:endParaRPr lang="zh-CN" altLang="en-US" dirty="0"/>
          </a:p>
        </p:txBody>
      </p:sp>
      <p:pic>
        <p:nvPicPr>
          <p:cNvPr id="2" name="Picture 2"/>
          <p:cNvPicPr>
            <a:picLocks noChangeAspect="1" noChangeArrowheads="1"/>
          </p:cNvPicPr>
          <p:nvPr/>
        </p:nvPicPr>
        <p:blipFill>
          <a:blip r:embed="rId8" cstate="print"/>
          <a:srcRect/>
          <a:stretch>
            <a:fillRect/>
          </a:stretch>
        </p:blipFill>
        <p:spPr bwMode="auto">
          <a:xfrm>
            <a:off x="7164288" y="1124744"/>
            <a:ext cx="1452934" cy="1692969"/>
          </a:xfrm>
          <a:prstGeom prst="rect">
            <a:avLst/>
          </a:prstGeom>
          <a:noFill/>
          <a:ln w="9525">
            <a:noFill/>
            <a:miter lim="800000"/>
            <a:headEnd/>
            <a:tailEnd/>
          </a:ln>
        </p:spPr>
      </p:pic>
      <p:sp>
        <p:nvSpPr>
          <p:cNvPr id="84" name="矩形 83"/>
          <p:cNvSpPr/>
          <p:nvPr/>
        </p:nvSpPr>
        <p:spPr>
          <a:xfrm>
            <a:off x="3707904" y="4005064"/>
            <a:ext cx="1584176" cy="2031325"/>
          </a:xfrm>
          <a:prstGeom prst="rect">
            <a:avLst/>
          </a:prstGeom>
        </p:spPr>
        <p:txBody>
          <a:bodyPr wrap="square">
            <a:spAutoFit/>
          </a:bodyPr>
          <a:lstStyle/>
          <a:p>
            <a:r>
              <a:rPr lang="zh-CN" altLang="en-US" dirty="0" smtClean="0">
                <a:latin typeface="黑体" pitchFamily="49" charset="-122"/>
                <a:ea typeface="黑体" pitchFamily="49" charset="-122"/>
              </a:rPr>
              <a:t>物镜的作用相当于（　　　）</a:t>
            </a:r>
            <a:endParaRPr lang="en-US" altLang="zh-CN" dirty="0" smtClean="0">
              <a:latin typeface="黑体" pitchFamily="49" charset="-122"/>
              <a:ea typeface="黑体" pitchFamily="49" charset="-122"/>
            </a:endParaRPr>
          </a:p>
          <a:p>
            <a:r>
              <a:rPr lang="zh-CN" altLang="en-US" dirty="0" smtClean="0">
                <a:latin typeface="黑体" pitchFamily="49" charset="-122"/>
                <a:ea typeface="黑体" pitchFamily="49" charset="-122"/>
              </a:rPr>
              <a:t>使被观察的物体成一个（　　　　　　　　）的实像。</a:t>
            </a:r>
          </a:p>
        </p:txBody>
      </p:sp>
      <p:sp>
        <p:nvSpPr>
          <p:cNvPr id="85" name="矩形 84"/>
          <p:cNvSpPr/>
          <p:nvPr/>
        </p:nvSpPr>
        <p:spPr>
          <a:xfrm>
            <a:off x="6372200" y="4005064"/>
            <a:ext cx="1584176" cy="2031325"/>
          </a:xfrm>
          <a:prstGeom prst="rect">
            <a:avLst/>
          </a:prstGeom>
        </p:spPr>
        <p:txBody>
          <a:bodyPr wrap="square">
            <a:spAutoFit/>
          </a:bodyPr>
          <a:lstStyle/>
          <a:p>
            <a:r>
              <a:rPr lang="zh-CN" altLang="en-US" dirty="0" smtClean="0">
                <a:latin typeface="黑体" pitchFamily="49" charset="-122"/>
                <a:ea typeface="黑体" pitchFamily="49" charset="-122"/>
              </a:rPr>
              <a:t>目镜的作用相当于（　　　）</a:t>
            </a:r>
            <a:endParaRPr lang="en-US" altLang="zh-CN" dirty="0" smtClean="0">
              <a:latin typeface="黑体" pitchFamily="49" charset="-122"/>
              <a:ea typeface="黑体" pitchFamily="49" charset="-122"/>
            </a:endParaRPr>
          </a:p>
          <a:p>
            <a:r>
              <a:rPr lang="zh-CN" altLang="en-US" dirty="0" smtClean="0">
                <a:latin typeface="黑体" pitchFamily="49" charset="-122"/>
                <a:ea typeface="黑体" pitchFamily="49" charset="-122"/>
              </a:rPr>
              <a:t>使被观察的物体成一个（　　　　　　　　）的虚像。</a:t>
            </a:r>
            <a:endParaRPr lang="zh-CN" altLang="en-US" dirty="0">
              <a:latin typeface="黑体" pitchFamily="49" charset="-122"/>
              <a:ea typeface="黑体" pitchFamily="49" charset="-122"/>
            </a:endParaRPr>
          </a:p>
        </p:txBody>
      </p:sp>
      <p:sp>
        <p:nvSpPr>
          <p:cNvPr id="63" name="TextBox 62"/>
          <p:cNvSpPr txBox="1"/>
          <p:nvPr/>
        </p:nvSpPr>
        <p:spPr>
          <a:xfrm>
            <a:off x="1547664" y="4509120"/>
            <a:ext cx="864096"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目镜</a:t>
            </a:r>
            <a:endParaRPr lang="zh-CN" altLang="en-US" b="1" dirty="0">
              <a:solidFill>
                <a:srgbClr val="FF0000"/>
              </a:solidFill>
              <a:effectLst>
                <a:outerShdw blurRad="38100" dist="38100" dir="2700000" algn="tl">
                  <a:srgbClr val="000000">
                    <a:alpha val="43137"/>
                  </a:srgbClr>
                </a:outerShdw>
              </a:effectLst>
            </a:endParaRPr>
          </a:p>
        </p:txBody>
      </p:sp>
      <p:sp>
        <p:nvSpPr>
          <p:cNvPr id="64" name="TextBox 63"/>
          <p:cNvSpPr txBox="1"/>
          <p:nvPr/>
        </p:nvSpPr>
        <p:spPr>
          <a:xfrm>
            <a:off x="1403648" y="5589240"/>
            <a:ext cx="864096"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物镜</a:t>
            </a:r>
            <a:endParaRPr lang="zh-CN" altLang="en-US" b="1" dirty="0">
              <a:solidFill>
                <a:srgbClr val="FF0000"/>
              </a:solidFill>
              <a:effectLst>
                <a:outerShdw blurRad="38100" dist="38100" dir="2700000" algn="tl">
                  <a:srgbClr val="000000">
                    <a:alpha val="43137"/>
                  </a:srgbClr>
                </a:outerShdw>
              </a:effectLst>
            </a:endParaRPr>
          </a:p>
        </p:txBody>
      </p:sp>
      <p:sp>
        <p:nvSpPr>
          <p:cNvPr id="65" name="TextBox 64"/>
          <p:cNvSpPr txBox="1"/>
          <p:nvPr/>
        </p:nvSpPr>
        <p:spPr>
          <a:xfrm>
            <a:off x="4355976" y="4293096"/>
            <a:ext cx="1008112"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照相机</a:t>
            </a:r>
            <a:endParaRPr lang="zh-CN" altLang="en-US" b="1" dirty="0">
              <a:solidFill>
                <a:srgbClr val="FF0000"/>
              </a:solidFill>
              <a:effectLst>
                <a:outerShdw blurRad="38100" dist="38100" dir="2700000" algn="tl">
                  <a:srgbClr val="000000">
                    <a:alpha val="43137"/>
                  </a:srgbClr>
                </a:outerShdw>
              </a:effectLst>
            </a:endParaRPr>
          </a:p>
        </p:txBody>
      </p:sp>
      <p:sp>
        <p:nvSpPr>
          <p:cNvPr id="66" name="TextBox 65"/>
          <p:cNvSpPr txBox="1"/>
          <p:nvPr/>
        </p:nvSpPr>
        <p:spPr>
          <a:xfrm>
            <a:off x="4139952" y="5085184"/>
            <a:ext cx="1368152"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倒立、缩小</a:t>
            </a:r>
            <a:endParaRPr lang="zh-CN" altLang="en-US" b="1" dirty="0">
              <a:solidFill>
                <a:srgbClr val="FF0000"/>
              </a:solidFill>
              <a:effectLst>
                <a:outerShdw blurRad="38100" dist="38100" dir="2700000" algn="tl">
                  <a:srgbClr val="000000">
                    <a:alpha val="43137"/>
                  </a:srgbClr>
                </a:outerShdw>
              </a:effectLst>
            </a:endParaRPr>
          </a:p>
        </p:txBody>
      </p:sp>
      <p:sp>
        <p:nvSpPr>
          <p:cNvPr id="67" name="TextBox 66"/>
          <p:cNvSpPr txBox="1"/>
          <p:nvPr/>
        </p:nvSpPr>
        <p:spPr>
          <a:xfrm>
            <a:off x="7092280" y="4293096"/>
            <a:ext cx="1008112"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放大镜</a:t>
            </a:r>
            <a:endParaRPr lang="zh-CN" altLang="en-US" b="1" dirty="0">
              <a:solidFill>
                <a:srgbClr val="FF0000"/>
              </a:solidFill>
              <a:effectLst>
                <a:outerShdw blurRad="38100" dist="38100" dir="2700000" algn="tl">
                  <a:srgbClr val="000000">
                    <a:alpha val="43137"/>
                  </a:srgbClr>
                </a:outerShdw>
              </a:effectLst>
            </a:endParaRPr>
          </a:p>
        </p:txBody>
      </p:sp>
      <p:sp>
        <p:nvSpPr>
          <p:cNvPr id="70" name="TextBox 69"/>
          <p:cNvSpPr txBox="1"/>
          <p:nvPr/>
        </p:nvSpPr>
        <p:spPr>
          <a:xfrm>
            <a:off x="6732240" y="5085184"/>
            <a:ext cx="1512168" cy="369332"/>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rPr>
              <a:t>正立、放大</a:t>
            </a:r>
            <a:endParaRPr lang="zh-CN" altLang="en-US" b="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blinds(horizontal)">
                                      <p:cBhvr>
                                        <p:cTn id="12" dur="500"/>
                                        <p:tgtEl>
                                          <p:spTgt spid="6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blinds(horizontal)">
                                      <p:cBhvr>
                                        <p:cTn id="17" dur="500"/>
                                        <p:tgtEl>
                                          <p:spTgt spid="6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blinds(horizontal)">
                                      <p:cBhvr>
                                        <p:cTn id="22" dur="500"/>
                                        <p:tgtEl>
                                          <p:spTgt spid="6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blinds(horizontal)">
                                      <p:cBhvr>
                                        <p:cTn id="27" dur="500"/>
                                        <p:tgtEl>
                                          <p:spTgt spid="6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blinds(horizontal)">
                                      <p:cBhvr>
                                        <p:cTn id="3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7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组合 5"/>
          <p:cNvGrpSpPr/>
          <p:nvPr/>
        </p:nvGrpSpPr>
        <p:grpSpPr>
          <a:xfrm>
            <a:off x="899592" y="1268760"/>
            <a:ext cx="1224136" cy="1408222"/>
            <a:chOff x="899592" y="2924944"/>
            <a:chExt cx="1224136" cy="1408222"/>
          </a:xfrm>
        </p:grpSpPr>
        <p:grpSp>
          <p:nvGrpSpPr>
            <p:cNvPr id="3" name="Group 106"/>
            <p:cNvGrpSpPr>
              <a:grpSpLocks/>
            </p:cNvGrpSpPr>
            <p:nvPr/>
          </p:nvGrpSpPr>
          <p:grpSpPr bwMode="auto">
            <a:xfrm>
              <a:off x="899592" y="2924944"/>
              <a:ext cx="1080120" cy="1008112"/>
              <a:chOff x="1803" y="999"/>
              <a:chExt cx="771" cy="990"/>
            </a:xfrm>
          </p:grpSpPr>
          <p:grpSp>
            <p:nvGrpSpPr>
              <p:cNvPr id="4" name="Group 107"/>
              <p:cNvGrpSpPr>
                <a:grpSpLocks/>
              </p:cNvGrpSpPr>
              <p:nvPr/>
            </p:nvGrpSpPr>
            <p:grpSpPr bwMode="auto">
              <a:xfrm>
                <a:off x="1803" y="999"/>
                <a:ext cx="771" cy="990"/>
                <a:chOff x="1803" y="999"/>
                <a:chExt cx="771" cy="990"/>
              </a:xfrm>
            </p:grpSpPr>
            <p:grpSp>
              <p:nvGrpSpPr>
                <p:cNvPr id="5" name="Group 108"/>
                <p:cNvGrpSpPr>
                  <a:grpSpLocks/>
                </p:cNvGrpSpPr>
                <p:nvPr/>
              </p:nvGrpSpPr>
              <p:grpSpPr bwMode="auto">
                <a:xfrm>
                  <a:off x="1803" y="999"/>
                  <a:ext cx="771" cy="990"/>
                  <a:chOff x="1803" y="999"/>
                  <a:chExt cx="771" cy="990"/>
                </a:xfrm>
              </p:grpSpPr>
              <p:sp>
                <p:nvSpPr>
                  <p:cNvPr id="31"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32"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33"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34"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35"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36"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30"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 name="Group 116"/>
              <p:cNvGrpSpPr>
                <a:grpSpLocks/>
              </p:cNvGrpSpPr>
              <p:nvPr/>
            </p:nvGrpSpPr>
            <p:grpSpPr bwMode="auto">
              <a:xfrm>
                <a:off x="2142" y="1359"/>
                <a:ext cx="343" cy="408"/>
                <a:chOff x="2142" y="1359"/>
                <a:chExt cx="343" cy="408"/>
              </a:xfrm>
            </p:grpSpPr>
            <p:sp>
              <p:nvSpPr>
                <p:cNvPr id="11"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12"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13"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14"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15"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16"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17"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18"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19"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20"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21"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22"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24"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25"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26"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27"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28"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8" name="TextBox 7"/>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合作提示</a:t>
              </a:r>
              <a:endParaRPr lang="zh-CN" altLang="en-US" sz="2000" b="1" i="1" dirty="0">
                <a:solidFill>
                  <a:srgbClr val="FF0000"/>
                </a:solidFill>
                <a:effectLst>
                  <a:outerShdw blurRad="38100" dist="38100" dir="2700000" algn="tl">
                    <a:srgbClr val="000000">
                      <a:alpha val="43137"/>
                    </a:srgbClr>
                  </a:outerShdw>
                </a:effectLst>
              </a:endParaRPr>
            </a:p>
          </p:txBody>
        </p:sp>
      </p:grpSp>
      <p:sp>
        <p:nvSpPr>
          <p:cNvPr id="37" name="TextBox 36"/>
          <p:cNvSpPr txBox="1"/>
          <p:nvPr/>
        </p:nvSpPr>
        <p:spPr>
          <a:xfrm>
            <a:off x="2987824" y="1844824"/>
            <a:ext cx="4104456" cy="369332"/>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提示：学生做完练习题后教师总结提示！</a:t>
            </a:r>
            <a:endParaRPr lang="zh-CN" altLang="en-US" b="1" dirty="0">
              <a:solidFill>
                <a:srgbClr val="FF0000"/>
              </a:solidFill>
            </a:endParaRPr>
          </a:p>
        </p:txBody>
      </p:sp>
      <p:grpSp>
        <p:nvGrpSpPr>
          <p:cNvPr id="7" name="组合 71"/>
          <p:cNvGrpSpPr/>
          <p:nvPr/>
        </p:nvGrpSpPr>
        <p:grpSpPr>
          <a:xfrm>
            <a:off x="1403648" y="2564904"/>
            <a:ext cx="6624736" cy="936104"/>
            <a:chOff x="1259632" y="2724483"/>
            <a:chExt cx="6624736" cy="1208573"/>
          </a:xfrm>
        </p:grpSpPr>
        <p:grpSp>
          <p:nvGrpSpPr>
            <p:cNvPr id="9" name="组合 70"/>
            <p:cNvGrpSpPr/>
            <p:nvPr/>
          </p:nvGrpSpPr>
          <p:grpSpPr>
            <a:xfrm>
              <a:off x="1259632" y="2814441"/>
              <a:ext cx="6624736" cy="1118615"/>
              <a:chOff x="1259632" y="2814441"/>
              <a:chExt cx="6624736" cy="1118615"/>
            </a:xfrm>
          </p:grpSpPr>
          <p:grpSp>
            <p:nvGrpSpPr>
              <p:cNvPr id="10" name="矩形 9"/>
              <p:cNvGrpSpPr>
                <a:grpSpLocks/>
              </p:cNvGrpSpPr>
              <p:nvPr/>
            </p:nvGrpSpPr>
            <p:grpSpPr bwMode="auto">
              <a:xfrm>
                <a:off x="1259632" y="2984892"/>
                <a:ext cx="6624736" cy="948164"/>
                <a:chOff x="845" y="899"/>
                <a:chExt cx="3978" cy="556"/>
              </a:xfrm>
            </p:grpSpPr>
            <p:pic>
              <p:nvPicPr>
                <p:cNvPr id="65" name="矩形 9"/>
                <p:cNvPicPr>
                  <a:picLocks noChangeArrowheads="1"/>
                </p:cNvPicPr>
                <p:nvPr/>
              </p:nvPicPr>
              <p:blipFill>
                <a:blip r:embed="rId4" cstate="print"/>
                <a:srcRect/>
                <a:stretch>
                  <a:fillRect/>
                </a:stretch>
              </p:blipFill>
              <p:spPr bwMode="auto">
                <a:xfrm>
                  <a:off x="845" y="899"/>
                  <a:ext cx="3978" cy="556"/>
                </a:xfrm>
                <a:prstGeom prst="rect">
                  <a:avLst/>
                </a:prstGeom>
                <a:noFill/>
              </p:spPr>
            </p:pic>
            <p:sp>
              <p:nvSpPr>
                <p:cNvPr id="66" name="Text Box 12"/>
                <p:cNvSpPr txBox="1">
                  <a:spLocks noChangeArrowheads="1"/>
                </p:cNvSpPr>
                <p:nvPr/>
              </p:nvSpPr>
              <p:spPr bwMode="auto">
                <a:xfrm>
                  <a:off x="855" y="909"/>
                  <a:ext cx="3960" cy="540"/>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sp>
            <p:nvSpPr>
              <p:cNvPr id="64" name="Text Box 15"/>
              <p:cNvSpPr txBox="1">
                <a:spLocks noChangeArrowheads="1"/>
              </p:cNvSpPr>
              <p:nvPr/>
            </p:nvSpPr>
            <p:spPr bwMode="auto">
              <a:xfrm>
                <a:off x="1666626" y="2814441"/>
                <a:ext cx="592232" cy="295594"/>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52" name="Text Box 58"/>
              <p:cNvSpPr txBox="1">
                <a:spLocks noChangeArrowheads="1"/>
              </p:cNvSpPr>
              <p:nvPr/>
            </p:nvSpPr>
            <p:spPr bwMode="auto">
              <a:xfrm>
                <a:off x="2555776" y="3068960"/>
                <a:ext cx="4252913" cy="437043"/>
              </a:xfrm>
              <a:prstGeom prst="rect">
                <a:avLst/>
              </a:prstGeom>
              <a:noFill/>
              <a:ln w="9525">
                <a:noFill/>
                <a:miter lim="800000"/>
                <a:headEnd/>
                <a:tailEnd/>
              </a:ln>
            </p:spPr>
            <p:txBody>
              <a:bodyPr>
                <a:spAutoFit/>
              </a:bodyPr>
              <a:lstStyle/>
              <a:p>
                <a:pPr>
                  <a:lnSpc>
                    <a:spcPct val="120000"/>
                  </a:lnSpc>
                </a:pPr>
                <a:endParaRPr lang="zh-CN" altLang="en-US" sz="2000" dirty="0">
                  <a:ea typeface="黑体" pitchFamily="49" charset="-122"/>
                </a:endParaRPr>
              </a:p>
            </p:txBody>
          </p:sp>
        </p:grpSp>
        <p:sp>
          <p:nvSpPr>
            <p:cNvPr id="49" name="TextBox 19"/>
            <p:cNvSpPr txBox="1">
              <a:spLocks noChangeArrowheads="1"/>
            </p:cNvSpPr>
            <p:nvPr/>
          </p:nvSpPr>
          <p:spPr bwMode="auto">
            <a:xfrm>
              <a:off x="1763688" y="2724483"/>
              <a:ext cx="357188" cy="292115"/>
            </a:xfrm>
            <a:prstGeom prst="rect">
              <a:avLst/>
            </a:prstGeom>
            <a:noFill/>
            <a:ln w="9525">
              <a:noFill/>
              <a:miter lim="800000"/>
              <a:headEnd/>
              <a:tailEnd/>
            </a:ln>
          </p:spPr>
          <p:txBody>
            <a:bodyPr>
              <a:spAutoFit/>
            </a:bodyPr>
            <a:lstStyle/>
            <a:p>
              <a:r>
                <a:rPr lang="en-US" altLang="zh-CN" sz="2400" b="1" dirty="0">
                  <a:solidFill>
                    <a:schemeClr val="bg1"/>
                  </a:solidFill>
                </a:rPr>
                <a:t>1</a:t>
              </a:r>
              <a:endParaRPr lang="zh-CN" altLang="en-US" sz="2400" b="1" dirty="0">
                <a:solidFill>
                  <a:schemeClr val="bg1"/>
                </a:solidFill>
              </a:endParaRPr>
            </a:p>
          </p:txBody>
        </p:sp>
      </p:grpSp>
      <p:sp>
        <p:nvSpPr>
          <p:cNvPr id="75" name="矩形 74"/>
          <p:cNvSpPr/>
          <p:nvPr/>
        </p:nvSpPr>
        <p:spPr>
          <a:xfrm>
            <a:off x="1691680" y="2996952"/>
            <a:ext cx="6192688" cy="369332"/>
          </a:xfrm>
          <a:prstGeom prst="rect">
            <a:avLst/>
          </a:prstGeom>
        </p:spPr>
        <p:txBody>
          <a:bodyPr wrap="square">
            <a:spAutoFit/>
          </a:bodyPr>
          <a:lstStyle/>
          <a:p>
            <a:r>
              <a:rPr lang="zh-CN" altLang="en-US" b="1" dirty="0" smtClean="0">
                <a:effectLst>
                  <a:outerShdw blurRad="38100" dist="38100" dir="2700000" algn="tl">
                    <a:srgbClr val="000000">
                      <a:alpha val="43137"/>
                    </a:srgbClr>
                  </a:outerShdw>
                </a:effectLst>
                <a:latin typeface="黑体" pitchFamily="49" charset="-122"/>
                <a:ea typeface="黑体" pitchFamily="49" charset="-122"/>
              </a:rPr>
              <a:t>望远镜的光路图。如下图。</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pic>
        <p:nvPicPr>
          <p:cNvPr id="3074" name="Picture 2"/>
          <p:cNvPicPr>
            <a:picLocks noChangeAspect="1" noChangeArrowheads="1"/>
          </p:cNvPicPr>
          <p:nvPr/>
        </p:nvPicPr>
        <p:blipFill>
          <a:blip r:embed="rId5" cstate="print"/>
          <a:srcRect/>
          <a:stretch>
            <a:fillRect/>
          </a:stretch>
        </p:blipFill>
        <p:spPr bwMode="auto">
          <a:xfrm>
            <a:off x="1547664" y="3789040"/>
            <a:ext cx="6048672" cy="208823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AutoShape 4"/>
          <p:cNvGrpSpPr>
            <a:grpSpLocks/>
          </p:cNvGrpSpPr>
          <p:nvPr/>
        </p:nvGrpSpPr>
        <p:grpSpPr bwMode="auto">
          <a:xfrm>
            <a:off x="1547664" y="1894186"/>
            <a:ext cx="6943683" cy="4963814"/>
            <a:chOff x="568" y="1029"/>
            <a:chExt cx="4654" cy="645"/>
          </a:xfrm>
        </p:grpSpPr>
        <p:pic>
          <p:nvPicPr>
            <p:cNvPr id="32" name="AutoShape 4"/>
            <p:cNvPicPr>
              <a:picLocks noChangeArrowheads="1"/>
            </p:cNvPicPr>
            <p:nvPr/>
          </p:nvPicPr>
          <p:blipFill>
            <a:blip r:embed="rId2" cstate="print"/>
            <a:srcRect/>
            <a:stretch>
              <a:fillRect/>
            </a:stretch>
          </p:blipFill>
          <p:spPr bwMode="gray">
            <a:xfrm>
              <a:off x="568" y="1029"/>
              <a:ext cx="4654" cy="645"/>
            </a:xfrm>
            <a:prstGeom prst="rect">
              <a:avLst/>
            </a:prstGeom>
            <a:noFill/>
          </p:spPr>
        </p:pic>
        <p:sp>
          <p:nvSpPr>
            <p:cNvPr id="3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sp>
        <p:nvSpPr>
          <p:cNvPr id="4" name="Text Box 4"/>
          <p:cNvSpPr txBox="1">
            <a:spLocks noChangeArrowheads="1"/>
          </p:cNvSpPr>
          <p:nvPr/>
        </p:nvSpPr>
        <p:spPr bwMode="auto">
          <a:xfrm>
            <a:off x="1403648" y="1340768"/>
            <a:ext cx="3048000" cy="914400"/>
          </a:xfrm>
          <a:prstGeom prst="rect">
            <a:avLst/>
          </a:prstGeom>
          <a:noFill/>
          <a:ln w="9525" algn="ctr">
            <a:noFill/>
            <a:miter lim="800000"/>
            <a:headEnd/>
            <a:tailEnd/>
          </a:ln>
        </p:spPr>
        <p:txBody>
          <a:bodyPr anchor="ctr"/>
          <a:lstStyle/>
          <a:p>
            <a:pPr algn="ctr"/>
            <a:r>
              <a:rPr lang="zh-CN" altLang="en-US" sz="2800" b="1" dirty="0">
                <a:solidFill>
                  <a:schemeClr val="tx2"/>
                </a:solidFill>
                <a:latin typeface="隶书" pitchFamily="1" charset="-122"/>
                <a:ea typeface="隶书" pitchFamily="1" charset="-122"/>
              </a:rPr>
              <a:t>疑 问</a:t>
            </a:r>
          </a:p>
        </p:txBody>
      </p:sp>
      <p:sp>
        <p:nvSpPr>
          <p:cNvPr id="5" name="Text Box 6"/>
          <p:cNvSpPr txBox="1">
            <a:spLocks noChangeArrowheads="1"/>
          </p:cNvSpPr>
          <p:nvPr/>
        </p:nvSpPr>
        <p:spPr bwMode="auto">
          <a:xfrm>
            <a:off x="1907704" y="3933056"/>
            <a:ext cx="6477000" cy="892552"/>
          </a:xfrm>
          <a:prstGeom prst="rect">
            <a:avLst/>
          </a:prstGeom>
          <a:noFill/>
          <a:ln w="9525">
            <a:noFill/>
            <a:miter lim="800000"/>
            <a:headEnd/>
            <a:tailEnd/>
          </a:ln>
        </p:spPr>
        <p:txBody>
          <a:bodyPr>
            <a:spAutoFit/>
          </a:bodyPr>
          <a:lstStyle/>
          <a:p>
            <a:r>
              <a:rPr lang="zh-CN" altLang="en-US" sz="3200" dirty="0">
                <a:latin typeface="楷体_GB2312" pitchFamily="49" charset="-122"/>
                <a:ea typeface="楷体_GB2312" pitchFamily="49" charset="-122"/>
              </a:rPr>
              <a:t>    </a:t>
            </a:r>
            <a:r>
              <a:rPr lang="zh-CN" altLang="en-US" sz="2000" b="1" dirty="0">
                <a:solidFill>
                  <a:srgbClr val="FF0000"/>
                </a:solidFill>
                <a:effectLst>
                  <a:outerShdw blurRad="38100" dist="38100" dir="2700000" algn="tl">
                    <a:srgbClr val="000000">
                      <a:alpha val="43137"/>
                    </a:srgbClr>
                  </a:outerShdw>
                </a:effectLst>
                <a:latin typeface="楷体_GB2312" pitchFamily="49" charset="-122"/>
                <a:ea typeface="楷体_GB2312" pitchFamily="49" charset="-122"/>
              </a:rPr>
              <a:t>原来，我们能不能看清一个物体，它对我们的眼睛所成</a:t>
            </a:r>
            <a:r>
              <a:rPr lang="zh-CN" altLang="en-US" sz="2000" b="1" dirty="0">
                <a:solidFill>
                  <a:srgbClr val="FF0000"/>
                </a:solidFill>
                <a:effectLst>
                  <a:outerShdw blurRad="38100" dist="38100" dir="2700000" algn="tl">
                    <a:srgbClr val="000000">
                      <a:alpha val="43137"/>
                    </a:srgbClr>
                  </a:outerShdw>
                </a:effectLst>
                <a:ea typeface="楷体_GB2312" pitchFamily="49" charset="-122"/>
              </a:rPr>
              <a:t>“</a:t>
            </a:r>
            <a:r>
              <a:rPr lang="zh-CN" altLang="en-US" sz="2000" b="1" dirty="0">
                <a:solidFill>
                  <a:srgbClr val="FF0000"/>
                </a:solidFill>
                <a:effectLst>
                  <a:outerShdw blurRad="38100" dist="38100" dir="2700000" algn="tl">
                    <a:srgbClr val="000000">
                      <a:alpha val="43137"/>
                    </a:srgbClr>
                  </a:outerShdw>
                </a:effectLst>
                <a:latin typeface="楷体_GB2312" pitchFamily="49" charset="-122"/>
                <a:ea typeface="楷体_GB2312" pitchFamily="49" charset="-122"/>
              </a:rPr>
              <a:t>视角</a:t>
            </a:r>
            <a:r>
              <a:rPr lang="zh-CN" altLang="en-US" sz="2000" b="1" dirty="0">
                <a:solidFill>
                  <a:srgbClr val="FF0000"/>
                </a:solidFill>
                <a:effectLst>
                  <a:outerShdw blurRad="38100" dist="38100" dir="2700000" algn="tl">
                    <a:srgbClr val="000000">
                      <a:alpha val="43137"/>
                    </a:srgbClr>
                  </a:outerShdw>
                </a:effectLst>
                <a:ea typeface="楷体_GB2312" pitchFamily="49" charset="-122"/>
              </a:rPr>
              <a:t>”</a:t>
            </a:r>
            <a:r>
              <a:rPr lang="zh-CN" altLang="en-US" sz="2000" b="1" dirty="0">
                <a:solidFill>
                  <a:srgbClr val="FF0000"/>
                </a:solidFill>
                <a:effectLst>
                  <a:outerShdw blurRad="38100" dist="38100" dir="2700000" algn="tl">
                    <a:srgbClr val="000000">
                      <a:alpha val="43137"/>
                    </a:srgbClr>
                  </a:outerShdw>
                </a:effectLst>
                <a:latin typeface="楷体_GB2312" pitchFamily="49" charset="-122"/>
                <a:ea typeface="楷体_GB2312" pitchFamily="49" charset="-122"/>
              </a:rPr>
              <a:t>的大小十分重要。</a:t>
            </a:r>
          </a:p>
        </p:txBody>
      </p:sp>
      <p:pic>
        <p:nvPicPr>
          <p:cNvPr id="6" name="Picture 7" descr="图片3"/>
          <p:cNvPicPr>
            <a:picLocks noChangeAspect="1" noChangeArrowheads="1"/>
          </p:cNvPicPr>
          <p:nvPr/>
        </p:nvPicPr>
        <p:blipFill>
          <a:blip r:embed="rId3" cstate="print"/>
          <a:srcRect/>
          <a:stretch>
            <a:fillRect/>
          </a:stretch>
        </p:blipFill>
        <p:spPr bwMode="auto">
          <a:xfrm>
            <a:off x="4499992" y="1124744"/>
            <a:ext cx="1595438" cy="1600200"/>
          </a:xfrm>
          <a:prstGeom prst="rect">
            <a:avLst/>
          </a:prstGeom>
          <a:noFill/>
          <a:ln w="9525">
            <a:noFill/>
            <a:miter lim="800000"/>
            <a:headEnd/>
            <a:tailEnd/>
          </a:ln>
        </p:spPr>
      </p:pic>
      <p:sp>
        <p:nvSpPr>
          <p:cNvPr id="7" name="Text Box 5"/>
          <p:cNvSpPr txBox="1">
            <a:spLocks noChangeArrowheads="1"/>
          </p:cNvSpPr>
          <p:nvPr/>
        </p:nvSpPr>
        <p:spPr bwMode="auto">
          <a:xfrm>
            <a:off x="1907704" y="2996952"/>
            <a:ext cx="5661248" cy="519113"/>
          </a:xfrm>
          <a:prstGeom prst="rect">
            <a:avLst/>
          </a:prstGeom>
          <a:noFill/>
          <a:ln w="9525" algn="ctr">
            <a:noFill/>
            <a:miter lim="800000"/>
            <a:headEnd/>
            <a:tailEnd/>
          </a:ln>
        </p:spPr>
        <p:txBody>
          <a:bodyPr/>
          <a:lstStyle/>
          <a:p>
            <a:pPr algn="ctr"/>
            <a:r>
              <a:rPr lang="zh-CN" altLang="en-US" sz="2000" b="1" dirty="0">
                <a:solidFill>
                  <a:srgbClr val="3333FF"/>
                </a:solidFill>
                <a:effectLst>
                  <a:outerShdw blurRad="38100" dist="38100" dir="2700000" algn="tl">
                    <a:srgbClr val="000000">
                      <a:alpha val="43137"/>
                    </a:srgbClr>
                  </a:outerShdw>
                </a:effectLst>
                <a:ea typeface="黑体" pitchFamily="49" charset="-122"/>
              </a:rPr>
              <a:t>物体距离物镜很远，它的像却离物镜很近？</a:t>
            </a:r>
          </a:p>
        </p:txBody>
      </p:sp>
      <p:grpSp>
        <p:nvGrpSpPr>
          <p:cNvPr id="8" name="组合 5"/>
          <p:cNvGrpSpPr/>
          <p:nvPr/>
        </p:nvGrpSpPr>
        <p:grpSpPr>
          <a:xfrm>
            <a:off x="755576" y="1268760"/>
            <a:ext cx="1008112" cy="1033365"/>
            <a:chOff x="899592" y="4509120"/>
            <a:chExt cx="1224136" cy="1713515"/>
          </a:xfrm>
        </p:grpSpPr>
        <p:grpSp>
          <p:nvGrpSpPr>
            <p:cNvPr id="9" name="Group 72"/>
            <p:cNvGrpSpPr>
              <a:grpSpLocks/>
            </p:cNvGrpSpPr>
            <p:nvPr/>
          </p:nvGrpSpPr>
          <p:grpSpPr bwMode="auto">
            <a:xfrm>
              <a:off x="971600" y="4509120"/>
              <a:ext cx="1152128" cy="1080120"/>
              <a:chOff x="2931" y="1000"/>
              <a:chExt cx="771" cy="990"/>
            </a:xfrm>
          </p:grpSpPr>
          <p:grpSp>
            <p:nvGrpSpPr>
              <p:cNvPr id="11" name="Group 73"/>
              <p:cNvGrpSpPr>
                <a:grpSpLocks/>
              </p:cNvGrpSpPr>
              <p:nvPr/>
            </p:nvGrpSpPr>
            <p:grpSpPr bwMode="auto">
              <a:xfrm>
                <a:off x="2931" y="1000"/>
                <a:ext cx="771" cy="990"/>
                <a:chOff x="2931" y="1000"/>
                <a:chExt cx="771" cy="990"/>
              </a:xfrm>
            </p:grpSpPr>
            <p:sp>
              <p:nvSpPr>
                <p:cNvPr id="21"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2"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3"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4"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5"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6"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7"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12" name="Group 81"/>
              <p:cNvGrpSpPr>
                <a:grpSpLocks/>
              </p:cNvGrpSpPr>
              <p:nvPr/>
            </p:nvGrpSpPr>
            <p:grpSpPr bwMode="auto">
              <a:xfrm>
                <a:off x="3207" y="1365"/>
                <a:ext cx="403" cy="375"/>
                <a:chOff x="3207" y="1365"/>
                <a:chExt cx="403" cy="375"/>
              </a:xfrm>
            </p:grpSpPr>
            <p:sp>
              <p:nvSpPr>
                <p:cNvPr id="13"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4"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5"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6"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7"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8"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9"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20"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10" name="TextBox 9"/>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28" name="矩形 27"/>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29" name="Picture 4" descr="BD19819_"/>
          <p:cNvPicPr>
            <a:picLocks noChangeAspect="1" noChangeArrowheads="1"/>
          </p:cNvPicPr>
          <p:nvPr/>
        </p:nvPicPr>
        <p:blipFill>
          <a:blip r:embed="rId4" cstate="print"/>
          <a:srcRect/>
          <a:stretch>
            <a:fillRect/>
          </a:stretch>
        </p:blipFill>
        <p:spPr bwMode="auto">
          <a:xfrm>
            <a:off x="755576" y="188640"/>
            <a:ext cx="1155758" cy="864195"/>
          </a:xfrm>
          <a:prstGeom prst="rect">
            <a:avLst/>
          </a:prstGeom>
          <a:noFill/>
        </p:spPr>
      </p:pic>
      <p:sp>
        <p:nvSpPr>
          <p:cNvPr id="30" name="TextBox 29"/>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586</TotalTime>
  <Words>3682</Words>
  <Application>Microsoft Office PowerPoint</Application>
  <PresentationFormat>全屏显示(4:3)</PresentationFormat>
  <Paragraphs>281</Paragraphs>
  <Slides>21</Slides>
  <Notes>20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微软用户</cp:lastModifiedBy>
  <cp:revision>174</cp:revision>
  <dcterms:created xsi:type="dcterms:W3CDTF">2014-11-09T01:05:18Z</dcterms:created>
  <dcterms:modified xsi:type="dcterms:W3CDTF">2014-11-17T01:16:25Z</dcterms:modified>
</cp:coreProperties>
</file>