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8" r:id="rId1"/>
  </p:sldMasterIdLst>
  <p:notesMasterIdLst>
    <p:notesMasterId r:id="rId30"/>
  </p:notesMasterIdLst>
  <p:sldIdLst>
    <p:sldId id="497" r:id="rId2"/>
    <p:sldId id="498" r:id="rId3"/>
    <p:sldId id="499" r:id="rId4"/>
    <p:sldId id="500" r:id="rId5"/>
    <p:sldId id="501" r:id="rId6"/>
    <p:sldId id="502" r:id="rId7"/>
    <p:sldId id="503" r:id="rId8"/>
    <p:sldId id="504" r:id="rId9"/>
    <p:sldId id="505" r:id="rId10"/>
    <p:sldId id="506" r:id="rId11"/>
    <p:sldId id="507" r:id="rId12"/>
    <p:sldId id="508" r:id="rId13"/>
    <p:sldId id="509" r:id="rId14"/>
    <p:sldId id="510" r:id="rId15"/>
    <p:sldId id="511" r:id="rId16"/>
    <p:sldId id="380" r:id="rId17"/>
    <p:sldId id="386" r:id="rId18"/>
    <p:sldId id="381" r:id="rId19"/>
    <p:sldId id="401" r:id="rId20"/>
    <p:sldId id="513" r:id="rId21"/>
    <p:sldId id="514" r:id="rId22"/>
    <p:sldId id="515" r:id="rId23"/>
    <p:sldId id="516" r:id="rId24"/>
    <p:sldId id="517" r:id="rId25"/>
    <p:sldId id="384" r:id="rId26"/>
    <p:sldId id="512" r:id="rId27"/>
    <p:sldId id="519" r:id="rId28"/>
    <p:sldId id="520" r:id="rId2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653" autoAdjust="0"/>
  </p:normalViewPr>
  <p:slideViewPr>
    <p:cSldViewPr snapToGrid="0">
      <p:cViewPr varScale="1">
        <p:scale>
          <a:sx n="110" d="100"/>
          <a:sy n="110" d="100"/>
        </p:scale>
        <p:origin x="45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AB5B0-71D8-4966-A289-55B5E55E9FDC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06517-4456-481C-AA58-90417146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388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2248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7</a:t>
            </a:fld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498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06517-4456-481C-AA58-9041714613E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75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b="1" dirty="0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06517-4456-481C-AA58-9041714613E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015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06517-4456-481C-AA58-9041714613E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071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06517-4456-481C-AA58-9041714613E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29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334212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431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065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2020/4/22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305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2020/4/22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599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6995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509477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588843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探究新知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257060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巩固练习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2723065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510446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课堂小结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13656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课后作业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2609622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88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8305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5980588" y="23689"/>
            <a:ext cx="2459420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324">
              <a:defRPr/>
            </a:pP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5.4 </a:t>
            </a:r>
            <a:r>
              <a:rPr lang="zh-CN" altLang="en-US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眼睛和眼镜</a:t>
            </a: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</a:p>
        </p:txBody>
      </p:sp>
      <p:grpSp>
        <p:nvGrpSpPr>
          <p:cNvPr id="14" name="组合 5"/>
          <p:cNvGrpSpPr/>
          <p:nvPr userDrawn="1"/>
        </p:nvGrpSpPr>
        <p:grpSpPr bwMode="auto">
          <a:xfrm>
            <a:off x="-7031" y="44021"/>
            <a:ext cx="1835831" cy="356694"/>
            <a:chOff x="-19612" y="-12043"/>
            <a:chExt cx="2447406" cy="475593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-19612" y="463550"/>
              <a:ext cx="2447406" cy="0"/>
            </a:xfrm>
            <a:prstGeom prst="line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415" y="-12043"/>
              <a:ext cx="486916" cy="43114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sz="14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64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</p:sldLayoutIdLst>
  <p:timing>
    <p:tnLst>
      <p:par>
        <p:cTn id="1" dur="indefinite" restart="never" nodeType="tmRoot"/>
      </p:par>
    </p:tnLst>
  </p:timing>
  <p:txStyles>
    <p:titleStyle>
      <a:lvl1pPr algn="l" defTabSz="68532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32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&#25581;&#31192;&#36817;&#35270;&#30524;&#19982;&#36828;&#35270;&#30524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&#30524;&#30555;&#30475;&#36817;&#22788;&#30340;&#29289;&#20307;.swf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hyperlink" Target="&#30524;&#30555;&#30475;&#36828;&#22788;&#30340;&#29289;&#20307;.swf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30524;&#30555;.swf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" y="794"/>
            <a:ext cx="9138359" cy="514191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6305" y="2571751"/>
            <a:ext cx="6851390" cy="669914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4</a:t>
            </a:r>
            <a:r>
              <a:rPr lang="zh-CN" altLang="en-US" sz="4400" b="1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节  眼睛和眼镜   </a:t>
            </a:r>
          </a:p>
        </p:txBody>
      </p:sp>
      <p:sp>
        <p:nvSpPr>
          <p:cNvPr id="3" name="矩形 2"/>
          <p:cNvSpPr/>
          <p:nvPr/>
        </p:nvSpPr>
        <p:spPr>
          <a:xfrm>
            <a:off x="1339978" y="1339750"/>
            <a:ext cx="6464045" cy="845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165"/>
            <a:r>
              <a:rPr lang="zh-CN" altLang="en-US" sz="4800" b="1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第五章 透镜及其应用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8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0284" y="1366218"/>
            <a:ext cx="8613658" cy="32421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的眼球好像一架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照相机，晶状体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和角膜的共同作用相当于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镜。它能够在一定范围内自动调节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和进入眼睛的光的强度。在适当的照明条件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下，物体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能在视网膜上形成一个缩小、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的实像。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5663" y="2756470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焦距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68842" y="3420275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倒立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91888" y="2144840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凸透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441501" y="647951"/>
            <a:ext cx="1878440" cy="476778"/>
            <a:chOff x="497257" y="753279"/>
            <a:chExt cx="1881032" cy="477879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165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194235" y="562695"/>
            <a:ext cx="7023039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若晶状体不能调节或调节能力减弱会出现什么情况呢？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01824" y="1388192"/>
            <a:ext cx="3338863" cy="415242"/>
          </a:xfrm>
          <a:prstGeom prst="rect">
            <a:avLst/>
          </a:prstGeom>
          <a:noFill/>
          <a:ln w="9525">
            <a:solidFill>
              <a:srgbClr val="3D8F95"/>
            </a:solidFill>
            <a:miter lim="800000"/>
          </a:ln>
        </p:spPr>
        <p:txBody>
          <a:bodyPr>
            <a:spAutoFit/>
          </a:bodyPr>
          <a:lstStyle/>
          <a:p>
            <a:pPr algn="ctr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看清物体的范围减小了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2698814" y="1800941"/>
            <a:ext cx="374685" cy="749372"/>
          </a:xfrm>
          <a:prstGeom prst="downArrow">
            <a:avLst>
              <a:gd name="adj1" fmla="val 50000"/>
              <a:gd name="adj2" fmla="val 36324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vert="eaVert" wrap="none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18047" y="2603839"/>
            <a:ext cx="2622025" cy="738179"/>
          </a:xfrm>
          <a:prstGeom prst="rect">
            <a:avLst/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wrap="none">
            <a:spAutoFit/>
          </a:bodyPr>
          <a:lstStyle/>
          <a:p>
            <a:pPr algn="ctr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只能看清近处的物体</a:t>
            </a:r>
            <a:endParaRPr lang="en-US" altLang="zh-CN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看不清远处的物体</a:t>
            </a: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5954891" y="1800941"/>
            <a:ext cx="374685" cy="749372"/>
          </a:xfrm>
          <a:prstGeom prst="downArrow">
            <a:avLst>
              <a:gd name="adj1" fmla="val 50000"/>
              <a:gd name="adj2" fmla="val 36324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vert="eaVert" wrap="none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047703" y="2603839"/>
            <a:ext cx="2622025" cy="738179"/>
          </a:xfrm>
          <a:prstGeom prst="rect">
            <a:avLst/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wrap="none">
            <a:spAutoFit/>
          </a:bodyPr>
          <a:lstStyle/>
          <a:p>
            <a:pPr algn="ctr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只能看清远处的物体</a:t>
            </a:r>
            <a:endParaRPr lang="en-US" altLang="zh-CN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看不清近处的物体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2698814" y="3353210"/>
            <a:ext cx="374685" cy="749372"/>
          </a:xfrm>
          <a:prstGeom prst="downArrow">
            <a:avLst>
              <a:gd name="adj1" fmla="val 50000"/>
              <a:gd name="adj2" fmla="val 36324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vert="eaVert" wrap="none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5988196" y="3353210"/>
            <a:ext cx="374685" cy="749372"/>
          </a:xfrm>
          <a:prstGeom prst="downArrow">
            <a:avLst>
              <a:gd name="adj1" fmla="val 50000"/>
              <a:gd name="adj2" fmla="val 36324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</a:ln>
        </p:spPr>
        <p:txBody>
          <a:bodyPr vert="eaVert" wrap="none" anchor="ctr"/>
          <a:lstStyle/>
          <a:p>
            <a:pPr algn="ctr"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438762" y="4156106"/>
            <a:ext cx="997081" cy="415242"/>
          </a:xfrm>
          <a:prstGeom prst="rect">
            <a:avLst/>
          </a:prstGeom>
          <a:noFill/>
          <a:ln w="9525">
            <a:solidFill>
              <a:srgbClr val="3D8F95"/>
            </a:solidFill>
            <a:miter lim="800000"/>
          </a:ln>
        </p:spPr>
        <p:txBody>
          <a:bodyPr wrap="none">
            <a:spAutoFit/>
          </a:bodyPr>
          <a:lstStyle/>
          <a:p>
            <a:pPr algn="ctr" defTabSz="685165">
              <a:defRPr/>
            </a:pPr>
            <a:r>
              <a:rPr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近视眼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697217" y="4156106"/>
            <a:ext cx="997081" cy="415242"/>
          </a:xfrm>
          <a:prstGeom prst="rect">
            <a:avLst/>
          </a:prstGeom>
          <a:noFill/>
          <a:ln w="9525">
            <a:solidFill>
              <a:srgbClr val="3D8F95"/>
            </a:solidFill>
            <a:miter lim="800000"/>
          </a:ln>
        </p:spPr>
        <p:txBody>
          <a:bodyPr wrap="none">
            <a:spAutoFit/>
          </a:bodyPr>
          <a:lstStyle/>
          <a:p>
            <a:pPr algn="ctr" defTabSz="685165">
              <a:defRPr/>
            </a:pPr>
            <a:r>
              <a:rPr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远视眼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040" y="2135688"/>
            <a:ext cx="2455081" cy="21018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887951" y="1152706"/>
            <a:ext cx="3596980" cy="4613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endParaRPr kumimoji="1" lang="zh-CN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399995" y="1149801"/>
            <a:ext cx="2518154" cy="41524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近视眼的产生原因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1487602" y="1692178"/>
            <a:ext cx="6223037" cy="415242"/>
          </a:xfrm>
          <a:prstGeom prst="rect">
            <a:avLst/>
          </a:prstGeom>
          <a:solidFill>
            <a:srgbClr val="CCFFCC"/>
          </a:solidFill>
          <a:ln w="38100" algn="ctr">
            <a:solidFill>
              <a:srgbClr val="FF99CC"/>
            </a:solidFill>
            <a:prstDash val="dashDot"/>
            <a:miter lim="800000"/>
          </a:ln>
          <a:effectLst/>
        </p:spPr>
        <p:txBody>
          <a:bodyPr wrap="square">
            <a:spAutoFit/>
          </a:bodyPr>
          <a:lstStyle/>
          <a:p>
            <a:pPr algn="ctr" defTabSz="685165"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晶状体太厚（太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凸，焦距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太小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），折光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能力太强。</a:t>
            </a:r>
          </a:p>
        </p:txBody>
      </p:sp>
      <p:sp>
        <p:nvSpPr>
          <p:cNvPr id="37902" name="Line 14"/>
          <p:cNvSpPr>
            <a:spLocks noChangeShapeType="1"/>
          </p:cNvSpPr>
          <p:nvPr/>
        </p:nvSpPr>
        <p:spPr bwMode="auto">
          <a:xfrm>
            <a:off x="3906845" y="3384641"/>
            <a:ext cx="114190" cy="913519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tailEnd type="triangle" w="med" len="med"/>
          </a:ln>
        </p:spPr>
        <p:txBody>
          <a:bodyPr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2227782" y="4392486"/>
            <a:ext cx="3976144" cy="41524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远处某点的光会聚在视网膜前。</a:t>
            </a:r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 flipV="1">
            <a:off x="4427836" y="2885297"/>
            <a:ext cx="1442123" cy="392528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tailEnd type="triangle" w="med" len="med"/>
          </a:ln>
        </p:spPr>
        <p:txBody>
          <a:bodyPr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5918149" y="2516207"/>
            <a:ext cx="2958446" cy="73817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光到达视网膜时是一个模糊的光斑。</a:t>
            </a:r>
          </a:p>
        </p:txBody>
      </p:sp>
      <p:grpSp>
        <p:nvGrpSpPr>
          <p:cNvPr id="2" name="Group 26"/>
          <p:cNvGrpSpPr/>
          <p:nvPr/>
        </p:nvGrpSpPr>
        <p:grpSpPr>
          <a:xfrm rot="288802">
            <a:off x="1031640" y="2817261"/>
            <a:ext cx="1685252" cy="195551"/>
            <a:chOff x="1585" y="2784"/>
            <a:chExt cx="959" cy="152"/>
          </a:xfrm>
        </p:grpSpPr>
        <p:sp>
          <p:nvSpPr>
            <p:cNvPr id="20504" name="Line 27"/>
            <p:cNvSpPr>
              <a:spLocks noChangeShapeType="1"/>
            </p:cNvSpPr>
            <p:nvPr/>
          </p:nvSpPr>
          <p:spPr bwMode="auto">
            <a:xfrm flipV="1">
              <a:off x="1585" y="2784"/>
              <a:ext cx="959" cy="15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5" name="Line 28"/>
            <p:cNvSpPr>
              <a:spLocks noChangeShapeType="1"/>
            </p:cNvSpPr>
            <p:nvPr/>
          </p:nvSpPr>
          <p:spPr bwMode="auto">
            <a:xfrm flipV="1">
              <a:off x="1632" y="2843"/>
              <a:ext cx="529" cy="8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29"/>
          <p:cNvGrpSpPr/>
          <p:nvPr/>
        </p:nvGrpSpPr>
        <p:grpSpPr>
          <a:xfrm rot="840453">
            <a:off x="1037826" y="3335872"/>
            <a:ext cx="1684300" cy="301652"/>
            <a:chOff x="1578" y="2788"/>
            <a:chExt cx="960" cy="156"/>
          </a:xfrm>
        </p:grpSpPr>
        <p:sp>
          <p:nvSpPr>
            <p:cNvPr id="20502" name="Line 30"/>
            <p:cNvSpPr>
              <a:spLocks noChangeShapeType="1"/>
            </p:cNvSpPr>
            <p:nvPr/>
          </p:nvSpPr>
          <p:spPr bwMode="auto">
            <a:xfrm flipV="1">
              <a:off x="1578" y="2788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3" name="Line 31"/>
            <p:cNvSpPr>
              <a:spLocks noChangeShapeType="1"/>
            </p:cNvSpPr>
            <p:nvPr/>
          </p:nvSpPr>
          <p:spPr bwMode="auto">
            <a:xfrm rot="239999" flipV="1">
              <a:off x="1632" y="2821"/>
              <a:ext cx="544" cy="12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32"/>
          <p:cNvGrpSpPr/>
          <p:nvPr/>
        </p:nvGrpSpPr>
        <p:grpSpPr>
          <a:xfrm rot="979597" flipV="1">
            <a:off x="2673663" y="3133688"/>
            <a:ext cx="1764708" cy="76652"/>
            <a:chOff x="1584" y="2784"/>
            <a:chExt cx="960" cy="159"/>
          </a:xfrm>
        </p:grpSpPr>
        <p:sp>
          <p:nvSpPr>
            <p:cNvPr id="20500" name="Line 33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59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1" name="Line 34"/>
            <p:cNvSpPr>
              <a:spLocks noChangeShapeType="1"/>
            </p:cNvSpPr>
            <p:nvPr/>
          </p:nvSpPr>
          <p:spPr bwMode="auto">
            <a:xfrm flipV="1">
              <a:off x="1624" y="2835"/>
              <a:ext cx="533" cy="1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35"/>
          <p:cNvGrpSpPr/>
          <p:nvPr/>
        </p:nvGrpSpPr>
        <p:grpSpPr>
          <a:xfrm>
            <a:off x="2721891" y="3163398"/>
            <a:ext cx="1648854" cy="383012"/>
            <a:chOff x="1588" y="2784"/>
            <a:chExt cx="956" cy="138"/>
          </a:xfrm>
        </p:grpSpPr>
        <p:sp>
          <p:nvSpPr>
            <p:cNvPr id="20498" name="Line 36"/>
            <p:cNvSpPr>
              <a:spLocks noChangeShapeType="1"/>
            </p:cNvSpPr>
            <p:nvPr/>
          </p:nvSpPr>
          <p:spPr bwMode="auto">
            <a:xfrm flipV="1">
              <a:off x="1588" y="2784"/>
              <a:ext cx="956" cy="13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9" name="Line 37"/>
            <p:cNvSpPr>
              <a:spLocks noChangeShapeType="1"/>
            </p:cNvSpPr>
            <p:nvPr/>
          </p:nvSpPr>
          <p:spPr bwMode="auto">
            <a:xfrm flipV="1">
              <a:off x="1616" y="2840"/>
              <a:ext cx="544" cy="7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927" name="Oval 39"/>
          <p:cNvSpPr>
            <a:spLocks noChangeArrowheads="1"/>
          </p:cNvSpPr>
          <p:nvPr/>
        </p:nvSpPr>
        <p:spPr bwMode="auto">
          <a:xfrm flipH="1">
            <a:off x="4370740" y="3106301"/>
            <a:ext cx="114190" cy="399665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954310" y="504441"/>
            <a:ext cx="3873415" cy="461518"/>
            <a:chOff x="6200" y="1055"/>
            <a:chExt cx="8141" cy="970"/>
          </a:xfrm>
        </p:grpSpPr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6200" y="1213"/>
              <a:ext cx="2510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165">
                <a:lnSpc>
                  <a:spcPct val="80000"/>
                </a:lnSpc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100" b="1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267" y="1055"/>
              <a:ext cx="5074" cy="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近视眼及其矫正</a:t>
              </a:r>
            </a:p>
          </p:txBody>
        </p:sp>
      </p:grpSp>
      <p:grpSp>
        <p:nvGrpSpPr>
          <p:cNvPr id="37" name="组合 18"/>
          <p:cNvGrpSpPr/>
          <p:nvPr/>
        </p:nvGrpSpPr>
        <p:grpSpPr bwMode="auto">
          <a:xfrm>
            <a:off x="2764972" y="550749"/>
            <a:ext cx="1525530" cy="423517"/>
            <a:chOff x="2094735" y="684067"/>
            <a:chExt cx="1906600" cy="564688"/>
          </a:xfrm>
        </p:grpSpPr>
        <p:sp>
          <p:nvSpPr>
            <p:cNvPr id="38" name="圆角矩形 37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9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37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bldLvl="0" animBg="1"/>
      <p:bldP spid="37895" grpId="0" bldLvl="0" animBg="1"/>
      <p:bldP spid="37903" grpId="0" animBg="1"/>
      <p:bldP spid="37906" grpId="0" animBg="1"/>
      <p:bldP spid="379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4629" y="2000803"/>
            <a:ext cx="2455081" cy="22041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3" name="Text Box 5"/>
          <p:cNvSpPr txBox="1"/>
          <p:nvPr/>
        </p:nvSpPr>
        <p:spPr>
          <a:xfrm>
            <a:off x="3545123" y="574382"/>
            <a:ext cx="2053754" cy="4613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近视眼的矫正</a:t>
            </a:r>
          </a:p>
        </p:txBody>
      </p:sp>
      <p:sp>
        <p:nvSpPr>
          <p:cNvPr id="63495" name="Text Box 7"/>
          <p:cNvSpPr txBox="1"/>
          <p:nvPr/>
        </p:nvSpPr>
        <p:spPr>
          <a:xfrm>
            <a:off x="844085" y="1261037"/>
            <a:ext cx="7647310" cy="10618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165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利用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凹透镜能使光线发散的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特点，配戴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用凹透镜制成的</a:t>
            </a:r>
            <a:r>
              <a:rPr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近视眼镜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可以得到矫正。</a:t>
            </a:r>
          </a:p>
        </p:txBody>
      </p:sp>
      <p:sp>
        <p:nvSpPr>
          <p:cNvPr id="63496" name="Line 8"/>
          <p:cNvSpPr/>
          <p:nvPr/>
        </p:nvSpPr>
        <p:spPr>
          <a:xfrm>
            <a:off x="5567356" y="3288769"/>
            <a:ext cx="864512" cy="1192809"/>
          </a:xfrm>
          <a:prstGeom prst="line">
            <a:avLst/>
          </a:prstGeom>
          <a:ln w="57150" cap="flat" cmpd="sng">
            <a:solidFill>
              <a:srgbClr val="FF99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3497" name="Text Box 9"/>
          <p:cNvSpPr txBox="1"/>
          <p:nvPr/>
        </p:nvSpPr>
        <p:spPr>
          <a:xfrm>
            <a:off x="1575946" y="4481578"/>
            <a:ext cx="6451725" cy="4152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矫正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后，来自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远处物体的光会聚在视网膜上。</a:t>
            </a:r>
          </a:p>
        </p:txBody>
      </p:sp>
      <p:sp>
        <p:nvSpPr>
          <p:cNvPr id="63504" name="Line 16"/>
          <p:cNvSpPr/>
          <p:nvPr/>
        </p:nvSpPr>
        <p:spPr>
          <a:xfrm>
            <a:off x="3315912" y="2800131"/>
            <a:ext cx="39966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3505" name="Line 17"/>
          <p:cNvSpPr/>
          <p:nvPr/>
        </p:nvSpPr>
        <p:spPr>
          <a:xfrm>
            <a:off x="3315912" y="3485269"/>
            <a:ext cx="39966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63509" name="Picture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7534" y="2628847"/>
            <a:ext cx="325917" cy="99202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2"/>
          <p:cNvGrpSpPr/>
          <p:nvPr/>
        </p:nvGrpSpPr>
        <p:grpSpPr>
          <a:xfrm rot="292586">
            <a:off x="1774350" y="2743035"/>
            <a:ext cx="1370278" cy="285475"/>
            <a:chOff x="1584" y="2784"/>
            <a:chExt cx="960" cy="144"/>
          </a:xfrm>
        </p:grpSpPr>
        <p:sp>
          <p:nvSpPr>
            <p:cNvPr id="20501" name="Line 23"/>
            <p:cNvSpPr/>
            <p:nvPr/>
          </p:nvSpPr>
          <p:spPr>
            <a:xfrm flipV="1">
              <a:off x="1584" y="2784"/>
              <a:ext cx="96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2" name="Line 24"/>
            <p:cNvSpPr/>
            <p:nvPr/>
          </p:nvSpPr>
          <p:spPr>
            <a:xfrm flipV="1">
              <a:off x="1629" y="2839"/>
              <a:ext cx="542" cy="82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3" name="Group 25"/>
          <p:cNvGrpSpPr/>
          <p:nvPr/>
        </p:nvGrpSpPr>
        <p:grpSpPr>
          <a:xfrm rot="1193891">
            <a:off x="1774351" y="3256893"/>
            <a:ext cx="1384552" cy="298559"/>
            <a:chOff x="1584" y="2784"/>
            <a:chExt cx="960" cy="144"/>
          </a:xfrm>
        </p:grpSpPr>
        <p:sp>
          <p:nvSpPr>
            <p:cNvPr id="20499" name="Line 26"/>
            <p:cNvSpPr/>
            <p:nvPr/>
          </p:nvSpPr>
          <p:spPr>
            <a:xfrm flipV="1">
              <a:off x="1584" y="2784"/>
              <a:ext cx="96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0" name="Line 27"/>
            <p:cNvSpPr/>
            <p:nvPr/>
          </p:nvSpPr>
          <p:spPr>
            <a:xfrm flipV="1">
              <a:off x="1628" y="2840"/>
              <a:ext cx="538" cy="81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4" name="Group 28"/>
          <p:cNvGrpSpPr/>
          <p:nvPr/>
        </p:nvGrpSpPr>
        <p:grpSpPr>
          <a:xfrm rot="260212" flipV="1">
            <a:off x="3715103" y="2855321"/>
            <a:ext cx="1668123" cy="296419"/>
            <a:chOff x="1584" y="2784"/>
            <a:chExt cx="960" cy="144"/>
          </a:xfrm>
        </p:grpSpPr>
        <p:sp>
          <p:nvSpPr>
            <p:cNvPr id="20497" name="Line 29"/>
            <p:cNvSpPr/>
            <p:nvPr/>
          </p:nvSpPr>
          <p:spPr>
            <a:xfrm flipV="1">
              <a:off x="1584" y="2784"/>
              <a:ext cx="96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8" name="Line 30"/>
            <p:cNvSpPr/>
            <p:nvPr/>
          </p:nvSpPr>
          <p:spPr>
            <a:xfrm flipV="1">
              <a:off x="1622" y="2843"/>
              <a:ext cx="538" cy="8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5" name="Group 31"/>
          <p:cNvGrpSpPr/>
          <p:nvPr/>
        </p:nvGrpSpPr>
        <p:grpSpPr>
          <a:xfrm rot="346687">
            <a:off x="3716532" y="3126998"/>
            <a:ext cx="1658131" cy="415366"/>
            <a:chOff x="1584" y="2784"/>
            <a:chExt cx="960" cy="144"/>
          </a:xfrm>
        </p:grpSpPr>
        <p:sp>
          <p:nvSpPr>
            <p:cNvPr id="20495" name="Line 32"/>
            <p:cNvSpPr/>
            <p:nvPr/>
          </p:nvSpPr>
          <p:spPr>
            <a:xfrm flipV="1">
              <a:off x="1584" y="2784"/>
              <a:ext cx="96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6" name="Line 33"/>
            <p:cNvSpPr/>
            <p:nvPr/>
          </p:nvSpPr>
          <p:spPr>
            <a:xfrm flipV="1">
              <a:off x="1632" y="2842"/>
              <a:ext cx="529" cy="7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bldLvl="0" animBg="1"/>
      <p:bldP spid="63495" grpId="0"/>
      <p:bldP spid="634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8857" y="1083808"/>
            <a:ext cx="8599834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眼睛是心灵的窗户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”，我们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应该保护好自己的眼睛。但有些同学因为不良习惯导致眼睛近视了。如图所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示，是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近视眼成因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示意图，造成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近视眼的原因是晶状体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（填“薄”或“厚”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），折光、能力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太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强，使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远处某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光会聚在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视网膜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填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前面“或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“后面”），要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填“凸透镜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”或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“凹透镜”）来矫正。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02499" y="2281659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41927" y="3340540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前面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98415" y="3896913"/>
            <a:ext cx="111280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凹透镜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632780" y="607030"/>
            <a:ext cx="1878440" cy="476778"/>
            <a:chOff x="497257" y="753279"/>
            <a:chExt cx="1881032" cy="477879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165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6326820" y="2774215"/>
            <a:ext cx="2062579" cy="1411584"/>
            <a:chOff x="6326820" y="2774215"/>
            <a:chExt cx="2062579" cy="1411584"/>
          </a:xfrm>
        </p:grpSpPr>
        <p:grpSp>
          <p:nvGrpSpPr>
            <p:cNvPr id="2049" name="组合 2048"/>
            <p:cNvGrpSpPr/>
            <p:nvPr/>
          </p:nvGrpSpPr>
          <p:grpSpPr>
            <a:xfrm>
              <a:off x="6326820" y="2774215"/>
              <a:ext cx="2062579" cy="1411584"/>
              <a:chOff x="6326820" y="2774215"/>
              <a:chExt cx="2062579" cy="1411584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7300781" y="3170054"/>
                <a:ext cx="1088618" cy="1015745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48" name="组合 2047"/>
              <p:cNvGrpSpPr/>
              <p:nvPr/>
            </p:nvGrpSpPr>
            <p:grpSpPr>
              <a:xfrm>
                <a:off x="6326820" y="2774215"/>
                <a:ext cx="2042496" cy="1107197"/>
                <a:chOff x="6326820" y="2774215"/>
                <a:chExt cx="2042496" cy="1107197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7395100" y="3465344"/>
                  <a:ext cx="124287" cy="365577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>
                  <a:off x="6365289" y="3440774"/>
                  <a:ext cx="1020932" cy="0"/>
                  <a:chOff x="6365289" y="3440774"/>
                  <a:chExt cx="1020932" cy="0"/>
                </a:xfrm>
              </p:grpSpPr>
              <p:cxnSp>
                <p:nvCxnSpPr>
                  <p:cNvPr id="9" name="直接箭头连接符 8"/>
                  <p:cNvCxnSpPr/>
                  <p:nvPr/>
                </p:nvCxnSpPr>
                <p:spPr>
                  <a:xfrm>
                    <a:off x="6365289" y="3440774"/>
                    <a:ext cx="510466" cy="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直接连接符 11"/>
                  <p:cNvCxnSpPr/>
                  <p:nvPr/>
                </p:nvCxnSpPr>
                <p:spPr>
                  <a:xfrm>
                    <a:off x="6875755" y="3440774"/>
                    <a:ext cx="510466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6326820" y="3881412"/>
                  <a:ext cx="1003176" cy="0"/>
                  <a:chOff x="6383045" y="3440774"/>
                  <a:chExt cx="1003176" cy="0"/>
                </a:xfrm>
              </p:grpSpPr>
              <p:cxnSp>
                <p:nvCxnSpPr>
                  <p:cNvPr id="24" name="直接箭头连接符 23"/>
                  <p:cNvCxnSpPr/>
                  <p:nvPr/>
                </p:nvCxnSpPr>
                <p:spPr>
                  <a:xfrm>
                    <a:off x="6383045" y="3440774"/>
                    <a:ext cx="510466" cy="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6875755" y="3440774"/>
                    <a:ext cx="510466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" name="组合 32"/>
                <p:cNvGrpSpPr/>
                <p:nvPr/>
              </p:nvGrpSpPr>
              <p:grpSpPr>
                <a:xfrm rot="1231322">
                  <a:off x="7354107" y="3622293"/>
                  <a:ext cx="1012054" cy="0"/>
                  <a:chOff x="6374167" y="3440774"/>
                  <a:chExt cx="1012054" cy="0"/>
                </a:xfrm>
              </p:grpSpPr>
              <p:cxnSp>
                <p:nvCxnSpPr>
                  <p:cNvPr id="34" name="直接箭头连接符 33"/>
                  <p:cNvCxnSpPr/>
                  <p:nvPr/>
                </p:nvCxnSpPr>
                <p:spPr>
                  <a:xfrm>
                    <a:off x="6374167" y="3440774"/>
                    <a:ext cx="510466" cy="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6875755" y="3440774"/>
                    <a:ext cx="510466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6" name="组合 35"/>
                <p:cNvGrpSpPr/>
                <p:nvPr/>
              </p:nvGrpSpPr>
              <p:grpSpPr>
                <a:xfrm rot="20397271">
                  <a:off x="7314306" y="3617526"/>
                  <a:ext cx="1055010" cy="190612"/>
                  <a:chOff x="6331211" y="3342965"/>
                  <a:chExt cx="1055010" cy="190612"/>
                </a:xfrm>
              </p:grpSpPr>
              <p:cxnSp>
                <p:nvCxnSpPr>
                  <p:cNvPr id="37" name="直接箭头连接符 36"/>
                  <p:cNvCxnSpPr/>
                  <p:nvPr/>
                </p:nvCxnSpPr>
                <p:spPr>
                  <a:xfrm rot="1202729" flipV="1">
                    <a:off x="6331211" y="3342965"/>
                    <a:ext cx="537020" cy="190612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6875755" y="3440774"/>
                    <a:ext cx="510466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6875755" y="2774215"/>
                  <a:ext cx="12868" cy="368553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  <a:effectLst>
                  <a:softEdge rad="127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53" name="空心弧 2052"/>
            <p:cNvSpPr/>
            <p:nvPr/>
          </p:nvSpPr>
          <p:spPr>
            <a:xfrm rot="16200000">
              <a:off x="7161938" y="3568291"/>
              <a:ext cx="403777" cy="197882"/>
            </a:xfrm>
            <a:prstGeom prst="blockArc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52" name="弧形 2051"/>
            <p:cNvSpPr/>
            <p:nvPr/>
          </p:nvSpPr>
          <p:spPr>
            <a:xfrm rot="16200000">
              <a:off x="7212590" y="3438815"/>
              <a:ext cx="429333" cy="431279"/>
            </a:xfrm>
            <a:prstGeom prst="arc">
              <a:avLst>
                <a:gd name="adj1" fmla="val 12157073"/>
                <a:gd name="adj2" fmla="val 20265961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152" y="2400465"/>
            <a:ext cx="2340892" cy="20554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Text Box 4"/>
          <p:cNvSpPr txBox="1"/>
          <p:nvPr/>
        </p:nvSpPr>
        <p:spPr>
          <a:xfrm>
            <a:off x="2983335" y="1053505"/>
            <a:ext cx="2754831" cy="4613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远视眼的产生原因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500816" y="1634536"/>
            <a:ext cx="8262428" cy="738179"/>
          </a:xfrm>
          <a:prstGeom prst="rect">
            <a:avLst/>
          </a:prstGeom>
          <a:solidFill>
            <a:srgbClr val="CCFFCC"/>
          </a:solidFill>
          <a:ln w="38100" algn="ctr">
            <a:solidFill>
              <a:srgbClr val="FF99CC"/>
            </a:solidFill>
            <a:prstDash val="dashDot"/>
            <a:miter lim="800000"/>
          </a:ln>
          <a:effectLst/>
        </p:spPr>
        <p:txBody>
          <a:bodyPr wrap="square"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晶</a:t>
            </a:r>
            <a:r>
              <a:rPr lang="zh-CN" altLang="en-US" sz="21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状体太薄</a:t>
            </a:r>
            <a:r>
              <a:rPr lang="en-US" altLang="zh-CN" sz="21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</a:t>
            </a:r>
            <a:r>
              <a:rPr lang="zh-CN" altLang="en-US" sz="21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太</a:t>
            </a:r>
            <a:r>
              <a:rPr lang="zh-CN" altLang="en-US" sz="21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扁平，焦距</a:t>
            </a:r>
            <a:r>
              <a:rPr lang="zh-CN" altLang="en-US" sz="21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太大</a:t>
            </a:r>
            <a:r>
              <a:rPr lang="en-US" altLang="zh-CN" sz="21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)</a:t>
            </a:r>
            <a:r>
              <a:rPr lang="zh-CN" altLang="en-US" sz="21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，折光</a:t>
            </a:r>
            <a:r>
              <a:rPr lang="zh-CN" altLang="en-US" sz="21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能力太</a:t>
            </a:r>
            <a:r>
              <a:rPr lang="zh-CN" altLang="en-US" sz="21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弱，近</a:t>
            </a:r>
            <a:r>
              <a:rPr lang="zh-CN" altLang="en-US" sz="21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物的像成在视网膜的后面。</a:t>
            </a:r>
          </a:p>
        </p:txBody>
      </p:sp>
      <p:sp>
        <p:nvSpPr>
          <p:cNvPr id="38927" name="Text Box 15"/>
          <p:cNvSpPr txBox="1"/>
          <p:nvPr/>
        </p:nvSpPr>
        <p:spPr>
          <a:xfrm>
            <a:off x="6056473" y="2812502"/>
            <a:ext cx="2525973" cy="73817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近处一点的光会聚在视网膜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后。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8" name="Line 16"/>
          <p:cNvSpPr/>
          <p:nvPr/>
        </p:nvSpPr>
        <p:spPr>
          <a:xfrm flipV="1">
            <a:off x="5532625" y="3256891"/>
            <a:ext cx="523845" cy="203639"/>
          </a:xfrm>
          <a:prstGeom prst="line">
            <a:avLst/>
          </a:prstGeom>
          <a:ln w="57150" cap="flat" cmpd="sng">
            <a:solidFill>
              <a:srgbClr val="FF99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9" name="Line 17"/>
          <p:cNvSpPr/>
          <p:nvPr/>
        </p:nvSpPr>
        <p:spPr>
          <a:xfrm flipH="1">
            <a:off x="4914572" y="3618967"/>
            <a:ext cx="55668" cy="608537"/>
          </a:xfrm>
          <a:prstGeom prst="line">
            <a:avLst/>
          </a:prstGeom>
          <a:ln w="57150" cap="flat" cmpd="sng">
            <a:solidFill>
              <a:srgbClr val="FF99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30" name="Text Box 18"/>
          <p:cNvSpPr txBox="1"/>
          <p:nvPr/>
        </p:nvSpPr>
        <p:spPr>
          <a:xfrm>
            <a:off x="2722601" y="4455881"/>
            <a:ext cx="5081448" cy="41524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在视网膜上形成一个模糊的光斑。</a:t>
            </a:r>
          </a:p>
        </p:txBody>
      </p:sp>
      <p:grpSp>
        <p:nvGrpSpPr>
          <p:cNvPr id="2" name="Group 26"/>
          <p:cNvGrpSpPr/>
          <p:nvPr/>
        </p:nvGrpSpPr>
        <p:grpSpPr>
          <a:xfrm rot="-354930">
            <a:off x="1789100" y="3256415"/>
            <a:ext cx="1578199" cy="110859"/>
            <a:chOff x="1584" y="2784"/>
            <a:chExt cx="960" cy="144"/>
          </a:xfrm>
        </p:grpSpPr>
        <p:sp>
          <p:nvSpPr>
            <p:cNvPr id="21526" name="Line 27"/>
            <p:cNvSpPr/>
            <p:nvPr/>
          </p:nvSpPr>
          <p:spPr>
            <a:xfrm flipV="1">
              <a:off x="1584" y="2784"/>
              <a:ext cx="96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7" name="Line 28"/>
            <p:cNvSpPr/>
            <p:nvPr/>
          </p:nvSpPr>
          <p:spPr>
            <a:xfrm flipV="1">
              <a:off x="1631" y="2839"/>
              <a:ext cx="547" cy="8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3" name="Group 29"/>
          <p:cNvGrpSpPr/>
          <p:nvPr/>
        </p:nvGrpSpPr>
        <p:grpSpPr>
          <a:xfrm rot="840453">
            <a:off x="1781965" y="3500971"/>
            <a:ext cx="1567731" cy="140359"/>
            <a:chOff x="1584" y="2784"/>
            <a:chExt cx="960" cy="144"/>
          </a:xfrm>
        </p:grpSpPr>
        <p:sp>
          <p:nvSpPr>
            <p:cNvPr id="21524" name="Line 30"/>
            <p:cNvSpPr/>
            <p:nvPr/>
          </p:nvSpPr>
          <p:spPr>
            <a:xfrm flipV="1">
              <a:off x="1584" y="2784"/>
              <a:ext cx="96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5" name="Line 31"/>
            <p:cNvSpPr/>
            <p:nvPr/>
          </p:nvSpPr>
          <p:spPr>
            <a:xfrm flipV="1">
              <a:off x="1633" y="2843"/>
              <a:ext cx="528" cy="75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4" name="Group 32"/>
          <p:cNvGrpSpPr/>
          <p:nvPr/>
        </p:nvGrpSpPr>
        <p:grpSpPr>
          <a:xfrm rot="351254" flipV="1">
            <a:off x="3357784" y="3288294"/>
            <a:ext cx="2117745" cy="103723"/>
            <a:chOff x="1584" y="2784"/>
            <a:chExt cx="960" cy="144"/>
          </a:xfrm>
        </p:grpSpPr>
        <p:sp>
          <p:nvSpPr>
            <p:cNvPr id="21522" name="Line 33"/>
            <p:cNvSpPr/>
            <p:nvPr/>
          </p:nvSpPr>
          <p:spPr>
            <a:xfrm flipV="1">
              <a:off x="1584" y="2784"/>
              <a:ext cx="96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3" name="Line 34"/>
            <p:cNvSpPr/>
            <p:nvPr/>
          </p:nvSpPr>
          <p:spPr>
            <a:xfrm flipV="1">
              <a:off x="1634" y="2841"/>
              <a:ext cx="526" cy="79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5" name="Group 38"/>
          <p:cNvGrpSpPr/>
          <p:nvPr/>
        </p:nvGrpSpPr>
        <p:grpSpPr>
          <a:xfrm rot="-518331" flipV="1">
            <a:off x="3360160" y="3531422"/>
            <a:ext cx="2115367" cy="132746"/>
            <a:chOff x="1584" y="2784"/>
            <a:chExt cx="960" cy="144"/>
          </a:xfrm>
        </p:grpSpPr>
        <p:sp>
          <p:nvSpPr>
            <p:cNvPr id="21520" name="Line 39"/>
            <p:cNvSpPr/>
            <p:nvPr/>
          </p:nvSpPr>
          <p:spPr>
            <a:xfrm flipV="1">
              <a:off x="1584" y="2784"/>
              <a:ext cx="96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1" name="Line 40"/>
            <p:cNvSpPr/>
            <p:nvPr/>
          </p:nvSpPr>
          <p:spPr>
            <a:xfrm flipV="1">
              <a:off x="1632" y="2842"/>
              <a:ext cx="528" cy="7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38953" name="Oval 41"/>
          <p:cNvSpPr/>
          <p:nvPr/>
        </p:nvSpPr>
        <p:spPr>
          <a:xfrm flipH="1">
            <a:off x="4943117" y="3415330"/>
            <a:ext cx="57095" cy="152729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defTabSz="685165"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954314" y="490641"/>
            <a:ext cx="3793957" cy="461517"/>
            <a:chOff x="6200" y="1026"/>
            <a:chExt cx="7974" cy="970"/>
          </a:xfrm>
        </p:grpSpPr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6200" y="1213"/>
              <a:ext cx="2510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165">
                <a:lnSpc>
                  <a:spcPct val="80000"/>
                </a:lnSpc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100" b="1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063" y="1026"/>
              <a:ext cx="5111" cy="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远视眼及其矫正</a:t>
              </a:r>
            </a:p>
          </p:txBody>
        </p:sp>
      </p:grpSp>
      <p:grpSp>
        <p:nvGrpSpPr>
          <p:cNvPr id="36" name="组合 18"/>
          <p:cNvGrpSpPr/>
          <p:nvPr/>
        </p:nvGrpSpPr>
        <p:grpSpPr bwMode="auto">
          <a:xfrm>
            <a:off x="2764972" y="550749"/>
            <a:ext cx="1525530" cy="423517"/>
            <a:chOff x="2094735" y="684067"/>
            <a:chExt cx="1906600" cy="564688"/>
          </a:xfrm>
        </p:grpSpPr>
        <p:sp>
          <p:nvSpPr>
            <p:cNvPr id="37" name="圆角矩形 36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8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/>
      <p:bldP spid="38917" grpId="0" bldLvl="0" animBg="1"/>
      <p:bldP spid="38927" grpId="0" animBg="1"/>
      <p:bldP spid="38930" grpId="0" animBg="1"/>
      <p:bldP spid="3895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8818" y="1843791"/>
            <a:ext cx="2626366" cy="23325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330092" y="666361"/>
            <a:ext cx="2185990" cy="4615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685165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远视眼的矫正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334606" y="1195763"/>
            <a:ext cx="8290580" cy="106182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defTabSz="685165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利</a:t>
            </a: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用凸透镜使光会聚的</a:t>
            </a:r>
            <a:r>
              <a:rPr kumimoji="1"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特点，配戴</a:t>
            </a: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用凸透镜制作的远视眼镜（</a:t>
            </a:r>
            <a:r>
              <a:rPr kumimoji="1"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老花镜</a:t>
            </a: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）可以得到矫正。</a:t>
            </a:r>
          </a:p>
        </p:txBody>
      </p:sp>
      <p:sp>
        <p:nvSpPr>
          <p:cNvPr id="68617" name="Line 9"/>
          <p:cNvSpPr>
            <a:spLocks noChangeShapeType="1"/>
          </p:cNvSpPr>
          <p:nvPr/>
        </p:nvSpPr>
        <p:spPr bwMode="auto">
          <a:xfrm>
            <a:off x="5635870" y="3156976"/>
            <a:ext cx="456759" cy="970613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tailEnd type="triangle" w="med" len="med"/>
          </a:ln>
        </p:spPr>
        <p:txBody>
          <a:bodyPr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1719666" y="4324978"/>
            <a:ext cx="6080133" cy="41524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矫正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后，来自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近处物体的光会聚在视网膜上。</a:t>
            </a:r>
          </a:p>
        </p:txBody>
      </p:sp>
      <p:pic>
        <p:nvPicPr>
          <p:cNvPr id="68630" name="Picture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1724" y="2471836"/>
            <a:ext cx="325917" cy="108480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3"/>
          <p:cNvGrpSpPr/>
          <p:nvPr/>
        </p:nvGrpSpPr>
        <p:grpSpPr>
          <a:xfrm rot="-542672">
            <a:off x="2077430" y="2759690"/>
            <a:ext cx="1345062" cy="214582"/>
            <a:chOff x="1584" y="2784"/>
            <a:chExt cx="960" cy="144"/>
          </a:xfrm>
        </p:grpSpPr>
        <p:sp>
          <p:nvSpPr>
            <p:cNvPr id="23573" name="Line 24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74" name="Line 25"/>
            <p:cNvSpPr>
              <a:spLocks noChangeShapeType="1"/>
            </p:cNvSpPr>
            <p:nvPr/>
          </p:nvSpPr>
          <p:spPr bwMode="auto">
            <a:xfrm flipV="1">
              <a:off x="1628" y="2842"/>
              <a:ext cx="541" cy="8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26"/>
          <p:cNvGrpSpPr/>
          <p:nvPr/>
        </p:nvGrpSpPr>
        <p:grpSpPr>
          <a:xfrm rot="1662227">
            <a:off x="2095984" y="3078944"/>
            <a:ext cx="1328884" cy="316401"/>
            <a:chOff x="1584" y="2784"/>
            <a:chExt cx="960" cy="144"/>
          </a:xfrm>
        </p:grpSpPr>
        <p:sp>
          <p:nvSpPr>
            <p:cNvPr id="23571" name="Line 27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72" name="Line 28"/>
            <p:cNvSpPr>
              <a:spLocks noChangeShapeType="1"/>
            </p:cNvSpPr>
            <p:nvPr/>
          </p:nvSpPr>
          <p:spPr bwMode="auto">
            <a:xfrm flipV="1">
              <a:off x="1636" y="2843"/>
              <a:ext cx="526" cy="7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Group 29"/>
          <p:cNvGrpSpPr/>
          <p:nvPr/>
        </p:nvGrpSpPr>
        <p:grpSpPr>
          <a:xfrm rot="260212" flipV="1">
            <a:off x="3820730" y="2798703"/>
            <a:ext cx="1833222" cy="257879"/>
            <a:chOff x="1584" y="2784"/>
            <a:chExt cx="960" cy="144"/>
          </a:xfrm>
        </p:grpSpPr>
        <p:sp>
          <p:nvSpPr>
            <p:cNvPr id="23569" name="Line 30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70" name="Line 31"/>
            <p:cNvSpPr>
              <a:spLocks noChangeShapeType="1"/>
            </p:cNvSpPr>
            <p:nvPr/>
          </p:nvSpPr>
          <p:spPr bwMode="auto">
            <a:xfrm flipV="1">
              <a:off x="1622" y="2841"/>
              <a:ext cx="539" cy="8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32"/>
          <p:cNvGrpSpPr/>
          <p:nvPr/>
        </p:nvGrpSpPr>
        <p:grpSpPr>
          <a:xfrm rot="346687">
            <a:off x="3847850" y="3029938"/>
            <a:ext cx="1771845" cy="403947"/>
            <a:chOff x="1584" y="2784"/>
            <a:chExt cx="960" cy="144"/>
          </a:xfrm>
        </p:grpSpPr>
        <p:sp>
          <p:nvSpPr>
            <p:cNvPr id="23567" name="Line 33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68" name="Line 34"/>
            <p:cNvSpPr>
              <a:spLocks noChangeShapeType="1"/>
            </p:cNvSpPr>
            <p:nvPr/>
          </p:nvSpPr>
          <p:spPr bwMode="auto">
            <a:xfrm flipV="1">
              <a:off x="1632" y="2839"/>
              <a:ext cx="533" cy="8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625" name="Line 17"/>
          <p:cNvSpPr>
            <a:spLocks noChangeShapeType="1"/>
          </p:cNvSpPr>
          <p:nvPr/>
        </p:nvSpPr>
        <p:spPr bwMode="auto">
          <a:xfrm>
            <a:off x="3384903" y="2655491"/>
            <a:ext cx="428688" cy="6185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626" name="Line 18"/>
          <p:cNvSpPr>
            <a:spLocks noChangeShapeType="1"/>
          </p:cNvSpPr>
          <p:nvPr/>
        </p:nvSpPr>
        <p:spPr bwMode="auto">
          <a:xfrm flipV="1">
            <a:off x="3422489" y="3344436"/>
            <a:ext cx="410133" cy="5709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 build="allAtOnce"/>
      <p:bldP spid="686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2103" y="948355"/>
            <a:ext cx="7447081" cy="5073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165">
              <a:defRPr/>
            </a:pPr>
            <a:endParaRPr lang="zh-CN" altLang="en-US" sz="2695" b="1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3220" y="552671"/>
            <a:ext cx="9137565" cy="540022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 defTabSz="685165">
              <a:defRPr/>
            </a:pPr>
            <a:r>
              <a:rPr lang="en-US" altLang="zh-CN" sz="2100" b="1" spc="75" dirty="0">
                <a:solidFill>
                  <a:srgbClr val="FFFF00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  </a:t>
            </a:r>
            <a:r>
              <a:rPr lang="zh-CN" altLang="en-US" sz="2400" b="1" spc="75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模拟</a:t>
            </a:r>
            <a:r>
              <a:rPr lang="zh-CN" altLang="zh-CN" sz="2400" b="1" spc="75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实验：远视眼的成因及其矫正</a:t>
            </a:r>
            <a:endParaRPr lang="zh-CN" altLang="zh-CN" sz="2100" b="1" spc="75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992" y="1705132"/>
            <a:ext cx="4454582" cy="265246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555883" y="1455709"/>
            <a:ext cx="837045" cy="2980330"/>
            <a:chOff x="464930" y="1150512"/>
            <a:chExt cx="837045" cy="2980330"/>
          </a:xfrm>
        </p:grpSpPr>
        <p:sp>
          <p:nvSpPr>
            <p:cNvPr id="14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</a:endParaRPr>
            </a:p>
          </p:txBody>
        </p:sp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0"/>
            <p:cNvSpPr txBox="1"/>
            <p:nvPr/>
          </p:nvSpPr>
          <p:spPr>
            <a:xfrm>
              <a:off x="487931" y="1668379"/>
              <a:ext cx="430887" cy="22218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800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点击图片播放视频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769" y="1051315"/>
            <a:ext cx="9022900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165"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如图，小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桃在做探究“凸透镜成像规律”实验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蔡老师的眼镜放在蜡烛和凸透镜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之间，发现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光屏上烛焰的像变模糊了；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接着，她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再将光屏靠近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凸透镜，又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能在光屏上看到烛焰清晰的像。关于蔡老师的眼睛和眼镜说法正确的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165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A．蔡老师是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近视眼，戴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凸透镜</a:t>
            </a:r>
          </a:p>
          <a:p>
            <a:pPr defTabSz="685165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B．蔡老师是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远视眼，戴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凸透镜</a:t>
            </a:r>
          </a:p>
          <a:p>
            <a:pPr defTabSz="685165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C．蔡老师是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近视眼，戴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凹透镜</a:t>
            </a:r>
          </a:p>
          <a:p>
            <a:pPr defTabSz="685165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D．蔡老师是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远视眼，戴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凹透镜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1361" y="2487743"/>
            <a:ext cx="333053" cy="461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175" y="3187527"/>
            <a:ext cx="3144028" cy="1439268"/>
          </a:xfrm>
          <a:prstGeom prst="rect">
            <a:avLst/>
          </a:prstGeom>
        </p:spPr>
      </p:pic>
      <p:grpSp>
        <p:nvGrpSpPr>
          <p:cNvPr id="29" name="组合 3"/>
          <p:cNvGrpSpPr/>
          <p:nvPr/>
        </p:nvGrpSpPr>
        <p:grpSpPr bwMode="auto">
          <a:xfrm>
            <a:off x="3632780" y="574537"/>
            <a:ext cx="1878440" cy="476778"/>
            <a:chOff x="497257" y="753279"/>
            <a:chExt cx="1881032" cy="477879"/>
          </a:xfrm>
        </p:grpSpPr>
        <p:grpSp>
          <p:nvGrpSpPr>
            <p:cNvPr id="3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2" name="缺角矩形 31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缺角矩形 32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缺角矩形 33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1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165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5" name="表格 12394"/>
          <p:cNvGraphicFramePr/>
          <p:nvPr>
            <p:extLst>
              <p:ext uri="{D42A27DB-BD31-4B8C-83A1-F6EECF244321}">
                <p14:modId xmlns:p14="http://schemas.microsoft.com/office/powerpoint/2010/main" val="2924562131"/>
              </p:ext>
            </p:extLst>
          </p:nvPr>
        </p:nvGraphicFramePr>
        <p:xfrm>
          <a:off x="379332" y="1069079"/>
          <a:ext cx="8567570" cy="3751136"/>
        </p:xfrm>
        <a:graphic>
          <a:graphicData uri="http://schemas.openxmlformats.org/drawingml/2006/table">
            <a:tbl>
              <a:tblPr/>
              <a:tblGrid>
                <a:gridCol w="590934"/>
                <a:gridCol w="2535966"/>
                <a:gridCol w="2209097"/>
                <a:gridCol w="1754242"/>
                <a:gridCol w="1477331"/>
              </a:tblGrid>
              <a:tr h="573328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100" b="1" dirty="0">
                        <a:solidFill>
                          <a:srgbClr val="FFFFFF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14" marR="68514" marT="34257" marB="3425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charset="-122"/>
                        </a:rPr>
                        <a:t>症  状</a:t>
                      </a:r>
                    </a:p>
                  </a:txBody>
                  <a:tcPr marL="68514" marR="68514" marT="34257" marB="34257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charset="-122"/>
                        </a:rPr>
                        <a:t>成  因 </a:t>
                      </a:r>
                    </a:p>
                  </a:txBody>
                  <a:tcPr marL="68514" marR="68514" marT="34257" marB="34257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成像位置</a:t>
                      </a:r>
                    </a:p>
                  </a:txBody>
                  <a:tcPr marL="68514" marR="68514" marT="34257" marB="34257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矫正方法</a:t>
                      </a:r>
                    </a:p>
                  </a:txBody>
                  <a:tcPr marL="68514" marR="68514" marT="34257" marB="34257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9617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近</a:t>
                      </a:r>
                      <a:endParaRPr lang="en-US" altLang="zh-CN" sz="2100" b="1" dirty="0">
                        <a:solidFill>
                          <a:srgbClr val="0066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视</a:t>
                      </a:r>
                      <a:endParaRPr lang="en-US" altLang="zh-CN" sz="2100" b="1" dirty="0">
                        <a:solidFill>
                          <a:srgbClr val="0066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眼</a:t>
                      </a:r>
                    </a:p>
                  </a:txBody>
                  <a:tcPr marL="68514" marR="68514" marT="34257" marB="34257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1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14" marR="68514" marT="34257" marB="3425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1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14" marR="68514" marT="34257" marB="3425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1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14" marR="68514" marT="34257" marB="3425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1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14" marR="68514" marT="34257" marB="3425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8191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远</a:t>
                      </a:r>
                      <a:endParaRPr lang="en-US" altLang="zh-CN" sz="2100" b="1" dirty="0">
                        <a:solidFill>
                          <a:srgbClr val="0066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视</a:t>
                      </a:r>
                      <a:endParaRPr lang="en-US" altLang="zh-CN" sz="2100" b="1" dirty="0">
                        <a:solidFill>
                          <a:srgbClr val="0066CC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00" b="1" dirty="0">
                          <a:solidFill>
                            <a:srgbClr val="0066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眼</a:t>
                      </a:r>
                    </a:p>
                  </a:txBody>
                  <a:tcPr marL="68514" marR="68514" marT="34257" marB="34257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1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14" marR="68514" marT="34257" marB="3425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1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14" marR="68514" marT="34257" marB="3425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1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14" marR="68514" marT="34257" marB="3425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1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14" marR="68514" marT="34257" marB="3425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087537" y="2065370"/>
            <a:ext cx="2349933" cy="738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只能看清近处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物体，看不清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远处物体</a:t>
            </a:r>
          </a:p>
        </p:txBody>
      </p:sp>
      <p:sp>
        <p:nvSpPr>
          <p:cNvPr id="13" name="矩形 12"/>
          <p:cNvSpPr/>
          <p:nvPr/>
        </p:nvSpPr>
        <p:spPr>
          <a:xfrm>
            <a:off x="1071083" y="3594090"/>
            <a:ext cx="2471734" cy="738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只能看清远处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物体，看不清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近处物体</a:t>
            </a:r>
          </a:p>
        </p:txBody>
      </p:sp>
      <p:sp>
        <p:nvSpPr>
          <p:cNvPr id="14" name="矩形 13"/>
          <p:cNvSpPr/>
          <p:nvPr/>
        </p:nvSpPr>
        <p:spPr>
          <a:xfrm>
            <a:off x="3742222" y="1904207"/>
            <a:ext cx="1923623" cy="1061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晶状体太厚或眼球前后方向上太长</a:t>
            </a:r>
          </a:p>
        </p:txBody>
      </p:sp>
      <p:sp>
        <p:nvSpPr>
          <p:cNvPr id="15" name="矩形 14"/>
          <p:cNvSpPr/>
          <p:nvPr/>
        </p:nvSpPr>
        <p:spPr>
          <a:xfrm>
            <a:off x="3741747" y="3432622"/>
            <a:ext cx="1924098" cy="1061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晶状体太薄或眼球前后方向上太短</a:t>
            </a:r>
          </a:p>
        </p:txBody>
      </p:sp>
      <p:sp>
        <p:nvSpPr>
          <p:cNvPr id="16" name="矩形 15"/>
          <p:cNvSpPr/>
          <p:nvPr/>
        </p:nvSpPr>
        <p:spPr>
          <a:xfrm>
            <a:off x="6046952" y="2226839"/>
            <a:ext cx="1267905" cy="41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视网膜前</a:t>
            </a:r>
          </a:p>
        </p:txBody>
      </p:sp>
      <p:sp>
        <p:nvSpPr>
          <p:cNvPr id="17" name="矩形 16"/>
          <p:cNvSpPr/>
          <p:nvPr/>
        </p:nvSpPr>
        <p:spPr>
          <a:xfrm>
            <a:off x="6046952" y="3697396"/>
            <a:ext cx="1267905" cy="41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视网膜后</a:t>
            </a:r>
          </a:p>
        </p:txBody>
      </p:sp>
      <p:sp>
        <p:nvSpPr>
          <p:cNvPr id="18" name="矩形 17"/>
          <p:cNvSpPr/>
          <p:nvPr/>
        </p:nvSpPr>
        <p:spPr>
          <a:xfrm>
            <a:off x="7665121" y="2227553"/>
            <a:ext cx="997081" cy="41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凹透镜</a:t>
            </a:r>
          </a:p>
        </p:txBody>
      </p:sp>
      <p:sp>
        <p:nvSpPr>
          <p:cNvPr id="19" name="矩形 18"/>
          <p:cNvSpPr/>
          <p:nvPr/>
        </p:nvSpPr>
        <p:spPr>
          <a:xfrm>
            <a:off x="7665121" y="3697396"/>
            <a:ext cx="997081" cy="4152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凸透镜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225957" y="352576"/>
            <a:ext cx="2440363" cy="647699"/>
            <a:chOff x="3131762" y="248416"/>
            <a:chExt cx="2440363" cy="647699"/>
          </a:xfrm>
        </p:grpSpPr>
        <p:sp>
          <p:nvSpPr>
            <p:cNvPr id="22" name="圆角矩形 21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  归纳总结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4" name="5401.eps" descr="id:214751853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046" y="687619"/>
            <a:ext cx="4758385" cy="201354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6179" y="2750485"/>
            <a:ext cx="8409811" cy="20299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小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明的爷爷年纪大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近处的物体总是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模糊不清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配戴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了一副老花镜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之后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才能看清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物体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甲所示的是小明爷爷的老花镜。小明由于平时看书学习时离书太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导致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眼睛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近视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他配戴了一副近视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镜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乙所示的是小明的近视眼镜。</a:t>
            </a:r>
          </a:p>
          <a:p>
            <a:pPr defTabSz="685165"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能看出小明的眼镜与小明爷爷的眼镜有什么不同吗</a:t>
            </a:r>
            <a:r>
              <a:rPr 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它们是如何矫正视力的</a:t>
            </a:r>
            <a:r>
              <a:rPr 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1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9416" y="1674411"/>
            <a:ext cx="8199782" cy="461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479" y="1046842"/>
            <a:ext cx="8732395" cy="33197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165"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如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图所示是人眼的成像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原理图，晶状体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相当于一个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凸透镜，视网膜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相当于光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屏，则当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物体在很远的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地方时，物体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成像在视网膜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上，当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物体靠近人眼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时，若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晶状体的焦距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不变，则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它的像将会落在视网膜 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（选填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“前”“上”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或“后”）而导致看不清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物体，但实际上，人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眼在由远到近地观察物体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时，晶状体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的焦距会 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（选填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“变大”“不变”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或“变小”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），所以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人们还是能清晰地观察到物体。</a:t>
            </a:r>
          </a:p>
          <a:p>
            <a:pPr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下列哪种光学仪器成像原理与人眼球成</a:t>
            </a:r>
          </a:p>
          <a:p>
            <a:pPr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像原理一样？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（选填序号）</a:t>
            </a:r>
          </a:p>
          <a:p>
            <a:pPr lvl="1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①照相机     ②放大镜    </a:t>
            </a:r>
          </a:p>
          <a:p>
            <a:pPr lvl="1" defTabSz="685165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③投影仪     ④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潜望镜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188" y="3018492"/>
            <a:ext cx="3447658" cy="171760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63690" y="1674411"/>
            <a:ext cx="591884" cy="4152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40591" y="3199388"/>
            <a:ext cx="499581" cy="4152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67823" y="2291478"/>
            <a:ext cx="787434" cy="4152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变小</a:t>
            </a:r>
          </a:p>
        </p:txBody>
      </p:sp>
      <p:grpSp>
        <p:nvGrpSpPr>
          <p:cNvPr id="19" name="组合 3"/>
          <p:cNvGrpSpPr/>
          <p:nvPr/>
        </p:nvGrpSpPr>
        <p:grpSpPr bwMode="auto">
          <a:xfrm>
            <a:off x="3131439" y="511043"/>
            <a:ext cx="2478780" cy="476882"/>
            <a:chOff x="5083" y="1159"/>
            <a:chExt cx="3905" cy="751"/>
          </a:xfrm>
        </p:grpSpPr>
        <p:grpSp>
          <p:nvGrpSpPr>
            <p:cNvPr id="20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2" name="缺角矩形 21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缺角矩形 22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" name="TextBox 15"/>
            <p:cNvSpPr txBox="1">
              <a:spLocks noChangeArrowheads="1"/>
            </p:cNvSpPr>
            <p:nvPr/>
          </p:nvSpPr>
          <p:spPr bwMode="auto">
            <a:xfrm>
              <a:off x="5083" y="1159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944" y="1171024"/>
            <a:ext cx="8966757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lnSpc>
                <a:spcPts val="3625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如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图为正常人眼看远近不同物体时眼睛的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自动调节，以下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分析正确的是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165">
              <a:lnSpc>
                <a:spcPts val="3625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A．这不可能是同一个人的眼</a:t>
            </a:r>
          </a:p>
          <a:p>
            <a:pPr defTabSz="685165">
              <a:lnSpc>
                <a:spcPts val="3625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B．这说明眼睛是一个自动变</a:t>
            </a:r>
          </a:p>
          <a:p>
            <a:pPr defTabSz="685165">
              <a:lnSpc>
                <a:spcPts val="3625"/>
              </a:lnSpc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焦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（距）系统</a:t>
            </a:r>
          </a:p>
          <a:p>
            <a:pPr defTabSz="685165">
              <a:lnSpc>
                <a:spcPts val="3625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C．看近处的物体晶状体应扁</a:t>
            </a:r>
          </a:p>
          <a:p>
            <a:pPr defTabSz="685165">
              <a:lnSpc>
                <a:spcPts val="3625"/>
              </a:lnSpc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平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一些</a:t>
            </a:r>
          </a:p>
          <a:p>
            <a:pPr defTabSz="685165">
              <a:lnSpc>
                <a:spcPts val="3625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D．看远处的物体常常需要眯起眼睛看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978" y="1607561"/>
            <a:ext cx="389850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lnSpc>
                <a:spcPts val="3625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7621" y="2300551"/>
            <a:ext cx="4808820" cy="2022112"/>
          </a:xfrm>
          <a:prstGeom prst="rect">
            <a:avLst/>
          </a:prstGeom>
        </p:spPr>
      </p:pic>
      <p:grpSp>
        <p:nvGrpSpPr>
          <p:cNvPr id="29" name="组合 3"/>
          <p:cNvGrpSpPr/>
          <p:nvPr/>
        </p:nvGrpSpPr>
        <p:grpSpPr bwMode="auto">
          <a:xfrm>
            <a:off x="3131439" y="511043"/>
            <a:ext cx="2478780" cy="476882"/>
            <a:chOff x="5083" y="1159"/>
            <a:chExt cx="3905" cy="751"/>
          </a:xfrm>
        </p:grpSpPr>
        <p:grpSp>
          <p:nvGrpSpPr>
            <p:cNvPr id="30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2" name="缺角矩形 31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缺角矩形 32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缺角矩形 33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TextBox 15"/>
            <p:cNvSpPr txBox="1">
              <a:spLocks noChangeArrowheads="1"/>
            </p:cNvSpPr>
            <p:nvPr/>
          </p:nvSpPr>
          <p:spPr bwMode="auto">
            <a:xfrm>
              <a:off x="5083" y="1159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464" y="864535"/>
            <a:ext cx="8774061" cy="34855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现代生活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智能手机给人们带来了许多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便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利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但长时间盯着手机屏幕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容易导致视力下降</a:t>
            </a:r>
            <a:r>
              <a:rPr lang="en-US" altLang="zh-CN" sz="21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。下列关于近视眼及其矫正的原理图正确的是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165">
              <a:lnSpc>
                <a:spcPct val="150000"/>
              </a:lnSpc>
              <a:defRPr/>
            </a:pP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  <a:defRPr/>
            </a:pP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  <a:defRPr/>
            </a:pP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  <a:defRPr/>
            </a:pP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A．甲乙	  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B．甲丁	    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C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．丙乙    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	D．丙丁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65470" y="1389217"/>
            <a:ext cx="407358" cy="4613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42" y="2128838"/>
            <a:ext cx="7788328" cy="1378741"/>
          </a:xfrm>
          <a:prstGeom prst="rect">
            <a:avLst/>
          </a:prstGeom>
        </p:spPr>
      </p:pic>
      <p:grpSp>
        <p:nvGrpSpPr>
          <p:cNvPr id="6" name="组合 3"/>
          <p:cNvGrpSpPr/>
          <p:nvPr/>
        </p:nvGrpSpPr>
        <p:grpSpPr bwMode="auto">
          <a:xfrm>
            <a:off x="3131439" y="511043"/>
            <a:ext cx="2478780" cy="476882"/>
            <a:chOff x="5083" y="1159"/>
            <a:chExt cx="3905" cy="751"/>
          </a:xfrm>
        </p:grpSpPr>
        <p:grpSp>
          <p:nvGrpSpPr>
            <p:cNvPr id="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0" name="缺角矩形 9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TextBox 15"/>
            <p:cNvSpPr txBox="1">
              <a:spLocks noChangeArrowheads="1"/>
            </p:cNvSpPr>
            <p:nvPr/>
          </p:nvSpPr>
          <p:spPr bwMode="auto">
            <a:xfrm>
              <a:off x="5083" y="1159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830" y="866041"/>
            <a:ext cx="8749795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165">
              <a:lnSpc>
                <a:spcPct val="20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莉和外公视力都不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正常，小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莉看书总把书放得很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近，而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她外公看报纸时却把报纸放得很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远，小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莉和外公应分别戴什么样的眼镜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矫正视力？  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165"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A．都是凸透镜	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B．都是凹透镜</a:t>
            </a:r>
          </a:p>
          <a:p>
            <a:pPr defTabSz="685165"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C．凸透镜和凹透镜             	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．凹透镜和凸透镜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25862" y="2533553"/>
            <a:ext cx="340191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lnSpc>
                <a:spcPts val="3625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13" name="组合 3"/>
          <p:cNvGrpSpPr/>
          <p:nvPr/>
        </p:nvGrpSpPr>
        <p:grpSpPr bwMode="auto">
          <a:xfrm>
            <a:off x="3131439" y="511043"/>
            <a:ext cx="2478780" cy="476882"/>
            <a:chOff x="5083" y="1159"/>
            <a:chExt cx="3905" cy="751"/>
          </a:xfrm>
        </p:grpSpPr>
        <p:grpSp>
          <p:nvGrpSpPr>
            <p:cNvPr id="1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6" name="缺角矩形 15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5083" y="1159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516" y="891774"/>
            <a:ext cx="8949629" cy="42748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165">
              <a:lnSpc>
                <a:spcPts val="3625"/>
              </a:lnSpc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“探究凸透镜成像规律”的实验中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</a:p>
          <a:p>
            <a:pPr defTabSz="685165">
              <a:lnSpc>
                <a:spcPts val="3625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（1）实验用光具座的长度为1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m，如果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有焦距为10cm、25cm的两块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凸透镜，应该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选择焦距为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cm的凸透镜完成实验；</a:t>
            </a:r>
          </a:p>
          <a:p>
            <a:pPr defTabSz="685165">
              <a:lnSpc>
                <a:spcPts val="3625"/>
              </a:lnSpc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ts val="3625"/>
              </a:lnSpc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ts val="3625"/>
              </a:lnSpc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ts val="3625"/>
              </a:lnSpc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ts val="3625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（2）实验前应点燃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蜡烛，观察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烛焰、凸透镜和光屏的中心是否在同一高度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上，这样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做的目的是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06" y="2301558"/>
            <a:ext cx="7771570" cy="1783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21071" y="1853605"/>
            <a:ext cx="457035" cy="41524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10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30886" y="4568826"/>
            <a:ext cx="3163673" cy="41524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使像能够成在光屏的中央</a:t>
            </a:r>
          </a:p>
        </p:txBody>
      </p:sp>
      <p:grpSp>
        <p:nvGrpSpPr>
          <p:cNvPr id="32" name="组合 3"/>
          <p:cNvGrpSpPr/>
          <p:nvPr/>
        </p:nvGrpSpPr>
        <p:grpSpPr bwMode="auto">
          <a:xfrm>
            <a:off x="3332610" y="438914"/>
            <a:ext cx="2478780" cy="476881"/>
            <a:chOff x="5061" y="942"/>
            <a:chExt cx="3905" cy="751"/>
          </a:xfrm>
        </p:grpSpPr>
        <p:grpSp>
          <p:nvGrpSpPr>
            <p:cNvPr id="33" name="组合 21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5" name="缺角矩形 34"/>
              <p:cNvSpPr/>
              <p:nvPr/>
            </p:nvSpPr>
            <p:spPr>
              <a:xfrm rot="3000000">
                <a:off x="4022090" y="597638"/>
                <a:ext cx="418645" cy="41865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 rot="3000000">
                <a:off x="4479207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缺角矩形 36"/>
              <p:cNvSpPr/>
              <p:nvPr/>
            </p:nvSpPr>
            <p:spPr>
              <a:xfrm rot="3000000">
                <a:off x="4936323" y="597638"/>
                <a:ext cx="418645" cy="41865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缺角矩形 37"/>
              <p:cNvSpPr/>
              <p:nvPr/>
            </p:nvSpPr>
            <p:spPr>
              <a:xfrm rot="3000000">
                <a:off x="3564975" y="597637"/>
                <a:ext cx="418645" cy="41865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缺角矩形 38"/>
              <p:cNvSpPr/>
              <p:nvPr/>
            </p:nvSpPr>
            <p:spPr>
              <a:xfrm rot="3000000">
                <a:off x="5393440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4" name="TextBox 15"/>
            <p:cNvSpPr txBox="1">
              <a:spLocks noChangeArrowheads="1"/>
            </p:cNvSpPr>
            <p:nvPr/>
          </p:nvSpPr>
          <p:spPr bwMode="auto">
            <a:xfrm>
              <a:off x="5061" y="942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能力提升题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553" y="651936"/>
            <a:ext cx="8949629" cy="39287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165">
              <a:lnSpc>
                <a:spcPts val="3325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（3）当蜡烛、凸透镜和光屏的相对位置如图甲所示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时，光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屏上出现清晰的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像，则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像是倒立、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的实像；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ts val="3325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（4）实验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中，不但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虚像可以用肉眼直接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看到，实像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也可以用肉眼直接看到。如图乙所示在（3）的基础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上，拿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掉光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屏，用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肉眼在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（选填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“A”“B”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或“C”）位置沿图示方向能看到这个实像；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ts val="3325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（5）在（3）的基础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上，当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光屏略微向右移动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时，光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屏上的像将会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模糊，如果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蜡烛与凸透镜不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动，那么在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凸透镜前放置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（选填“凸”或“凹”）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透镜，才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可能在光屏上得到清晰的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像，这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其实就是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（选填“近视眼”或“远视眼”）的矫正原理。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5504" y="1094885"/>
            <a:ext cx="726257" cy="41524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缩小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93399" y="1907690"/>
            <a:ext cx="378630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08630" y="3184702"/>
            <a:ext cx="469606" cy="4152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49950" y="3576740"/>
            <a:ext cx="997081" cy="41524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近视眼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1" name="P165.eps" descr="id:214751888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47" y="760892"/>
            <a:ext cx="8329673" cy="369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491" y="1176411"/>
            <a:ext cx="9506573" cy="3283208"/>
            <a:chOff x="508491" y="1176411"/>
            <a:chExt cx="9506573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5" y="1289271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lIns="68580" tIns="34290" rIns="68580" bIns="34290" anchor="ctr"/>
            <a:lstStyle/>
            <a:p>
              <a:pPr algn="ctr" defTabSz="685324">
                <a:lnSpc>
                  <a:spcPct val="120000"/>
                </a:lnSpc>
              </a:pPr>
              <a:endParaRPr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1" y="1945915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 defTabSz="685324">
                <a:lnSpc>
                  <a:spcPct val="120000"/>
                </a:lnSpc>
              </a:pPr>
              <a:r>
                <a:rPr lang="zh-CN" altLang="zh-CN" sz="2400" b="1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 defTabSz="685324">
                <a:lnSpc>
                  <a:spcPct val="120000"/>
                </a:lnSpc>
              </a:pPr>
              <a:r>
                <a:rPr lang="zh-CN" altLang="zh-CN" sz="2400" b="1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2995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lIns="68580" tIns="34290" rIns="68580" bIns="34290" anchor="ctr"/>
            <a:lstStyle/>
            <a:p>
              <a:pPr algn="ctr" defTabSz="685324">
                <a:lnSpc>
                  <a:spcPct val="120000"/>
                </a:lnSpc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697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lIns="68580" tIns="34290" rIns="68580" bIns="34290" anchor="ctr"/>
            <a:lstStyle/>
            <a:p>
              <a:pPr algn="ctr" defTabSz="685324">
                <a:lnSpc>
                  <a:spcPct val="120000"/>
                </a:lnSpc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6" y="1945959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defTabSz="685324">
                <a:lnSpc>
                  <a:spcPct val="120000"/>
                </a:lnSpc>
              </a:pPr>
              <a:r>
                <a:rPr lang="zh-CN" altLang="en-US" sz="2100" b="1" spc="225" dirty="0">
                  <a:solidFill>
                    <a:srgbClr val="178AA1">
                      <a:lumMod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473895" y="2283144"/>
              <a:ext cx="5541169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defTabSz="685324">
                <a:lnSpc>
                  <a:spcPct val="120000"/>
                </a:lnSpc>
              </a:pP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完成课后</a:t>
              </a:r>
              <a:r>
                <a:rPr lang="en-US" altLang="zh-CN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13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13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习题</a:t>
              </a:r>
              <a:endPara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8" y="2879886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defTabSz="685324">
                <a:lnSpc>
                  <a:spcPct val="120000"/>
                </a:lnSpc>
              </a:pPr>
              <a:r>
                <a:rPr lang="zh-CN" altLang="en-US" sz="2100" b="1" spc="225" dirty="0">
                  <a:solidFill>
                    <a:srgbClr val="40A693">
                      <a:lumMod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8" y="3182304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defTabSz="685324">
                <a:lnSpc>
                  <a:spcPct val="120000"/>
                </a:lnSpc>
              </a:pP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</a:t>
              </a:r>
              <a:r>
                <a:rPr lang="zh-CN" altLang="en-US" sz="2100" b="1" spc="113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册</a:t>
              </a: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习题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444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835402" y="1150801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  <a:ea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4352144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813747" y="2899518"/>
            <a:ext cx="7120284" cy="9380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165">
              <a:lnSpc>
                <a:spcPct val="20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了解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眼睛的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构造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，知道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眼睛是怎样看见物体的。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80420" y="1449499"/>
            <a:ext cx="6978364" cy="1022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165">
              <a:defRPr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通过分析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近视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远视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形成的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原因，了解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眼镜是怎样矫正视力的。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defRPr/>
            </a:pP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13749" y="806255"/>
            <a:ext cx="7859739" cy="3250383"/>
            <a:chOff x="106577" y="596406"/>
            <a:chExt cx="7864592" cy="3252389"/>
          </a:xfrm>
        </p:grpSpPr>
        <p:grpSp>
          <p:nvGrpSpPr>
            <p:cNvPr id="13" name="组合 14"/>
            <p:cNvGrpSpPr/>
            <p:nvPr/>
          </p:nvGrpSpPr>
          <p:grpSpPr>
            <a:xfrm>
              <a:off x="106577" y="929507"/>
              <a:ext cx="7864311" cy="2919288"/>
              <a:chOff x="481" y="728"/>
              <a:chExt cx="13973" cy="6049"/>
            </a:xfrm>
          </p:grpSpPr>
          <p:sp>
            <p:nvSpPr>
              <p:cNvPr id="18" name="直接箭头连接符 17"/>
              <p:cNvSpPr/>
              <p:nvPr/>
            </p:nvSpPr>
            <p:spPr>
              <a:xfrm flipV="1">
                <a:off x="481" y="6682"/>
                <a:ext cx="13414" cy="95"/>
              </a:xfrm>
              <a:prstGeom prst="straightConnector1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" name="肘形连接符 23"/>
              <p:cNvSpPr/>
              <p:nvPr/>
            </p:nvSpPr>
            <p:spPr>
              <a:xfrm rot="5400000" flipH="1" flipV="1">
                <a:off x="11165" y="3392"/>
                <a:ext cx="5954" cy="625"/>
              </a:xfrm>
              <a:prstGeom prst="bentConnector3">
                <a:avLst>
                  <a:gd name="adj1" fmla="val 46301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7" name="直接箭头连接符 16"/>
            <p:cNvCxnSpPr/>
            <p:nvPr/>
          </p:nvCxnSpPr>
          <p:spPr>
            <a:xfrm flipV="1">
              <a:off x="7971169" y="59640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3"/>
          <p:cNvSpPr txBox="1"/>
          <p:nvPr/>
        </p:nvSpPr>
        <p:spPr>
          <a:xfrm>
            <a:off x="3828157" y="727192"/>
            <a:ext cx="1338163" cy="461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02" name="Picture 7" descr="E:\040407582722.jpg"/>
          <p:cNvPicPr>
            <a:picLocks noChangeAspect="1"/>
          </p:cNvPicPr>
          <p:nvPr/>
        </p:nvPicPr>
        <p:blipFill>
          <a:blip r:embed="rId2"/>
          <a:srcRect l="88086" b="77972"/>
          <a:stretch>
            <a:fillRect/>
          </a:stretch>
        </p:blipFill>
        <p:spPr>
          <a:xfrm>
            <a:off x="1333769" y="2579365"/>
            <a:ext cx="1177583" cy="18246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Box 8"/>
          <p:cNvSpPr txBox="1"/>
          <p:nvPr/>
        </p:nvSpPr>
        <p:spPr>
          <a:xfrm>
            <a:off x="6642643" y="2010083"/>
            <a:ext cx="1294151" cy="461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人眼</a:t>
            </a:r>
          </a:p>
        </p:txBody>
      </p:sp>
      <p:sp>
        <p:nvSpPr>
          <p:cNvPr id="4105" name="TextBox 9"/>
          <p:cNvSpPr txBox="1"/>
          <p:nvPr/>
        </p:nvSpPr>
        <p:spPr>
          <a:xfrm>
            <a:off x="1417270" y="2010083"/>
            <a:ext cx="1430941" cy="461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</a:t>
            </a:r>
          </a:p>
        </p:txBody>
      </p:sp>
      <p:pic>
        <p:nvPicPr>
          <p:cNvPr id="4107" name="Picture 2" descr="E:\u=3501552156,2352587355&amp;fm=51&amp;gp=0.jpg"/>
          <p:cNvPicPr>
            <a:picLocks noChangeAspect="1"/>
          </p:cNvPicPr>
          <p:nvPr/>
        </p:nvPicPr>
        <p:blipFill>
          <a:blip r:embed="rId3">
            <a:lum bright="-10001" contrast="40000"/>
          </a:blip>
          <a:srcRect l="6024" t="45863" r="52409" b="18045"/>
          <a:stretch>
            <a:fillRect/>
          </a:stretch>
        </p:blipFill>
        <p:spPr>
          <a:xfrm>
            <a:off x="6166853" y="2756597"/>
            <a:ext cx="1769942" cy="123110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12" name="组合 4111"/>
          <p:cNvGrpSpPr/>
          <p:nvPr/>
        </p:nvGrpSpPr>
        <p:grpSpPr>
          <a:xfrm>
            <a:off x="2780649" y="3098929"/>
            <a:ext cx="3238709" cy="593312"/>
            <a:chOff x="1927" y="1207"/>
            <a:chExt cx="1860" cy="499"/>
          </a:xfrm>
        </p:grpSpPr>
        <p:sp>
          <p:nvSpPr>
            <p:cNvPr id="4110" name="燕尾形 4109"/>
            <p:cNvSpPr/>
            <p:nvPr/>
          </p:nvSpPr>
          <p:spPr>
            <a:xfrm flipH="1">
              <a:off x="1927" y="1207"/>
              <a:ext cx="1860" cy="499"/>
            </a:xfrm>
            <a:prstGeom prst="chevron">
              <a:avLst>
                <a:gd name="adj" fmla="val 58120"/>
              </a:avLst>
            </a:prstGeom>
            <a:solidFill>
              <a:srgbClr val="BBE0E3"/>
            </a:solidFill>
            <a:ln w="9525" cap="flat" cmpd="sng">
              <a:solidFill>
                <a:srgbClr val="3D8F9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165"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867" name="Text Box 3"/>
            <p:cNvSpPr txBox="1"/>
            <p:nvPr/>
          </p:nvSpPr>
          <p:spPr>
            <a:xfrm>
              <a:off x="2374" y="1253"/>
              <a:ext cx="114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165"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0D0D0D"/>
                  </a:solidFill>
                  <a:latin typeface="楷体" panose="02010609060101010101" charset="-122"/>
                  <a:ea typeface="楷体" panose="02010609060101010101" charset="-122"/>
                </a:rPr>
                <a:t>如何看到？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4311" y="479702"/>
            <a:ext cx="3401429" cy="461519"/>
            <a:chOff x="6200" y="1003"/>
            <a:chExt cx="7149" cy="970"/>
          </a:xfrm>
        </p:grpSpPr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6200" y="1213"/>
              <a:ext cx="2510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165">
                <a:lnSpc>
                  <a:spcPct val="80000"/>
                </a:lnSpc>
                <a:defRPr/>
              </a:pPr>
              <a:r>
                <a:rPr lang="zh-CN" altLang="en-US" sz="2100" b="1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100" b="1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89" y="1003"/>
              <a:ext cx="4160" cy="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眼睛</a:t>
              </a:r>
            </a:p>
          </p:txBody>
        </p:sp>
      </p:grpSp>
      <p:pic>
        <p:nvPicPr>
          <p:cNvPr id="5147" name="图片 5146" descr="10001"/>
          <p:cNvPicPr>
            <a:picLocks noChangeAspect="1"/>
          </p:cNvPicPr>
          <p:nvPr/>
        </p:nvPicPr>
        <p:blipFill>
          <a:blip r:embed="rId2"/>
          <a:srcRect l="13791" t="7285" r="14732" b="6412"/>
          <a:stretch>
            <a:fillRect/>
          </a:stretch>
        </p:blipFill>
        <p:spPr>
          <a:xfrm>
            <a:off x="2465439" y="1333506"/>
            <a:ext cx="4147707" cy="3180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AutoShape 19"/>
          <p:cNvSpPr/>
          <p:nvPr/>
        </p:nvSpPr>
        <p:spPr>
          <a:xfrm>
            <a:off x="6821543" y="2192070"/>
            <a:ext cx="1630505" cy="916374"/>
          </a:xfrm>
          <a:prstGeom prst="wedgeEllipseCallout">
            <a:avLst>
              <a:gd name="adj1" fmla="val 31025"/>
              <a:gd name="adj2" fmla="val 156632"/>
            </a:avLst>
          </a:prstGeom>
          <a:solidFill>
            <a:srgbClr val="BBE0E3"/>
          </a:solidFill>
          <a:ln w="381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defTabSz="685165">
              <a:defRPr/>
            </a:pPr>
            <a:r>
              <a:rPr lang="zh-CN" altLang="zh-CN" sz="2100" b="1" dirty="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视网膜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1151065" y="1754582"/>
            <a:ext cx="1027709" cy="461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角膜</a:t>
            </a:r>
          </a:p>
        </p:txBody>
      </p:sp>
      <p:sp>
        <p:nvSpPr>
          <p:cNvPr id="5128" name="Rectangle 6"/>
          <p:cNvSpPr/>
          <p:nvPr/>
        </p:nvSpPr>
        <p:spPr>
          <a:xfrm>
            <a:off x="808258" y="3968674"/>
            <a:ext cx="1370278" cy="830484"/>
          </a:xfrm>
          <a:prstGeom prst="rect">
            <a:avLst/>
          </a:prstGeom>
          <a:solidFill>
            <a:srgbClr val="BBE0E3"/>
          </a:solidFill>
          <a:ln w="38100" cap="flat" cmpd="sng">
            <a:solidFill>
              <a:srgbClr val="3D8F95"/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相当于</a:t>
            </a:r>
          </a:p>
          <a:p>
            <a:pPr algn="ctr"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凸透镜</a:t>
            </a: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1892108" y="2955956"/>
            <a:ext cx="843341" cy="461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瞳孔</a:t>
            </a:r>
          </a:p>
        </p:txBody>
      </p:sp>
      <p:sp>
        <p:nvSpPr>
          <p:cNvPr id="11286" name="Text Box 22"/>
          <p:cNvSpPr txBox="1">
            <a:spLocks noChangeArrowheads="1"/>
          </p:cNvSpPr>
          <p:nvPr/>
        </p:nvSpPr>
        <p:spPr bwMode="auto">
          <a:xfrm>
            <a:off x="1737478" y="1136053"/>
            <a:ext cx="1267983" cy="461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睫状体</a:t>
            </a: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6080259" y="1540477"/>
            <a:ext cx="1342921" cy="461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玻璃体</a:t>
            </a:r>
          </a:p>
        </p:txBody>
      </p:sp>
      <p:sp>
        <p:nvSpPr>
          <p:cNvPr id="5132" name="Line 24"/>
          <p:cNvSpPr/>
          <p:nvPr/>
        </p:nvSpPr>
        <p:spPr>
          <a:xfrm flipH="1">
            <a:off x="5501222" y="3160305"/>
            <a:ext cx="336384" cy="127559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4927656" y="4402358"/>
            <a:ext cx="1267983" cy="461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视神经</a:t>
            </a:r>
          </a:p>
        </p:txBody>
      </p:sp>
      <p:sp>
        <p:nvSpPr>
          <p:cNvPr id="5134" name="Line 30"/>
          <p:cNvSpPr/>
          <p:nvPr/>
        </p:nvSpPr>
        <p:spPr>
          <a:xfrm flipV="1">
            <a:off x="4174716" y="1890419"/>
            <a:ext cx="1980719" cy="93302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35" name="Line 31"/>
          <p:cNvSpPr/>
          <p:nvPr/>
        </p:nvSpPr>
        <p:spPr>
          <a:xfrm flipV="1">
            <a:off x="5535480" y="2513229"/>
            <a:ext cx="1356480" cy="3473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36" name="Line 32"/>
          <p:cNvSpPr/>
          <p:nvPr/>
        </p:nvSpPr>
        <p:spPr>
          <a:xfrm flipH="1" flipV="1">
            <a:off x="2735449" y="1519066"/>
            <a:ext cx="606634" cy="4210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37" name="Line 33"/>
          <p:cNvSpPr/>
          <p:nvPr/>
        </p:nvSpPr>
        <p:spPr>
          <a:xfrm flipH="1" flipV="1">
            <a:off x="1892109" y="2041245"/>
            <a:ext cx="876643" cy="50671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39" name="Line 35"/>
          <p:cNvSpPr/>
          <p:nvPr/>
        </p:nvSpPr>
        <p:spPr>
          <a:xfrm flipH="1">
            <a:off x="2465440" y="3020184"/>
            <a:ext cx="505527" cy="13441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41" name="Rectangle 6"/>
          <p:cNvSpPr/>
          <p:nvPr/>
        </p:nvSpPr>
        <p:spPr>
          <a:xfrm>
            <a:off x="7524286" y="4114266"/>
            <a:ext cx="1177583" cy="830484"/>
          </a:xfrm>
          <a:prstGeom prst="rect">
            <a:avLst/>
          </a:prstGeom>
          <a:solidFill>
            <a:srgbClr val="BBE0E3"/>
          </a:solidFill>
          <a:ln w="38100" cap="flat" cmpd="sng">
            <a:solidFill>
              <a:srgbClr val="3D8F95"/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相当于</a:t>
            </a:r>
          </a:p>
          <a:p>
            <a:pPr algn="ctr"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光屏</a:t>
            </a:r>
          </a:p>
        </p:txBody>
      </p:sp>
      <p:sp>
        <p:nvSpPr>
          <p:cNvPr id="15" name="AutoShape 19"/>
          <p:cNvSpPr/>
          <p:nvPr/>
        </p:nvSpPr>
        <p:spPr>
          <a:xfrm>
            <a:off x="311021" y="2175892"/>
            <a:ext cx="1642430" cy="932550"/>
          </a:xfrm>
          <a:prstGeom prst="wedgeEllipseCallout">
            <a:avLst>
              <a:gd name="adj1" fmla="val 31025"/>
              <a:gd name="adj2" fmla="val 156632"/>
            </a:avLst>
          </a:prstGeom>
          <a:solidFill>
            <a:srgbClr val="BBE0E3"/>
          </a:solidFill>
          <a:ln w="381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defTabSz="685165">
              <a:defRPr/>
            </a:pPr>
            <a:r>
              <a:rPr lang="zh-CN" altLang="zh-CN" sz="2100" b="1" dirty="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晶状体</a:t>
            </a:r>
          </a:p>
        </p:txBody>
      </p:sp>
      <p:sp>
        <p:nvSpPr>
          <p:cNvPr id="5138" name="Line 34"/>
          <p:cNvSpPr/>
          <p:nvPr/>
        </p:nvSpPr>
        <p:spPr>
          <a:xfrm flipH="1" flipV="1">
            <a:off x="1705836" y="2513230"/>
            <a:ext cx="1569636" cy="37159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4119" name="Group 6"/>
          <p:cNvGrpSpPr/>
          <p:nvPr/>
        </p:nvGrpSpPr>
        <p:grpSpPr>
          <a:xfrm>
            <a:off x="7524286" y="638851"/>
            <a:ext cx="1078856" cy="1553148"/>
            <a:chOff x="0" y="0"/>
            <a:chExt cx="764" cy="1226"/>
          </a:xfrm>
        </p:grpSpPr>
        <p:sp>
          <p:nvSpPr>
            <p:cNvPr id="4120" name="Oval 43"/>
            <p:cNvSpPr/>
            <p:nvPr/>
          </p:nvSpPr>
          <p:spPr>
            <a:xfrm>
              <a:off x="81" y="461"/>
              <a:ext cx="683" cy="765"/>
            </a:xfrm>
            <a:prstGeom prst="ellipse">
              <a:avLst/>
            </a:prstGeom>
            <a:solidFill>
              <a:srgbClr val="C0C0C0">
                <a:alpha val="100000"/>
              </a:srgbClr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anchor="t"/>
            <a:lstStyle/>
            <a:p>
              <a:pPr defTabSz="685165">
                <a:defRPr/>
              </a:pPr>
              <a:endParaRPr lang="zh-CN" altLang="en-US" sz="135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</p:txBody>
        </p:sp>
        <p:sp>
          <p:nvSpPr>
            <p:cNvPr id="4121" name="Freeform 42"/>
            <p:cNvSpPr/>
            <p:nvPr/>
          </p:nvSpPr>
          <p:spPr>
            <a:xfrm>
              <a:off x="343" y="0"/>
              <a:ext cx="156" cy="469"/>
            </a:xfrm>
            <a:custGeom>
              <a:avLst/>
              <a:gdLst>
                <a:gd name="txL" fmla="*/ 0 w 540"/>
                <a:gd name="txT" fmla="*/ 0 h 1560"/>
                <a:gd name="txR" fmla="*/ 540 w 540"/>
                <a:gd name="txB" fmla="*/ 1560 h 1560"/>
              </a:gdLst>
              <a:ahLst/>
              <a:cxnLst>
                <a:cxn ang="0">
                  <a:pos x="0" y="42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3" y="42"/>
                </a:cxn>
              </a:cxnLst>
              <a:rect l="txL" t="txT" r="txR" b="txB"/>
              <a:pathLst>
                <a:path w="540" h="1560">
                  <a:moveTo>
                    <a:pt x="0" y="1560"/>
                  </a:moveTo>
                  <a:lnTo>
                    <a:pt x="0" y="0"/>
                  </a:lnTo>
                  <a:lnTo>
                    <a:pt x="540" y="0"/>
                  </a:lnTo>
                  <a:lnTo>
                    <a:pt x="540" y="156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t"/>
            <a:lstStyle/>
            <a:p>
              <a:pPr defTabSz="685165">
                <a:defRPr/>
              </a:pPr>
              <a:endParaRPr lang="zh-CN" altLang="en-US" sz="135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</p:txBody>
        </p:sp>
        <p:sp>
          <p:nvSpPr>
            <p:cNvPr id="4122" name="xjhgx2"/>
            <p:cNvSpPr/>
            <p:nvPr/>
          </p:nvSpPr>
          <p:spPr>
            <a:xfrm>
              <a:off x="0" y="546"/>
              <a:ext cx="64" cy="480"/>
            </a:xfrm>
            <a:custGeom>
              <a:avLst/>
              <a:gdLst>
                <a:gd name="txL" fmla="*/ 0 w 620"/>
                <a:gd name="txT" fmla="*/ 0 h 4408"/>
                <a:gd name="txR" fmla="*/ 620 w 620"/>
                <a:gd name="txB" fmla="*/ 4408 h 440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20" h="4408">
                  <a:moveTo>
                    <a:pt x="310" y="0"/>
                  </a:moveTo>
                  <a:lnTo>
                    <a:pt x="237" y="270"/>
                  </a:lnTo>
                  <a:lnTo>
                    <a:pt x="175" y="542"/>
                  </a:lnTo>
                  <a:lnTo>
                    <a:pt x="121" y="816"/>
                  </a:lnTo>
                  <a:lnTo>
                    <a:pt x="78" y="1091"/>
                  </a:lnTo>
                  <a:lnTo>
                    <a:pt x="44" y="1368"/>
                  </a:lnTo>
                  <a:lnTo>
                    <a:pt x="19" y="1646"/>
                  </a:lnTo>
                  <a:lnTo>
                    <a:pt x="5" y="1925"/>
                  </a:lnTo>
                  <a:lnTo>
                    <a:pt x="0" y="2204"/>
                  </a:lnTo>
                  <a:lnTo>
                    <a:pt x="5" y="2483"/>
                  </a:lnTo>
                  <a:lnTo>
                    <a:pt x="19" y="2762"/>
                  </a:lnTo>
                  <a:lnTo>
                    <a:pt x="44" y="3040"/>
                  </a:lnTo>
                  <a:lnTo>
                    <a:pt x="78" y="3317"/>
                  </a:lnTo>
                  <a:lnTo>
                    <a:pt x="121" y="3592"/>
                  </a:lnTo>
                  <a:lnTo>
                    <a:pt x="175" y="3866"/>
                  </a:lnTo>
                  <a:lnTo>
                    <a:pt x="237" y="4138"/>
                  </a:lnTo>
                  <a:lnTo>
                    <a:pt x="310" y="4408"/>
                  </a:lnTo>
                  <a:lnTo>
                    <a:pt x="383" y="4138"/>
                  </a:lnTo>
                  <a:lnTo>
                    <a:pt x="445" y="3866"/>
                  </a:lnTo>
                  <a:lnTo>
                    <a:pt x="499" y="3592"/>
                  </a:lnTo>
                  <a:lnTo>
                    <a:pt x="542" y="3317"/>
                  </a:lnTo>
                  <a:lnTo>
                    <a:pt x="576" y="3040"/>
                  </a:lnTo>
                  <a:lnTo>
                    <a:pt x="601" y="2762"/>
                  </a:lnTo>
                  <a:lnTo>
                    <a:pt x="615" y="2483"/>
                  </a:lnTo>
                  <a:lnTo>
                    <a:pt x="620" y="2204"/>
                  </a:lnTo>
                  <a:lnTo>
                    <a:pt x="615" y="1925"/>
                  </a:lnTo>
                  <a:lnTo>
                    <a:pt x="601" y="1646"/>
                  </a:lnTo>
                  <a:lnTo>
                    <a:pt x="576" y="1368"/>
                  </a:lnTo>
                  <a:lnTo>
                    <a:pt x="542" y="1091"/>
                  </a:lnTo>
                  <a:lnTo>
                    <a:pt x="499" y="816"/>
                  </a:lnTo>
                  <a:lnTo>
                    <a:pt x="445" y="542"/>
                  </a:lnTo>
                  <a:lnTo>
                    <a:pt x="383" y="270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969696">
                <a:alpha val="100000"/>
              </a:srgbClr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anchor="t"/>
            <a:lstStyle/>
            <a:p>
              <a:pPr defTabSz="685165">
                <a:defRPr/>
              </a:pPr>
              <a:endParaRPr lang="zh-CN" altLang="en-US" sz="135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</p:txBody>
        </p:sp>
        <p:sp>
          <p:nvSpPr>
            <p:cNvPr id="4123" name="Rectangle 40"/>
            <p:cNvSpPr/>
            <p:nvPr/>
          </p:nvSpPr>
          <p:spPr>
            <a:xfrm>
              <a:off x="358" y="414"/>
              <a:ext cx="138" cy="80"/>
            </a:xfrm>
            <a:prstGeom prst="rect">
              <a:avLst/>
            </a:prstGeom>
            <a:solidFill>
              <a:srgbClr val="C0C0C0">
                <a:alpha val="100000"/>
              </a:srgbClr>
            </a:solidFill>
            <a:ln w="9525">
              <a:noFill/>
            </a:ln>
          </p:spPr>
          <p:txBody>
            <a:bodyPr vert="horz" wrap="square" anchor="t"/>
            <a:lstStyle/>
            <a:p>
              <a:pPr defTabSz="685165">
                <a:defRPr/>
              </a:pPr>
              <a:endParaRPr lang="zh-CN" altLang="en-US" sz="1350" b="1" dirty="0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</p:txBody>
        </p:sp>
        <p:sp>
          <p:nvSpPr>
            <p:cNvPr id="4124" name="Line 39"/>
            <p:cNvSpPr/>
            <p:nvPr/>
          </p:nvSpPr>
          <p:spPr>
            <a:xfrm>
              <a:off x="352" y="408"/>
              <a:ext cx="147" cy="0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25" name="Line 38"/>
            <p:cNvSpPr/>
            <p:nvPr/>
          </p:nvSpPr>
          <p:spPr>
            <a:xfrm>
              <a:off x="359" y="458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26" name="Line 37"/>
            <p:cNvSpPr/>
            <p:nvPr/>
          </p:nvSpPr>
          <p:spPr>
            <a:xfrm>
              <a:off x="435" y="458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27" name="Line 36"/>
            <p:cNvSpPr/>
            <p:nvPr/>
          </p:nvSpPr>
          <p:spPr>
            <a:xfrm>
              <a:off x="231" y="540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28" name="Line 35"/>
            <p:cNvSpPr/>
            <p:nvPr/>
          </p:nvSpPr>
          <p:spPr>
            <a:xfrm>
              <a:off x="338" y="540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29" name="Line 34"/>
            <p:cNvSpPr/>
            <p:nvPr/>
          </p:nvSpPr>
          <p:spPr>
            <a:xfrm>
              <a:off x="459" y="536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0" name="Line 33"/>
            <p:cNvSpPr/>
            <p:nvPr/>
          </p:nvSpPr>
          <p:spPr>
            <a:xfrm>
              <a:off x="577" y="536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1" name="Line 32"/>
            <p:cNvSpPr/>
            <p:nvPr/>
          </p:nvSpPr>
          <p:spPr>
            <a:xfrm>
              <a:off x="710" y="735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2" name="Line 31"/>
            <p:cNvSpPr/>
            <p:nvPr/>
          </p:nvSpPr>
          <p:spPr>
            <a:xfrm>
              <a:off x="139" y="639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3" name="Line 30"/>
            <p:cNvSpPr/>
            <p:nvPr/>
          </p:nvSpPr>
          <p:spPr>
            <a:xfrm>
              <a:off x="238" y="636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4" name="Line 29"/>
            <p:cNvSpPr/>
            <p:nvPr/>
          </p:nvSpPr>
          <p:spPr>
            <a:xfrm>
              <a:off x="347" y="636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5" name="Line 28"/>
            <p:cNvSpPr/>
            <p:nvPr/>
          </p:nvSpPr>
          <p:spPr>
            <a:xfrm>
              <a:off x="456" y="636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6" name="Line 27"/>
            <p:cNvSpPr/>
            <p:nvPr/>
          </p:nvSpPr>
          <p:spPr>
            <a:xfrm>
              <a:off x="556" y="632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7" name="Line 26"/>
            <p:cNvSpPr/>
            <p:nvPr/>
          </p:nvSpPr>
          <p:spPr>
            <a:xfrm>
              <a:off x="665" y="632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8" name="Line 25"/>
            <p:cNvSpPr/>
            <p:nvPr/>
          </p:nvSpPr>
          <p:spPr>
            <a:xfrm>
              <a:off x="99" y="742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39" name="Line 24"/>
            <p:cNvSpPr/>
            <p:nvPr/>
          </p:nvSpPr>
          <p:spPr>
            <a:xfrm>
              <a:off x="198" y="739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0" name="Line 23"/>
            <p:cNvSpPr/>
            <p:nvPr/>
          </p:nvSpPr>
          <p:spPr>
            <a:xfrm>
              <a:off x="307" y="739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1" name="Line 22"/>
            <p:cNvSpPr/>
            <p:nvPr/>
          </p:nvSpPr>
          <p:spPr>
            <a:xfrm>
              <a:off x="423" y="742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2" name="Line 21"/>
            <p:cNvSpPr/>
            <p:nvPr/>
          </p:nvSpPr>
          <p:spPr>
            <a:xfrm>
              <a:off x="523" y="739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3" name="Line 20"/>
            <p:cNvSpPr/>
            <p:nvPr/>
          </p:nvSpPr>
          <p:spPr>
            <a:xfrm>
              <a:off x="631" y="739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4" name="Line 19"/>
            <p:cNvSpPr/>
            <p:nvPr/>
          </p:nvSpPr>
          <p:spPr>
            <a:xfrm>
              <a:off x="149" y="877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5" name="Line 18"/>
            <p:cNvSpPr/>
            <p:nvPr/>
          </p:nvSpPr>
          <p:spPr>
            <a:xfrm>
              <a:off x="248" y="874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6" name="Line 17"/>
            <p:cNvSpPr/>
            <p:nvPr/>
          </p:nvSpPr>
          <p:spPr>
            <a:xfrm>
              <a:off x="357" y="874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7" name="Line 16"/>
            <p:cNvSpPr/>
            <p:nvPr/>
          </p:nvSpPr>
          <p:spPr>
            <a:xfrm>
              <a:off x="463" y="874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8" name="Line 15"/>
            <p:cNvSpPr/>
            <p:nvPr/>
          </p:nvSpPr>
          <p:spPr>
            <a:xfrm>
              <a:off x="563" y="870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49" name="Line 14"/>
            <p:cNvSpPr/>
            <p:nvPr/>
          </p:nvSpPr>
          <p:spPr>
            <a:xfrm>
              <a:off x="672" y="870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50" name="Line 13"/>
            <p:cNvSpPr/>
            <p:nvPr/>
          </p:nvSpPr>
          <p:spPr>
            <a:xfrm>
              <a:off x="196" y="991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51" name="Line 12"/>
            <p:cNvSpPr/>
            <p:nvPr/>
          </p:nvSpPr>
          <p:spPr>
            <a:xfrm>
              <a:off x="295" y="987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52" name="Line 11"/>
            <p:cNvSpPr/>
            <p:nvPr/>
          </p:nvSpPr>
          <p:spPr>
            <a:xfrm>
              <a:off x="404" y="987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53" name="Line 10"/>
            <p:cNvSpPr/>
            <p:nvPr/>
          </p:nvSpPr>
          <p:spPr>
            <a:xfrm>
              <a:off x="511" y="987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54" name="Line 9"/>
            <p:cNvSpPr/>
            <p:nvPr/>
          </p:nvSpPr>
          <p:spPr>
            <a:xfrm>
              <a:off x="610" y="984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55" name="Line 8"/>
            <p:cNvSpPr/>
            <p:nvPr/>
          </p:nvSpPr>
          <p:spPr>
            <a:xfrm>
              <a:off x="319" y="1083"/>
              <a:ext cx="47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56" name="Line 7"/>
            <p:cNvSpPr/>
            <p:nvPr/>
          </p:nvSpPr>
          <p:spPr>
            <a:xfrm>
              <a:off x="418" y="1080"/>
              <a:ext cx="48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7" name="组合 18"/>
          <p:cNvGrpSpPr/>
          <p:nvPr/>
        </p:nvGrpSpPr>
        <p:grpSpPr bwMode="auto">
          <a:xfrm>
            <a:off x="2764972" y="550749"/>
            <a:ext cx="1525530" cy="423517"/>
            <a:chOff x="2094735" y="684067"/>
            <a:chExt cx="1906600" cy="564688"/>
          </a:xfrm>
        </p:grpSpPr>
        <p:sp>
          <p:nvSpPr>
            <p:cNvPr id="78" name="圆角矩形 77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79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  <p:bldP spid="11276" grpId="0" bldLvl="0"/>
      <p:bldP spid="5128" grpId="0" bldLvl="0" animBg="1"/>
      <p:bldP spid="11284" grpId="0" bldLvl="0"/>
      <p:bldP spid="11286" grpId="0" bldLvl="0"/>
      <p:bldP spid="11287" grpId="0" bldLvl="0"/>
      <p:bldP spid="11289" grpId="0" bldLvl="0"/>
      <p:bldP spid="5141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3"/>
          <p:cNvSpPr txBox="1"/>
          <p:nvPr/>
        </p:nvSpPr>
        <p:spPr>
          <a:xfrm>
            <a:off x="1658972" y="2552721"/>
            <a:ext cx="5287227" cy="461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165"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0D0D0D"/>
                </a:solidFill>
                <a:latin typeface="楷体_GB2312" panose="02010609030101010101" pitchFamily="49" charset="-122"/>
                <a:ea typeface="微软雅黑" panose="020B0503020204020204" pitchFamily="34" charset="-122"/>
              </a:rPr>
              <a:t>　　</a:t>
            </a:r>
          </a:p>
        </p:txBody>
      </p:sp>
      <p:sp>
        <p:nvSpPr>
          <p:cNvPr id="5124" name="TextBox 7"/>
          <p:cNvSpPr txBox="1">
            <a:spLocks noChangeArrowheads="1"/>
          </p:cNvSpPr>
          <p:nvPr/>
        </p:nvSpPr>
        <p:spPr bwMode="auto">
          <a:xfrm>
            <a:off x="2889127" y="506345"/>
            <a:ext cx="3365746" cy="4613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人眼是如何看到物体的？</a:t>
            </a:r>
          </a:p>
        </p:txBody>
      </p:sp>
      <p:sp>
        <p:nvSpPr>
          <p:cNvPr id="6149" name="TextBox 11"/>
          <p:cNvSpPr txBox="1"/>
          <p:nvPr/>
        </p:nvSpPr>
        <p:spPr>
          <a:xfrm>
            <a:off x="6806851" y="1415342"/>
            <a:ext cx="553998" cy="323775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defTabSz="685165"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对比，发现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了什么？</a:t>
            </a:r>
          </a:p>
        </p:txBody>
      </p:sp>
      <p:sp>
        <p:nvSpPr>
          <p:cNvPr id="14" name="左大括号 13"/>
          <p:cNvSpPr/>
          <p:nvPr/>
        </p:nvSpPr>
        <p:spPr>
          <a:xfrm flipH="1">
            <a:off x="5910403" y="1100607"/>
            <a:ext cx="944921" cy="3746854"/>
          </a:xfrm>
          <a:prstGeom prst="leftBrace">
            <a:avLst>
              <a:gd name="adj1" fmla="val 8361"/>
              <a:gd name="adj2" fmla="val 50000"/>
            </a:avLst>
          </a:prstGeom>
          <a:solidFill>
            <a:schemeClr val="bg1"/>
          </a:solidFill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defTabSz="685165">
              <a:defRPr/>
            </a:pPr>
            <a:endParaRPr lang="zh-CN" altLang="en-US" sz="2400" dirty="0">
              <a:solidFill>
                <a:srgbClr val="000000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  <p:sp>
        <p:nvSpPr>
          <p:cNvPr id="6151" name="TextBox 14"/>
          <p:cNvSpPr txBox="1"/>
          <p:nvPr/>
        </p:nvSpPr>
        <p:spPr>
          <a:xfrm>
            <a:off x="688358" y="2976413"/>
            <a:ext cx="3752801" cy="461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照相机成像的过程</a:t>
            </a:r>
          </a:p>
        </p:txBody>
      </p:sp>
      <p:sp>
        <p:nvSpPr>
          <p:cNvPr id="6152" name="TextBox 15"/>
          <p:cNvSpPr txBox="1"/>
          <p:nvPr/>
        </p:nvSpPr>
        <p:spPr>
          <a:xfrm>
            <a:off x="688358" y="1135104"/>
            <a:ext cx="3348379" cy="461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人眼视物的过程</a:t>
            </a:r>
          </a:p>
        </p:txBody>
      </p:sp>
      <p:pic>
        <p:nvPicPr>
          <p:cNvPr id="19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63" y="3494885"/>
            <a:ext cx="3868181" cy="13617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5380" y="1572591"/>
            <a:ext cx="1281068" cy="11133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1" name="Picture 7" descr="E:\040407582722.jpg"/>
          <p:cNvPicPr>
            <a:picLocks noChangeAspect="1"/>
          </p:cNvPicPr>
          <p:nvPr/>
        </p:nvPicPr>
        <p:blipFill>
          <a:blip r:embed="rId4"/>
          <a:srcRect l="88086" b="77972"/>
          <a:stretch>
            <a:fillRect/>
          </a:stretch>
        </p:blipFill>
        <p:spPr>
          <a:xfrm>
            <a:off x="1735099" y="1742686"/>
            <a:ext cx="802897" cy="101700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4"/>
          <p:cNvGrpSpPr/>
          <p:nvPr/>
        </p:nvGrpSpPr>
        <p:grpSpPr>
          <a:xfrm rot="540968">
            <a:off x="2178773" y="1891372"/>
            <a:ext cx="3203263" cy="268822"/>
            <a:chOff x="2157858" y="6116404"/>
            <a:chExt cx="4128654" cy="357190"/>
          </a:xfrm>
        </p:grpSpPr>
        <p:cxnSp>
          <p:nvCxnSpPr>
            <p:cNvPr id="6162" name="直接箭头连接符 41"/>
            <p:cNvCxnSpPr/>
            <p:nvPr/>
          </p:nvCxnSpPr>
          <p:spPr>
            <a:xfrm rot="-540968">
              <a:off x="2157858" y="6116404"/>
              <a:ext cx="2142891" cy="357190"/>
            </a:xfrm>
            <a:prstGeom prst="straightConnector1">
              <a:avLst/>
            </a:prstGeom>
            <a:ln w="28575" cap="flat" cmpd="sng">
              <a:solidFill>
                <a:srgbClr val="C0000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6163" name="直接连接符 43"/>
            <p:cNvCxnSpPr/>
            <p:nvPr/>
          </p:nvCxnSpPr>
          <p:spPr>
            <a:xfrm>
              <a:off x="4214810" y="6286520"/>
              <a:ext cx="2071702" cy="1588"/>
            </a:xfrm>
            <a:prstGeom prst="line">
              <a:avLst/>
            </a:prstGeom>
            <a:ln w="28575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</p:cxnSp>
      </p:grpSp>
      <p:grpSp>
        <p:nvGrpSpPr>
          <p:cNvPr id="3" name="组合 45"/>
          <p:cNvGrpSpPr/>
          <p:nvPr/>
        </p:nvGrpSpPr>
        <p:grpSpPr>
          <a:xfrm rot="-780533">
            <a:off x="2165691" y="2138781"/>
            <a:ext cx="3218726" cy="360413"/>
            <a:chOff x="2172339" y="6030140"/>
            <a:chExt cx="4114173" cy="504061"/>
          </a:xfrm>
        </p:grpSpPr>
        <p:cxnSp>
          <p:nvCxnSpPr>
            <p:cNvPr id="6160" name="直接箭头连接符 46"/>
            <p:cNvCxnSpPr/>
            <p:nvPr/>
          </p:nvCxnSpPr>
          <p:spPr>
            <a:xfrm rot="780533" flipV="1">
              <a:off x="2172339" y="6030140"/>
              <a:ext cx="2143139" cy="504061"/>
            </a:xfrm>
            <a:prstGeom prst="straightConnector1">
              <a:avLst/>
            </a:prstGeom>
            <a:ln w="28575" cap="flat" cmpd="sng">
              <a:solidFill>
                <a:srgbClr val="C0000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6161" name="直接连接符 47"/>
            <p:cNvCxnSpPr/>
            <p:nvPr/>
          </p:nvCxnSpPr>
          <p:spPr>
            <a:xfrm>
              <a:off x="4214810" y="6286520"/>
              <a:ext cx="2071702" cy="1588"/>
            </a:xfrm>
            <a:prstGeom prst="line">
              <a:avLst/>
            </a:prstGeom>
            <a:ln w="28575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52" name="矩形 51"/>
          <p:cNvSpPr/>
          <p:nvPr/>
        </p:nvSpPr>
        <p:spPr bwMode="auto">
          <a:xfrm>
            <a:off x="5346351" y="1957982"/>
            <a:ext cx="34495" cy="321159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6159" name="TextBox 20"/>
          <p:cNvSpPr txBox="1"/>
          <p:nvPr/>
        </p:nvSpPr>
        <p:spPr>
          <a:xfrm>
            <a:off x="7990382" y="1572590"/>
            <a:ext cx="553998" cy="2049499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成像原理相同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14" grpId="0" bldLvl="0" animBg="1"/>
      <p:bldP spid="6151" grpId="0"/>
      <p:bldP spid="6152" grpId="0"/>
      <p:bldP spid="52" grpId="0" bldLvl="0" animBg="1"/>
      <p:bldP spid="61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514530" y="705378"/>
            <a:ext cx="8251643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165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66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照相机如何使远近不同的物体都在底片上成清晰的像？</a:t>
            </a: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4920270" y="2718629"/>
            <a:ext cx="4006497" cy="10618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165">
              <a:lnSpc>
                <a:spcPct val="150000"/>
              </a:lnSpc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  人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眼如何使远近不同的物体都在视网膜上成清晰的像？</a:t>
            </a:r>
          </a:p>
        </p:txBody>
      </p:sp>
      <p:sp>
        <p:nvSpPr>
          <p:cNvPr id="7175" name="TextBox 23"/>
          <p:cNvSpPr txBox="1"/>
          <p:nvPr/>
        </p:nvSpPr>
        <p:spPr>
          <a:xfrm>
            <a:off x="2553036" y="1424360"/>
            <a:ext cx="874980" cy="4613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调焦</a:t>
            </a:r>
          </a:p>
        </p:txBody>
      </p:sp>
      <p:sp>
        <p:nvSpPr>
          <p:cNvPr id="2" name="TextBox 23"/>
          <p:cNvSpPr txBox="1"/>
          <p:nvPr/>
        </p:nvSpPr>
        <p:spPr>
          <a:xfrm>
            <a:off x="2246151" y="3299697"/>
            <a:ext cx="1659084" cy="4613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调节像距</a:t>
            </a:r>
          </a:p>
        </p:txBody>
      </p:sp>
      <p:sp>
        <p:nvSpPr>
          <p:cNvPr id="4" name="下箭头 3"/>
          <p:cNvSpPr/>
          <p:nvPr/>
        </p:nvSpPr>
        <p:spPr>
          <a:xfrm>
            <a:off x="2723370" y="2069206"/>
            <a:ext cx="704646" cy="1027764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165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实质</a:t>
            </a:r>
          </a:p>
        </p:txBody>
      </p:sp>
      <p:pic>
        <p:nvPicPr>
          <p:cNvPr id="8" name="Picture 5" descr="27girls0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287" y="1933504"/>
            <a:ext cx="1287462" cy="131603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/>
      <p:bldP spid="7175" grpId="0" bldLvl="0" animBg="1"/>
      <p:bldP spid="2" grpId="0" bldLvl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88843" y="4393418"/>
            <a:ext cx="3163673" cy="41524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non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晶状体自动调节折光能力</a:t>
            </a:r>
          </a:p>
        </p:txBody>
      </p:sp>
      <p:sp>
        <p:nvSpPr>
          <p:cNvPr id="7182" name="TextBox 24"/>
          <p:cNvSpPr txBox="1"/>
          <p:nvPr/>
        </p:nvSpPr>
        <p:spPr>
          <a:xfrm>
            <a:off x="201387" y="2005560"/>
            <a:ext cx="3999023" cy="193762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>
            <a:spAutoFit/>
          </a:bodyPr>
          <a:lstStyle/>
          <a:p>
            <a:pPr defTabSz="685165">
              <a:defRPr/>
            </a:pP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由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看远物改为看近物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时，如果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晶状体不改变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的话，像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会成在视网膜的后面。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此时，晶状体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会变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厚，增强折光能力，即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：通过缩短焦距来减小像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距，使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视网膜后的像移到视网膜上。</a:t>
            </a:r>
          </a:p>
        </p:txBody>
      </p:sp>
      <p:sp>
        <p:nvSpPr>
          <p:cNvPr id="4" name="右箭头 3"/>
          <p:cNvSpPr/>
          <p:nvPr/>
        </p:nvSpPr>
        <p:spPr>
          <a:xfrm>
            <a:off x="3749360" y="4341083"/>
            <a:ext cx="1288441" cy="5419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165"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实质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5187246" y="4393417"/>
            <a:ext cx="3593174" cy="415242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defTabSz="685165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通过调节焦距来改变像距</a:t>
            </a:r>
          </a:p>
        </p:txBody>
      </p:sp>
      <p:sp>
        <p:nvSpPr>
          <p:cNvPr id="2" name="TextBox 24"/>
          <p:cNvSpPr txBox="1"/>
          <p:nvPr/>
        </p:nvSpPr>
        <p:spPr>
          <a:xfrm>
            <a:off x="4825600" y="2005560"/>
            <a:ext cx="4192194" cy="193762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>
            <a:spAutoFit/>
          </a:bodyPr>
          <a:lstStyle/>
          <a:p>
            <a:pPr defTabSz="685165">
              <a:defRPr/>
            </a:pP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由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近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物改为看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远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物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时，如果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晶状体不改变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的话，像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会成在视网膜的前面。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此时，晶状体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会变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薄，减弱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了折光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能力，即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：通过增长焦距来增大像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距，使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视网膜前的像移到视网膜上。</a:t>
            </a:r>
          </a:p>
        </p:txBody>
      </p:sp>
      <p:sp>
        <p:nvSpPr>
          <p:cNvPr id="3" name="矩形 2"/>
          <p:cNvSpPr/>
          <p:nvPr/>
        </p:nvSpPr>
        <p:spPr>
          <a:xfrm>
            <a:off x="4313647" y="1775153"/>
            <a:ext cx="159866" cy="22814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165">
              <a:defRPr/>
            </a:pPr>
            <a:endParaRPr lang="zh-CN" altLang="en-US" sz="135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2074" name="Picture 26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43" y="703063"/>
            <a:ext cx="2886397" cy="107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5" name="Picture 27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50" y="736506"/>
            <a:ext cx="2752348" cy="100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84124" y="628355"/>
            <a:ext cx="733362" cy="1379565"/>
            <a:chOff x="204636" y="1150512"/>
            <a:chExt cx="1617461" cy="3342320"/>
          </a:xfrm>
        </p:grpSpPr>
        <p:sp>
          <p:nvSpPr>
            <p:cNvPr id="19" name="右箭头标注 7"/>
            <p:cNvSpPr/>
            <p:nvPr/>
          </p:nvSpPr>
          <p:spPr>
            <a:xfrm>
              <a:off x="464930" y="1150512"/>
              <a:ext cx="1357167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747" y="1331510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TextBox 10"/>
            <p:cNvSpPr txBox="1"/>
            <p:nvPr/>
          </p:nvSpPr>
          <p:spPr>
            <a:xfrm>
              <a:off x="204636" y="1365261"/>
              <a:ext cx="1357628" cy="312757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800"/>
              <a:r>
                <a:rPr lang="zh-CN" altLang="en-US" sz="14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</a:t>
              </a:r>
              <a:r>
                <a:rPr lang="zh-CN" altLang="en-US" sz="14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图片</a:t>
              </a:r>
              <a:endParaRPr lang="en-US" altLang="zh-CN" sz="1400" b="1" spc="3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defTabSz="685800"/>
              <a:r>
                <a:rPr lang="zh-CN" altLang="en-US" sz="14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播</a:t>
              </a:r>
              <a:r>
                <a:rPr lang="zh-CN" altLang="en-US" sz="14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放视频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8424477" y="532667"/>
            <a:ext cx="716887" cy="1391612"/>
            <a:chOff x="-63311" y="1150512"/>
            <a:chExt cx="1885411" cy="3371506"/>
          </a:xfrm>
        </p:grpSpPr>
        <p:sp>
          <p:nvSpPr>
            <p:cNvPr id="27" name="右箭头标注 7"/>
            <p:cNvSpPr/>
            <p:nvPr/>
          </p:nvSpPr>
          <p:spPr>
            <a:xfrm>
              <a:off x="204639" y="1150512"/>
              <a:ext cx="1617461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</a:endParaRPr>
            </a:p>
          </p:txBody>
        </p:sp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747" y="1331510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10"/>
            <p:cNvSpPr txBox="1"/>
            <p:nvPr/>
          </p:nvSpPr>
          <p:spPr>
            <a:xfrm>
              <a:off x="-63311" y="1394447"/>
              <a:ext cx="1357628" cy="312757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800"/>
              <a:r>
                <a:rPr lang="zh-CN" altLang="en-US" sz="14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</a:t>
              </a:r>
              <a:r>
                <a:rPr lang="zh-CN" altLang="en-US" sz="14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图片</a:t>
              </a:r>
              <a:endParaRPr lang="en-US" altLang="zh-CN" sz="1400" b="1" spc="3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defTabSz="685800"/>
              <a:r>
                <a:rPr lang="zh-CN" altLang="en-US" sz="14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播</a:t>
              </a:r>
              <a:r>
                <a:rPr lang="zh-CN" altLang="en-US" sz="14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放视频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216407" y="505674"/>
            <a:ext cx="2671046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685165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正常眼睛的调节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7182" grpId="0" bldLvl="0" animBg="1"/>
      <p:bldP spid="4" grpId="0" bldLvl="0" animBg="1"/>
      <p:bldP spid="5" grpId="0" bldLvl="0" animBg="1"/>
      <p:bldP spid="2" grpId="0" bldLvl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3220" y="592583"/>
            <a:ext cx="9137565" cy="540022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 defTabSz="685165">
              <a:defRPr/>
            </a:pPr>
            <a:r>
              <a:rPr lang="zh-CN" altLang="en-US" sz="2400" b="1" spc="75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模拟</a:t>
            </a:r>
            <a:r>
              <a:rPr lang="zh-CN" altLang="zh-CN" sz="2400" b="1" spc="75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实验：眼睛的结构和调节</a:t>
            </a:r>
            <a:endParaRPr lang="zh-CN" altLang="zh-CN" sz="2100" b="1" spc="75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07892" y="1519259"/>
            <a:ext cx="837045" cy="3221184"/>
            <a:chOff x="464930" y="1150512"/>
            <a:chExt cx="837045" cy="3221184"/>
          </a:xfrm>
        </p:grpSpPr>
        <p:sp>
          <p:nvSpPr>
            <p:cNvPr id="11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</a:endParaRPr>
            </a:p>
          </p:txBody>
        </p:sp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0"/>
            <p:cNvSpPr txBox="1"/>
            <p:nvPr/>
          </p:nvSpPr>
          <p:spPr>
            <a:xfrm>
              <a:off x="487931" y="1483758"/>
              <a:ext cx="430887" cy="28879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800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片演示眼睛的调节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14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021" y="1519259"/>
            <a:ext cx="3832058" cy="2885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1435</Words>
  <Application>Microsoft Office PowerPoint</Application>
  <PresentationFormat>全屏显示(16:9)</PresentationFormat>
  <Paragraphs>179</Paragraphs>
  <Slides>28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Yuanti SC</vt:lpstr>
      <vt:lpstr>等线</vt:lpstr>
      <vt:lpstr>仿宋</vt:lpstr>
      <vt:lpstr>黑体</vt:lpstr>
      <vt:lpstr>楷体</vt:lpstr>
      <vt:lpstr>楷体_GB2312</vt:lpstr>
      <vt:lpstr>宋体</vt:lpstr>
      <vt:lpstr>微软雅黑</vt:lpstr>
      <vt:lpstr>新宋体</vt:lpstr>
      <vt:lpstr>Arial</vt:lpstr>
      <vt:lpstr>Calibri</vt:lpstr>
      <vt:lpstr>Times New Roman</vt:lpstr>
      <vt:lpstr>2_Office 主题</vt:lpstr>
      <vt:lpstr>第4节  眼睛和眼镜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第4节  眼睛和眼镜</dc:title>
  <dc:creator>覃 溶寒</dc:creator>
  <cp:lastModifiedBy>Administrator</cp:lastModifiedBy>
  <cp:revision>24</cp:revision>
  <dcterms:created xsi:type="dcterms:W3CDTF">2019-04-24T02:32:00Z</dcterms:created>
  <dcterms:modified xsi:type="dcterms:W3CDTF">2020-04-22T05:44:04Z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