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EF4F0908-BE69-4D4F-9D9F-337282C7B8DB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4DE300F-216F-4921-9675-2C5A50DE675E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5B3FEF0C-C053-43D0-9C97-EBBA2809D773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C6217546-18A3-4B21-AA5A-494B14369F15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D189DC50-BD16-466B-9743-4DB1E8E1BB4E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922F7BD-F6BD-4B16-8FCE-3FB955F46CA6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78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378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768CAD53-1058-4A48-95F3-1CFCCF7FD0FB}" type="slidenum">
              <a:rPr sz="1200">
                <a:solidFill>
                  <a:prstClr val="black"/>
                </a:solidFill>
              </a:rPr>
              <a:pPr algn="r"/>
              <a:t>27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800891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921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image" Target="../media/image19.jpeg"/><Relationship Id="rId7" Type="http://schemas.openxmlformats.org/officeDocument/2006/relationships/image" Target="../media/image7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25.xml"/><Relationship Id="rId10" Type="http://schemas.openxmlformats.org/officeDocument/2006/relationships/slide" Target="slide30.xml"/><Relationship Id="rId4" Type="http://schemas.openxmlformats.org/officeDocument/2006/relationships/slide" Target="slide24.xml"/><Relationship Id="rId9" Type="http://schemas.openxmlformats.org/officeDocument/2006/relationships/slide" Target="slide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5" Type="http://schemas.openxmlformats.org/officeDocument/2006/relationships/image" Target="../media/image7.png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03648" y="1779662"/>
            <a:ext cx="6157912" cy="81817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22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合理利用机械能</a:t>
            </a:r>
            <a:endParaRPr sz="3600" b="1" kern="0" dirty="0">
              <a:solidFill>
                <a:srgbClr val="0070C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605037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2"/>
          <p:cNvSpPr txBox="1">
            <a:spLocks noChangeArrowheads="1"/>
          </p:cNvSpPr>
          <p:nvPr/>
        </p:nvSpPr>
        <p:spPr bwMode="auto">
          <a:xfrm>
            <a:off x="323850" y="987425"/>
            <a:ext cx="8496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】在水平地面上铺一张纸将两个弹性相同、质量分别为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的皮球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表面涂黑，让它们从相同高度由静止下落，在纸上留下黑色圆斑如图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所示，分析图中两个圆斑大小，可推断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A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m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/>
              </a:rPr>
              <a:t>B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“&gt;” “&lt;”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＝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。皮球落地后反弹高度比原来下落时高度低，由此判断，皮球的机械能总量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 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减小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增大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945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机械能及其转化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sp>
        <p:nvSpPr>
          <p:cNvPr id="19459" name="矩形 5"/>
          <p:cNvSpPr/>
          <p:nvPr/>
        </p:nvSpPr>
        <p:spPr>
          <a:xfrm>
            <a:off x="3357563" y="2719388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＜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9460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88125" y="3625850"/>
            <a:ext cx="1603375" cy="11064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61" name="矩形 6"/>
          <p:cNvSpPr/>
          <p:nvPr/>
        </p:nvSpPr>
        <p:spPr>
          <a:xfrm>
            <a:off x="1822450" y="3825875"/>
            <a:ext cx="8032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减小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19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矩形 3"/>
          <p:cNvSpPr>
            <a:spLocks noChangeArrowheads="1"/>
          </p:cNvSpPr>
          <p:nvPr/>
        </p:nvSpPr>
        <p:spPr bwMode="auto">
          <a:xfrm>
            <a:off x="360363" y="717550"/>
            <a:ext cx="8459788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年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日，西安城墙国际马拉松赛鸣枪开赛。本次赛事使用无人机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进行了航拍，在无人机匀速下降的过程中，无人机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．失去了惯性　　　　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．重力不做功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．动能减小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．机械能减小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0482" name="矩形 2"/>
          <p:cNvSpPr/>
          <p:nvPr/>
        </p:nvSpPr>
        <p:spPr>
          <a:xfrm>
            <a:off x="3517900" y="1936750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D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0483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2151063"/>
            <a:ext cx="2908300" cy="18605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0465290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矩形 3"/>
          <p:cNvSpPr>
            <a:spLocks noChangeArrowheads="1"/>
          </p:cNvSpPr>
          <p:nvPr/>
        </p:nvSpPr>
        <p:spPr bwMode="auto">
          <a:xfrm>
            <a:off x="360363" y="484188"/>
            <a:ext cx="8459788" cy="416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4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漳州质检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分】在高速公路长下坡路段的外侧，常设有如图所示的避险车道，避险车道相当于一个斜面，供刹车失灵的车辆自救，当失控车辆冲上该车道时，被强制减速停车。下列说法正确的是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．失控车冲上避险车道时，重力势能减少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．下坡路段刹车失灵的大货车动能越来越小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．失控车冲上避险车道时，动能减少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725805" indent="-357505" algn="just">
              <a:lnSpc>
                <a:spcPct val="14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．大货车冲上避险车道时，动能全部转化为重力势能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1506" name="矩形 2"/>
          <p:cNvSpPr/>
          <p:nvPr/>
        </p:nvSpPr>
        <p:spPr>
          <a:xfrm>
            <a:off x="6011863" y="2139950"/>
            <a:ext cx="406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2150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150" y="2139950"/>
            <a:ext cx="1922463" cy="12350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1508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4688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310415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2"/>
          <p:cNvSpPr txBox="1">
            <a:spLocks noChangeArrowheads="1"/>
          </p:cNvSpPr>
          <p:nvPr/>
        </p:nvSpPr>
        <p:spPr bwMode="auto">
          <a:xfrm>
            <a:off x="488950" y="915988"/>
            <a:ext cx="8404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【实验剖析】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．猜想与假设：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物体的动能可能与物体的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．实验器材：两个不同质量的钢球、木块、斜面、刻度尺。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．实验方法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通过木块被撞后移动的距离反映钢球动能的大小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2530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实验：探究动能大小的影响因素</a:t>
            </a:r>
          </a:p>
        </p:txBody>
      </p:sp>
      <p:sp>
        <p:nvSpPr>
          <p:cNvPr id="22531" name="矩形 6"/>
          <p:cNvSpPr>
            <a:spLocks noChangeArrowheads="1"/>
          </p:cNvSpPr>
          <p:nvPr/>
        </p:nvSpPr>
        <p:spPr bwMode="auto">
          <a:xfrm>
            <a:off x="7224713" y="1419225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质量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2532" name="矩形 7"/>
          <p:cNvSpPr>
            <a:spLocks noChangeArrowheads="1"/>
          </p:cNvSpPr>
          <p:nvPr/>
        </p:nvSpPr>
        <p:spPr bwMode="auto">
          <a:xfrm>
            <a:off x="1116013" y="2001838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速度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2533" name="矩形 8"/>
          <p:cNvSpPr>
            <a:spLocks noChangeArrowheads="1"/>
          </p:cNvSpPr>
          <p:nvPr/>
        </p:nvSpPr>
        <p:spPr bwMode="auto">
          <a:xfrm>
            <a:off x="849313" y="3638550"/>
            <a:ext cx="11128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转换法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77298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225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矩形 3"/>
          <p:cNvSpPr>
            <a:spLocks noChangeArrowheads="1"/>
          </p:cNvSpPr>
          <p:nvPr/>
        </p:nvSpPr>
        <p:spPr bwMode="auto">
          <a:xfrm>
            <a:off x="828675" y="555625"/>
            <a:ext cx="7488238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①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探究物体动能大小与质量的关系：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控制质量不同的钢球从斜面的相同高度由静止释放，观察木块被推动的距离。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探究物体动能大小与速度的关系：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控制质量相同的钢球从斜面的不同高度由静止释放，观察木块被推动的距离。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3554" name="矩形 2"/>
          <p:cNvSpPr>
            <a:spLocks noChangeArrowheads="1"/>
          </p:cNvSpPr>
          <p:nvPr/>
        </p:nvSpPr>
        <p:spPr bwMode="auto">
          <a:xfrm>
            <a:off x="1400175" y="550863"/>
            <a:ext cx="17319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控制变量法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0940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矩形 3"/>
          <p:cNvSpPr>
            <a:spLocks noChangeArrowheads="1"/>
          </p:cNvSpPr>
          <p:nvPr/>
        </p:nvSpPr>
        <p:spPr bwMode="auto">
          <a:xfrm>
            <a:off x="828675" y="555625"/>
            <a:ext cx="7488238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．交流与反思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钢球具有惯性，到达水平面后不能立即停下来。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木块被小球撞后开始运动，但最终会停下来的原因是受到摩擦力的作用。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若水平面绝对光滑，该实验不能完成，原因是木块会一直做匀速直线运动，不能测量木块运动的距离。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301997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矩形 3"/>
          <p:cNvSpPr>
            <a:spLocks noChangeArrowheads="1"/>
          </p:cNvSpPr>
          <p:nvPr/>
        </p:nvSpPr>
        <p:spPr bwMode="auto">
          <a:xfrm>
            <a:off x="828675" y="555625"/>
            <a:ext cx="7488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．实验结论：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物体动能的大小与物体的质量和运动速度有关，质量相同的物体，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；运动速度相同的物体，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2" name="矩形 2"/>
          <p:cNvSpPr>
            <a:spLocks noChangeArrowheads="1"/>
          </p:cNvSpPr>
          <p:nvPr/>
        </p:nvSpPr>
        <p:spPr bwMode="auto">
          <a:xfrm>
            <a:off x="1279525" y="1635125"/>
            <a:ext cx="451643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运动的速度越大，它的动能越大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5603" name="矩形 4"/>
          <p:cNvSpPr>
            <a:spLocks noChangeArrowheads="1"/>
          </p:cNvSpPr>
          <p:nvPr/>
        </p:nvSpPr>
        <p:spPr bwMode="auto">
          <a:xfrm>
            <a:off x="2700338" y="2178050"/>
            <a:ext cx="3587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质量越大，它的动能越大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1527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矩形 3"/>
          <p:cNvSpPr>
            <a:spLocks noChangeArrowheads="1"/>
          </p:cNvSpPr>
          <p:nvPr/>
        </p:nvSpPr>
        <p:spPr bwMode="auto">
          <a:xfrm>
            <a:off x="395288" y="555625"/>
            <a:ext cx="83534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】如图是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探究物体的动能大小与哪些因素有关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的实验装置图，其中，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＝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m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＜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m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h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＝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h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＞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h</a:t>
            </a:r>
            <a:r>
              <a:rPr lang="en-US" altLang="zh-CN" sz="2400" b="1" i="1" kern="0" baseline="-2500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。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实验中，探究的动能是指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______(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填序号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．小球在斜面上的动能　</a:t>
            </a:r>
            <a:endParaRPr lang="en-US" altLang="zh-CN" sz="2400" b="1" kern="0">
              <a:solidFill>
                <a:prstClr val="black"/>
              </a:solidFill>
              <a:latin typeface="Times New Roman" pitchFamily="18" charset="0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．小球撞击木块时的动能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．小球撞击木块后的动能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．木块被小球撞击的动能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26" name="矩形 2"/>
          <p:cNvSpPr>
            <a:spLocks noChangeArrowheads="1"/>
          </p:cNvSpPr>
          <p:nvPr/>
        </p:nvSpPr>
        <p:spPr bwMode="auto">
          <a:xfrm>
            <a:off x="4610100" y="1635125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6627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10100" y="2184400"/>
            <a:ext cx="3625850" cy="27432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128161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矩形 3"/>
          <p:cNvSpPr>
            <a:spLocks noChangeArrowheads="1"/>
          </p:cNvSpPr>
          <p:nvPr/>
        </p:nvSpPr>
        <p:spPr bwMode="auto">
          <a:xfrm>
            <a:off x="611188" y="555625"/>
            <a:ext cx="79200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使质量相同的小球从斜面上不同高度自由滚下，是为了研究动能大小与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的关系。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在做了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探究物体动能大小与哪些因素有关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的实验后，有些同学对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质量不同的小球从同一光滑斜面同一高度由静止开始滚下，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刚到达底部时的速度大小相等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有疑惑，小明设计了如图乙所示的实验：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7650" name="矩形 2"/>
          <p:cNvSpPr>
            <a:spLocks noChangeArrowheads="1"/>
          </p:cNvSpPr>
          <p:nvPr/>
        </p:nvSpPr>
        <p:spPr bwMode="auto">
          <a:xfrm>
            <a:off x="3492500" y="1058863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速度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2449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3"/>
          <p:cNvSpPr>
            <a:spLocks noChangeArrowheads="1"/>
          </p:cNvSpPr>
          <p:nvPr/>
        </p:nvSpPr>
        <p:spPr bwMode="auto">
          <a:xfrm>
            <a:off x="611188" y="665163"/>
            <a:ext cx="7920038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让质量不同的小球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  <a:ea typeface="Times New Roman" panose="02020603050405020304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同时从同一高度由静止开始沿光滑斜面滚下，观察和比较两球相对运动情况，若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球相对于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 pitchFamily="18" charset="0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球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运动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静止</a:t>
            </a: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 pitchFamily="18" charset="0"/>
              </a:rPr>
              <a:t>，就可以说明任一时刻两球的速度大小相等。</a:t>
            </a:r>
            <a:endParaRPr lang="en-US" altLang="zh-CN" sz="2400" b="1" kern="0">
              <a:solidFill>
                <a:prstClr val="black"/>
              </a:solidFill>
              <a:latin typeface="Times New Roman" pitchFamily="18" charset="0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 pitchFamily="18" charset="0"/>
              </a:rPr>
              <a:t>(4)</a:t>
            </a:r>
            <a:r>
              <a:rPr sz="2400" b="1" kern="0">
                <a:solidFill>
                  <a:prstClr val="black"/>
                </a:solidFill>
                <a:latin typeface="Times New Roman" pitchFamily="18" charset="0"/>
              </a:rPr>
              <a:t>完成实验后，同学们还联想到以前学习牛顿第一定律时，也用到了斜面： </a:t>
            </a:r>
            <a:endParaRPr altLang="zh-CN" sz="1000" ker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74" name="矩形 2"/>
          <p:cNvSpPr>
            <a:spLocks noChangeArrowheads="1"/>
          </p:cNvSpPr>
          <p:nvPr/>
        </p:nvSpPr>
        <p:spPr bwMode="auto">
          <a:xfrm>
            <a:off x="2771775" y="1749425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静止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18490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8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9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10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1712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矩形 3"/>
          <p:cNvSpPr>
            <a:spLocks noChangeArrowheads="1"/>
          </p:cNvSpPr>
          <p:nvPr/>
        </p:nvSpPr>
        <p:spPr bwMode="auto">
          <a:xfrm>
            <a:off x="611188" y="2211388"/>
            <a:ext cx="7920038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让同一小车从同一斜面的同一高度由静止滑下，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在三个不同的表面上能滑行的距离不同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如上表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，小车在这三个表面上滑行的过程中克服摩擦力做功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相等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不相等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9698" name="矩形 2"/>
          <p:cNvSpPr>
            <a:spLocks noChangeArrowheads="1"/>
          </p:cNvSpPr>
          <p:nvPr/>
        </p:nvSpPr>
        <p:spPr bwMode="auto">
          <a:xfrm>
            <a:off x="7008813" y="3292475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相等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29699" name="表格 4"/>
          <p:cNvGraphicFramePr>
            <a:graphicFrameLocks noGrp="1"/>
          </p:cNvGraphicFramePr>
          <p:nvPr/>
        </p:nvGraphicFramePr>
        <p:xfrm>
          <a:off x="1908175" y="484188"/>
          <a:ext cx="4987925" cy="1647190"/>
        </p:xfrm>
        <a:graphic>
          <a:graphicData uri="http://schemas.openxmlformats.org/drawingml/2006/table">
            <a:tbl>
              <a:tblPr/>
              <a:tblGrid>
                <a:gridCol w="2520950"/>
                <a:gridCol w="822325"/>
                <a:gridCol w="822325"/>
                <a:gridCol w="822325"/>
              </a:tblGrid>
              <a:tr h="5492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表面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毛巾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棉布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木板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摩擦力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最大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较大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最小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492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小车运动距离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最近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较远</a:t>
                      </a:r>
                      <a:r>
                        <a:rPr lang="en-US" altLang="zh-CN" sz="2400" b="1">
                          <a:latin typeface="Times New Roman"/>
                        </a:rPr>
                        <a:t> 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最远</a:t>
                      </a:r>
                      <a:endParaRPr lang="zh-CN" altLang="zh-CN" sz="10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2808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3"/>
          <p:cNvSpPr>
            <a:spLocks noChangeArrowheads="1"/>
          </p:cNvSpPr>
          <p:nvPr/>
        </p:nvSpPr>
        <p:spPr bwMode="auto">
          <a:xfrm>
            <a:off x="611188" y="555625"/>
            <a:ext cx="7920038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(5)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实验中若使用的木块滑动的距离都较小，为增大实验的可行性，应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．减小钢球质量　　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．降低钢球下滑高度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．换表面光滑一些的木板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0722" name="矩形 2"/>
          <p:cNvSpPr>
            <a:spLocks noChangeArrowheads="1"/>
          </p:cNvSpPr>
          <p:nvPr/>
        </p:nvSpPr>
        <p:spPr bwMode="auto">
          <a:xfrm>
            <a:off x="2843213" y="1071563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0723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342446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31746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31747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31748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31749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0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1751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31752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3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1754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31755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31756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57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31758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31759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31760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3176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62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1763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31764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65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1766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3176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68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31769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31770" name="组合 1"/>
          <p:cNvGrpSpPr/>
          <p:nvPr/>
        </p:nvGrpSpPr>
        <p:grpSpPr>
          <a:xfrm>
            <a:off x="5730875" y="1924050"/>
            <a:ext cx="542925" cy="547688"/>
            <a:chOff x="1153731" y="1592014"/>
            <a:chExt cx="543166" cy="547688"/>
          </a:xfrm>
        </p:grpSpPr>
        <p:pic>
          <p:nvPicPr>
            <p:cNvPr id="31771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72" name="矩形 55">
              <a:hlinkClick r:id="rId8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4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1773" name="组合 1"/>
          <p:cNvGrpSpPr/>
          <p:nvPr/>
        </p:nvGrpSpPr>
        <p:grpSpPr>
          <a:xfrm>
            <a:off x="7124700" y="1924050"/>
            <a:ext cx="542925" cy="547688"/>
            <a:chOff x="1153731" y="1592014"/>
            <a:chExt cx="543166" cy="547688"/>
          </a:xfrm>
        </p:grpSpPr>
        <p:pic>
          <p:nvPicPr>
            <p:cNvPr id="31774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75" name="矩形 58">
              <a:hlinkClick r:id="rId9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5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1776" name="组合 1"/>
          <p:cNvGrpSpPr/>
          <p:nvPr/>
        </p:nvGrpSpPr>
        <p:grpSpPr>
          <a:xfrm>
            <a:off x="1585913" y="3003550"/>
            <a:ext cx="542925" cy="547688"/>
            <a:chOff x="1153731" y="1592014"/>
            <a:chExt cx="543166" cy="547688"/>
          </a:xfrm>
        </p:grpSpPr>
        <p:pic>
          <p:nvPicPr>
            <p:cNvPr id="31777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1778" name="矩形 61">
              <a:hlinkClick r:id="rId10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6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421705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分】某快递公司用无人机进行无接触配送包裹。无人机携带包裹匀速上升时，包裹的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．动能减少，重力势能增加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．动能不变，重力势能增加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．动能不变，重力势能不变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．动能增加，重力势能减少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2770" name="矩形 3"/>
          <p:cNvSpPr>
            <a:spLocks noChangeArrowheads="1"/>
          </p:cNvSpPr>
          <p:nvPr/>
        </p:nvSpPr>
        <p:spPr bwMode="auto">
          <a:xfrm>
            <a:off x="7423150" y="1131888"/>
            <a:ext cx="3889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2771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1027036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4"/>
          <p:cNvSpPr>
            <a:spLocks noChangeArrowheads="1"/>
          </p:cNvSpPr>
          <p:nvPr/>
        </p:nvSpPr>
        <p:spPr bwMode="auto">
          <a:xfrm>
            <a:off x="565150" y="523875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2019·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分】踢毽子是一项有益的体育活动。如图，毽子某次被踢出后，竖直上升经过某一位置时，毽子的动能和重力势能分别为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k1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p1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，下落经过同一位置时，毽子的动能和重力势能分别为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k2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和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p2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k2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&gt;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k1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k2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&lt; 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k1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p2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&gt;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p1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     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p2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&lt;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lang="en-US" altLang="zh-CN" sz="2400" b="1" kern="0" baseline="-25000">
                <a:solidFill>
                  <a:prstClr val="black"/>
                </a:solidFill>
                <a:latin typeface="Times New Roman"/>
              </a:rPr>
              <a:t>p1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3794" name="矩形 3"/>
          <p:cNvSpPr>
            <a:spLocks noChangeArrowheads="1"/>
          </p:cNvSpPr>
          <p:nvPr/>
        </p:nvSpPr>
        <p:spPr bwMode="auto">
          <a:xfrm>
            <a:off x="7954963" y="2198688"/>
            <a:ext cx="390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379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379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81575" y="2732088"/>
            <a:ext cx="1649413" cy="19272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746107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年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日，我国国产航母完成首次舰载直升机起降。直升机减速下降靠近航母甲板的过程中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．惯性变大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．动能变小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．重力势能不变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．机械能不变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4818" name="矩形 3"/>
          <p:cNvSpPr>
            <a:spLocks noChangeArrowheads="1"/>
          </p:cNvSpPr>
          <p:nvPr/>
        </p:nvSpPr>
        <p:spPr bwMode="auto">
          <a:xfrm>
            <a:off x="2224088" y="1779588"/>
            <a:ext cx="390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481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564000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"/>
          <p:cNvSpPr>
            <a:spLocks noChangeArrowheads="1"/>
          </p:cNvSpPr>
          <p:nvPr/>
        </p:nvSpPr>
        <p:spPr bwMode="auto">
          <a:xfrm>
            <a:off x="581025" y="838200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福建节选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年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日，货运飞船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天舟一号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与空间实验室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天宫二号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成功对接。由于外太空存在少量空气，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天宫二号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运行时受到阻力，机械能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变大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变小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不变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2" name="矩形 2"/>
          <p:cNvSpPr>
            <a:spLocks noChangeArrowheads="1"/>
          </p:cNvSpPr>
          <p:nvPr/>
        </p:nvSpPr>
        <p:spPr bwMode="auto">
          <a:xfrm>
            <a:off x="1403350" y="2457450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变小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5843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09207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4"/>
          <p:cNvSpPr>
            <a:spLocks noChangeArrowheads="1"/>
          </p:cNvSpPr>
          <p:nvPr/>
        </p:nvSpPr>
        <p:spPr bwMode="auto">
          <a:xfrm>
            <a:off x="565150" y="617538"/>
            <a:ext cx="80232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分】用钢球、木块和带有斜槽的长木板探究物体的动能跟哪些因素有关。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686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475" y="2073275"/>
            <a:ext cx="6623050" cy="12192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63920818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矩形 4"/>
          <p:cNvSpPr>
            <a:spLocks noChangeArrowheads="1"/>
          </p:cNvSpPr>
          <p:nvPr/>
        </p:nvSpPr>
        <p:spPr bwMode="auto">
          <a:xfrm>
            <a:off x="565150" y="771525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如图甲，让钢球从斜槽上的某一高度由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开始运动，撞击水平面上的木块。钢球撞击木块时具有的动能大小可通过木块移动的距离来反映。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如图乙，将钢球置于斜槽上更高的位置重复上述实验。实验表明，钢球质量一定时，从斜槽越高的位置开始运动，撞击木块时的速度越大，钢球的动能越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8914" name="矩形 6"/>
          <p:cNvSpPr>
            <a:spLocks noChangeArrowheads="1"/>
          </p:cNvSpPr>
          <p:nvPr/>
        </p:nvSpPr>
        <p:spPr bwMode="auto">
          <a:xfrm>
            <a:off x="7246938" y="3465513"/>
            <a:ext cx="49371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8915" name="矩形 5"/>
          <p:cNvSpPr>
            <a:spLocks noChangeArrowheads="1"/>
          </p:cNvSpPr>
          <p:nvPr/>
        </p:nvSpPr>
        <p:spPr bwMode="auto">
          <a:xfrm>
            <a:off x="6443663" y="725488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静止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26323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4"/>
          <p:cNvSpPr>
            <a:spLocks noChangeArrowheads="1"/>
          </p:cNvSpPr>
          <p:nvPr/>
        </p:nvSpPr>
        <p:spPr bwMode="auto">
          <a:xfrm>
            <a:off x="565150" y="771525"/>
            <a:ext cx="80232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探究动能跟质量的关系时，应选择让质量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的钢球从斜槽高度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的位置开始运动。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均填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相同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38" name="矩形 6"/>
          <p:cNvSpPr>
            <a:spLocks noChangeArrowheads="1"/>
          </p:cNvSpPr>
          <p:nvPr/>
        </p:nvSpPr>
        <p:spPr bwMode="auto">
          <a:xfrm>
            <a:off x="6875463" y="700088"/>
            <a:ext cx="8048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不同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993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9940" name="矩形 5"/>
          <p:cNvSpPr>
            <a:spLocks noChangeArrowheads="1"/>
          </p:cNvSpPr>
          <p:nvPr/>
        </p:nvSpPr>
        <p:spPr bwMode="auto">
          <a:xfrm>
            <a:off x="3059113" y="1276350"/>
            <a:ext cx="8048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相同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036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能量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动能和势能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机械能及其转化</a:t>
            </a:r>
          </a:p>
        </p:txBody>
      </p:sp>
    </p:spTree>
    <p:extLst>
      <p:ext uri="{BB962C8B-B14F-4D97-AF65-F5344CB8AC3E}">
        <p14:creationId xmlns:p14="http://schemas.microsoft.com/office/powerpoint/2010/main" val="586820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4"/>
          <p:cNvSpPr>
            <a:spLocks noChangeArrowheads="1"/>
          </p:cNvSpPr>
          <p:nvPr/>
        </p:nvSpPr>
        <p:spPr bwMode="auto">
          <a:xfrm>
            <a:off x="565150" y="617538"/>
            <a:ext cx="8023225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2017·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分】小江同学利用一个弹珠、三根材料和厚度相同、长宽不同的橡皮条，探究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橡皮条的弹性势能与长度、宽度的关系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。他依次将橡皮条固定在弹弓上，如图所示，在弹性范围内，拉伸相同的伸长量，将弹珠在同一位置沿水平方向弹射出去，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测得弹射的水平距离，数据如下表：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096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05500" y="3003550"/>
            <a:ext cx="2770188" cy="16065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37827198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5" name="表格 2"/>
          <p:cNvGraphicFramePr>
            <a:graphicFrameLocks noGrp="1"/>
          </p:cNvGraphicFramePr>
          <p:nvPr/>
        </p:nvGraphicFramePr>
        <p:xfrm>
          <a:off x="946150" y="1025525"/>
          <a:ext cx="7369175" cy="2999105"/>
        </p:xfrm>
        <a:graphic>
          <a:graphicData uri="http://schemas.openxmlformats.org/drawingml/2006/table">
            <a:tbl>
              <a:tblPr/>
              <a:tblGrid>
                <a:gridCol w="1473200"/>
                <a:gridCol w="1474788"/>
                <a:gridCol w="1473200"/>
                <a:gridCol w="1473200"/>
                <a:gridCol w="1474788"/>
              </a:tblGrid>
              <a:tr h="13525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实验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序号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橡皮条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橡皮条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宽</a:t>
                      </a:r>
                      <a:r>
                        <a:rPr lang="en-US" altLang="zh-CN" sz="2400" b="1">
                          <a:latin typeface="Times New Roman"/>
                        </a:rPr>
                        <a:t>/cm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橡皮条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长</a:t>
                      </a:r>
                      <a:r>
                        <a:rPr lang="en-US" altLang="zh-CN" sz="2400" b="1">
                          <a:latin typeface="Times New Roman"/>
                        </a:rPr>
                        <a:t>/cm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弹射的水平距离</a:t>
                      </a:r>
                      <a:r>
                        <a:rPr lang="en-US" altLang="zh-CN" sz="2400" b="1">
                          <a:latin typeface="Times New Roman"/>
                        </a:rPr>
                        <a:t>/m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a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20.00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10.10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492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2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b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0.50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30.00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8.20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5476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3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c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20.00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14.00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47140" marR="47140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83446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4"/>
          <p:cNvSpPr>
            <a:spLocks noChangeArrowheads="1"/>
          </p:cNvSpPr>
          <p:nvPr/>
        </p:nvSpPr>
        <p:spPr bwMode="auto">
          <a:xfrm>
            <a:off x="565150" y="484188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请回答以下问题：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实验中，是通过比较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来间接反映橡皮条的弹性势能大小的。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比较第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次和第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次实验可知，拉伸相同的伸长量，橡皮条的弹性势能与橡皮条的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比较第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次和第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次实验可知，拉伸相同的伸长量，橡皮条的弹性势能还与橡皮条的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0" name="矩形 6"/>
          <p:cNvSpPr>
            <a:spLocks noChangeArrowheads="1"/>
          </p:cNvSpPr>
          <p:nvPr/>
        </p:nvSpPr>
        <p:spPr bwMode="auto">
          <a:xfrm>
            <a:off x="3886200" y="1025525"/>
            <a:ext cx="3278188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弹珠被弹射的水平距离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1" name="矩形 7"/>
          <p:cNvSpPr>
            <a:spLocks noChangeArrowheads="1"/>
          </p:cNvSpPr>
          <p:nvPr/>
        </p:nvSpPr>
        <p:spPr bwMode="auto">
          <a:xfrm>
            <a:off x="4538663" y="2643188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长度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2" name="矩形 5"/>
          <p:cNvSpPr>
            <a:spLocks noChangeArrowheads="1"/>
          </p:cNvSpPr>
          <p:nvPr/>
        </p:nvSpPr>
        <p:spPr bwMode="auto">
          <a:xfrm>
            <a:off x="4776788" y="3740150"/>
            <a:ext cx="8032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宽度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811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矩形 4"/>
          <p:cNvSpPr>
            <a:spLocks noChangeArrowheads="1"/>
          </p:cNvSpPr>
          <p:nvPr/>
        </p:nvSpPr>
        <p:spPr bwMode="auto">
          <a:xfrm>
            <a:off x="565150" y="811213"/>
            <a:ext cx="80232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用同种材料同厚度的橡皮条，拉伸相同的伸长量，弹性势能最大的橡皮条是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．窄而长的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．宽而长的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．窄而短的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  </a:t>
            </a:r>
          </a:p>
          <a:p>
            <a:pPr marL="357505" indent="-1905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．宽而短的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4034" name="矩形 7"/>
          <p:cNvSpPr>
            <a:spLocks noChangeArrowheads="1"/>
          </p:cNvSpPr>
          <p:nvPr/>
        </p:nvSpPr>
        <p:spPr bwMode="auto">
          <a:xfrm>
            <a:off x="4237038" y="1347788"/>
            <a:ext cx="4064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D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403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4036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455400" y="11633200"/>
            <a:ext cx="330200" cy="2413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285123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2"/>
          <p:cNvSpPr txBox="1">
            <a:spLocks noChangeArrowheads="1"/>
          </p:cNvSpPr>
          <p:nvPr/>
        </p:nvSpPr>
        <p:spPr bwMode="auto">
          <a:xfrm>
            <a:off x="488950" y="1141413"/>
            <a:ext cx="81153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能量：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在物理学中，如果一个物体能够对别的物体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，则这个物体具有能量，简称能，单位是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。物体做功的过程就是能量的转化过程。物体做的功越多，说明某种能转化为其他形式的能越多。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能量</a:t>
            </a:r>
          </a:p>
        </p:txBody>
      </p:sp>
      <p:sp>
        <p:nvSpPr>
          <p:cNvPr id="7171" name="矩形 1"/>
          <p:cNvSpPr/>
          <p:nvPr/>
        </p:nvSpPr>
        <p:spPr>
          <a:xfrm>
            <a:off x="1247775" y="17795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做功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2" name="矩形 11"/>
          <p:cNvSpPr/>
          <p:nvPr/>
        </p:nvSpPr>
        <p:spPr>
          <a:xfrm>
            <a:off x="1116013" y="2355850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焦耳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717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9794520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33550" y="1139825"/>
            <a:ext cx="5718175" cy="34480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1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动能和势能</a:t>
            </a:r>
          </a:p>
        </p:txBody>
      </p:sp>
      <p:sp>
        <p:nvSpPr>
          <p:cNvPr id="9219" name="矩形 4"/>
          <p:cNvSpPr/>
          <p:nvPr/>
        </p:nvSpPr>
        <p:spPr>
          <a:xfrm>
            <a:off x="4056063" y="11398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运动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0" name="矩形 5"/>
          <p:cNvSpPr/>
          <p:nvPr/>
        </p:nvSpPr>
        <p:spPr>
          <a:xfrm>
            <a:off x="2771775" y="16351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质量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1" name="矩形 6"/>
          <p:cNvSpPr/>
          <p:nvPr/>
        </p:nvSpPr>
        <p:spPr>
          <a:xfrm>
            <a:off x="4632325" y="16351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速度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2" name="矩形 8"/>
          <p:cNvSpPr/>
          <p:nvPr/>
        </p:nvSpPr>
        <p:spPr>
          <a:xfrm>
            <a:off x="3717925" y="3597275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高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3" name="矩形 11"/>
          <p:cNvSpPr/>
          <p:nvPr/>
        </p:nvSpPr>
        <p:spPr>
          <a:xfrm>
            <a:off x="5724525" y="3608388"/>
            <a:ext cx="4937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大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9224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498600" y="1381125"/>
            <a:ext cx="193675" cy="29194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25" name="Picture 1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5350" y="1849438"/>
            <a:ext cx="581025" cy="196215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412021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  <p:bldP spid="9221" grpId="0"/>
      <p:bldP spid="9222" grpId="0"/>
      <p:bldP spid="92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35138" y="1393825"/>
            <a:ext cx="6326187" cy="19462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266" name="矩形 2"/>
          <p:cNvSpPr/>
          <p:nvPr/>
        </p:nvSpPr>
        <p:spPr>
          <a:xfrm>
            <a:off x="4859338" y="1516063"/>
            <a:ext cx="14224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弹性形变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1267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68" name="Pictur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522413" y="1347788"/>
            <a:ext cx="144462" cy="2193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1269" name="Picture 1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5350" y="1528763"/>
            <a:ext cx="581025" cy="19605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270" name="矩形 8"/>
          <p:cNvSpPr/>
          <p:nvPr/>
        </p:nvSpPr>
        <p:spPr>
          <a:xfrm>
            <a:off x="2857500" y="2070100"/>
            <a:ext cx="14224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弹性形变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747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2"/>
          <p:cNvSpPr txBox="1">
            <a:spLocks noChangeArrowheads="1"/>
          </p:cNvSpPr>
          <p:nvPr/>
        </p:nvSpPr>
        <p:spPr bwMode="auto">
          <a:xfrm>
            <a:off x="488950" y="915988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．动能和势能的相互转化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3314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机械能及其转化</a:t>
            </a:r>
          </a:p>
        </p:txBody>
      </p:sp>
      <p:graphicFrame>
        <p:nvGraphicFramePr>
          <p:cNvPr id="13315" name="表格 3"/>
          <p:cNvGraphicFramePr>
            <a:graphicFrameLocks noGrp="1"/>
          </p:cNvGraphicFramePr>
          <p:nvPr/>
        </p:nvGraphicFramePr>
        <p:xfrm>
          <a:off x="684212" y="1492250"/>
          <a:ext cx="8208963" cy="3095625"/>
        </p:xfrm>
        <a:graphic>
          <a:graphicData uri="http://schemas.openxmlformats.org/drawingml/2006/table">
            <a:tbl>
              <a:tblPr/>
              <a:tblGrid>
                <a:gridCol w="1152525"/>
                <a:gridCol w="2289175"/>
                <a:gridCol w="2287588"/>
                <a:gridCol w="2479675"/>
              </a:tblGrid>
              <a:tr h="16827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实例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滚摆</a:t>
                      </a: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200" b="1">
                          <a:latin typeface="Times New Roman"/>
                        </a:rPr>
                        <a:t> 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单摆</a:t>
                      </a: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蹦蹦杆</a:t>
                      </a: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endParaRPr lang="en-US" altLang="zh-CN" sz="2200" b="1">
                        <a:latin typeface="Times New Roman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en-US" altLang="zh-CN" sz="2200" b="1">
                          <a:latin typeface="Times New Roman"/>
                        </a:rPr>
                        <a:t> 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4128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能量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转化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上升：</a:t>
                      </a:r>
                      <a:r>
                        <a:rPr lang="zh-CN" altLang="zh-CN" sz="2200" b="1">
                          <a:latin typeface="宋体" pitchFamily="2" charset="-122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动能转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化为重力势能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下降：</a:t>
                      </a:r>
                      <a:r>
                        <a:rPr lang="zh-CN" altLang="zh-CN" sz="2200" b="1">
                          <a:latin typeface="宋体" pitchFamily="2" charset="-122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重力势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能转化为动能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上升：</a:t>
                      </a:r>
                      <a:r>
                        <a:rPr lang="zh-CN" altLang="zh-CN" sz="2200" b="1">
                          <a:latin typeface="宋体" pitchFamily="2" charset="-122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动能转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化为重力势能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下降：</a:t>
                      </a:r>
                      <a:r>
                        <a:rPr lang="zh-CN" altLang="zh-CN" sz="2200" b="1">
                          <a:latin typeface="宋体" pitchFamily="2" charset="-122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重力势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358775" lvl="0" indent="-358775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能转化为动能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>
                        <a:spcAft>
                          <a:spcPct val="0"/>
                        </a:spcAft>
                      </a:pP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上升：</a:t>
                      </a:r>
                      <a:r>
                        <a:rPr lang="zh-CN" altLang="zh-CN" sz="2200" b="1">
                          <a:latin typeface="宋体" pitchFamily="2" charset="-122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弹性势能转化为重力势能下降：</a:t>
                      </a:r>
                      <a:r>
                        <a:rPr lang="zh-CN" altLang="zh-CN" sz="2200" b="1">
                          <a:latin typeface="宋体" pitchFamily="2" charset="-122"/>
                          <a:ea typeface="Times New Roman" panose="02020603050405020304" charset="0"/>
                        </a:rPr>
                        <a:t> </a:t>
                      </a:r>
                      <a:r>
                        <a:rPr lang="zh-CN" altLang="zh-CN" sz="2200" b="1">
                          <a:latin typeface="Times New Roman"/>
                          <a:ea typeface="宋体" pitchFamily="2" charset="-122"/>
                        </a:rPr>
                        <a:t>重力势能转化为弹性势能</a:t>
                      </a:r>
                      <a:endParaRPr lang="zh-CN" altLang="zh-CN" sz="22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32635" marR="32635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3332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11413" y="1841500"/>
            <a:ext cx="1031875" cy="12430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33" name="Picture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48225" y="1830388"/>
            <a:ext cx="1028700" cy="139541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34" name="Picture 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2325" y="1811338"/>
            <a:ext cx="1144588" cy="13493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2323252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2"/>
          <p:cNvSpPr txBox="1">
            <a:spLocks noChangeArrowheads="1"/>
          </p:cNvSpPr>
          <p:nvPr/>
        </p:nvSpPr>
        <p:spPr bwMode="auto">
          <a:xfrm>
            <a:off x="488950" y="981075"/>
            <a:ext cx="81153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358140" indent="-35814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2.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机械能守恒：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如果只有动能和势能相互转化，尽管动能、势能的大小会变化，但机械能的总和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，或者说机械能是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的。当有阻力做功时，机械能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5362" name="矩形 8"/>
          <p:cNvSpPr/>
          <p:nvPr/>
        </p:nvSpPr>
        <p:spPr>
          <a:xfrm>
            <a:off x="6440488" y="1606550"/>
            <a:ext cx="14224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保持不变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5363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7213" y="40846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64" name="矩形 11"/>
          <p:cNvSpPr/>
          <p:nvPr/>
        </p:nvSpPr>
        <p:spPr>
          <a:xfrm>
            <a:off x="3263900" y="2170113"/>
            <a:ext cx="80327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守恒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5365" name="矩形 12"/>
          <p:cNvSpPr/>
          <p:nvPr/>
        </p:nvSpPr>
        <p:spPr>
          <a:xfrm>
            <a:off x="1187450" y="27066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减小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181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4" grpId="0"/>
      <p:bldP spid="153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17410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17411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17412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17413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414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7415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17416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417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7418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17419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17420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17421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17422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7423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17424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机械能及其转化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anose="02010509060101010101" pitchFamily="49" charset="-122"/>
            </a:endParaRPr>
          </a:p>
        </p:txBody>
      </p:sp>
      <p:sp>
        <p:nvSpPr>
          <p:cNvPr id="17425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实验：探究动能大小的影响因素</a:t>
            </a:r>
          </a:p>
        </p:txBody>
      </p:sp>
      <p:pic>
        <p:nvPicPr>
          <p:cNvPr id="17426" name="Picture 7" descr="C:\Users\Administrator\Desktop\习题课件\返回框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297294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 animBg="1"/>
      <p:bldP spid="17425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811</Words>
  <Application>Microsoft Office PowerPoint</Application>
  <PresentationFormat>全屏显示(16:9)</PresentationFormat>
  <Paragraphs>208</Paragraphs>
  <Slides>33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33</vt:i4>
      </vt:variant>
    </vt:vector>
  </HeadingPairs>
  <TitlesOfParts>
    <vt:vector size="35" baseType="lpstr">
      <vt:lpstr>Office 主题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</cp:revision>
  <dcterms:created xsi:type="dcterms:W3CDTF">2021-03-14T01:54:00Z</dcterms:created>
  <dcterms:modified xsi:type="dcterms:W3CDTF">2021-03-14T02:05:14Z</dcterms:modified>
</cp:coreProperties>
</file>