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Default Extension="jpeg" ContentType="image/jpeg"/>
  <Override PartName="/ppt/slideLayouts/slideLayout4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0" r:id="rId1"/>
    <p:sldMasterId id="2147484309" r:id="rId2"/>
  </p:sldMasterIdLst>
  <p:notesMasterIdLst>
    <p:notesMasterId r:id="rId37"/>
  </p:notesMasterIdLst>
  <p:handoutMasterIdLst>
    <p:handoutMasterId r:id="rId38"/>
  </p:handoutMasterIdLst>
  <p:sldIdLst>
    <p:sldId id="387" r:id="rId3"/>
    <p:sldId id="331" r:id="rId4"/>
    <p:sldId id="383" r:id="rId5"/>
    <p:sldId id="365" r:id="rId6"/>
    <p:sldId id="378" r:id="rId7"/>
    <p:sldId id="338" r:id="rId8"/>
    <p:sldId id="379" r:id="rId9"/>
    <p:sldId id="368" r:id="rId10"/>
    <p:sldId id="366" r:id="rId11"/>
    <p:sldId id="367" r:id="rId12"/>
    <p:sldId id="391" r:id="rId13"/>
    <p:sldId id="342" r:id="rId14"/>
    <p:sldId id="347" r:id="rId15"/>
    <p:sldId id="392" r:id="rId16"/>
    <p:sldId id="393" r:id="rId17"/>
    <p:sldId id="346" r:id="rId18"/>
    <p:sldId id="373" r:id="rId19"/>
    <p:sldId id="394" r:id="rId20"/>
    <p:sldId id="374" r:id="rId21"/>
    <p:sldId id="381" r:id="rId22"/>
    <p:sldId id="395" r:id="rId23"/>
    <p:sldId id="375" r:id="rId24"/>
    <p:sldId id="380" r:id="rId25"/>
    <p:sldId id="396" r:id="rId26"/>
    <p:sldId id="382" r:id="rId27"/>
    <p:sldId id="402" r:id="rId28"/>
    <p:sldId id="397" r:id="rId29"/>
    <p:sldId id="376" r:id="rId30"/>
    <p:sldId id="398" r:id="rId31"/>
    <p:sldId id="385" r:id="rId32"/>
    <p:sldId id="377" r:id="rId33"/>
    <p:sldId id="386" r:id="rId34"/>
    <p:sldId id="399" r:id="rId35"/>
    <p:sldId id="401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FF"/>
    <a:srgbClr val="FF0066"/>
    <a:srgbClr val="37C76E"/>
    <a:srgbClr val="FFC000"/>
    <a:srgbClr val="00ADDC"/>
    <a:srgbClr val="E77817"/>
    <a:srgbClr val="FFFF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>
      <p:cViewPr varScale="1">
        <p:scale>
          <a:sx n="114" d="100"/>
          <a:sy n="114" d="100"/>
        </p:scale>
        <p:origin x="-474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7" d="100"/>
          <a:sy n="57" d="100"/>
        </p:scale>
        <p:origin x="2808" y="36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4FDF12-611B-4064-9C74-C016889D7436}" type="datetimeFigureOut">
              <a:rPr lang="zh-CN" altLang="en-US" smtClean="0"/>
              <a:pPr/>
              <a:t>2018/7/7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84E0CB-88CA-44C0-826A-F6B8991F584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652348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84524F-5C8C-4CF8-964C-68B44E826FEE}" type="datetimeFigureOut">
              <a:rPr lang="en-US" smtClean="0"/>
              <a:pPr/>
              <a:t>7/7/2018</a:t>
            </a:fld>
            <a:endParaRPr 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E00F3E-42E3-47B8-AD52-3484E0D8A9E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102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5DD9A-514C-4FDD-A74F-2294EC0BA1EF}" type="datetimeFigureOut">
              <a:rPr lang="zh-CN" altLang="en-US" smtClean="0"/>
              <a:pPr/>
              <a:t>2018/7/7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1BB07-ABFB-4458-B78C-C8D57E0833C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0620260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5DD9A-514C-4FDD-A74F-2294EC0BA1EF}" type="datetimeFigureOut">
              <a:rPr lang="zh-CN" altLang="en-US" smtClean="0"/>
              <a:pPr/>
              <a:t>2018/7/7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1BB07-ABFB-4458-B78C-C8D57E0833C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4184273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5DD9A-514C-4FDD-A74F-2294EC0BA1EF}" type="datetimeFigureOut">
              <a:rPr lang="zh-CN" altLang="en-US" smtClean="0"/>
              <a:pPr/>
              <a:t>2018/7/7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1BB07-ABFB-4458-B78C-C8D57E0833C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0957192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FE633-7622-4057-8663-7BB358B65A0F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/>
              <a:t>2018/7/7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CE4B2-105E-492D-883F-071863126B64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2219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72412" y="32210"/>
            <a:ext cx="109728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 b="1">
                <a:solidFill>
                  <a:schemeClr val="bg1">
                    <a:lumMod val="65000"/>
                  </a:schemeClr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CCCD06-7284-4B1C-9FEA-689E21B70E9F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32020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72412" y="32210"/>
            <a:ext cx="109728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 b="1">
                <a:solidFill>
                  <a:schemeClr val="bg1">
                    <a:lumMod val="65000"/>
                  </a:schemeClr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CCCD06-7284-4B1C-9FEA-689E21B70E9F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97928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72412" y="32210"/>
            <a:ext cx="109728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 b="1">
                <a:solidFill>
                  <a:schemeClr val="bg1">
                    <a:lumMod val="65000"/>
                  </a:schemeClr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CCCD06-7284-4B1C-9FEA-689E21B70E9F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54957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72412" y="32210"/>
            <a:ext cx="109728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 b="1">
                <a:solidFill>
                  <a:schemeClr val="bg1">
                    <a:lumMod val="65000"/>
                  </a:schemeClr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CCCD06-7284-4B1C-9FEA-689E21B70E9F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90205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72412" y="32210"/>
            <a:ext cx="109728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 b="1">
                <a:solidFill>
                  <a:schemeClr val="bg1">
                    <a:lumMod val="65000"/>
                  </a:schemeClr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CCCD06-7284-4B1C-9FEA-689E21B70E9F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23376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72412" y="32210"/>
            <a:ext cx="109728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 b="1">
                <a:solidFill>
                  <a:schemeClr val="bg1">
                    <a:lumMod val="65000"/>
                  </a:schemeClr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CCCD06-7284-4B1C-9FEA-689E21B70E9F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7937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72412" y="32210"/>
            <a:ext cx="109728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 b="1">
                <a:solidFill>
                  <a:schemeClr val="bg1">
                    <a:lumMod val="65000"/>
                  </a:schemeClr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CCCD06-7284-4B1C-9FEA-689E21B70E9F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523174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5DD9A-514C-4FDD-A74F-2294EC0BA1EF}" type="datetimeFigureOut">
              <a:rPr lang="zh-CN" altLang="en-US" smtClean="0"/>
              <a:pPr/>
              <a:t>2018/7/7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1BB07-ABFB-4458-B78C-C8D57E0833C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9248805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72412" y="32210"/>
            <a:ext cx="109728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 b="1">
                <a:solidFill>
                  <a:schemeClr val="bg1">
                    <a:lumMod val="65000"/>
                  </a:schemeClr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CCCD06-7284-4B1C-9FEA-689E21B70E9F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10272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72412" y="32210"/>
            <a:ext cx="109728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 b="1">
                <a:solidFill>
                  <a:schemeClr val="bg1">
                    <a:lumMod val="65000"/>
                  </a:schemeClr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CCCD06-7284-4B1C-9FEA-689E21B70E9F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28062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72412" y="32210"/>
            <a:ext cx="109728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 b="1">
                <a:solidFill>
                  <a:schemeClr val="bg1">
                    <a:lumMod val="65000"/>
                  </a:schemeClr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CCCD06-7284-4B1C-9FEA-689E21B70E9F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998540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72412" y="32210"/>
            <a:ext cx="109728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 b="1">
                <a:solidFill>
                  <a:schemeClr val="bg1">
                    <a:lumMod val="65000"/>
                  </a:schemeClr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CCCD06-7284-4B1C-9FEA-689E21B70E9F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92365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72412" y="32210"/>
            <a:ext cx="109728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 b="1">
                <a:solidFill>
                  <a:schemeClr val="bg1">
                    <a:lumMod val="65000"/>
                  </a:schemeClr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CCCD06-7284-4B1C-9FEA-689E21B70E9F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700353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72412" y="32210"/>
            <a:ext cx="109728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 b="1">
                <a:solidFill>
                  <a:schemeClr val="bg1">
                    <a:lumMod val="65000"/>
                  </a:schemeClr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CCCD06-7284-4B1C-9FEA-689E21B70E9F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800162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72412" y="32210"/>
            <a:ext cx="109728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 b="1">
                <a:solidFill>
                  <a:schemeClr val="bg1">
                    <a:lumMod val="65000"/>
                  </a:schemeClr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CCCD06-7284-4B1C-9FEA-689E21B70E9F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01758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72412" y="32210"/>
            <a:ext cx="109728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 b="1">
                <a:solidFill>
                  <a:schemeClr val="bg1">
                    <a:lumMod val="65000"/>
                  </a:schemeClr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CCCD06-7284-4B1C-9FEA-689E21B70E9F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44804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72412" y="32210"/>
            <a:ext cx="109728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 b="1">
                <a:solidFill>
                  <a:schemeClr val="bg1">
                    <a:lumMod val="65000"/>
                  </a:schemeClr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CCCD06-7284-4B1C-9FEA-689E21B70E9F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719905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72412" y="32210"/>
            <a:ext cx="109728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 b="1">
                <a:solidFill>
                  <a:schemeClr val="bg1">
                    <a:lumMod val="65000"/>
                  </a:schemeClr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CCCD06-7284-4B1C-9FEA-689E21B70E9F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64622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5DD9A-514C-4FDD-A74F-2294EC0BA1EF}" type="datetimeFigureOut">
              <a:rPr lang="zh-CN" altLang="en-US" smtClean="0"/>
              <a:pPr/>
              <a:t>2018/7/7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1BB07-ABFB-4458-B78C-C8D57E0833C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38666275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72412" y="32210"/>
            <a:ext cx="109728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 b="1">
                <a:solidFill>
                  <a:schemeClr val="bg1">
                    <a:lumMod val="65000"/>
                  </a:schemeClr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CCCD06-7284-4B1C-9FEA-689E21B70E9F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508919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72412" y="32210"/>
            <a:ext cx="109728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 b="1">
                <a:solidFill>
                  <a:schemeClr val="bg1">
                    <a:lumMod val="65000"/>
                  </a:schemeClr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CCCD06-7284-4B1C-9FEA-689E21B70E9F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319341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72412" y="32210"/>
            <a:ext cx="109728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 b="1">
                <a:solidFill>
                  <a:schemeClr val="bg1">
                    <a:lumMod val="65000"/>
                  </a:schemeClr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CCCD06-7284-4B1C-9FEA-689E21B70E9F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41626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72412" y="32210"/>
            <a:ext cx="109728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 b="1">
                <a:solidFill>
                  <a:schemeClr val="bg1">
                    <a:lumMod val="65000"/>
                  </a:schemeClr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CCCD06-7284-4B1C-9FEA-689E21B70E9F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78586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72412" y="32210"/>
            <a:ext cx="109728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 b="1">
                <a:solidFill>
                  <a:schemeClr val="bg1">
                    <a:lumMod val="65000"/>
                  </a:schemeClr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CCCD06-7284-4B1C-9FEA-689E21B70E9F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782419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5DD9A-514C-4FDD-A74F-2294EC0BA1EF}" type="datetimeFigureOut">
              <a:rPr lang="zh-CN" altLang="en-US" smtClean="0"/>
              <a:pPr/>
              <a:t>2018/7/7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1BB07-ABFB-4458-B78C-C8D57E0833C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26854647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5DD9A-514C-4FDD-A74F-2294EC0BA1EF}" type="datetimeFigureOut">
              <a:rPr lang="zh-CN" altLang="en-US" smtClean="0"/>
              <a:pPr/>
              <a:t>2018/7/7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1BB07-ABFB-4458-B78C-C8D57E0833C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72792489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5DD9A-514C-4FDD-A74F-2294EC0BA1EF}" type="datetimeFigureOut">
              <a:rPr lang="zh-CN" altLang="en-US" smtClean="0"/>
              <a:pPr/>
              <a:t>2018/7/7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1BB07-ABFB-4458-B78C-C8D57E0833C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27859573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5DD9A-514C-4FDD-A74F-2294EC0BA1EF}" type="datetimeFigureOut">
              <a:rPr lang="zh-CN" altLang="en-US" smtClean="0"/>
              <a:pPr/>
              <a:t>2018/7/7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1BB07-ABFB-4458-B78C-C8D57E0833C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63267600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5DD9A-514C-4FDD-A74F-2294EC0BA1EF}" type="datetimeFigureOut">
              <a:rPr lang="zh-CN" altLang="en-US" smtClean="0"/>
              <a:pPr/>
              <a:t>2018/7/7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1BB07-ABFB-4458-B78C-C8D57E0833C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7031407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5DD9A-514C-4FDD-A74F-2294EC0BA1EF}" type="datetimeFigureOut">
              <a:rPr lang="zh-CN" altLang="en-US" smtClean="0"/>
              <a:pPr/>
              <a:t>2018/7/7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1BB07-ABFB-4458-B78C-C8D57E0833C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273216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5DD9A-514C-4FDD-A74F-2294EC0BA1EF}" type="datetimeFigureOut">
              <a:rPr lang="zh-CN" altLang="en-US" smtClean="0"/>
              <a:pPr/>
              <a:t>2018/7/7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1BB07-ABFB-4458-B78C-C8D57E0833C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20925331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5DD9A-514C-4FDD-A74F-2294EC0BA1EF}" type="datetimeFigureOut">
              <a:rPr lang="zh-CN" altLang="en-US" smtClean="0"/>
              <a:pPr/>
              <a:t>2018/7/7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1BB07-ABFB-4458-B78C-C8D57E0833C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11371258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5DD9A-514C-4FDD-A74F-2294EC0BA1EF}" type="datetimeFigureOut">
              <a:rPr lang="zh-CN" altLang="en-US" smtClean="0"/>
              <a:pPr/>
              <a:t>2018/7/7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1BB07-ABFB-4458-B78C-C8D57E0833C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91921448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5DD9A-514C-4FDD-A74F-2294EC0BA1EF}" type="datetimeFigureOut">
              <a:rPr lang="zh-CN" altLang="en-US" smtClean="0"/>
              <a:pPr/>
              <a:t>2018/7/7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1BB07-ABFB-4458-B78C-C8D57E0833C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5452542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5DD9A-514C-4FDD-A74F-2294EC0BA1EF}" type="datetimeFigureOut">
              <a:rPr lang="zh-CN" altLang="en-US" smtClean="0"/>
              <a:pPr/>
              <a:t>2018/7/7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1BB07-ABFB-4458-B78C-C8D57E0833C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65501455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5DD9A-514C-4FDD-A74F-2294EC0BA1EF}" type="datetimeFigureOut">
              <a:rPr lang="zh-CN" altLang="en-US" smtClean="0"/>
              <a:pPr/>
              <a:t>2018/7/7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1BB07-ABFB-4458-B78C-C8D57E0833C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29891896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72412" y="32210"/>
            <a:ext cx="109728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 b="1">
                <a:solidFill>
                  <a:schemeClr val="bg1">
                    <a:lumMod val="65000"/>
                  </a:schemeClr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CCCD06-7284-4B1C-9FEA-689E21B70E9F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109718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72412" y="32210"/>
            <a:ext cx="109728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 b="1">
                <a:solidFill>
                  <a:schemeClr val="bg1">
                    <a:lumMod val="65000"/>
                  </a:schemeClr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CCCD06-7284-4B1C-9FEA-689E21B70E9F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11011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72412" y="32210"/>
            <a:ext cx="109728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 b="1">
                <a:solidFill>
                  <a:schemeClr val="bg1">
                    <a:lumMod val="65000"/>
                  </a:schemeClr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CCCD06-7284-4B1C-9FEA-689E21B70E9F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754083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72412" y="32210"/>
            <a:ext cx="109728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 b="1">
                <a:solidFill>
                  <a:schemeClr val="bg1">
                    <a:lumMod val="65000"/>
                  </a:schemeClr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CCCD06-7284-4B1C-9FEA-689E21B70E9F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63701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5DD9A-514C-4FDD-A74F-2294EC0BA1EF}" type="datetimeFigureOut">
              <a:rPr lang="zh-CN" altLang="en-US" smtClean="0"/>
              <a:pPr/>
              <a:t>2018/7/7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1BB07-ABFB-4458-B78C-C8D57E0833C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63069139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72412" y="32210"/>
            <a:ext cx="109728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 b="1">
                <a:solidFill>
                  <a:schemeClr val="bg1">
                    <a:lumMod val="65000"/>
                  </a:schemeClr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CCCD06-7284-4B1C-9FEA-689E21B70E9F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396674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5DD9A-514C-4FDD-A74F-2294EC0BA1EF}" type="datetimeFigureOut">
              <a:rPr lang="zh-CN" altLang="en-US" smtClean="0"/>
              <a:pPr/>
              <a:t>2018/7/7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1BB07-ABFB-4458-B78C-C8D57E0833C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8379867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5DD9A-514C-4FDD-A74F-2294EC0BA1EF}" type="datetimeFigureOut">
              <a:rPr lang="zh-CN" altLang="en-US" smtClean="0"/>
              <a:pPr/>
              <a:t>2018/7/7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1BB07-ABFB-4458-B78C-C8D57E0833C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0145562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5DD9A-514C-4FDD-A74F-2294EC0BA1EF}" type="datetimeFigureOut">
              <a:rPr lang="zh-CN" altLang="en-US" smtClean="0"/>
              <a:pPr/>
              <a:t>2018/7/7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1BB07-ABFB-4458-B78C-C8D57E0833C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624687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5DD9A-514C-4FDD-A74F-2294EC0BA1EF}" type="datetimeFigureOut">
              <a:rPr lang="zh-CN" altLang="en-US" smtClean="0"/>
              <a:pPr/>
              <a:t>2018/7/7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1BB07-ABFB-4458-B78C-C8D57E0833C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910173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36.xml"/><Relationship Id="rId16" Type="http://schemas.openxmlformats.org/officeDocument/2006/relationships/slideLayout" Target="../slideLayouts/slideLayout50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C5DD9A-514C-4FDD-A74F-2294EC0BA1EF}" type="datetimeFigureOut">
              <a:rPr lang="zh-CN" altLang="en-US" smtClean="0"/>
              <a:pPr/>
              <a:t>2018/7/7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31BB07-ABFB-4458-B78C-C8D57E0833C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654410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4009" r:id="rId12"/>
    <p:sldLayoutId id="2147484010" r:id="rId13"/>
    <p:sldLayoutId id="2147484011" r:id="rId14"/>
    <p:sldLayoutId id="2147484012" r:id="rId15"/>
    <p:sldLayoutId id="2147484013" r:id="rId16"/>
    <p:sldLayoutId id="2147484015" r:id="rId17"/>
    <p:sldLayoutId id="2147484016" r:id="rId18"/>
    <p:sldLayoutId id="2147484017" r:id="rId19"/>
    <p:sldLayoutId id="2147484018" r:id="rId20"/>
    <p:sldLayoutId id="2147484019" r:id="rId21"/>
    <p:sldLayoutId id="2147484020" r:id="rId22"/>
    <p:sldLayoutId id="2147484021" r:id="rId23"/>
    <p:sldLayoutId id="2147484022" r:id="rId24"/>
    <p:sldLayoutId id="2147484023" r:id="rId25"/>
    <p:sldLayoutId id="2147484024" r:id="rId26"/>
    <p:sldLayoutId id="2147484025" r:id="rId27"/>
    <p:sldLayoutId id="2147484026" r:id="rId28"/>
    <p:sldLayoutId id="2147484027" r:id="rId29"/>
    <p:sldLayoutId id="2147484028" r:id="rId30"/>
    <p:sldLayoutId id="2147484029" r:id="rId31"/>
    <p:sldLayoutId id="2147484030" r:id="rId32"/>
    <p:sldLayoutId id="2147484031" r:id="rId33"/>
    <p:sldLayoutId id="2147484032" r:id="rId3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C5DD9A-514C-4FDD-A74F-2294EC0BA1EF}" type="datetimeFigureOut">
              <a:rPr lang="zh-CN" altLang="en-US" smtClean="0"/>
              <a:pPr/>
              <a:t>2018/7/7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31BB07-ABFB-4458-B78C-C8D57E0833C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468597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0" r:id="rId1"/>
    <p:sldLayoutId id="2147484311" r:id="rId2"/>
    <p:sldLayoutId id="2147484312" r:id="rId3"/>
    <p:sldLayoutId id="2147484313" r:id="rId4"/>
    <p:sldLayoutId id="2147484314" r:id="rId5"/>
    <p:sldLayoutId id="2147484315" r:id="rId6"/>
    <p:sldLayoutId id="2147484316" r:id="rId7"/>
    <p:sldLayoutId id="2147484317" r:id="rId8"/>
    <p:sldLayoutId id="2147484318" r:id="rId9"/>
    <p:sldLayoutId id="2147484319" r:id="rId10"/>
    <p:sldLayoutId id="2147484320" r:id="rId11"/>
    <p:sldLayoutId id="2147484323" r:id="rId12"/>
    <p:sldLayoutId id="2147484325" r:id="rId13"/>
    <p:sldLayoutId id="2147484326" r:id="rId14"/>
    <p:sldLayoutId id="2147484328" r:id="rId15"/>
    <p:sldLayoutId id="2147484305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4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9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41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1.bin"/><Relationship Id="rId4" Type="http://schemas.microsoft.com/office/2007/relationships/hdphoto" Target="../media/hdphoto3.wdp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1.xml"/><Relationship Id="rId5" Type="http://schemas.microsoft.com/office/2007/relationships/hdphoto" Target="../media/hdphoto2.wdp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4" y="0"/>
            <a:ext cx="12192002" cy="685800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2207568" y="2420888"/>
            <a:ext cx="7580921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zh-CN" altLang="en-US" sz="9600" b="1" dirty="0" smtClean="0">
                <a:ln/>
                <a:solidFill>
                  <a:srgbClr val="FF000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机械运动复习</a:t>
            </a:r>
            <a:endParaRPr lang="zh-CN" altLang="en-US" sz="9600" b="1" dirty="0">
              <a:ln/>
              <a:solidFill>
                <a:srgbClr val="FF0000"/>
              </a:solidFill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0" y="0"/>
            <a:ext cx="12192000" cy="844062"/>
          </a:xfrm>
          <a:prstGeom prst="rect">
            <a:avLst/>
          </a:prstGeom>
          <a:solidFill>
            <a:srgbClr val="0070C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8" name="矩形 7"/>
          <p:cNvSpPr/>
          <p:nvPr/>
        </p:nvSpPr>
        <p:spPr>
          <a:xfrm>
            <a:off x="-4" y="6013938"/>
            <a:ext cx="12192002" cy="844062"/>
          </a:xfrm>
          <a:prstGeom prst="rect">
            <a:avLst/>
          </a:prstGeom>
          <a:solidFill>
            <a:srgbClr val="0070C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xmlns="" val="2338164174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0" y="1052736"/>
            <a:ext cx="537592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CN" altLang="en-US" sz="3200" b="1" dirty="0" smtClean="0">
                <a:ln w="0"/>
                <a:solidFill>
                  <a:srgbClr val="0000FF"/>
                </a:solidFill>
                <a:effectLst>
                  <a:reflection blurRad="6350" stA="53000" endA="300" endPos="35500" dir="5400000" sy="-90000" algn="bl" rotWithShape="0"/>
                </a:effectLst>
              </a:rPr>
              <a:t>命题点</a:t>
            </a:r>
            <a:r>
              <a:rPr lang="en-US" altLang="zh-CN" sz="3200" b="1" dirty="0" smtClean="0">
                <a:ln w="0"/>
                <a:solidFill>
                  <a:srgbClr val="0000FF"/>
                </a:solidFill>
                <a:effectLst>
                  <a:reflection blurRad="6350" stA="53000" endA="300" endPos="35500" dir="5400000" sy="-90000" algn="bl" rotWithShape="0"/>
                </a:effectLst>
              </a:rPr>
              <a:t>5</a:t>
            </a:r>
            <a:r>
              <a:rPr lang="zh-CN" altLang="en-US" sz="3200" b="1" dirty="0" smtClean="0">
                <a:ln w="0"/>
                <a:solidFill>
                  <a:srgbClr val="0000FF"/>
                </a:solidFill>
                <a:effectLst>
                  <a:reflection blurRad="6350" stA="53000" endA="300" endPos="35500" dir="5400000" sy="-90000" algn="bl" rotWithShape="0"/>
                </a:effectLst>
              </a:rPr>
              <a:t>：</a:t>
            </a:r>
            <a:r>
              <a:rPr lang="zh-CN" altLang="en-US" sz="3200" b="1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误差</a:t>
            </a:r>
            <a:r>
              <a:rPr lang="en-US" altLang="zh-CN" sz="3200" b="1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---</a:t>
            </a:r>
            <a:r>
              <a:rPr lang="zh-CN" altLang="en-US" sz="3200" b="1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数据处理</a:t>
            </a:r>
            <a:endParaRPr lang="zh-CN" altLang="en-US" sz="3200" b="1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5" name="矩形 4"/>
          <p:cNvSpPr/>
          <p:nvPr/>
        </p:nvSpPr>
        <p:spPr>
          <a:xfrm>
            <a:off x="479376" y="1651128"/>
            <a:ext cx="1123324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1">
              <a:lnSpc>
                <a:spcPct val="150000"/>
              </a:lnSpc>
            </a:pPr>
            <a:r>
              <a:rPr lang="zh-CN" altLang="zh-CN" sz="3200" b="1" kern="100" dirty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（</a:t>
            </a:r>
            <a:r>
              <a:rPr lang="en-US" altLang="zh-CN" sz="3200" b="1" kern="100" dirty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2015•</a:t>
            </a:r>
            <a:r>
              <a:rPr lang="zh-CN" altLang="zh-CN" sz="3200" b="1" kern="100" dirty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薛城期中）</a:t>
            </a:r>
            <a:r>
              <a:rPr lang="zh-CN" alt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小</a:t>
            </a:r>
            <a:r>
              <a:rPr lang="zh-CN" altLang="en-US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明用塑料卷尺测一张桌子的长度，他不怕麻烦测了五次，这是</a:t>
            </a:r>
            <a:r>
              <a:rPr lang="zh-CN" alt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为了</a:t>
            </a:r>
            <a:r>
              <a:rPr lang="en-US" altLang="zh-CN" sz="3200" b="1" dirty="0" smtClean="0">
                <a:solidFill>
                  <a:srgbClr val="127176"/>
                </a:solidFill>
                <a:latin typeface="Times New Roman" panose="02020603050405020304" pitchFamily="18" charset="0"/>
              </a:rPr>
              <a:t>__________</a:t>
            </a:r>
            <a:r>
              <a:rPr lang="zh-CN" alt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．</a:t>
            </a:r>
            <a:r>
              <a:rPr lang="zh-CN" altLang="en-US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五次测量记录分别是：</a:t>
            </a:r>
            <a:r>
              <a:rPr lang="en-US" altLang="zh-CN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75.1cm</a:t>
            </a:r>
            <a:r>
              <a:rPr lang="zh-CN" altLang="en-US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、</a:t>
            </a:r>
            <a:r>
              <a:rPr lang="en-US" altLang="zh-CN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75.2cm</a:t>
            </a:r>
            <a:r>
              <a:rPr lang="zh-CN" altLang="en-US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、</a:t>
            </a:r>
            <a:r>
              <a:rPr lang="en-US" altLang="zh-CN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75.1cm</a:t>
            </a:r>
            <a:r>
              <a:rPr lang="zh-CN" altLang="en-US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、</a:t>
            </a:r>
            <a:r>
              <a:rPr lang="en-US" altLang="zh-CN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77.2cm</a:t>
            </a:r>
            <a:r>
              <a:rPr lang="zh-CN" altLang="en-US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、</a:t>
            </a:r>
            <a:r>
              <a:rPr lang="en-US" altLang="zh-CN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75.3cm</a:t>
            </a:r>
            <a:r>
              <a:rPr lang="zh-CN" altLang="en-US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，但以上测量记录有一次记错了，是</a:t>
            </a:r>
            <a:r>
              <a:rPr lang="zh-CN" alt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第</a:t>
            </a:r>
            <a:r>
              <a:rPr lang="zh-CN" altLang="en-US" sz="3200" b="1" u="sng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      </a:t>
            </a:r>
            <a:r>
              <a:rPr lang="zh-CN" alt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次</a:t>
            </a:r>
            <a:r>
              <a:rPr lang="zh-CN" altLang="en-US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．剔除错误数据后，这一物体的长度应记作</a:t>
            </a:r>
            <a:r>
              <a:rPr lang="zh-CN" altLang="en-US" sz="3200" b="1" dirty="0">
                <a:solidFill>
                  <a:srgbClr val="127176"/>
                </a:solidFill>
                <a:latin typeface="Times New Roman" panose="02020603050405020304" pitchFamily="18" charset="0"/>
              </a:rPr>
              <a:t> </a:t>
            </a:r>
            <a:r>
              <a:rPr lang="en-US" altLang="zh-CN" sz="3200" b="1" dirty="0" smtClean="0">
                <a:solidFill>
                  <a:srgbClr val="127176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3200" b="1" u="sng" dirty="0" smtClean="0">
                <a:solidFill>
                  <a:srgbClr val="127176"/>
                </a:solidFill>
                <a:latin typeface="Times New Roman" panose="02020603050405020304" pitchFamily="18" charset="0"/>
              </a:rPr>
              <a:t>             </a:t>
            </a:r>
            <a:r>
              <a:rPr lang="zh-CN" alt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．</a:t>
            </a:r>
            <a:endParaRPr lang="zh-CN" altLang="en-US" sz="3200" b="1" dirty="0"/>
          </a:p>
        </p:txBody>
      </p:sp>
      <p:sp>
        <p:nvSpPr>
          <p:cNvPr id="6" name="矩形 5"/>
          <p:cNvSpPr/>
          <p:nvPr/>
        </p:nvSpPr>
        <p:spPr>
          <a:xfrm>
            <a:off x="1819906" y="4676266"/>
            <a:ext cx="22493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   </a:t>
            </a:r>
            <a:r>
              <a:rPr lang="en-US" altLang="zh-CN" sz="32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75.2cm</a:t>
            </a:r>
            <a:r>
              <a:rPr lang="zh-CN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．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5591944" y="2492896"/>
            <a:ext cx="19287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减小误差 </a:t>
            </a:r>
            <a:endParaRPr lang="zh-CN" altLang="en-US" sz="3200" b="1" dirty="0"/>
          </a:p>
        </p:txBody>
      </p:sp>
      <p:sp>
        <p:nvSpPr>
          <p:cNvPr id="8" name="矩形 7"/>
          <p:cNvSpPr/>
          <p:nvPr/>
        </p:nvSpPr>
        <p:spPr>
          <a:xfrm>
            <a:off x="4367808" y="3964172"/>
            <a:ext cx="69762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四 </a:t>
            </a:r>
            <a:endParaRPr lang="zh-CN" altLang="en-US" sz="3200" b="1" dirty="0"/>
          </a:p>
        </p:txBody>
      </p:sp>
      <p:graphicFrame>
        <p:nvGraphicFramePr>
          <p:cNvPr id="9" name="表格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825875759"/>
              </p:ext>
            </p:extLst>
          </p:nvPr>
        </p:nvGraphicFramePr>
        <p:xfrm>
          <a:off x="4069240" y="4676266"/>
          <a:ext cx="6008059" cy="1472608"/>
        </p:xfrm>
        <a:graphic>
          <a:graphicData uri="http://schemas.openxmlformats.org/drawingml/2006/table">
            <a:tbl>
              <a:tblPr/>
              <a:tblGrid>
                <a:gridCol w="600805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824397">
                <a:tc>
                  <a:txBody>
                    <a:bodyPr/>
                    <a:lstStyle/>
                    <a:p>
                      <a:r>
                        <a:rPr lang="en-US" sz="3200" b="1" dirty="0">
                          <a:solidFill>
                            <a:srgbClr val="0000FF"/>
                          </a:solidFill>
                          <a:effectLst/>
                        </a:rPr>
                        <a:t>75.1</a:t>
                      </a:r>
                      <a:r>
                        <a:rPr lang="en-US" sz="3200" b="1" i="1" dirty="0">
                          <a:solidFill>
                            <a:srgbClr val="0000FF"/>
                          </a:solidFill>
                          <a:effectLst/>
                        </a:rPr>
                        <a:t>cm</a:t>
                      </a:r>
                      <a:r>
                        <a:rPr lang="en-US" sz="3200" b="1" dirty="0">
                          <a:solidFill>
                            <a:srgbClr val="0000FF"/>
                          </a:solidFill>
                          <a:effectLst/>
                        </a:rPr>
                        <a:t>+75.2</a:t>
                      </a:r>
                      <a:r>
                        <a:rPr lang="en-US" sz="3200" b="1" i="1" dirty="0">
                          <a:solidFill>
                            <a:srgbClr val="0000FF"/>
                          </a:solidFill>
                          <a:effectLst/>
                        </a:rPr>
                        <a:t>cm</a:t>
                      </a:r>
                      <a:r>
                        <a:rPr lang="en-US" sz="3200" b="1" dirty="0">
                          <a:solidFill>
                            <a:srgbClr val="0000FF"/>
                          </a:solidFill>
                          <a:effectLst/>
                        </a:rPr>
                        <a:t>+75.1</a:t>
                      </a:r>
                      <a:r>
                        <a:rPr lang="en-US" sz="3200" b="1" i="1" dirty="0">
                          <a:solidFill>
                            <a:srgbClr val="0000FF"/>
                          </a:solidFill>
                          <a:effectLst/>
                        </a:rPr>
                        <a:t>cm</a:t>
                      </a:r>
                      <a:r>
                        <a:rPr lang="en-US" sz="3200" b="1" dirty="0">
                          <a:solidFill>
                            <a:srgbClr val="0000FF"/>
                          </a:solidFill>
                          <a:effectLst/>
                        </a:rPr>
                        <a:t>+75.3</a:t>
                      </a:r>
                      <a:r>
                        <a:rPr lang="en-US" sz="3200" b="1" i="1" dirty="0">
                          <a:solidFill>
                            <a:srgbClr val="0000FF"/>
                          </a:solidFill>
                          <a:effectLst/>
                        </a:rPr>
                        <a:t>cm</a:t>
                      </a:r>
                      <a:endParaRPr lang="en-US" sz="3200" b="1" dirty="0">
                        <a:solidFill>
                          <a:srgbClr val="0000FF"/>
                        </a:solidFill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48211">
                <a:tc>
                  <a:txBody>
                    <a:bodyPr/>
                    <a:lstStyle/>
                    <a:p>
                      <a:r>
                        <a:rPr lang="en-US" altLang="zh-CN" sz="3200" b="1" dirty="0" smtClean="0">
                          <a:effectLst/>
                        </a:rPr>
                        <a:t>                                </a:t>
                      </a:r>
                      <a:r>
                        <a:rPr lang="en-US" altLang="zh-CN" sz="3200" b="1" dirty="0" smtClean="0">
                          <a:solidFill>
                            <a:srgbClr val="0000FF"/>
                          </a:solidFill>
                          <a:effectLst/>
                        </a:rPr>
                        <a:t>4</a:t>
                      </a:r>
                      <a:endParaRPr lang="en-US" altLang="zh-CN" sz="3200" b="1" dirty="0">
                        <a:solidFill>
                          <a:srgbClr val="0000FF"/>
                        </a:solidFill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9847821" y="5127231"/>
            <a:ext cx="2448272" cy="64633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=75.</a:t>
            </a:r>
            <a:r>
              <a:rPr kumimoji="0" lang="en-US" altLang="zh-CN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175</a:t>
            </a:r>
            <a:r>
              <a:rPr kumimoji="0" lang="zh-CN" altLang="zh-CN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cm</a:t>
            </a:r>
            <a:r>
              <a:rPr kumimoji="0" lang="zh-CN" altLang="zh-CN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 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3113468" y="496279"/>
            <a:ext cx="58657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 smtClean="0">
                <a:ln w="12700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华文行楷" panose="02010800040101010101" pitchFamily="2" charset="-122"/>
                <a:ea typeface="华文行楷" panose="02010800040101010101" pitchFamily="2" charset="-122"/>
              </a:rPr>
              <a:t>考点一：长度和时间的测量</a:t>
            </a:r>
            <a:endParaRPr lang="zh-CN" altLang="en-US" sz="3600" b="1" dirty="0">
              <a:ln w="12700">
                <a:solidFill>
                  <a:srgbClr val="FFFF00"/>
                </a:solidFill>
                <a:prstDash val="solid"/>
              </a:ln>
              <a:solidFill>
                <a:srgbClr val="FF0000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</a:effectLst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62952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407368" y="1484784"/>
            <a:ext cx="1094521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sz="3200" b="1" kern="100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【</a:t>
            </a:r>
            <a:r>
              <a:rPr lang="zh-CN" altLang="en-US" sz="3200" b="1" kern="100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练一练</a:t>
            </a:r>
            <a:r>
              <a:rPr lang="en-US" altLang="zh-CN" sz="3200" b="1" kern="100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】</a:t>
            </a:r>
            <a:r>
              <a:rPr lang="zh-CN" altLang="zh-CN" sz="2800" b="1" kern="100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（</a:t>
            </a:r>
            <a:r>
              <a:rPr lang="en-US" altLang="zh-CN" sz="2800" b="1" kern="100" dirty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2016•</a:t>
            </a:r>
            <a:r>
              <a:rPr lang="zh-CN" altLang="zh-CN" sz="2800" b="1" kern="100" dirty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薛城期中）</a:t>
            </a:r>
            <a:r>
              <a:rPr lang="zh-CN" altLang="zh-CN" sz="2800" b="1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某同学用在学习长度测量时，物理老师叫该同学用分度值为</a:t>
            </a:r>
            <a:r>
              <a:rPr lang="en-US" altLang="zh-CN" sz="2800" b="1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1mm</a:t>
            </a:r>
            <a:r>
              <a:rPr lang="zh-CN" altLang="zh-CN" sz="2800" b="1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的刻度尺进行测量，他用同一把刻度尺对同一物体的长度进行了</a:t>
            </a:r>
            <a:r>
              <a:rPr lang="en-US" altLang="zh-CN" sz="2800" b="1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zh-CN" altLang="zh-CN" sz="2800" b="1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次测量，结果如下：</a:t>
            </a:r>
            <a:r>
              <a:rPr lang="en-US" altLang="zh-CN" sz="2800" b="1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18.32cm</a:t>
            </a:r>
            <a:r>
              <a:rPr lang="zh-CN" altLang="zh-CN" sz="2800" b="1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、</a:t>
            </a:r>
            <a:r>
              <a:rPr lang="en-US" altLang="zh-CN" sz="2800" b="1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18.34cm</a:t>
            </a:r>
            <a:r>
              <a:rPr lang="zh-CN" altLang="zh-CN" sz="2800" b="1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、</a:t>
            </a:r>
            <a:r>
              <a:rPr lang="en-US" altLang="zh-CN" sz="2800" b="1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18.345cm</a:t>
            </a:r>
            <a:r>
              <a:rPr lang="zh-CN" altLang="zh-CN" sz="2800" b="1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、</a:t>
            </a:r>
            <a:r>
              <a:rPr lang="en-US" altLang="zh-CN" sz="2800" b="1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18.35cm</a:t>
            </a:r>
            <a:r>
              <a:rPr lang="zh-CN" altLang="zh-CN" sz="2800" b="1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、</a:t>
            </a:r>
            <a:r>
              <a:rPr lang="en-US" altLang="zh-CN" sz="2800" b="1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18.75cm</a:t>
            </a:r>
            <a:r>
              <a:rPr lang="zh-CN" altLang="zh-CN" sz="2800" b="1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，则该物体的长度应记为（　　）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sz="2800" b="1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zh-CN" altLang="zh-CN" sz="2800" b="1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．</a:t>
            </a:r>
            <a:r>
              <a:rPr lang="en-US" altLang="zh-CN" sz="2800" b="1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18.34cm	B</a:t>
            </a:r>
            <a:r>
              <a:rPr lang="zh-CN" altLang="zh-CN" sz="2800" b="1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．</a:t>
            </a:r>
            <a:r>
              <a:rPr lang="en-US" altLang="zh-CN" sz="2800" b="1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18.35cm	</a:t>
            </a:r>
            <a:r>
              <a:rPr lang="en-US" altLang="zh-CN" sz="2800" b="1" kern="1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       C</a:t>
            </a:r>
            <a:r>
              <a:rPr lang="zh-CN" altLang="zh-CN" sz="2800" b="1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．</a:t>
            </a:r>
            <a:r>
              <a:rPr lang="en-US" altLang="zh-CN" sz="2800" b="1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18.429cm	</a:t>
            </a:r>
            <a:r>
              <a:rPr lang="en-US" altLang="zh-CN" sz="2800" b="1" kern="1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  D</a:t>
            </a:r>
            <a:r>
              <a:rPr lang="zh-CN" altLang="zh-CN" sz="2800" b="1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．</a:t>
            </a:r>
            <a:r>
              <a:rPr lang="en-US" altLang="zh-CN" sz="2800" b="1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18.45cm</a:t>
            </a:r>
            <a:endParaRPr lang="zh-CN" altLang="zh-CN" sz="2800" b="1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113468" y="496279"/>
            <a:ext cx="58657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 smtClean="0">
                <a:ln w="12700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华文行楷" panose="02010800040101010101" pitchFamily="2" charset="-122"/>
                <a:ea typeface="华文行楷" panose="02010800040101010101" pitchFamily="2" charset="-122"/>
              </a:rPr>
              <a:t>考点一：长度和时间的测量</a:t>
            </a:r>
            <a:endParaRPr lang="zh-CN" altLang="en-US" sz="3600" b="1" dirty="0">
              <a:ln w="12700">
                <a:solidFill>
                  <a:srgbClr val="FFFF00"/>
                </a:solidFill>
                <a:prstDash val="solid"/>
              </a:ln>
              <a:solidFill>
                <a:srgbClr val="FF0000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</a:effectLst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0" y="1052736"/>
            <a:ext cx="537592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CN" altLang="en-US" sz="3200" b="1" dirty="0" smtClean="0">
                <a:ln w="0"/>
                <a:solidFill>
                  <a:srgbClr val="0000FF"/>
                </a:solidFill>
                <a:effectLst>
                  <a:reflection blurRad="6350" stA="53000" endA="300" endPos="35500" dir="5400000" sy="-90000" algn="bl" rotWithShape="0"/>
                </a:effectLst>
              </a:rPr>
              <a:t>命题点</a:t>
            </a:r>
            <a:r>
              <a:rPr lang="en-US" altLang="zh-CN" sz="3200" b="1" dirty="0" smtClean="0">
                <a:ln w="0"/>
                <a:solidFill>
                  <a:srgbClr val="0000FF"/>
                </a:solidFill>
                <a:effectLst>
                  <a:reflection blurRad="6350" stA="53000" endA="300" endPos="35500" dir="5400000" sy="-90000" algn="bl" rotWithShape="0"/>
                </a:effectLst>
              </a:rPr>
              <a:t>5</a:t>
            </a:r>
            <a:r>
              <a:rPr lang="zh-CN" altLang="en-US" sz="3200" b="1" dirty="0" smtClean="0">
                <a:ln w="0"/>
                <a:solidFill>
                  <a:srgbClr val="0000FF"/>
                </a:solidFill>
                <a:effectLst>
                  <a:reflection blurRad="6350" stA="53000" endA="300" endPos="35500" dir="5400000" sy="-90000" algn="bl" rotWithShape="0"/>
                </a:effectLst>
              </a:rPr>
              <a:t>：</a:t>
            </a:r>
            <a:r>
              <a:rPr lang="zh-CN" altLang="en-US" sz="3200" b="1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误差</a:t>
            </a:r>
            <a:r>
              <a:rPr lang="en-US" altLang="zh-CN" sz="3200" b="1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---</a:t>
            </a:r>
            <a:r>
              <a:rPr lang="zh-CN" altLang="en-US" sz="3200" b="1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数据处理</a:t>
            </a:r>
            <a:endParaRPr lang="zh-CN" altLang="en-US" sz="3200" b="1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54449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363608" y="1118340"/>
            <a:ext cx="482453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zh-CN" altLang="en-US" sz="3200" b="1" dirty="0" smtClean="0">
                <a:ln w="0"/>
                <a:solidFill>
                  <a:srgbClr val="0000FF"/>
                </a:solidFill>
                <a:effectLst>
                  <a:reflection blurRad="6350" stA="53000" endA="300" endPos="35500" dir="5400000" sy="-90000" algn="bl" rotWithShape="0"/>
                </a:effectLst>
              </a:rPr>
              <a:t>命题点</a:t>
            </a:r>
            <a:r>
              <a:rPr lang="en-US" altLang="zh-CN" sz="3200" b="1" dirty="0" smtClean="0">
                <a:ln w="0"/>
                <a:solidFill>
                  <a:srgbClr val="0000FF"/>
                </a:solidFill>
                <a:effectLst>
                  <a:reflection blurRad="6350" stA="53000" endA="300" endPos="35500" dir="5400000" sy="-90000" algn="bl" rotWithShape="0"/>
                </a:effectLst>
              </a:rPr>
              <a:t>1</a:t>
            </a:r>
            <a:r>
              <a:rPr lang="zh-CN" altLang="en-US" sz="3200" b="1" dirty="0" smtClean="0">
                <a:ln w="0"/>
                <a:solidFill>
                  <a:srgbClr val="0000FF"/>
                </a:solidFill>
                <a:effectLst>
                  <a:reflection blurRad="6350" stA="53000" endA="300" endPos="35500" dir="5400000" sy="-90000" algn="bl" rotWithShape="0"/>
                </a:effectLst>
              </a:rPr>
              <a:t>：</a:t>
            </a:r>
            <a:r>
              <a:rPr lang="zh-CN" altLang="en-US" sz="3200" b="1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判断运动状态</a:t>
            </a:r>
            <a:endParaRPr lang="zh-CN" altLang="en-US" sz="3200" b="1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5" name="矩形 4"/>
          <p:cNvSpPr/>
          <p:nvPr/>
        </p:nvSpPr>
        <p:spPr>
          <a:xfrm>
            <a:off x="3359696" y="507157"/>
            <a:ext cx="482453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zh-CN" altLang="en-US" sz="3600" b="1" dirty="0" smtClean="0">
                <a:ln w="12700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华文行楷" panose="02010800040101010101" pitchFamily="2" charset="-122"/>
                <a:ea typeface="华文行楷" panose="02010800040101010101" pitchFamily="2" charset="-122"/>
              </a:rPr>
              <a:t>考点二：运动</a:t>
            </a:r>
            <a:r>
              <a:rPr lang="zh-CN" altLang="en-US" sz="3600" b="1" dirty="0">
                <a:ln w="12700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华文行楷" panose="02010800040101010101" pitchFamily="2" charset="-122"/>
                <a:ea typeface="华文行楷" panose="02010800040101010101" pitchFamily="2" charset="-122"/>
              </a:rPr>
              <a:t>的描述</a:t>
            </a: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63608" y="1764671"/>
            <a:ext cx="11305256" cy="4616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US" altLang="zh-CN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(2017</a:t>
            </a:r>
            <a:r>
              <a:rPr lang="en-US" altLang="zh-CN" sz="2800" b="1" kern="100" dirty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•</a:t>
            </a:r>
            <a:r>
              <a:rPr kumimoji="0" lang="zh-CN" alt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rPr>
              <a:t>益阳</a:t>
            </a:r>
            <a:r>
              <a:rPr kumimoji="0" lang="en-US" altLang="zh-CN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) </a:t>
            </a:r>
            <a:r>
              <a:rPr kumimoji="0" lang="zh-CN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rPr>
              <a:t>某大学两位研究生从蚂蚁身上得到启示，设计出如图所示的</a:t>
            </a:r>
            <a:r>
              <a:rPr kumimoji="0" lang="zh-CN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“</a:t>
            </a:r>
            <a:r>
              <a:rPr kumimoji="0" lang="zh-CN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rPr>
              <a:t>都市蚂蚁</a:t>
            </a:r>
            <a:r>
              <a:rPr kumimoji="0" lang="zh-CN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”</a:t>
            </a:r>
            <a:r>
              <a:rPr kumimoji="0" lang="zh-CN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rPr>
              <a:t>概念车．这款概念车小巧实用，有利于缓解城市交通拥堵．下列关于正在城市中心马路上行驶的此车说法正确的是（　　）</a:t>
            </a:r>
            <a:endParaRPr kumimoji="0" lang="zh-CN" alt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A</a:t>
            </a:r>
            <a:r>
              <a:rPr kumimoji="0" lang="zh-CN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rPr>
              <a:t>．以路面为参照物，车是静止的</a:t>
            </a:r>
            <a:br>
              <a:rPr kumimoji="0" lang="zh-CN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rPr>
            </a:br>
            <a:r>
              <a:rPr kumimoji="0" lang="en-US" altLang="zh-CN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B</a:t>
            </a:r>
            <a:r>
              <a:rPr kumimoji="0" lang="zh-CN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rPr>
              <a:t>．以路旁的树木为参照物，车是静止的</a:t>
            </a:r>
            <a:br>
              <a:rPr kumimoji="0" lang="zh-CN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rPr>
            </a:br>
            <a:r>
              <a:rPr kumimoji="0" lang="en-US" altLang="zh-CN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C</a:t>
            </a:r>
            <a:r>
              <a:rPr kumimoji="0" lang="zh-CN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rPr>
              <a:t>．以路旁的房屋为参照物，车是运动的</a:t>
            </a:r>
            <a:br>
              <a:rPr kumimoji="0" lang="zh-CN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rPr>
            </a:br>
            <a:r>
              <a:rPr kumimoji="0" lang="en-US" altLang="zh-CN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D</a:t>
            </a:r>
            <a:r>
              <a:rPr kumimoji="0" lang="zh-CN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rPr>
              <a:t>．以车内的驾驶员为参照物，车是运动的</a:t>
            </a:r>
            <a:endParaRPr kumimoji="0" lang="zh-CN" alt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5122" name="Picture 2" descr="菁优网：http://www.jyeoo.co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84232" y="3864315"/>
            <a:ext cx="2592288" cy="2517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537823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335360" y="1225777"/>
            <a:ext cx="482453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zh-CN" altLang="en-US" sz="3200" b="1" dirty="0" smtClean="0">
                <a:ln w="0"/>
                <a:solidFill>
                  <a:srgbClr val="0000FF"/>
                </a:solidFill>
                <a:effectLst>
                  <a:reflection blurRad="6350" stA="53000" endA="300" endPos="35500" dir="5400000" sy="-90000" algn="bl" rotWithShape="0"/>
                </a:effectLst>
              </a:rPr>
              <a:t>命题点</a:t>
            </a:r>
            <a:r>
              <a:rPr lang="en-US" altLang="zh-CN" sz="3200" b="1" dirty="0" smtClean="0">
                <a:ln w="0"/>
                <a:solidFill>
                  <a:srgbClr val="0000FF"/>
                </a:solidFill>
                <a:effectLst>
                  <a:reflection blurRad="6350" stA="53000" endA="300" endPos="35500" dir="5400000" sy="-90000" algn="bl" rotWithShape="0"/>
                </a:effectLst>
              </a:rPr>
              <a:t>2</a:t>
            </a:r>
            <a:r>
              <a:rPr lang="zh-CN" altLang="en-US" sz="3200" b="1" dirty="0" smtClean="0">
                <a:ln w="0"/>
                <a:solidFill>
                  <a:srgbClr val="0000FF"/>
                </a:solidFill>
                <a:effectLst>
                  <a:reflection blurRad="6350" stA="53000" endA="300" endPos="35500" dir="5400000" sy="-90000" algn="bl" rotWithShape="0"/>
                </a:effectLst>
              </a:rPr>
              <a:t>：</a:t>
            </a:r>
            <a:r>
              <a:rPr lang="zh-CN" altLang="en-US" sz="3200" b="1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选择参照物</a:t>
            </a:r>
            <a:endParaRPr lang="zh-CN" altLang="en-US" sz="3200" b="1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8" name="矩形 7"/>
          <p:cNvSpPr/>
          <p:nvPr/>
        </p:nvSpPr>
        <p:spPr>
          <a:xfrm>
            <a:off x="3359696" y="507157"/>
            <a:ext cx="482453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zh-CN" altLang="en-US" sz="3600" b="1" dirty="0" smtClean="0">
                <a:ln w="12700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华文行楷" panose="02010800040101010101" pitchFamily="2" charset="-122"/>
                <a:ea typeface="华文行楷" panose="02010800040101010101" pitchFamily="2" charset="-122"/>
              </a:rPr>
              <a:t>考点二：运动</a:t>
            </a:r>
            <a:r>
              <a:rPr lang="zh-CN" altLang="en-US" sz="3600" b="1" dirty="0">
                <a:ln w="12700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华文行楷" panose="02010800040101010101" pitchFamily="2" charset="-122"/>
                <a:ea typeface="华文行楷" panose="02010800040101010101" pitchFamily="2" charset="-122"/>
              </a:rPr>
              <a:t>的描述</a:t>
            </a:r>
          </a:p>
        </p:txBody>
      </p:sp>
      <p:sp>
        <p:nvSpPr>
          <p:cNvPr id="2" name="矩形 1"/>
          <p:cNvSpPr/>
          <p:nvPr/>
        </p:nvSpPr>
        <p:spPr>
          <a:xfrm>
            <a:off x="623392" y="2132856"/>
            <a:ext cx="1094521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zh-CN" sz="2800" b="1" dirty="0" smtClean="0">
                <a:solidFill>
                  <a:srgbClr val="FF0000"/>
                </a:solidFill>
              </a:rPr>
              <a:t>(</a:t>
            </a:r>
            <a:r>
              <a:rPr lang="en-US" altLang="zh-CN" sz="2800" b="1" dirty="0">
                <a:solidFill>
                  <a:srgbClr val="FF0000"/>
                </a:solidFill>
                <a:latin typeface="宋体" panose="02010600030101010101" pitchFamily="2" charset="-122"/>
              </a:rPr>
              <a:t>2017</a:t>
            </a:r>
            <a:r>
              <a:rPr lang="en-US" altLang="zh-CN" sz="2800" b="1" kern="100" dirty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•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安顺</a:t>
            </a:r>
            <a:r>
              <a:rPr lang="en-US" altLang="zh-CN" sz="2800" b="1" dirty="0">
                <a:solidFill>
                  <a:srgbClr val="FF0000"/>
                </a:solidFill>
              </a:rPr>
              <a:t>)  </a:t>
            </a:r>
            <a:r>
              <a:rPr lang="zh-CN" altLang="en-US" sz="2800" b="1" dirty="0" smtClean="0"/>
              <a:t>假期</a:t>
            </a:r>
            <a:r>
              <a:rPr lang="zh-CN" altLang="en-US" sz="2800" b="1" dirty="0"/>
              <a:t>到了，同学们送小明乘列车回家．几个同学看着列车徐徐地向前开动了，小明坐在窗边，却看到同学们渐渐向后退去，原因是几个同学和小明所选择的参照物分别是（　　）</a:t>
            </a:r>
          </a:p>
          <a:p>
            <a:pPr>
              <a:lnSpc>
                <a:spcPct val="150000"/>
              </a:lnSpc>
            </a:pPr>
            <a:r>
              <a:rPr lang="en-US" altLang="zh-CN" sz="2800" b="1" dirty="0" smtClean="0"/>
              <a:t>A</a:t>
            </a:r>
            <a:r>
              <a:rPr lang="zh-CN" altLang="en-US" sz="2800" b="1" dirty="0"/>
              <a:t>．地面、列车 </a:t>
            </a:r>
            <a:r>
              <a:rPr lang="zh-CN" altLang="en-US" sz="2800" b="1" dirty="0" smtClean="0"/>
              <a:t>     </a:t>
            </a:r>
            <a:r>
              <a:rPr lang="en-US" altLang="zh-CN" sz="2800" b="1" dirty="0"/>
              <a:t>B</a:t>
            </a:r>
            <a:r>
              <a:rPr lang="zh-CN" altLang="en-US" sz="2800" b="1" dirty="0"/>
              <a:t>．列车、地面  </a:t>
            </a:r>
            <a:r>
              <a:rPr lang="zh-CN" altLang="en-US" sz="2800" b="1" dirty="0" smtClean="0"/>
              <a:t>  </a:t>
            </a:r>
            <a:r>
              <a:rPr lang="en-US" altLang="zh-CN" sz="2800" b="1" dirty="0" smtClean="0"/>
              <a:t>C</a:t>
            </a:r>
            <a:r>
              <a:rPr lang="zh-CN" altLang="en-US" sz="2800" b="1" dirty="0"/>
              <a:t>．列车、列车  </a:t>
            </a:r>
            <a:r>
              <a:rPr lang="zh-CN" altLang="en-US" sz="2800" b="1" dirty="0" smtClean="0"/>
              <a:t>  </a:t>
            </a:r>
            <a:r>
              <a:rPr lang="en-US" altLang="zh-CN" sz="2800" b="1" dirty="0" smtClean="0"/>
              <a:t>D</a:t>
            </a:r>
            <a:r>
              <a:rPr lang="zh-CN" altLang="en-US" sz="2800" b="1" dirty="0"/>
              <a:t>．地面、</a:t>
            </a:r>
            <a:r>
              <a:rPr lang="zh-CN" altLang="en-US" sz="2800" b="1" dirty="0" smtClean="0"/>
              <a:t>地面</a:t>
            </a:r>
            <a:endParaRPr lang="zh-CN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xmlns="" val="19814249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07368" y="764704"/>
            <a:ext cx="11233248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3200" b="1" kern="100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【</a:t>
            </a:r>
            <a:r>
              <a:rPr lang="zh-CN" altLang="en-US" sz="3200" b="1" kern="100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练一练</a:t>
            </a:r>
            <a:r>
              <a:rPr lang="en-US" altLang="zh-CN" sz="3200" b="1" kern="100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】</a:t>
            </a:r>
          </a:p>
          <a:p>
            <a:pPr algn="just">
              <a:lnSpc>
                <a:spcPct val="150000"/>
              </a:lnSpc>
            </a:pPr>
            <a:r>
              <a:rPr lang="en-US" altLang="zh-CN" sz="2800" b="1" kern="1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1.</a:t>
            </a:r>
            <a:r>
              <a:rPr lang="zh-CN" altLang="zh-CN" sz="2800" b="1" kern="100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（</a:t>
            </a:r>
            <a:r>
              <a:rPr lang="en-US" altLang="zh-CN" sz="2800" b="1" kern="100" dirty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2015•</a:t>
            </a:r>
            <a:r>
              <a:rPr lang="zh-CN" altLang="zh-CN" sz="2800" b="1" kern="100" dirty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薛城期中）</a:t>
            </a:r>
            <a:r>
              <a:rPr lang="zh-CN" altLang="zh-CN" sz="2800" b="1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坐在甲车里的人，看见路边树木向北运动，则甲车向</a:t>
            </a:r>
            <a:r>
              <a:rPr lang="zh-CN" altLang="zh-CN" sz="2800" b="1" u="sng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　</a:t>
            </a:r>
            <a:r>
              <a:rPr lang="en-US" altLang="zh-CN" sz="2800" b="1" u="sng" kern="1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         </a:t>
            </a:r>
            <a:r>
              <a:rPr lang="zh-CN" altLang="zh-CN" sz="2800" b="1" u="sng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　</a:t>
            </a:r>
            <a:r>
              <a:rPr lang="zh-CN" altLang="zh-CN" sz="2800" b="1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运动．他看到并排的乙车静止，若以树木为参照物，乙车</a:t>
            </a:r>
            <a:r>
              <a:rPr lang="zh-CN" altLang="zh-CN" sz="2800" b="1" kern="1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是</a:t>
            </a:r>
            <a:r>
              <a:rPr lang="zh-CN" altLang="zh-CN" sz="2800" b="1" u="sng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　</a:t>
            </a:r>
            <a:r>
              <a:rPr lang="en-US" altLang="zh-CN" sz="2800" b="1" u="sng" kern="1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         </a:t>
            </a:r>
            <a:r>
              <a:rPr lang="zh-CN" altLang="zh-CN" sz="2800" b="1" u="sng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　</a:t>
            </a:r>
            <a:r>
              <a:rPr lang="zh-CN" altLang="zh-CN" sz="2800" b="1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的．（此空选填</a:t>
            </a:r>
            <a:r>
              <a:rPr lang="en-US" altLang="zh-CN" sz="2800" b="1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zh-CN" altLang="zh-CN" sz="2800" b="1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静止</a:t>
            </a:r>
            <a:r>
              <a:rPr lang="en-US" altLang="zh-CN" sz="2800" b="1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”</a:t>
            </a:r>
            <a:r>
              <a:rPr lang="zh-CN" altLang="zh-CN" sz="2800" b="1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或</a:t>
            </a:r>
            <a:r>
              <a:rPr lang="en-US" altLang="zh-CN" sz="2800" b="1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zh-CN" altLang="zh-CN" sz="2800" b="1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运动</a:t>
            </a:r>
            <a:r>
              <a:rPr lang="en-US" altLang="zh-CN" sz="2800" b="1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”</a:t>
            </a:r>
            <a:r>
              <a:rPr lang="zh-CN" altLang="zh-CN" sz="2800" b="1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）</a:t>
            </a:r>
          </a:p>
        </p:txBody>
      </p:sp>
      <p:sp>
        <p:nvSpPr>
          <p:cNvPr id="6" name="矩形 5"/>
          <p:cNvSpPr/>
          <p:nvPr/>
        </p:nvSpPr>
        <p:spPr>
          <a:xfrm>
            <a:off x="227348" y="3534693"/>
            <a:ext cx="1141326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+mn-ea"/>
              </a:rPr>
              <a:t> </a:t>
            </a:r>
            <a:r>
              <a:rPr lang="en-US" altLang="zh-CN" sz="2800" b="1" dirty="0" smtClean="0">
                <a:latin typeface="+mn-ea"/>
              </a:rPr>
              <a:t>2.</a:t>
            </a:r>
            <a:r>
              <a:rPr lang="en-US" altLang="zh-CN" sz="2800" b="1" dirty="0" smtClean="0">
                <a:solidFill>
                  <a:srgbClr val="FF0000"/>
                </a:solidFill>
                <a:latin typeface="+mn-ea"/>
              </a:rPr>
              <a:t>(</a:t>
            </a:r>
            <a:r>
              <a:rPr lang="en-US" altLang="zh-CN" sz="2800" b="1" kern="100" dirty="0" smtClean="0">
                <a:solidFill>
                  <a:srgbClr val="FF0000"/>
                </a:solidFill>
                <a:latin typeface="+mn-ea"/>
                <a:cs typeface="Times New Roman" panose="02020603050405020304" pitchFamily="18" charset="0"/>
              </a:rPr>
              <a:t>2017•</a:t>
            </a:r>
            <a:r>
              <a:rPr lang="zh-CN" altLang="en-US" sz="2800" b="1" dirty="0" smtClean="0">
                <a:solidFill>
                  <a:srgbClr val="FF0000"/>
                </a:solidFill>
                <a:latin typeface="+mn-ea"/>
              </a:rPr>
              <a:t>菏</a:t>
            </a:r>
            <a:r>
              <a:rPr lang="zh-CN" altLang="en-US" sz="2800" b="1" dirty="0">
                <a:solidFill>
                  <a:srgbClr val="FF0000"/>
                </a:solidFill>
                <a:latin typeface="+mn-ea"/>
              </a:rPr>
              <a:t>泽</a:t>
            </a:r>
            <a:r>
              <a:rPr lang="en-US" altLang="zh-CN" sz="2800" b="1" dirty="0">
                <a:solidFill>
                  <a:srgbClr val="FF0000"/>
                </a:solidFill>
                <a:latin typeface="+mn-ea"/>
              </a:rPr>
              <a:t>) </a:t>
            </a:r>
            <a:r>
              <a:rPr lang="zh-CN" altLang="en-US" sz="2800" b="1" dirty="0" smtClean="0"/>
              <a:t>在</a:t>
            </a:r>
            <a:r>
              <a:rPr lang="zh-CN" altLang="en-US" sz="2800" b="1" dirty="0"/>
              <a:t>平直轨道上匀速行驶的火车内，放在小桌上的茶杯</a:t>
            </a:r>
            <a:r>
              <a:rPr lang="zh-CN" altLang="en-US" sz="2800" b="1" dirty="0" smtClean="0"/>
              <a:t>相   对于</a:t>
            </a:r>
            <a:r>
              <a:rPr lang="zh-CN" altLang="en-US" sz="2800" b="1" dirty="0"/>
              <a:t>下列哪个物体是运动的？（     ）</a:t>
            </a:r>
          </a:p>
          <a:p>
            <a:pPr>
              <a:lnSpc>
                <a:spcPct val="150000"/>
              </a:lnSpc>
            </a:pPr>
            <a:r>
              <a:rPr lang="en-US" altLang="zh-CN" sz="2800" b="1" dirty="0" smtClean="0"/>
              <a:t>     A</a:t>
            </a:r>
            <a:r>
              <a:rPr lang="en-US" altLang="zh-CN" sz="2800" b="1" dirty="0"/>
              <a:t>.</a:t>
            </a:r>
            <a:r>
              <a:rPr lang="zh-CN" altLang="en-US" sz="2800" b="1" dirty="0"/>
              <a:t>这列火车的车厢 </a:t>
            </a:r>
            <a:r>
              <a:rPr lang="zh-CN" altLang="en-US" sz="2800" b="1" dirty="0" smtClean="0"/>
              <a:t>               </a:t>
            </a:r>
            <a:r>
              <a:rPr lang="en-US" altLang="zh-CN" sz="2800" b="1" dirty="0" smtClean="0"/>
              <a:t>B</a:t>
            </a:r>
            <a:r>
              <a:rPr lang="en-US" altLang="zh-CN" sz="2800" b="1" dirty="0"/>
              <a:t>.</a:t>
            </a:r>
            <a:r>
              <a:rPr lang="zh-CN" altLang="en-US" sz="2800" b="1" dirty="0"/>
              <a:t>坐在车厢椅子上的乘客</a:t>
            </a:r>
          </a:p>
          <a:p>
            <a:pPr>
              <a:lnSpc>
                <a:spcPct val="150000"/>
              </a:lnSpc>
            </a:pPr>
            <a:r>
              <a:rPr lang="en-US" altLang="zh-CN" sz="2800" b="1" dirty="0" smtClean="0"/>
              <a:t>     C</a:t>
            </a:r>
            <a:r>
              <a:rPr lang="en-US" altLang="zh-CN" sz="2800" b="1" dirty="0"/>
              <a:t>.</a:t>
            </a:r>
            <a:r>
              <a:rPr lang="zh-CN" altLang="en-US" sz="2800" b="1" dirty="0"/>
              <a:t>从旁边走过的列车员   </a:t>
            </a:r>
            <a:r>
              <a:rPr lang="zh-CN" altLang="en-US" sz="2800" b="1" dirty="0" smtClean="0"/>
              <a:t>     </a:t>
            </a:r>
            <a:r>
              <a:rPr lang="en-US" altLang="zh-CN" sz="2800" b="1" dirty="0" smtClean="0"/>
              <a:t>D</a:t>
            </a:r>
            <a:r>
              <a:rPr lang="en-US" altLang="zh-CN" sz="2800" b="1" dirty="0"/>
              <a:t>.</a:t>
            </a:r>
            <a:r>
              <a:rPr lang="zh-CN" altLang="en-US" sz="2800" b="1" dirty="0"/>
              <a:t>关着的</a:t>
            </a:r>
            <a:r>
              <a:rPr lang="zh-CN" altLang="en-US" sz="2800" b="1" dirty="0" smtClean="0"/>
              <a:t>车门</a:t>
            </a:r>
            <a:endParaRPr lang="en-US" altLang="zh-CN" sz="2800" b="1" dirty="0"/>
          </a:p>
        </p:txBody>
      </p:sp>
      <p:sp>
        <p:nvSpPr>
          <p:cNvPr id="7" name="矩形 6"/>
          <p:cNvSpPr/>
          <p:nvPr/>
        </p:nvSpPr>
        <p:spPr>
          <a:xfrm>
            <a:off x="3359696" y="507157"/>
            <a:ext cx="482453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zh-CN" altLang="en-US" sz="3600" b="1" dirty="0" smtClean="0">
                <a:ln w="12700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华文行楷" panose="02010800040101010101" pitchFamily="2" charset="-122"/>
                <a:ea typeface="华文行楷" panose="02010800040101010101" pitchFamily="2" charset="-122"/>
              </a:rPr>
              <a:t>考点二：运动</a:t>
            </a:r>
            <a:r>
              <a:rPr lang="zh-CN" altLang="en-US" sz="3600" b="1" dirty="0">
                <a:ln w="12700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华文行楷" panose="02010800040101010101" pitchFamily="2" charset="-122"/>
                <a:ea typeface="华文行楷" panose="02010800040101010101" pitchFamily="2" charset="-122"/>
              </a:rPr>
              <a:t>的描述</a:t>
            </a:r>
          </a:p>
        </p:txBody>
      </p:sp>
    </p:spTree>
    <p:extLst>
      <p:ext uri="{BB962C8B-B14F-4D97-AF65-F5344CB8AC3E}">
        <p14:creationId xmlns:p14="http://schemas.microsoft.com/office/powerpoint/2010/main" xmlns="" val="678725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551384" y="1052736"/>
            <a:ext cx="11017224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US" altLang="zh-CN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3. (</a:t>
            </a:r>
            <a:r>
              <a:rPr lang="en-US" altLang="zh-CN" sz="2800" b="1" kern="100" dirty="0" smtClean="0">
                <a:solidFill>
                  <a:srgbClr val="FF0000"/>
                </a:solidFill>
                <a:latin typeface="+mn-ea"/>
                <a:cs typeface="Times New Roman" panose="02020603050405020304" pitchFamily="18" charset="0"/>
              </a:rPr>
              <a:t>2017</a:t>
            </a:r>
            <a:r>
              <a:rPr lang="en-US" altLang="zh-CN" sz="2800" b="1" kern="100" dirty="0">
                <a:solidFill>
                  <a:srgbClr val="FF0000"/>
                </a:solidFill>
                <a:latin typeface="+mn-ea"/>
                <a:cs typeface="Times New Roman" panose="02020603050405020304" pitchFamily="18" charset="0"/>
              </a:rPr>
              <a:t>•</a:t>
            </a:r>
            <a:r>
              <a:rPr kumimoji="0" lang="zh-CN" alt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扬州</a:t>
            </a:r>
            <a:r>
              <a:rPr kumimoji="0" lang="en-US" altLang="zh-CN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</a:rPr>
              <a:t>)</a:t>
            </a:r>
            <a:r>
              <a:rPr kumimoji="0" lang="en-US" altLang="zh-CN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zh-CN" altLang="en-US" sz="2800" b="1" i="0" u="none" strike="noStrike" cap="none" normalizeH="0" baseline="0" dirty="0" smtClean="0">
                <a:ln>
                  <a:noFill/>
                </a:ln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如图所示，菲菲和翔翔坐在车厢内，观察判断火车的运动情况。菲菲：以窗外的动车为参照物，火车的位置变化了，因此火车是运动的。翔翔：以窗外的站台为参照物，火车的位置没有变化，因此火车是静止的。以上判断</a:t>
            </a:r>
            <a:br>
              <a:rPr kumimoji="0" lang="zh-CN" altLang="en-US" sz="2800" b="1" i="0" u="none" strike="noStrike" cap="none" normalizeH="0" baseline="0" dirty="0" smtClean="0">
                <a:ln>
                  <a:noFill/>
                </a:ln>
                <a:effectLst/>
                <a:latin typeface="宋体" panose="02010600030101010101" pitchFamily="2" charset="-122"/>
                <a:ea typeface="宋体" panose="02010600030101010101" pitchFamily="2" charset="-122"/>
              </a:rPr>
            </a:br>
            <a:r>
              <a:rPr kumimoji="0" lang="en-US" altLang="zh-CN" sz="2800" b="1" i="0" u="none" strike="noStrike" cap="none" normalizeH="0" baseline="0" dirty="0" smtClean="0">
                <a:ln>
                  <a:noFill/>
                </a:ln>
                <a:effectLst/>
              </a:rPr>
              <a:t>A</a:t>
            </a:r>
            <a:r>
              <a:rPr kumimoji="0" lang="zh-CN" altLang="en-US" sz="2800" b="1" i="0" u="none" strike="noStrike" cap="none" normalizeH="0" baseline="0" dirty="0" smtClean="0">
                <a:ln>
                  <a:noFill/>
                </a:ln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．菲菲正确</a:t>
            </a:r>
            <a:r>
              <a:rPr kumimoji="0" lang="zh-CN" altLang="en-US" sz="2800" b="1" i="0" u="none" strike="noStrike" cap="none" normalizeH="0" baseline="0" dirty="0" smtClean="0">
                <a:ln>
                  <a:noFill/>
                </a:ln>
                <a:effectLst/>
              </a:rPr>
              <a:t>     </a:t>
            </a:r>
            <a:r>
              <a:rPr kumimoji="0" lang="zh-CN" altLang="en-US" sz="2800" b="1" i="0" u="none" strike="noStrike" cap="none" normalizeH="0" dirty="0" smtClean="0">
                <a:ln>
                  <a:noFill/>
                </a:ln>
                <a:effectLst/>
              </a:rPr>
              <a:t>  </a:t>
            </a:r>
            <a:r>
              <a:rPr kumimoji="0" lang="en-US" altLang="zh-CN" sz="2800" b="1" i="0" u="none" strike="noStrike" cap="none" normalizeH="0" baseline="0" dirty="0" smtClean="0">
                <a:ln>
                  <a:noFill/>
                </a:ln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B</a:t>
            </a:r>
            <a:r>
              <a:rPr kumimoji="0" lang="zh-CN" altLang="en-US" sz="2800" b="1" i="0" u="none" strike="noStrike" cap="none" normalizeH="0" baseline="0" dirty="0" smtClean="0">
                <a:ln>
                  <a:noFill/>
                </a:ln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．翔翔正确</a:t>
            </a:r>
            <a:br>
              <a:rPr kumimoji="0" lang="zh-CN" altLang="en-US" sz="2800" b="1" i="0" u="none" strike="noStrike" cap="none" normalizeH="0" baseline="0" dirty="0" smtClean="0">
                <a:ln>
                  <a:noFill/>
                </a:ln>
                <a:effectLst/>
                <a:latin typeface="宋体" panose="02010600030101010101" pitchFamily="2" charset="-122"/>
                <a:ea typeface="宋体" panose="02010600030101010101" pitchFamily="2" charset="-122"/>
              </a:rPr>
            </a:br>
            <a:r>
              <a:rPr kumimoji="0" lang="en-US" altLang="zh-CN" sz="2800" b="1" i="0" u="none" strike="noStrike" cap="none" normalizeH="0" baseline="0" dirty="0" smtClean="0">
                <a:ln>
                  <a:noFill/>
                </a:ln>
                <a:effectLst/>
              </a:rPr>
              <a:t>C</a:t>
            </a:r>
            <a:r>
              <a:rPr kumimoji="0" lang="zh-CN" altLang="en-US" sz="2800" b="1" i="0" u="none" strike="noStrike" cap="none" normalizeH="0" baseline="0" dirty="0" smtClean="0">
                <a:ln>
                  <a:noFill/>
                </a:ln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．两人都正确</a:t>
            </a:r>
            <a:r>
              <a:rPr kumimoji="0" lang="zh-CN" altLang="en-US" sz="2800" b="1" i="0" u="none" strike="noStrike" cap="none" normalizeH="0" baseline="0" dirty="0" smtClean="0">
                <a:ln>
                  <a:noFill/>
                </a:ln>
                <a:effectLst/>
              </a:rPr>
              <a:t>  </a:t>
            </a:r>
            <a:r>
              <a:rPr kumimoji="0" lang="zh-CN" altLang="en-US" sz="2800" b="1" i="0" u="none" strike="noStrike" cap="none" normalizeH="0" dirty="0" smtClean="0">
                <a:ln>
                  <a:noFill/>
                </a:ln>
                <a:effectLst/>
              </a:rPr>
              <a:t> </a:t>
            </a:r>
            <a:r>
              <a:rPr kumimoji="0" lang="en-US" altLang="zh-CN" sz="2800" b="1" i="0" u="none" strike="noStrike" cap="none" normalizeH="0" baseline="0" dirty="0" smtClean="0">
                <a:ln>
                  <a:noFill/>
                </a:ln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D</a:t>
            </a:r>
            <a:r>
              <a:rPr kumimoji="0" lang="zh-CN" altLang="en-US" sz="2800" b="1" i="0" u="none" strike="noStrike" cap="none" normalizeH="0" baseline="0" dirty="0" smtClean="0">
                <a:ln>
                  <a:noFill/>
                </a:ln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．两人都不正确</a:t>
            </a:r>
          </a:p>
        </p:txBody>
      </p:sp>
      <p:pic>
        <p:nvPicPr>
          <p:cNvPr id="6146" name="Picture 2" descr="C:\Users\lt8099\AppData\Local\Temp\CyberArticle\b80fce4a1e8986b86f4d62c36c388070_files\2729755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60096" y="3078664"/>
            <a:ext cx="4586004" cy="3243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矩形 4"/>
          <p:cNvSpPr/>
          <p:nvPr/>
        </p:nvSpPr>
        <p:spPr>
          <a:xfrm>
            <a:off x="3359696" y="507157"/>
            <a:ext cx="482453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zh-CN" altLang="en-US" sz="3600" b="1" dirty="0" smtClean="0">
                <a:ln w="12700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华文行楷" panose="02010800040101010101" pitchFamily="2" charset="-122"/>
                <a:ea typeface="华文行楷" panose="02010800040101010101" pitchFamily="2" charset="-122"/>
              </a:rPr>
              <a:t>考点二：运动</a:t>
            </a:r>
            <a:r>
              <a:rPr lang="zh-CN" altLang="en-US" sz="3600" b="1" dirty="0">
                <a:ln w="12700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华文行楷" panose="02010800040101010101" pitchFamily="2" charset="-122"/>
                <a:ea typeface="华文行楷" panose="02010800040101010101" pitchFamily="2" charset="-122"/>
              </a:rPr>
              <a:t>的描述</a:t>
            </a:r>
          </a:p>
        </p:txBody>
      </p:sp>
    </p:spTree>
    <p:extLst>
      <p:ext uri="{BB962C8B-B14F-4D97-AF65-F5344CB8AC3E}">
        <p14:creationId xmlns:p14="http://schemas.microsoft.com/office/powerpoint/2010/main" xmlns="" val="3380882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87834" y="1253977"/>
            <a:ext cx="579664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zh-CN" altLang="en-US" sz="3200" b="1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命题点</a:t>
            </a:r>
            <a:r>
              <a:rPr lang="en-US" altLang="zh-CN" sz="3200" b="1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1</a:t>
            </a:r>
            <a:r>
              <a:rPr lang="zh-CN" altLang="en-US" sz="3200" b="1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：</a:t>
            </a:r>
            <a:r>
              <a:rPr lang="zh-CN" altLang="en-US" sz="3200" b="1" dirty="0" smtClean="0">
                <a:ln w="0"/>
                <a:solidFill>
                  <a:srgbClr val="0000FF"/>
                </a:solidFill>
                <a:effectLst>
                  <a:reflection blurRad="6350" stA="53000" endA="300" endPos="35500" dir="5400000" sy="-90000" algn="bl" rotWithShape="0"/>
                </a:effectLst>
              </a:rPr>
              <a:t>比较运动快慢的方法</a:t>
            </a:r>
            <a:endParaRPr lang="zh-CN" altLang="en-US" sz="3200" b="1" dirty="0">
              <a:ln w="0"/>
              <a:solidFill>
                <a:srgbClr val="0000FF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407368" y="1929450"/>
            <a:ext cx="11233248" cy="2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如图甲、乙所示，是百米赛跑运动员快慢的比较方法，其中：图甲表示快慢的方法是</a:t>
            </a:r>
            <a:r>
              <a:rPr lang="en-US" altLang="zh-CN" sz="2800" b="1" dirty="0" smtClean="0"/>
              <a:t>_________________________</a:t>
            </a:r>
            <a:r>
              <a:rPr kumimoji="0" lang="zh-CN" altLang="zh-CN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，图乙表示快慢的方法是</a:t>
            </a:r>
            <a:r>
              <a:rPr lang="en-US" altLang="zh-CN" sz="2800" b="1" dirty="0" smtClean="0"/>
              <a:t>___________________________</a:t>
            </a:r>
            <a:r>
              <a:rPr kumimoji="0" lang="zh-CN" altLang="zh-CN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．</a:t>
            </a:r>
            <a:r>
              <a:rPr kumimoji="0" lang="zh-CN" altLang="zh-CN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 </a:t>
            </a:r>
          </a:p>
        </p:txBody>
      </p:sp>
      <p:pic>
        <p:nvPicPr>
          <p:cNvPr id="9218" name="Picture 2" descr="菁优网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15034" y="3855197"/>
            <a:ext cx="7913860" cy="2311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文本框 7"/>
          <p:cNvSpPr txBox="1"/>
          <p:nvPr/>
        </p:nvSpPr>
        <p:spPr>
          <a:xfrm>
            <a:off x="3359696" y="2673303"/>
            <a:ext cx="35405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相同</a:t>
            </a:r>
            <a:r>
              <a:rPr lang="zh-CN" altLang="en-US" sz="2800" dirty="0" smtClean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时间，比路程</a:t>
            </a:r>
            <a:endParaRPr lang="zh-CN" altLang="en-US" sz="2800" dirty="0">
              <a:solidFill>
                <a:srgbClr val="FF0000"/>
              </a:solidFill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204947" y="3246596"/>
            <a:ext cx="37624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相同路程，比</a:t>
            </a:r>
            <a:r>
              <a:rPr lang="zh-CN" altLang="en-US" sz="2800" dirty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时间</a:t>
            </a:r>
          </a:p>
        </p:txBody>
      </p:sp>
      <p:sp>
        <p:nvSpPr>
          <p:cNvPr id="10" name="矩形 9"/>
          <p:cNvSpPr/>
          <p:nvPr/>
        </p:nvSpPr>
        <p:spPr>
          <a:xfrm>
            <a:off x="3359696" y="507157"/>
            <a:ext cx="482453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zh-CN" altLang="en-US" sz="3600" b="1" dirty="0" smtClean="0">
                <a:ln w="12700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华文行楷" panose="02010800040101010101" pitchFamily="2" charset="-122"/>
                <a:ea typeface="华文行楷" panose="02010800040101010101" pitchFamily="2" charset="-122"/>
              </a:rPr>
              <a:t>考点三：运动的快慢</a:t>
            </a:r>
            <a:endParaRPr lang="zh-CN" altLang="en-US" sz="3600" b="1" dirty="0">
              <a:ln w="12700">
                <a:solidFill>
                  <a:srgbClr val="FFFF00"/>
                </a:solidFill>
                <a:prstDash val="solid"/>
              </a:ln>
              <a:solidFill>
                <a:srgbClr val="FF0000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</a:effectLst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71819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407368" y="1052736"/>
            <a:ext cx="698477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zh-CN" altLang="en-US" sz="3200" b="1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命题点</a:t>
            </a:r>
            <a:r>
              <a:rPr lang="en-US" altLang="zh-CN" sz="3200" b="1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2</a:t>
            </a:r>
            <a:r>
              <a:rPr lang="zh-CN" altLang="en-US" sz="3200" b="1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：</a:t>
            </a:r>
            <a:r>
              <a:rPr lang="zh-CN" altLang="en-US" sz="3200" b="1" dirty="0" smtClean="0">
                <a:ln w="0"/>
                <a:solidFill>
                  <a:srgbClr val="0000FF"/>
                </a:solidFill>
                <a:effectLst>
                  <a:reflection blurRad="6350" stA="53000" endA="300" endPos="35500" dir="5400000" sy="-90000" algn="bl" rotWithShape="0"/>
                </a:effectLst>
              </a:rPr>
              <a:t>理解匀速直线运动速度含义</a:t>
            </a:r>
            <a:endParaRPr lang="zh-CN" altLang="en-US" sz="3200" b="1" dirty="0">
              <a:ln w="0"/>
              <a:solidFill>
                <a:srgbClr val="0000FF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7" name="矩形 6"/>
          <p:cNvSpPr/>
          <p:nvPr/>
        </p:nvSpPr>
        <p:spPr>
          <a:xfrm>
            <a:off x="407368" y="1652391"/>
            <a:ext cx="1178463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3200" b="1" kern="100" dirty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（</a:t>
            </a:r>
            <a:r>
              <a:rPr lang="en-US" altLang="zh-CN" sz="3200" b="1" kern="100" dirty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2015•</a:t>
            </a:r>
            <a:r>
              <a:rPr lang="zh-CN" altLang="zh-CN" sz="3200" b="1" kern="100" dirty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薛城期中）</a:t>
            </a:r>
            <a:r>
              <a:rPr lang="zh-CN" altLang="en-US" sz="3200" b="1" dirty="0" smtClean="0"/>
              <a:t>由</a:t>
            </a:r>
            <a:r>
              <a:rPr lang="zh-CN" altLang="en-US" sz="3200" b="1" dirty="0"/>
              <a:t>匀速直线运动公式</a:t>
            </a:r>
            <a:r>
              <a:rPr lang="en-US" altLang="zh-CN" sz="3200" b="1" dirty="0" smtClean="0"/>
              <a:t>V=s/t</a:t>
            </a:r>
            <a:r>
              <a:rPr lang="zh-CN" altLang="en-US" sz="3200" b="1" dirty="0" smtClean="0"/>
              <a:t>可知</a:t>
            </a:r>
            <a:r>
              <a:rPr lang="zh-CN" altLang="en-US" sz="3200" b="1" dirty="0"/>
              <a:t>，匀速直线运动的速度（　　）</a:t>
            </a:r>
          </a:p>
          <a:p>
            <a:pPr>
              <a:lnSpc>
                <a:spcPct val="150000"/>
              </a:lnSpc>
            </a:pPr>
            <a:r>
              <a:rPr lang="en-US" altLang="zh-CN" sz="3200" b="1" dirty="0"/>
              <a:t>A</a:t>
            </a:r>
            <a:r>
              <a:rPr lang="zh-CN" altLang="en-US" sz="3200" b="1" dirty="0"/>
              <a:t>．与路程</a:t>
            </a:r>
            <a:r>
              <a:rPr lang="zh-CN" altLang="en-US" sz="3200" b="1" dirty="0" smtClean="0"/>
              <a:t>成正比                                  </a:t>
            </a:r>
            <a:r>
              <a:rPr lang="en-US" altLang="zh-CN" sz="3200" b="1" dirty="0" smtClean="0"/>
              <a:t>B</a:t>
            </a:r>
            <a:r>
              <a:rPr lang="zh-CN" altLang="en-US" sz="3200" b="1" dirty="0"/>
              <a:t>．与时间成正比</a:t>
            </a:r>
          </a:p>
          <a:p>
            <a:pPr>
              <a:lnSpc>
                <a:spcPct val="150000"/>
              </a:lnSpc>
            </a:pPr>
            <a:r>
              <a:rPr lang="en-US" altLang="zh-CN" sz="3200" b="1" dirty="0"/>
              <a:t>C</a:t>
            </a:r>
            <a:r>
              <a:rPr lang="zh-CN" altLang="en-US" sz="3200" b="1" dirty="0"/>
              <a:t>．随路程和时间的变化而</a:t>
            </a:r>
            <a:r>
              <a:rPr lang="zh-CN" altLang="en-US" sz="3200" b="1" dirty="0" smtClean="0"/>
              <a:t>变化        </a:t>
            </a:r>
            <a:r>
              <a:rPr lang="en-US" altLang="zh-CN" sz="3200" b="1" dirty="0" smtClean="0"/>
              <a:t>D</a:t>
            </a:r>
            <a:r>
              <a:rPr lang="zh-CN" altLang="en-US" sz="3200" b="1" dirty="0"/>
              <a:t>．与路程和时间无关</a:t>
            </a:r>
          </a:p>
        </p:txBody>
      </p:sp>
      <p:sp>
        <p:nvSpPr>
          <p:cNvPr id="10" name="矩形 9"/>
          <p:cNvSpPr/>
          <p:nvPr/>
        </p:nvSpPr>
        <p:spPr>
          <a:xfrm>
            <a:off x="3359696" y="507157"/>
            <a:ext cx="482453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zh-CN" altLang="en-US" sz="3600" b="1" dirty="0" smtClean="0">
                <a:ln w="12700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华文行楷" panose="02010800040101010101" pitchFamily="2" charset="-122"/>
                <a:ea typeface="华文行楷" panose="02010800040101010101" pitchFamily="2" charset="-122"/>
              </a:rPr>
              <a:t>考点三：运动的快慢</a:t>
            </a:r>
            <a:endParaRPr lang="zh-CN" altLang="en-US" sz="3600" b="1" dirty="0">
              <a:ln w="12700">
                <a:solidFill>
                  <a:srgbClr val="FFFF00"/>
                </a:solidFill>
                <a:prstDash val="solid"/>
              </a:ln>
              <a:solidFill>
                <a:srgbClr val="FF0000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</a:effectLst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01414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19306" y="1797785"/>
            <a:ext cx="1194453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 b="1" dirty="0" smtClean="0"/>
              <a:t>1</a:t>
            </a:r>
            <a:r>
              <a:rPr lang="zh-CN" altLang="en-US" sz="3200" b="1" dirty="0" smtClean="0"/>
              <a:t>、一</a:t>
            </a:r>
            <a:r>
              <a:rPr lang="zh-CN" altLang="en-US" sz="3200" b="1" dirty="0"/>
              <a:t>个物体沿直线运动，它在第一分钟内、第二分钟内、第三分钟内通过的距离都是</a:t>
            </a:r>
            <a:r>
              <a:rPr lang="en-US" altLang="zh-CN" sz="3200" b="1" dirty="0"/>
              <a:t>300m</a:t>
            </a:r>
            <a:r>
              <a:rPr lang="zh-CN" altLang="en-US" sz="3200" b="1" dirty="0"/>
              <a:t>．在这三分钟内物体做的是（　　）</a:t>
            </a:r>
          </a:p>
          <a:p>
            <a:pPr>
              <a:lnSpc>
                <a:spcPct val="150000"/>
              </a:lnSpc>
            </a:pPr>
            <a:r>
              <a:rPr lang="en-US" altLang="zh-CN" sz="3200" b="1" dirty="0"/>
              <a:t>A</a:t>
            </a:r>
            <a:r>
              <a:rPr lang="zh-CN" altLang="en-US" sz="3200" b="1" dirty="0"/>
              <a:t>．</a:t>
            </a:r>
            <a:r>
              <a:rPr lang="zh-CN" altLang="en-US" sz="3200" b="1" dirty="0" smtClean="0"/>
              <a:t>匀速直线运动   </a:t>
            </a:r>
            <a:r>
              <a:rPr lang="en-US" altLang="zh-CN" sz="3200" b="1" dirty="0" smtClean="0"/>
              <a:t>B</a:t>
            </a:r>
            <a:r>
              <a:rPr lang="zh-CN" altLang="en-US" sz="3200" b="1" dirty="0" smtClean="0"/>
              <a:t>．变速运动   </a:t>
            </a:r>
            <a:r>
              <a:rPr lang="en-US" altLang="zh-CN" sz="3200" b="1" dirty="0" smtClean="0"/>
              <a:t>C</a:t>
            </a:r>
            <a:r>
              <a:rPr lang="zh-CN" altLang="en-US" sz="3200" b="1" dirty="0"/>
              <a:t>．变速</a:t>
            </a:r>
            <a:r>
              <a:rPr lang="zh-CN" altLang="en-US" sz="3200" b="1" dirty="0" smtClean="0"/>
              <a:t>直线运动   </a:t>
            </a:r>
            <a:r>
              <a:rPr lang="en-US" altLang="zh-CN" sz="3200" b="1" dirty="0" smtClean="0"/>
              <a:t>D</a:t>
            </a:r>
            <a:r>
              <a:rPr lang="zh-CN" altLang="en-US" sz="3200" b="1" dirty="0"/>
              <a:t>．不能确定</a:t>
            </a:r>
          </a:p>
        </p:txBody>
      </p:sp>
      <p:sp>
        <p:nvSpPr>
          <p:cNvPr id="5" name="矩形 4"/>
          <p:cNvSpPr/>
          <p:nvPr/>
        </p:nvSpPr>
        <p:spPr>
          <a:xfrm>
            <a:off x="247464" y="1177524"/>
            <a:ext cx="599255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zh-CN" altLang="en-US" sz="32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命题点</a:t>
            </a:r>
            <a:r>
              <a:rPr lang="en-US" altLang="zh-CN" sz="3200" b="1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3</a:t>
            </a:r>
            <a:r>
              <a:rPr lang="zh-CN" altLang="en-US" sz="3200" b="1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：</a:t>
            </a:r>
            <a:r>
              <a:rPr lang="zh-CN" altLang="en-US" sz="3200" b="1" dirty="0" smtClean="0">
                <a:ln w="0"/>
                <a:solidFill>
                  <a:srgbClr val="0000FF"/>
                </a:solidFill>
                <a:effectLst>
                  <a:reflection blurRad="6350" stA="53000" endA="300" endPos="35500" dir="5400000" sy="-90000" algn="bl" rotWithShape="0"/>
                </a:effectLst>
              </a:rPr>
              <a:t>理解平均速度的含义</a:t>
            </a:r>
            <a:endParaRPr lang="zh-CN" altLang="en-US" sz="3200" b="1" dirty="0">
              <a:ln w="0"/>
              <a:solidFill>
                <a:srgbClr val="0000FF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6" name="矩形 5"/>
          <p:cNvSpPr/>
          <p:nvPr/>
        </p:nvSpPr>
        <p:spPr>
          <a:xfrm>
            <a:off x="3359696" y="507157"/>
            <a:ext cx="482453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zh-CN" altLang="en-US" sz="3600" b="1" dirty="0" smtClean="0">
                <a:ln w="12700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华文行楷" panose="02010800040101010101" pitchFamily="2" charset="-122"/>
                <a:ea typeface="华文行楷" panose="02010800040101010101" pitchFamily="2" charset="-122"/>
              </a:rPr>
              <a:t>考点三：运动的快慢</a:t>
            </a:r>
            <a:endParaRPr lang="zh-CN" altLang="en-US" sz="3600" b="1" dirty="0">
              <a:ln w="12700">
                <a:solidFill>
                  <a:srgbClr val="FFFF00"/>
                </a:solidFill>
                <a:prstDash val="solid"/>
              </a:ln>
              <a:solidFill>
                <a:srgbClr val="FF0000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</a:effectLst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96548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63352" y="1022246"/>
            <a:ext cx="11640616" cy="5262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3200" b="1" i="0" u="none" strike="noStrike" cap="none" normalizeH="0" baseline="0" dirty="0" smtClean="0">
                <a:ln>
                  <a:noFill/>
                </a:ln>
                <a:effectLst/>
                <a:latin typeface="+mn-ea"/>
              </a:rPr>
              <a:t>2</a:t>
            </a:r>
            <a:r>
              <a:rPr kumimoji="0" lang="zh-CN" altLang="en-US" sz="3200" b="1" i="0" u="none" strike="noStrike" cap="none" normalizeH="0" baseline="0" dirty="0" smtClean="0">
                <a:ln>
                  <a:noFill/>
                </a:ln>
                <a:effectLst/>
                <a:latin typeface="+mn-ea"/>
              </a:rPr>
              <a:t>、</a:t>
            </a:r>
            <a:r>
              <a:rPr kumimoji="0" lang="zh-CN" altLang="zh-CN" sz="3200" b="1" i="0" u="none" strike="noStrike" cap="none" normalizeH="0" baseline="0" dirty="0" smtClean="0">
                <a:ln>
                  <a:noFill/>
                </a:ln>
                <a:effectLst/>
                <a:latin typeface="+mn-ea"/>
              </a:rPr>
              <a:t>运动会上，</a:t>
            </a:r>
            <a:r>
              <a:rPr kumimoji="0" lang="en-US" altLang="zh-CN" sz="3200" b="1" i="0" u="none" strike="noStrike" cap="none" normalizeH="0" baseline="0" dirty="0" smtClean="0">
                <a:ln>
                  <a:noFill/>
                </a:ln>
                <a:effectLst/>
                <a:latin typeface="+mn-ea"/>
                <a:cs typeface="Times New Roman" panose="02020603050405020304" pitchFamily="18" charset="0"/>
              </a:rPr>
              <a:t>100m</a:t>
            </a:r>
            <a:r>
              <a:rPr kumimoji="0" lang="zh-CN" altLang="en-US" sz="3200" b="1" i="0" u="none" strike="noStrike" cap="none" normalizeH="0" baseline="0" dirty="0" smtClean="0">
                <a:ln>
                  <a:noFill/>
                </a:ln>
                <a:effectLst/>
                <a:latin typeface="+mn-ea"/>
              </a:rPr>
              <a:t>决赛，中间过程张明落后于王亮，冲刺阶段张明加速追赶，结果他们同时到达终点。关于全过程中的平均速度，下列说法中正确的是（</a:t>
            </a:r>
            <a:r>
              <a:rPr kumimoji="0" lang="zh-CN" altLang="en-US" sz="3200" b="1" i="0" u="none" strike="noStrike" cap="none" normalizeH="0" baseline="0" dirty="0" smtClean="0">
                <a:ln>
                  <a:noFill/>
                </a:ln>
                <a:effectLst/>
                <a:latin typeface="+mn-ea"/>
                <a:cs typeface="Times New Roman" panose="02020603050405020304" pitchFamily="18" charset="0"/>
              </a:rPr>
              <a:t>    </a:t>
            </a:r>
            <a:r>
              <a:rPr kumimoji="0" lang="zh-CN" altLang="en-US" sz="3200" b="1" i="0" u="none" strike="noStrike" cap="none" normalizeH="0" baseline="0" dirty="0" smtClean="0">
                <a:ln>
                  <a:noFill/>
                </a:ln>
                <a:effectLst/>
                <a:latin typeface="+mn-ea"/>
              </a:rPr>
              <a:t>）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3200" b="1" i="0" u="none" strike="noStrike" cap="none" normalizeH="0" baseline="0" dirty="0" smtClean="0">
                <a:ln>
                  <a:noFill/>
                </a:ln>
                <a:effectLst/>
                <a:latin typeface="+mn-ea"/>
                <a:cs typeface="Times New Roman" panose="02020603050405020304" pitchFamily="18" charset="0"/>
              </a:rPr>
              <a:t>A.</a:t>
            </a:r>
            <a:r>
              <a:rPr kumimoji="0" lang="zh-CN" altLang="en-US" sz="3200" b="1" i="0" u="none" strike="noStrike" cap="none" normalizeH="0" baseline="0" dirty="0" smtClean="0">
                <a:ln>
                  <a:noFill/>
                </a:ln>
                <a:effectLst/>
                <a:latin typeface="+mn-ea"/>
              </a:rPr>
              <a:t>张明的平均速度比王亮的平均速度大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3200" b="1" i="0" u="none" strike="noStrike" cap="none" normalizeH="0" baseline="0" dirty="0" smtClean="0">
                <a:ln>
                  <a:noFill/>
                </a:ln>
                <a:effectLst/>
                <a:latin typeface="+mn-ea"/>
                <a:cs typeface="Times New Roman" panose="02020603050405020304" pitchFamily="18" charset="0"/>
              </a:rPr>
              <a:t>B.</a:t>
            </a:r>
            <a:r>
              <a:rPr kumimoji="0" lang="zh-CN" altLang="en-US" sz="3200" b="1" i="0" u="none" strike="noStrike" cap="none" normalizeH="0" baseline="0" dirty="0" smtClean="0">
                <a:ln>
                  <a:noFill/>
                </a:ln>
                <a:effectLst/>
                <a:latin typeface="+mn-ea"/>
              </a:rPr>
              <a:t>张明的平均速度比王亮的平均速度小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3200" b="1" i="0" u="none" strike="noStrike" cap="none" normalizeH="0" baseline="0" dirty="0" smtClean="0">
                <a:ln>
                  <a:noFill/>
                </a:ln>
                <a:effectLst/>
                <a:latin typeface="+mn-ea"/>
                <a:cs typeface="Times New Roman" panose="02020603050405020304" pitchFamily="18" charset="0"/>
              </a:rPr>
              <a:t>C.</a:t>
            </a:r>
            <a:r>
              <a:rPr kumimoji="0" lang="zh-CN" altLang="en-US" sz="3200" b="1" i="0" u="none" strike="noStrike" cap="none" normalizeH="0" baseline="0" dirty="0" smtClean="0">
                <a:ln>
                  <a:noFill/>
                </a:ln>
                <a:effectLst/>
                <a:latin typeface="+mn-ea"/>
              </a:rPr>
              <a:t>二者的平均速度相等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3200" b="1" i="0" u="none" strike="noStrike" cap="none" normalizeH="0" baseline="0" dirty="0" smtClean="0">
                <a:ln>
                  <a:noFill/>
                </a:ln>
                <a:effectLst/>
                <a:latin typeface="+mn-ea"/>
                <a:cs typeface="Times New Roman" panose="02020603050405020304" pitchFamily="18" charset="0"/>
              </a:rPr>
              <a:t>D.</a:t>
            </a:r>
            <a:r>
              <a:rPr kumimoji="0" lang="zh-CN" altLang="en-US" sz="3200" b="1" i="0" u="none" strike="noStrike" cap="none" normalizeH="0" baseline="0" dirty="0" smtClean="0">
                <a:ln>
                  <a:noFill/>
                </a:ln>
                <a:effectLst/>
                <a:latin typeface="+mn-ea"/>
              </a:rPr>
              <a:t>不是匀速直线运动，无法比较</a:t>
            </a:r>
          </a:p>
        </p:txBody>
      </p:sp>
      <p:sp>
        <p:nvSpPr>
          <p:cNvPr id="7" name="矩形 6"/>
          <p:cNvSpPr/>
          <p:nvPr/>
        </p:nvSpPr>
        <p:spPr>
          <a:xfrm>
            <a:off x="3359696" y="507157"/>
            <a:ext cx="482453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zh-CN" altLang="en-US" sz="3600" b="1" dirty="0" smtClean="0">
                <a:ln w="12700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华文行楷" panose="02010800040101010101" pitchFamily="2" charset="-122"/>
                <a:ea typeface="华文行楷" panose="02010800040101010101" pitchFamily="2" charset="-122"/>
              </a:rPr>
              <a:t>考点三：运动的快慢</a:t>
            </a:r>
            <a:endParaRPr lang="zh-CN" altLang="en-US" sz="3600" b="1" dirty="0">
              <a:ln w="12700">
                <a:solidFill>
                  <a:srgbClr val="FFFF00"/>
                </a:solidFill>
                <a:prstDash val="solid"/>
              </a:ln>
              <a:solidFill>
                <a:srgbClr val="FF0000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</a:effectLst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665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003505" y="2516487"/>
            <a:ext cx="32900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n w="12700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机械运动（运动）</a:t>
            </a:r>
            <a:r>
              <a:rPr lang="zh-CN" altLang="en-US" sz="2800" b="1" dirty="0" smtClean="0">
                <a:ln w="12700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+mn-ea"/>
              </a:rPr>
              <a:t>（</a:t>
            </a:r>
            <a:r>
              <a:rPr lang="zh-CN" altLang="en-US" sz="2800" b="1" dirty="0" smtClean="0">
                <a:ln w="12700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华文行楷" panose="02010800040101010101" pitchFamily="2" charset="-122"/>
                <a:ea typeface="华文行楷" panose="02010800040101010101" pitchFamily="2" charset="-122"/>
              </a:rPr>
              <a:t>运动</a:t>
            </a:r>
            <a:r>
              <a:rPr lang="zh-CN" altLang="en-US" sz="2800" b="1" dirty="0">
                <a:ln w="12700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华文行楷" panose="02010800040101010101" pitchFamily="2" charset="-122"/>
                <a:ea typeface="华文行楷" panose="02010800040101010101" pitchFamily="2" charset="-122"/>
              </a:rPr>
              <a:t>是</a:t>
            </a:r>
            <a:r>
              <a:rPr lang="zh-CN" altLang="en-US" sz="2800" b="1" dirty="0" smtClean="0">
                <a:ln w="12700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华文行楷" panose="02010800040101010101" pitchFamily="2" charset="-122"/>
                <a:ea typeface="华文行楷" panose="02010800040101010101" pitchFamily="2" charset="-122"/>
              </a:rPr>
              <a:t>绝对的</a:t>
            </a:r>
            <a:r>
              <a:rPr lang="zh-CN" altLang="en-US" sz="2800" b="1" dirty="0" smtClean="0">
                <a:ln w="12700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+mn-ea"/>
              </a:rPr>
              <a:t>）</a:t>
            </a:r>
            <a:endParaRPr lang="zh-CN" altLang="en-US" sz="2800" b="1" dirty="0">
              <a:ln w="12700">
                <a:solidFill>
                  <a:srgbClr val="FFFF00"/>
                </a:solidFill>
                <a:prstDash val="solid"/>
              </a:ln>
              <a:solidFill>
                <a:srgbClr val="FF0000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</a:effectLst>
              <a:latin typeface="+mn-ea"/>
            </a:endParaRPr>
          </a:p>
        </p:txBody>
      </p:sp>
      <p:cxnSp>
        <p:nvCxnSpPr>
          <p:cNvPr id="3" name="直接箭头连接符 2"/>
          <p:cNvCxnSpPr/>
          <p:nvPr/>
        </p:nvCxnSpPr>
        <p:spPr>
          <a:xfrm rot="16200000">
            <a:off x="763909" y="2497598"/>
            <a:ext cx="264" cy="564802"/>
          </a:xfrm>
          <a:prstGeom prst="straightConnector1">
            <a:avLst/>
          </a:prstGeom>
          <a:ln w="5715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本框 3"/>
          <p:cNvSpPr txBox="1"/>
          <p:nvPr/>
        </p:nvSpPr>
        <p:spPr>
          <a:xfrm>
            <a:off x="158427" y="1382601"/>
            <a:ext cx="8840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</a:rPr>
              <a:t>位置</a:t>
            </a:r>
            <a:endParaRPr lang="en-US" altLang="zh-CN" sz="2400" b="1" dirty="0" smtClean="0">
              <a:solidFill>
                <a:srgbClr val="FF0000"/>
              </a:solidFill>
            </a:endParaRPr>
          </a:p>
          <a:p>
            <a:r>
              <a:rPr lang="zh-CN" altLang="en-US" sz="2400" b="1" dirty="0" smtClean="0">
                <a:solidFill>
                  <a:srgbClr val="FF0000"/>
                </a:solidFill>
              </a:rPr>
              <a:t>变化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  <p:cxnSp>
        <p:nvCxnSpPr>
          <p:cNvPr id="5" name="直接箭头连接符 4"/>
          <p:cNvCxnSpPr/>
          <p:nvPr/>
        </p:nvCxnSpPr>
        <p:spPr>
          <a:xfrm flipV="1">
            <a:off x="2177120" y="1178770"/>
            <a:ext cx="0" cy="1337717"/>
          </a:xfrm>
          <a:prstGeom prst="straightConnector1">
            <a:avLst/>
          </a:prstGeom>
          <a:ln w="5715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5"/>
          <p:cNvSpPr txBox="1"/>
          <p:nvPr/>
        </p:nvSpPr>
        <p:spPr>
          <a:xfrm>
            <a:off x="1313024" y="717105"/>
            <a:ext cx="1728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+mn-ea"/>
              </a:rPr>
              <a:t>运</a:t>
            </a:r>
            <a:r>
              <a:rPr lang="zh-CN" altLang="en-US" sz="2400" b="1" dirty="0" smtClean="0">
                <a:solidFill>
                  <a:srgbClr val="FF0000"/>
                </a:solidFill>
                <a:latin typeface="+mn-ea"/>
              </a:rPr>
              <a:t>动</a:t>
            </a:r>
            <a:r>
              <a:rPr lang="zh-CN" altLang="en-US" sz="2400" b="1" dirty="0">
                <a:solidFill>
                  <a:srgbClr val="FF0000"/>
                </a:solidFill>
                <a:latin typeface="+mn-ea"/>
              </a:rPr>
              <a:t>与</a:t>
            </a:r>
            <a:r>
              <a:rPr lang="zh-CN" altLang="en-US" sz="2400" b="1" dirty="0" smtClean="0">
                <a:solidFill>
                  <a:srgbClr val="FF0000"/>
                </a:solidFill>
                <a:latin typeface="+mn-ea"/>
              </a:rPr>
              <a:t>静止</a:t>
            </a:r>
            <a:endParaRPr lang="zh-CN" altLang="en-US" sz="2400" b="1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177120" y="1560118"/>
            <a:ext cx="4841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FF00"/>
                </a:solidFill>
              </a:rPr>
              <a:t>生</a:t>
            </a:r>
            <a:endParaRPr lang="en-US" altLang="zh-CN" sz="2400" b="1" dirty="0" smtClean="0">
              <a:solidFill>
                <a:srgbClr val="FFFF00"/>
              </a:solidFill>
            </a:endParaRPr>
          </a:p>
          <a:p>
            <a:r>
              <a:rPr lang="zh-CN" altLang="en-US" sz="2400" b="1" dirty="0" smtClean="0">
                <a:solidFill>
                  <a:srgbClr val="FFFF00"/>
                </a:solidFill>
              </a:rPr>
              <a:t>活</a:t>
            </a:r>
            <a:endParaRPr lang="zh-CN" altLang="en-US" sz="2400" b="1" dirty="0">
              <a:solidFill>
                <a:srgbClr val="FFFF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3951133" y="727419"/>
            <a:ext cx="1139781" cy="461665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+mn-ea"/>
              </a:rPr>
              <a:t>参照物</a:t>
            </a:r>
          </a:p>
        </p:txBody>
      </p:sp>
      <p:cxnSp>
        <p:nvCxnSpPr>
          <p:cNvPr id="9" name="直接箭头连接符 8"/>
          <p:cNvCxnSpPr/>
          <p:nvPr/>
        </p:nvCxnSpPr>
        <p:spPr>
          <a:xfrm>
            <a:off x="3004538" y="978290"/>
            <a:ext cx="1033528" cy="0"/>
          </a:xfrm>
          <a:prstGeom prst="straightConnector1">
            <a:avLst/>
          </a:prstGeom>
          <a:ln w="5715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左大括号 10"/>
          <p:cNvSpPr/>
          <p:nvPr/>
        </p:nvSpPr>
        <p:spPr>
          <a:xfrm>
            <a:off x="5201456" y="498742"/>
            <a:ext cx="129024" cy="959096"/>
          </a:xfrm>
          <a:prstGeom prst="leftBrace">
            <a:avLst/>
          </a:prstGeom>
          <a:ln w="571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5317140" y="470667"/>
            <a:ext cx="18556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</a:rPr>
              <a:t>有位置变化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3041216" y="482861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FFFF00"/>
                </a:solidFill>
              </a:rPr>
              <a:t>标准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5330480" y="1041333"/>
            <a:ext cx="18556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FFFF00"/>
                </a:solidFill>
              </a:rPr>
              <a:t>无</a:t>
            </a:r>
            <a:r>
              <a:rPr lang="zh-CN" altLang="en-US" sz="2400" b="1" dirty="0" smtClean="0">
                <a:solidFill>
                  <a:srgbClr val="FFFF00"/>
                </a:solidFill>
              </a:rPr>
              <a:t>位置变化</a:t>
            </a:r>
            <a:endParaRPr lang="zh-CN" altLang="en-US" sz="2400" b="1" dirty="0">
              <a:solidFill>
                <a:srgbClr val="FFFF00"/>
              </a:solidFill>
            </a:endParaRPr>
          </a:p>
        </p:txBody>
      </p:sp>
      <p:cxnSp>
        <p:nvCxnSpPr>
          <p:cNvPr id="15" name="直接箭头连接符 14"/>
          <p:cNvCxnSpPr/>
          <p:nvPr/>
        </p:nvCxnSpPr>
        <p:spPr>
          <a:xfrm rot="16200000">
            <a:off x="7288355" y="418966"/>
            <a:ext cx="264" cy="564802"/>
          </a:xfrm>
          <a:prstGeom prst="straightConnector1">
            <a:avLst/>
          </a:prstGeom>
          <a:ln w="5715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箭头连接符 15"/>
          <p:cNvCxnSpPr/>
          <p:nvPr/>
        </p:nvCxnSpPr>
        <p:spPr>
          <a:xfrm rot="16200000">
            <a:off x="7301373" y="985539"/>
            <a:ext cx="264" cy="564802"/>
          </a:xfrm>
          <a:prstGeom prst="straightConnector1">
            <a:avLst/>
          </a:prstGeom>
          <a:ln w="5715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箭头连接符 16"/>
          <p:cNvCxnSpPr/>
          <p:nvPr/>
        </p:nvCxnSpPr>
        <p:spPr>
          <a:xfrm rot="16200000">
            <a:off x="8603459" y="1017469"/>
            <a:ext cx="264" cy="564802"/>
          </a:xfrm>
          <a:prstGeom prst="straightConnector1">
            <a:avLst/>
          </a:prstGeom>
          <a:ln w="5715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文本框 17"/>
          <p:cNvSpPr txBox="1"/>
          <p:nvPr/>
        </p:nvSpPr>
        <p:spPr>
          <a:xfrm>
            <a:off x="7554179" y="473920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</a:rPr>
              <a:t>运动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7570888" y="1058181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FFFF00"/>
                </a:solidFill>
              </a:rPr>
              <a:t>静止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8830655" y="1068594"/>
            <a:ext cx="15088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FF00"/>
                </a:solidFill>
              </a:rPr>
              <a:t>相对静止</a:t>
            </a:r>
            <a:endParaRPr lang="zh-CN" altLang="en-US" sz="2400" b="1" dirty="0">
              <a:solidFill>
                <a:srgbClr val="FFFF00"/>
              </a:solidFill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4376001" y="2591424"/>
            <a:ext cx="888351" cy="461665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+mn-ea"/>
              </a:rPr>
              <a:t>快慢</a:t>
            </a:r>
            <a:endParaRPr lang="zh-CN" altLang="en-US" sz="2400" b="1" dirty="0">
              <a:solidFill>
                <a:srgbClr val="FF0000"/>
              </a:solidFill>
              <a:latin typeface="+mn-ea"/>
            </a:endParaRPr>
          </a:p>
        </p:txBody>
      </p:sp>
      <p:cxnSp>
        <p:nvCxnSpPr>
          <p:cNvPr id="22" name="直接箭头连接符 21"/>
          <p:cNvCxnSpPr/>
          <p:nvPr/>
        </p:nvCxnSpPr>
        <p:spPr>
          <a:xfrm rot="16200000">
            <a:off x="4146256" y="2539989"/>
            <a:ext cx="264" cy="564802"/>
          </a:xfrm>
          <a:prstGeom prst="straightConnector1">
            <a:avLst/>
          </a:prstGeom>
          <a:ln w="5715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箭头连接符 23"/>
          <p:cNvCxnSpPr>
            <a:endCxn id="27" idx="1"/>
          </p:cNvCxnSpPr>
          <p:nvPr/>
        </p:nvCxnSpPr>
        <p:spPr>
          <a:xfrm flipV="1">
            <a:off x="5166422" y="2814659"/>
            <a:ext cx="668114" cy="7862"/>
          </a:xfrm>
          <a:prstGeom prst="straightConnector1">
            <a:avLst/>
          </a:prstGeom>
          <a:ln w="5715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文本框 25"/>
          <p:cNvSpPr txBox="1"/>
          <p:nvPr/>
        </p:nvSpPr>
        <p:spPr>
          <a:xfrm>
            <a:off x="5056068" y="2385876"/>
            <a:ext cx="86409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zh-CN" altLang="en-US" sz="2400" b="1" dirty="0" smtClean="0">
                <a:solidFill>
                  <a:srgbClr val="FFFF00"/>
                </a:solidFill>
              </a:rPr>
              <a:t>比较方法</a:t>
            </a:r>
            <a:endParaRPr lang="zh-CN" altLang="en-US" sz="2400" b="1" dirty="0">
              <a:solidFill>
                <a:srgbClr val="FFFF00"/>
              </a:solidFill>
            </a:endParaRPr>
          </a:p>
        </p:txBody>
      </p:sp>
      <p:sp>
        <p:nvSpPr>
          <p:cNvPr id="27" name="左大括号 26"/>
          <p:cNvSpPr/>
          <p:nvPr/>
        </p:nvSpPr>
        <p:spPr>
          <a:xfrm>
            <a:off x="5834536" y="2335111"/>
            <a:ext cx="129024" cy="959096"/>
          </a:xfrm>
          <a:prstGeom prst="leftBrace">
            <a:avLst/>
          </a:prstGeom>
          <a:ln w="571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文本框 27"/>
          <p:cNvSpPr txBox="1"/>
          <p:nvPr/>
        </p:nvSpPr>
        <p:spPr>
          <a:xfrm>
            <a:off x="5906544" y="2369914"/>
            <a:ext cx="17279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</a:rPr>
              <a:t>相同</a:t>
            </a:r>
            <a:r>
              <a:rPr lang="en-US" altLang="zh-CN" sz="2400" b="1" dirty="0" smtClean="0">
                <a:solidFill>
                  <a:srgbClr val="FF0000"/>
                </a:solidFill>
              </a:rPr>
              <a:t>t</a:t>
            </a:r>
            <a:r>
              <a:rPr lang="zh-CN" altLang="en-US" sz="2400" b="1" dirty="0" smtClean="0">
                <a:solidFill>
                  <a:srgbClr val="FF0000"/>
                </a:solidFill>
              </a:rPr>
              <a:t>，比</a:t>
            </a:r>
            <a:r>
              <a:rPr lang="en-US" altLang="zh-CN" sz="2400" b="1" dirty="0" smtClean="0">
                <a:solidFill>
                  <a:srgbClr val="FF0000"/>
                </a:solidFill>
              </a:rPr>
              <a:t>s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5906544" y="2898728"/>
            <a:ext cx="17279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</a:rPr>
              <a:t>相同</a:t>
            </a:r>
            <a:r>
              <a:rPr lang="en-US" altLang="zh-CN" sz="2400" b="1" dirty="0" smtClean="0">
                <a:solidFill>
                  <a:srgbClr val="FF0000"/>
                </a:solidFill>
              </a:rPr>
              <a:t>s</a:t>
            </a:r>
            <a:r>
              <a:rPr lang="zh-CN" altLang="en-US" sz="2400" b="1" dirty="0" smtClean="0">
                <a:solidFill>
                  <a:srgbClr val="FF0000"/>
                </a:solidFill>
              </a:rPr>
              <a:t>，比</a:t>
            </a:r>
            <a:r>
              <a:rPr lang="en-US" altLang="zh-CN" sz="2400" b="1" dirty="0" smtClean="0">
                <a:solidFill>
                  <a:srgbClr val="FF0000"/>
                </a:solidFill>
              </a:rPr>
              <a:t>t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7430355" y="2360591"/>
            <a:ext cx="8368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smtClean="0">
                <a:solidFill>
                  <a:srgbClr val="FFFF00"/>
                </a:solidFill>
              </a:rPr>
              <a:t>(s/t)</a:t>
            </a:r>
            <a:endParaRPr lang="zh-CN" altLang="en-US" sz="2400" b="1" dirty="0">
              <a:solidFill>
                <a:srgbClr val="FFFF00"/>
              </a:solidFill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7418712" y="2840902"/>
            <a:ext cx="8368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smtClean="0">
                <a:solidFill>
                  <a:srgbClr val="FFFF00"/>
                </a:solidFill>
              </a:rPr>
              <a:t>(t/s)</a:t>
            </a:r>
            <a:endParaRPr lang="zh-CN" altLang="en-US" sz="2400" b="1" dirty="0">
              <a:solidFill>
                <a:srgbClr val="FFFF00"/>
              </a:solidFill>
            </a:endParaRPr>
          </a:p>
        </p:txBody>
      </p:sp>
      <p:cxnSp>
        <p:nvCxnSpPr>
          <p:cNvPr id="34" name="直接箭头连接符 33"/>
          <p:cNvCxnSpPr/>
          <p:nvPr/>
        </p:nvCxnSpPr>
        <p:spPr>
          <a:xfrm flipV="1">
            <a:off x="8116206" y="2629346"/>
            <a:ext cx="391272" cy="12340"/>
          </a:xfrm>
          <a:prstGeom prst="straightConnector1">
            <a:avLst/>
          </a:prstGeom>
          <a:ln w="5715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文本框 34"/>
          <p:cNvSpPr txBox="1"/>
          <p:nvPr/>
        </p:nvSpPr>
        <p:spPr>
          <a:xfrm>
            <a:off x="8412406" y="2222092"/>
            <a:ext cx="902713" cy="830997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+mn-ea"/>
              </a:rPr>
              <a:t>速度</a:t>
            </a:r>
            <a:endParaRPr lang="en-US" altLang="zh-CN" sz="2400" b="1" dirty="0" smtClean="0">
              <a:solidFill>
                <a:srgbClr val="FF0000"/>
              </a:solidFill>
              <a:latin typeface="+mn-ea"/>
            </a:endParaRPr>
          </a:p>
          <a:p>
            <a:r>
              <a:rPr lang="en-US" altLang="zh-CN" sz="2400" b="1" dirty="0" smtClean="0">
                <a:solidFill>
                  <a:srgbClr val="FF0000"/>
                </a:solidFill>
                <a:latin typeface="+mn-ea"/>
              </a:rPr>
              <a:t>(v)</a:t>
            </a:r>
            <a:endParaRPr lang="zh-CN" altLang="en-US" sz="2400" b="1" dirty="0">
              <a:solidFill>
                <a:srgbClr val="FF0000"/>
              </a:solidFill>
              <a:latin typeface="+mn-ea"/>
            </a:endParaRPr>
          </a:p>
        </p:txBody>
      </p:sp>
      <p:grpSp>
        <p:nvGrpSpPr>
          <p:cNvPr id="36" name="组合 35"/>
          <p:cNvGrpSpPr/>
          <p:nvPr/>
        </p:nvGrpSpPr>
        <p:grpSpPr>
          <a:xfrm>
            <a:off x="9074896" y="1722591"/>
            <a:ext cx="486994" cy="2180052"/>
            <a:chOff x="3341328" y="544960"/>
            <a:chExt cx="1724980" cy="1626633"/>
          </a:xfrm>
        </p:grpSpPr>
        <p:grpSp>
          <p:nvGrpSpPr>
            <p:cNvPr id="40" name="组合 39"/>
            <p:cNvGrpSpPr/>
            <p:nvPr/>
          </p:nvGrpSpPr>
          <p:grpSpPr>
            <a:xfrm>
              <a:off x="3341328" y="544960"/>
              <a:ext cx="1724980" cy="1622431"/>
              <a:chOff x="4160196" y="1773238"/>
              <a:chExt cx="2587048" cy="1789415"/>
            </a:xfrm>
          </p:grpSpPr>
          <p:sp>
            <p:nvSpPr>
              <p:cNvPr id="41" name="Line 59"/>
              <p:cNvSpPr>
                <a:spLocks noChangeShapeType="1"/>
              </p:cNvSpPr>
              <p:nvPr/>
            </p:nvSpPr>
            <p:spPr bwMode="auto">
              <a:xfrm flipV="1">
                <a:off x="5076824" y="2145090"/>
                <a:ext cx="1616006" cy="1587"/>
              </a:xfrm>
              <a:prstGeom prst="line">
                <a:avLst/>
              </a:prstGeom>
              <a:noFill/>
              <a:ln w="28575">
                <a:solidFill>
                  <a:srgbClr val="0000FF"/>
                </a:solidFill>
                <a:round/>
                <a:headEnd type="none" w="med" len="med"/>
                <a:tailEnd type="arrow" w="med" len="med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2" name="Line 66"/>
              <p:cNvSpPr>
                <a:spLocks noChangeShapeType="1"/>
              </p:cNvSpPr>
              <p:nvPr/>
            </p:nvSpPr>
            <p:spPr bwMode="auto">
              <a:xfrm>
                <a:off x="5076824" y="1773238"/>
                <a:ext cx="0" cy="1789415"/>
              </a:xfrm>
              <a:prstGeom prst="line">
                <a:avLst/>
              </a:prstGeom>
              <a:noFill/>
              <a:ln w="28575">
                <a:solidFill>
                  <a:srgbClr val="0000FF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3" name="Line 67"/>
              <p:cNvSpPr>
                <a:spLocks noChangeShapeType="1"/>
              </p:cNvSpPr>
              <p:nvPr/>
            </p:nvSpPr>
            <p:spPr bwMode="auto">
              <a:xfrm flipV="1">
                <a:off x="4160196" y="2551915"/>
                <a:ext cx="2587048" cy="7983"/>
              </a:xfrm>
              <a:prstGeom prst="line">
                <a:avLst/>
              </a:prstGeom>
              <a:noFill/>
              <a:ln w="28575">
                <a:solidFill>
                  <a:srgbClr val="0000FF"/>
                </a:solidFill>
                <a:round/>
                <a:headEnd type="none" w="med" len="med"/>
                <a:tailEnd type="arrow" w="med" len="med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4" name="Line 68"/>
              <p:cNvSpPr>
                <a:spLocks noChangeShapeType="1"/>
              </p:cNvSpPr>
              <p:nvPr/>
            </p:nvSpPr>
            <p:spPr bwMode="auto">
              <a:xfrm>
                <a:off x="5076825" y="1773238"/>
                <a:ext cx="1616005" cy="0"/>
              </a:xfrm>
              <a:prstGeom prst="line">
                <a:avLst/>
              </a:prstGeom>
              <a:noFill/>
              <a:ln w="28575">
                <a:solidFill>
                  <a:srgbClr val="0000FF"/>
                </a:solidFill>
                <a:round/>
                <a:headEnd type="none" w="med" len="med"/>
                <a:tailEnd type="arrow" w="med" len="med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5" name="Line 74"/>
              <p:cNvSpPr>
                <a:spLocks noChangeShapeType="1"/>
              </p:cNvSpPr>
              <p:nvPr/>
            </p:nvSpPr>
            <p:spPr bwMode="auto">
              <a:xfrm flipV="1">
                <a:off x="5007382" y="2915447"/>
                <a:ext cx="1616006" cy="1588"/>
              </a:xfrm>
              <a:prstGeom prst="line">
                <a:avLst/>
              </a:prstGeom>
              <a:noFill/>
              <a:ln w="28575">
                <a:solidFill>
                  <a:srgbClr val="0000FF"/>
                </a:solidFill>
                <a:round/>
                <a:headEnd type="none" w="med" len="med"/>
                <a:tailEnd type="arrow" w="med" len="med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38" name="Line 74"/>
            <p:cNvSpPr>
              <a:spLocks noChangeShapeType="1"/>
            </p:cNvSpPr>
            <p:nvPr/>
          </p:nvSpPr>
          <p:spPr bwMode="auto">
            <a:xfrm>
              <a:off x="3952517" y="2167390"/>
              <a:ext cx="1081696" cy="4203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 type="none" w="med" len="med"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46" name="文本框 45"/>
          <p:cNvSpPr txBox="1"/>
          <p:nvPr/>
        </p:nvSpPr>
        <p:spPr>
          <a:xfrm>
            <a:off x="9480721" y="1454370"/>
            <a:ext cx="10539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FF00"/>
                </a:solidFill>
              </a:rPr>
              <a:t>意义：</a:t>
            </a:r>
            <a:endParaRPr lang="zh-CN" altLang="en-US" sz="2400" b="1" dirty="0">
              <a:solidFill>
                <a:srgbClr val="FFFF00"/>
              </a:solidFill>
            </a:endParaRPr>
          </a:p>
        </p:txBody>
      </p:sp>
      <p:sp>
        <p:nvSpPr>
          <p:cNvPr id="47" name="文本框 46"/>
          <p:cNvSpPr txBox="1"/>
          <p:nvPr/>
        </p:nvSpPr>
        <p:spPr>
          <a:xfrm>
            <a:off x="9480721" y="1958426"/>
            <a:ext cx="10539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FFFF00"/>
                </a:solidFill>
              </a:rPr>
              <a:t>定义</a:t>
            </a:r>
            <a:r>
              <a:rPr lang="zh-CN" altLang="en-US" sz="2400" b="1" dirty="0" smtClean="0">
                <a:solidFill>
                  <a:srgbClr val="FFFF00"/>
                </a:solidFill>
              </a:rPr>
              <a:t>：</a:t>
            </a:r>
            <a:endParaRPr lang="zh-CN" altLang="en-US" sz="2400" b="1" dirty="0">
              <a:solidFill>
                <a:srgbClr val="FFFF00"/>
              </a:solidFill>
            </a:endParaRPr>
          </a:p>
        </p:txBody>
      </p:sp>
      <p:sp>
        <p:nvSpPr>
          <p:cNvPr id="48" name="文本框 47"/>
          <p:cNvSpPr txBox="1"/>
          <p:nvPr/>
        </p:nvSpPr>
        <p:spPr>
          <a:xfrm>
            <a:off x="9454582" y="2442387"/>
            <a:ext cx="1916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FF00"/>
                </a:solidFill>
              </a:rPr>
              <a:t>公式：</a:t>
            </a:r>
            <a:r>
              <a:rPr lang="en-US" altLang="zh-CN" sz="2400" b="1" dirty="0" smtClean="0">
                <a:solidFill>
                  <a:srgbClr val="FFFF00"/>
                </a:solidFill>
              </a:rPr>
              <a:t>v=s/t</a:t>
            </a:r>
            <a:endParaRPr lang="zh-CN" altLang="en-US" sz="2400" b="1" dirty="0">
              <a:solidFill>
                <a:srgbClr val="FFFF00"/>
              </a:solidFill>
            </a:endParaRPr>
          </a:p>
        </p:txBody>
      </p:sp>
      <p:sp>
        <p:nvSpPr>
          <p:cNvPr id="49" name="文本框 48"/>
          <p:cNvSpPr txBox="1"/>
          <p:nvPr/>
        </p:nvSpPr>
        <p:spPr>
          <a:xfrm>
            <a:off x="9460113" y="2878708"/>
            <a:ext cx="193868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FF00"/>
                </a:solidFill>
              </a:rPr>
              <a:t>单位及换算：</a:t>
            </a:r>
            <a:endParaRPr lang="en-US" altLang="zh-CN" sz="2400" b="1" dirty="0" smtClean="0">
              <a:solidFill>
                <a:srgbClr val="FFFF00"/>
              </a:solidFill>
            </a:endParaRPr>
          </a:p>
          <a:p>
            <a:r>
              <a:rPr lang="en-US" altLang="zh-CN" sz="2000" b="1" dirty="0" smtClean="0">
                <a:solidFill>
                  <a:srgbClr val="FF0000"/>
                </a:solidFill>
              </a:rPr>
              <a:t>1m/s=3.6km/h</a:t>
            </a:r>
            <a:endParaRPr lang="zh-CN" altLang="en-US" sz="2000" b="1" dirty="0">
              <a:solidFill>
                <a:srgbClr val="FF0000"/>
              </a:solidFill>
            </a:endParaRPr>
          </a:p>
        </p:txBody>
      </p:sp>
      <p:sp>
        <p:nvSpPr>
          <p:cNvPr id="50" name="文本框 49"/>
          <p:cNvSpPr txBox="1"/>
          <p:nvPr/>
        </p:nvSpPr>
        <p:spPr>
          <a:xfrm>
            <a:off x="9480721" y="3686618"/>
            <a:ext cx="17020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FF00"/>
                </a:solidFill>
              </a:rPr>
              <a:t>常见速度：</a:t>
            </a:r>
            <a:endParaRPr lang="zh-CN" altLang="en-US" sz="2400" b="1" dirty="0">
              <a:solidFill>
                <a:srgbClr val="FFFF00"/>
              </a:solidFill>
            </a:endParaRPr>
          </a:p>
        </p:txBody>
      </p:sp>
      <p:cxnSp>
        <p:nvCxnSpPr>
          <p:cNvPr id="57" name="直接箭头连接符 56"/>
          <p:cNvCxnSpPr/>
          <p:nvPr/>
        </p:nvCxnSpPr>
        <p:spPr>
          <a:xfrm>
            <a:off x="545768" y="3933056"/>
            <a:ext cx="5616" cy="864096"/>
          </a:xfrm>
          <a:prstGeom prst="straightConnector1">
            <a:avLst/>
          </a:prstGeom>
          <a:ln w="5715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文本框 57"/>
          <p:cNvSpPr txBox="1"/>
          <p:nvPr/>
        </p:nvSpPr>
        <p:spPr>
          <a:xfrm>
            <a:off x="134469" y="4767535"/>
            <a:ext cx="921437" cy="461665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+mn-ea"/>
              </a:rPr>
              <a:t>分类</a:t>
            </a:r>
            <a:endParaRPr lang="zh-CN" altLang="en-US" sz="2400" b="1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59" name="左大括号 58"/>
          <p:cNvSpPr/>
          <p:nvPr/>
        </p:nvSpPr>
        <p:spPr>
          <a:xfrm>
            <a:off x="1055906" y="4123989"/>
            <a:ext cx="143550" cy="1878136"/>
          </a:xfrm>
          <a:prstGeom prst="leftBrace">
            <a:avLst/>
          </a:prstGeom>
          <a:ln w="571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1" name="文本框 60"/>
          <p:cNvSpPr txBox="1"/>
          <p:nvPr/>
        </p:nvSpPr>
        <p:spPr>
          <a:xfrm>
            <a:off x="1119220" y="4158463"/>
            <a:ext cx="1592404" cy="830997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+mn-ea"/>
              </a:rPr>
              <a:t>直线运动</a:t>
            </a:r>
            <a:endParaRPr lang="en-US" altLang="zh-CN" sz="2400" b="1" dirty="0" smtClean="0">
              <a:solidFill>
                <a:srgbClr val="FF0000"/>
              </a:solidFill>
              <a:latin typeface="+mn-ea"/>
            </a:endParaRPr>
          </a:p>
          <a:p>
            <a:r>
              <a:rPr lang="zh-CN" altLang="en-US" sz="2400" b="1" dirty="0" smtClean="0">
                <a:solidFill>
                  <a:srgbClr val="FF0000"/>
                </a:solidFill>
                <a:latin typeface="+mn-ea"/>
              </a:rPr>
              <a:t>（简单）</a:t>
            </a:r>
            <a:endParaRPr lang="zh-CN" altLang="en-US" sz="2400" b="1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62" name="文本框 61"/>
          <p:cNvSpPr txBox="1"/>
          <p:nvPr/>
        </p:nvSpPr>
        <p:spPr>
          <a:xfrm>
            <a:off x="1164005" y="5402023"/>
            <a:ext cx="1475611" cy="830997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+mn-ea"/>
              </a:rPr>
              <a:t>曲线运动</a:t>
            </a:r>
            <a:endParaRPr lang="en-US" altLang="zh-CN" sz="2400" b="1" dirty="0" smtClean="0">
              <a:solidFill>
                <a:srgbClr val="FF0000"/>
              </a:solidFill>
              <a:latin typeface="+mn-ea"/>
            </a:endParaRPr>
          </a:p>
          <a:p>
            <a:r>
              <a:rPr lang="zh-CN" altLang="en-US" sz="2400" b="1" dirty="0" smtClean="0">
                <a:solidFill>
                  <a:srgbClr val="FF0000"/>
                </a:solidFill>
                <a:latin typeface="+mn-ea"/>
              </a:rPr>
              <a:t>（复杂）</a:t>
            </a:r>
            <a:endParaRPr lang="zh-CN" altLang="en-US" sz="2400" b="1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63" name="左大括号 62"/>
          <p:cNvSpPr/>
          <p:nvPr/>
        </p:nvSpPr>
        <p:spPr>
          <a:xfrm>
            <a:off x="2648272" y="3777367"/>
            <a:ext cx="209309" cy="1285690"/>
          </a:xfrm>
          <a:prstGeom prst="leftBrace">
            <a:avLst/>
          </a:prstGeom>
          <a:ln w="571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4" name="文本框 63"/>
          <p:cNvSpPr txBox="1"/>
          <p:nvPr/>
        </p:nvSpPr>
        <p:spPr>
          <a:xfrm>
            <a:off x="2855640" y="3609287"/>
            <a:ext cx="4726423" cy="461665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+mn-ea"/>
              </a:rPr>
              <a:t>匀速直线运动：速度不变</a:t>
            </a:r>
            <a:endParaRPr lang="zh-CN" altLang="en-US" sz="2400" b="1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65" name="文本框 64"/>
          <p:cNvSpPr txBox="1"/>
          <p:nvPr/>
        </p:nvSpPr>
        <p:spPr>
          <a:xfrm>
            <a:off x="2834798" y="4234882"/>
            <a:ext cx="3760855" cy="461665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FF00"/>
                </a:solidFill>
                <a:latin typeface="+mn-ea"/>
              </a:rPr>
              <a:t>变速直线运动：速度变化</a:t>
            </a:r>
            <a:endParaRPr lang="zh-CN" altLang="en-US" sz="2400" b="1" dirty="0">
              <a:solidFill>
                <a:srgbClr val="FFFF00"/>
              </a:solidFill>
              <a:latin typeface="+mn-ea"/>
            </a:endParaRPr>
          </a:p>
        </p:txBody>
      </p:sp>
      <p:sp>
        <p:nvSpPr>
          <p:cNvPr id="66" name="文本框 65"/>
          <p:cNvSpPr txBox="1"/>
          <p:nvPr/>
        </p:nvSpPr>
        <p:spPr>
          <a:xfrm>
            <a:off x="6312024" y="3627667"/>
            <a:ext cx="11142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smtClean="0">
                <a:solidFill>
                  <a:srgbClr val="FF0000"/>
                </a:solidFill>
              </a:rPr>
              <a:t>(v=s/t)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  <p:sp>
        <p:nvSpPr>
          <p:cNvPr id="67" name="文本框 66"/>
          <p:cNvSpPr txBox="1"/>
          <p:nvPr/>
        </p:nvSpPr>
        <p:spPr>
          <a:xfrm>
            <a:off x="3041216" y="4736999"/>
            <a:ext cx="27588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smtClean="0">
                <a:solidFill>
                  <a:srgbClr val="FFFF00"/>
                </a:solidFill>
              </a:rPr>
              <a:t>(</a:t>
            </a:r>
            <a:r>
              <a:rPr lang="zh-CN" altLang="en-US" sz="2400" b="1" dirty="0" smtClean="0">
                <a:solidFill>
                  <a:srgbClr val="FFFF00"/>
                </a:solidFill>
              </a:rPr>
              <a:t>平均速度：</a:t>
            </a:r>
            <a:r>
              <a:rPr lang="en-US" altLang="zh-CN" sz="2400" b="1" dirty="0" smtClean="0">
                <a:solidFill>
                  <a:srgbClr val="FFFF00"/>
                </a:solidFill>
              </a:rPr>
              <a:t>v=s/t)</a:t>
            </a:r>
            <a:endParaRPr lang="zh-CN" altLang="en-US" sz="2400" b="1" dirty="0">
              <a:solidFill>
                <a:srgbClr val="FFFF00"/>
              </a:solidFill>
            </a:endParaRPr>
          </a:p>
        </p:txBody>
      </p:sp>
      <p:cxnSp>
        <p:nvCxnSpPr>
          <p:cNvPr id="69" name="直接连接符 68"/>
          <p:cNvCxnSpPr/>
          <p:nvPr/>
        </p:nvCxnSpPr>
        <p:spPr>
          <a:xfrm flipH="1" flipV="1">
            <a:off x="481640" y="2213599"/>
            <a:ext cx="9850" cy="586751"/>
          </a:xfrm>
          <a:prstGeom prst="line">
            <a:avLst/>
          </a:prstGeom>
          <a:ln w="571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直接连接符 71"/>
          <p:cNvCxnSpPr/>
          <p:nvPr/>
        </p:nvCxnSpPr>
        <p:spPr>
          <a:xfrm flipH="1" flipV="1">
            <a:off x="2197355" y="3348177"/>
            <a:ext cx="10213" cy="608370"/>
          </a:xfrm>
          <a:prstGeom prst="line">
            <a:avLst/>
          </a:prstGeom>
          <a:ln w="571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直接连接符 72"/>
          <p:cNvCxnSpPr/>
          <p:nvPr/>
        </p:nvCxnSpPr>
        <p:spPr>
          <a:xfrm flipV="1">
            <a:off x="529697" y="3934927"/>
            <a:ext cx="1677871" cy="21620"/>
          </a:xfrm>
          <a:prstGeom prst="line">
            <a:avLst/>
          </a:prstGeom>
          <a:ln w="571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直接箭头连接符 80"/>
          <p:cNvCxnSpPr/>
          <p:nvPr/>
        </p:nvCxnSpPr>
        <p:spPr>
          <a:xfrm>
            <a:off x="3719736" y="5099372"/>
            <a:ext cx="0" cy="400420"/>
          </a:xfrm>
          <a:prstGeom prst="straightConnector1">
            <a:avLst/>
          </a:prstGeom>
          <a:ln w="5715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文本框 82"/>
          <p:cNvSpPr txBox="1"/>
          <p:nvPr/>
        </p:nvSpPr>
        <p:spPr>
          <a:xfrm>
            <a:off x="3143672" y="5408080"/>
            <a:ext cx="11819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</a:rPr>
              <a:t>测量平均速度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  <p:cxnSp>
        <p:nvCxnSpPr>
          <p:cNvPr id="84" name="直接箭头连接符 83"/>
          <p:cNvCxnSpPr/>
          <p:nvPr/>
        </p:nvCxnSpPr>
        <p:spPr>
          <a:xfrm>
            <a:off x="4198461" y="5754060"/>
            <a:ext cx="843987" cy="0"/>
          </a:xfrm>
          <a:prstGeom prst="straightConnector1">
            <a:avLst/>
          </a:prstGeom>
          <a:ln w="5715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文本框 84"/>
          <p:cNvSpPr txBox="1"/>
          <p:nvPr/>
        </p:nvSpPr>
        <p:spPr>
          <a:xfrm>
            <a:off x="4223070" y="5286898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FF00"/>
                </a:solidFill>
              </a:rPr>
              <a:t>原理</a:t>
            </a:r>
            <a:endParaRPr lang="zh-CN" altLang="en-US" sz="2400" b="1" dirty="0">
              <a:solidFill>
                <a:srgbClr val="FFFF00"/>
              </a:solidFill>
            </a:endParaRPr>
          </a:p>
        </p:txBody>
      </p:sp>
      <p:sp>
        <p:nvSpPr>
          <p:cNvPr id="86" name="矩形 85"/>
          <p:cNvSpPr/>
          <p:nvPr/>
        </p:nvSpPr>
        <p:spPr>
          <a:xfrm>
            <a:off x="4943872" y="5478905"/>
            <a:ext cx="9557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</a:rPr>
              <a:t>v=s/t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87" name="左大括号 86"/>
          <p:cNvSpPr/>
          <p:nvPr/>
        </p:nvSpPr>
        <p:spPr>
          <a:xfrm>
            <a:off x="6026118" y="5045962"/>
            <a:ext cx="139601" cy="1407374"/>
          </a:xfrm>
          <a:prstGeom prst="leftBrace">
            <a:avLst/>
          </a:prstGeom>
          <a:ln w="571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0" name="文本框 89"/>
          <p:cNvSpPr txBox="1"/>
          <p:nvPr/>
        </p:nvSpPr>
        <p:spPr>
          <a:xfrm>
            <a:off x="6146357" y="4653888"/>
            <a:ext cx="801665" cy="830997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+mn-ea"/>
              </a:rPr>
              <a:t>长度</a:t>
            </a:r>
            <a:endParaRPr lang="en-US" altLang="zh-CN" sz="2400" b="1" dirty="0" smtClean="0">
              <a:solidFill>
                <a:srgbClr val="FF0000"/>
              </a:solidFill>
              <a:latin typeface="+mn-ea"/>
            </a:endParaRPr>
          </a:p>
          <a:p>
            <a:r>
              <a:rPr lang="zh-CN" altLang="en-US" sz="2400" b="1" dirty="0" smtClean="0">
                <a:solidFill>
                  <a:srgbClr val="FF0000"/>
                </a:solidFill>
                <a:latin typeface="+mn-ea"/>
              </a:rPr>
              <a:t>测量</a:t>
            </a:r>
            <a:endParaRPr lang="zh-CN" altLang="en-US" sz="2400" b="1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91" name="文本框 90"/>
          <p:cNvSpPr txBox="1"/>
          <p:nvPr/>
        </p:nvSpPr>
        <p:spPr>
          <a:xfrm>
            <a:off x="6148270" y="5831374"/>
            <a:ext cx="817946" cy="830997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+mn-ea"/>
              </a:rPr>
              <a:t>时间</a:t>
            </a:r>
            <a:endParaRPr lang="en-US" altLang="zh-CN" sz="2400" b="1" dirty="0" smtClean="0">
              <a:solidFill>
                <a:srgbClr val="FF0000"/>
              </a:solidFill>
              <a:latin typeface="+mn-ea"/>
            </a:endParaRPr>
          </a:p>
          <a:p>
            <a:r>
              <a:rPr lang="zh-CN" altLang="en-US" sz="2400" b="1" dirty="0" smtClean="0">
                <a:solidFill>
                  <a:srgbClr val="FF0000"/>
                </a:solidFill>
                <a:latin typeface="+mn-ea"/>
              </a:rPr>
              <a:t>测量</a:t>
            </a:r>
            <a:endParaRPr lang="zh-CN" altLang="en-US" sz="2400" b="1" dirty="0">
              <a:solidFill>
                <a:srgbClr val="FF0000"/>
              </a:solidFill>
              <a:latin typeface="+mn-ea"/>
            </a:endParaRPr>
          </a:p>
        </p:txBody>
      </p:sp>
      <p:grpSp>
        <p:nvGrpSpPr>
          <p:cNvPr id="100" name="组合 99"/>
          <p:cNvGrpSpPr/>
          <p:nvPr/>
        </p:nvGrpSpPr>
        <p:grpSpPr>
          <a:xfrm>
            <a:off x="6898186" y="4201501"/>
            <a:ext cx="379813" cy="1349693"/>
            <a:chOff x="3775190" y="544960"/>
            <a:chExt cx="1269050" cy="1776768"/>
          </a:xfrm>
        </p:grpSpPr>
        <p:grpSp>
          <p:nvGrpSpPr>
            <p:cNvPr id="101" name="组合 100"/>
            <p:cNvGrpSpPr/>
            <p:nvPr/>
          </p:nvGrpSpPr>
          <p:grpSpPr>
            <a:xfrm>
              <a:off x="3775190" y="544960"/>
              <a:ext cx="1269050" cy="1776768"/>
              <a:chOff x="3775190" y="544960"/>
              <a:chExt cx="1269050" cy="1776768"/>
            </a:xfrm>
          </p:grpSpPr>
          <p:cxnSp>
            <p:nvCxnSpPr>
              <p:cNvPr id="103" name="直接连接符 102"/>
              <p:cNvCxnSpPr/>
              <p:nvPr/>
            </p:nvCxnSpPr>
            <p:spPr>
              <a:xfrm flipV="1">
                <a:off x="3775190" y="1407436"/>
                <a:ext cx="191503" cy="150"/>
              </a:xfrm>
              <a:prstGeom prst="line">
                <a:avLst/>
              </a:prstGeom>
              <a:ln w="28575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04" name="组合 103"/>
              <p:cNvGrpSpPr/>
              <p:nvPr/>
            </p:nvGrpSpPr>
            <p:grpSpPr>
              <a:xfrm>
                <a:off x="3952514" y="544960"/>
                <a:ext cx="1091726" cy="1776768"/>
                <a:chOff x="5076825" y="1773238"/>
                <a:chExt cx="1637322" cy="1959637"/>
              </a:xfrm>
            </p:grpSpPr>
            <p:sp>
              <p:nvSpPr>
                <p:cNvPr id="105" name="Line 59"/>
                <p:cNvSpPr>
                  <a:spLocks noChangeShapeType="1"/>
                </p:cNvSpPr>
                <p:nvPr/>
              </p:nvSpPr>
              <p:spPr bwMode="auto">
                <a:xfrm flipV="1">
                  <a:off x="5076826" y="2219658"/>
                  <a:ext cx="1616006" cy="1587"/>
                </a:xfrm>
                <a:prstGeom prst="line">
                  <a:avLst/>
                </a:prstGeom>
                <a:noFill/>
                <a:ln w="28575">
                  <a:solidFill>
                    <a:srgbClr val="0000FF"/>
                  </a:solidFill>
                  <a:round/>
                  <a:headEnd type="none" w="med" len="med"/>
                  <a:tailEnd type="arrow" w="med" len="med"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06" name="Line 66"/>
                <p:cNvSpPr>
                  <a:spLocks noChangeShapeType="1"/>
                </p:cNvSpPr>
                <p:nvPr/>
              </p:nvSpPr>
              <p:spPr bwMode="auto">
                <a:xfrm>
                  <a:off x="5076825" y="1773238"/>
                  <a:ext cx="0" cy="1959637"/>
                </a:xfrm>
                <a:prstGeom prst="line">
                  <a:avLst/>
                </a:prstGeom>
                <a:noFill/>
                <a:ln w="28575">
                  <a:solidFill>
                    <a:srgbClr val="0000FF"/>
                  </a:solidFill>
                  <a:round/>
                  <a:headEnd type="none" w="med" len="med"/>
                  <a:tailEnd type="none" w="med" len="med"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07" name="Line 67"/>
                <p:cNvSpPr>
                  <a:spLocks noChangeShapeType="1"/>
                </p:cNvSpPr>
                <p:nvPr/>
              </p:nvSpPr>
              <p:spPr bwMode="auto">
                <a:xfrm flipV="1">
                  <a:off x="5076827" y="2701242"/>
                  <a:ext cx="1637320" cy="23237"/>
                </a:xfrm>
                <a:prstGeom prst="line">
                  <a:avLst/>
                </a:prstGeom>
                <a:noFill/>
                <a:ln w="28575">
                  <a:solidFill>
                    <a:srgbClr val="0000FF"/>
                  </a:solidFill>
                  <a:round/>
                  <a:headEnd type="none" w="med" len="med"/>
                  <a:tailEnd type="arrow" w="med" len="med"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08" name="Line 68"/>
                <p:cNvSpPr>
                  <a:spLocks noChangeShapeType="1"/>
                </p:cNvSpPr>
                <p:nvPr/>
              </p:nvSpPr>
              <p:spPr bwMode="auto">
                <a:xfrm>
                  <a:off x="5076825" y="1773238"/>
                  <a:ext cx="1616005" cy="0"/>
                </a:xfrm>
                <a:prstGeom prst="line">
                  <a:avLst/>
                </a:prstGeom>
                <a:noFill/>
                <a:ln w="28575">
                  <a:solidFill>
                    <a:srgbClr val="0000FF"/>
                  </a:solidFill>
                  <a:round/>
                  <a:headEnd type="none" w="med" len="med"/>
                  <a:tailEnd type="arrow" w="med" len="med"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09" name="Line 74"/>
                <p:cNvSpPr>
                  <a:spLocks noChangeShapeType="1"/>
                </p:cNvSpPr>
                <p:nvPr/>
              </p:nvSpPr>
              <p:spPr bwMode="auto">
                <a:xfrm flipV="1">
                  <a:off x="5076825" y="3227719"/>
                  <a:ext cx="1616005" cy="1588"/>
                </a:xfrm>
                <a:prstGeom prst="line">
                  <a:avLst/>
                </a:prstGeom>
                <a:noFill/>
                <a:ln w="28575">
                  <a:solidFill>
                    <a:srgbClr val="0000FF"/>
                  </a:solidFill>
                  <a:round/>
                  <a:headEnd type="none" w="med" len="med"/>
                  <a:tailEnd type="arrow" w="med" len="med"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  <p:sp>
          <p:nvSpPr>
            <p:cNvPr id="102" name="Line 74"/>
            <p:cNvSpPr>
              <a:spLocks noChangeShapeType="1"/>
            </p:cNvSpPr>
            <p:nvPr/>
          </p:nvSpPr>
          <p:spPr bwMode="auto">
            <a:xfrm>
              <a:off x="3952517" y="2305313"/>
              <a:ext cx="1081696" cy="4203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 type="none" w="med" len="med"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10" name="文本框 109"/>
          <p:cNvSpPr txBox="1"/>
          <p:nvPr/>
        </p:nvSpPr>
        <p:spPr>
          <a:xfrm>
            <a:off x="7203234" y="3986991"/>
            <a:ext cx="1969169" cy="400110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solidFill>
                  <a:srgbClr val="FFFF00"/>
                </a:solidFill>
                <a:latin typeface="+mn-ea"/>
              </a:rPr>
              <a:t>单位及换算：</a:t>
            </a:r>
            <a:endParaRPr lang="zh-CN" altLang="en-US" sz="2000" b="1" dirty="0">
              <a:solidFill>
                <a:srgbClr val="FFFF00"/>
              </a:solidFill>
              <a:latin typeface="+mn-ea"/>
            </a:endParaRPr>
          </a:p>
        </p:txBody>
      </p:sp>
      <p:sp>
        <p:nvSpPr>
          <p:cNvPr id="111" name="文本框 110"/>
          <p:cNvSpPr txBox="1"/>
          <p:nvPr/>
        </p:nvSpPr>
        <p:spPr>
          <a:xfrm>
            <a:off x="7215923" y="4275023"/>
            <a:ext cx="888351" cy="400110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solidFill>
                  <a:srgbClr val="FFFF00"/>
                </a:solidFill>
                <a:latin typeface="+mn-ea"/>
              </a:rPr>
              <a:t>工具</a:t>
            </a:r>
            <a:r>
              <a:rPr lang="en-US" altLang="zh-CN" sz="2000" b="1" dirty="0" smtClean="0">
                <a:solidFill>
                  <a:srgbClr val="FFFF00"/>
                </a:solidFill>
                <a:latin typeface="+mn-ea"/>
              </a:rPr>
              <a:t>:</a:t>
            </a:r>
            <a:endParaRPr lang="zh-CN" altLang="en-US" sz="2000" b="1" dirty="0">
              <a:solidFill>
                <a:srgbClr val="FFFF00"/>
              </a:solidFill>
              <a:latin typeface="+mn-ea"/>
            </a:endParaRPr>
          </a:p>
        </p:txBody>
      </p:sp>
      <p:sp>
        <p:nvSpPr>
          <p:cNvPr id="112" name="文本框 111"/>
          <p:cNvSpPr txBox="1"/>
          <p:nvPr/>
        </p:nvSpPr>
        <p:spPr>
          <a:xfrm>
            <a:off x="7240178" y="4625831"/>
            <a:ext cx="1799463" cy="400110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solidFill>
                  <a:srgbClr val="FFFF00"/>
                </a:solidFill>
                <a:latin typeface="+mn-ea"/>
              </a:rPr>
              <a:t>使用方法：</a:t>
            </a:r>
            <a:endParaRPr lang="zh-CN" altLang="en-US" sz="2000" b="1" dirty="0">
              <a:solidFill>
                <a:srgbClr val="FFFF00"/>
              </a:solidFill>
              <a:latin typeface="+mn-ea"/>
            </a:endParaRPr>
          </a:p>
        </p:txBody>
      </p:sp>
      <p:sp>
        <p:nvSpPr>
          <p:cNvPr id="113" name="文本框 112"/>
          <p:cNvSpPr txBox="1"/>
          <p:nvPr/>
        </p:nvSpPr>
        <p:spPr>
          <a:xfrm>
            <a:off x="7221206" y="4963165"/>
            <a:ext cx="1581908" cy="400110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solidFill>
                  <a:srgbClr val="FFFF00"/>
                </a:solidFill>
                <a:latin typeface="+mn-ea"/>
              </a:rPr>
              <a:t>读数： </a:t>
            </a:r>
            <a:endParaRPr lang="zh-CN" altLang="en-US" sz="2000" b="1" dirty="0">
              <a:solidFill>
                <a:srgbClr val="FFFF00"/>
              </a:solidFill>
              <a:latin typeface="+mn-ea"/>
            </a:endParaRPr>
          </a:p>
        </p:txBody>
      </p:sp>
      <p:sp>
        <p:nvSpPr>
          <p:cNvPr id="114" name="文本框 113"/>
          <p:cNvSpPr txBox="1"/>
          <p:nvPr/>
        </p:nvSpPr>
        <p:spPr>
          <a:xfrm>
            <a:off x="7227695" y="5357113"/>
            <a:ext cx="1654758" cy="338554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sz="1600" b="1" dirty="0" smtClean="0">
                <a:solidFill>
                  <a:srgbClr val="FFFF00"/>
                </a:solidFill>
                <a:latin typeface="+mn-ea"/>
              </a:rPr>
              <a:t>估测、特殊测量</a:t>
            </a:r>
            <a:endParaRPr lang="zh-CN" altLang="en-US" sz="1600" b="1" dirty="0">
              <a:solidFill>
                <a:srgbClr val="FFFF00"/>
              </a:solidFill>
              <a:latin typeface="+mn-ea"/>
            </a:endParaRPr>
          </a:p>
        </p:txBody>
      </p:sp>
      <p:grpSp>
        <p:nvGrpSpPr>
          <p:cNvPr id="115" name="组合 114"/>
          <p:cNvGrpSpPr/>
          <p:nvPr/>
        </p:nvGrpSpPr>
        <p:grpSpPr>
          <a:xfrm>
            <a:off x="6903758" y="5917221"/>
            <a:ext cx="401825" cy="677471"/>
            <a:chOff x="3775190" y="859232"/>
            <a:chExt cx="1301340" cy="1180269"/>
          </a:xfrm>
        </p:grpSpPr>
        <p:grpSp>
          <p:nvGrpSpPr>
            <p:cNvPr id="116" name="组合 115"/>
            <p:cNvGrpSpPr/>
            <p:nvPr/>
          </p:nvGrpSpPr>
          <p:grpSpPr>
            <a:xfrm>
              <a:off x="3775190" y="859232"/>
              <a:ext cx="1301340" cy="1154068"/>
              <a:chOff x="3775190" y="859232"/>
              <a:chExt cx="1301340" cy="1154068"/>
            </a:xfrm>
          </p:grpSpPr>
          <p:cxnSp>
            <p:nvCxnSpPr>
              <p:cNvPr id="118" name="直接连接符 117"/>
              <p:cNvCxnSpPr/>
              <p:nvPr/>
            </p:nvCxnSpPr>
            <p:spPr>
              <a:xfrm flipV="1">
                <a:off x="3775190" y="1407436"/>
                <a:ext cx="191503" cy="150"/>
              </a:xfrm>
              <a:prstGeom prst="line">
                <a:avLst/>
              </a:prstGeom>
              <a:ln w="28575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19" name="组合 118"/>
              <p:cNvGrpSpPr/>
              <p:nvPr/>
            </p:nvGrpSpPr>
            <p:grpSpPr>
              <a:xfrm>
                <a:off x="3903676" y="859232"/>
                <a:ext cx="1172854" cy="1154068"/>
                <a:chOff x="5003580" y="2119855"/>
                <a:chExt cx="1758994" cy="1272847"/>
              </a:xfrm>
            </p:grpSpPr>
            <p:sp>
              <p:nvSpPr>
                <p:cNvPr id="121" name="Line 66"/>
                <p:cNvSpPr>
                  <a:spLocks noChangeShapeType="1"/>
                </p:cNvSpPr>
                <p:nvPr/>
              </p:nvSpPr>
              <p:spPr bwMode="auto">
                <a:xfrm flipH="1">
                  <a:off x="5146569" y="2119855"/>
                  <a:ext cx="0" cy="1272847"/>
                </a:xfrm>
                <a:prstGeom prst="line">
                  <a:avLst/>
                </a:prstGeom>
                <a:noFill/>
                <a:ln w="28575">
                  <a:solidFill>
                    <a:srgbClr val="0000FF"/>
                  </a:solidFill>
                  <a:round/>
                  <a:headEnd type="none" w="med" len="med"/>
                  <a:tailEnd type="none" w="med" len="med"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22" name="Line 67"/>
                <p:cNvSpPr>
                  <a:spLocks noChangeShapeType="1"/>
                </p:cNvSpPr>
                <p:nvPr/>
              </p:nvSpPr>
              <p:spPr bwMode="auto">
                <a:xfrm flipV="1">
                  <a:off x="5003580" y="2715627"/>
                  <a:ext cx="1695529" cy="11618"/>
                </a:xfrm>
                <a:prstGeom prst="line">
                  <a:avLst/>
                </a:prstGeom>
                <a:noFill/>
                <a:ln w="28575">
                  <a:solidFill>
                    <a:srgbClr val="0000FF"/>
                  </a:solidFill>
                  <a:round/>
                  <a:headEnd type="none" w="med" len="med"/>
                  <a:tailEnd type="arrow" w="med" len="med"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23" name="Line 68"/>
                <p:cNvSpPr>
                  <a:spLocks noChangeShapeType="1"/>
                </p:cNvSpPr>
                <p:nvPr/>
              </p:nvSpPr>
              <p:spPr bwMode="auto">
                <a:xfrm>
                  <a:off x="5146569" y="2137481"/>
                  <a:ext cx="1616005" cy="0"/>
                </a:xfrm>
                <a:prstGeom prst="line">
                  <a:avLst/>
                </a:prstGeom>
                <a:noFill/>
                <a:ln w="28575">
                  <a:solidFill>
                    <a:srgbClr val="0000FF"/>
                  </a:solidFill>
                  <a:round/>
                  <a:headEnd type="none" w="med" len="med"/>
                  <a:tailEnd type="arrow" w="med" len="med"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  <p:sp>
          <p:nvSpPr>
            <p:cNvPr id="117" name="Line 74"/>
            <p:cNvSpPr>
              <a:spLocks noChangeShapeType="1"/>
            </p:cNvSpPr>
            <p:nvPr/>
          </p:nvSpPr>
          <p:spPr bwMode="auto">
            <a:xfrm>
              <a:off x="3952517" y="2035298"/>
              <a:ext cx="1081697" cy="4203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 type="none" w="med" len="med"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25" name="文本框 124"/>
          <p:cNvSpPr txBox="1"/>
          <p:nvPr/>
        </p:nvSpPr>
        <p:spPr>
          <a:xfrm>
            <a:off x="7222360" y="5734899"/>
            <a:ext cx="1969169" cy="400110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solidFill>
                  <a:srgbClr val="FFFF00"/>
                </a:solidFill>
                <a:latin typeface="+mn-ea"/>
              </a:rPr>
              <a:t>单位及换算：</a:t>
            </a:r>
            <a:endParaRPr lang="zh-CN" altLang="en-US" sz="2000" b="1" dirty="0">
              <a:solidFill>
                <a:srgbClr val="FFFF00"/>
              </a:solidFill>
              <a:latin typeface="+mn-ea"/>
            </a:endParaRPr>
          </a:p>
        </p:txBody>
      </p:sp>
      <p:sp>
        <p:nvSpPr>
          <p:cNvPr id="126" name="文本框 125"/>
          <p:cNvSpPr txBox="1"/>
          <p:nvPr/>
        </p:nvSpPr>
        <p:spPr>
          <a:xfrm>
            <a:off x="7233642" y="6038564"/>
            <a:ext cx="888351" cy="400110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solidFill>
                  <a:srgbClr val="FFFF00"/>
                </a:solidFill>
                <a:latin typeface="+mn-ea"/>
              </a:rPr>
              <a:t>工具</a:t>
            </a:r>
            <a:r>
              <a:rPr lang="en-US" altLang="zh-CN" sz="2000" b="1" dirty="0" smtClean="0">
                <a:solidFill>
                  <a:srgbClr val="FFFF00"/>
                </a:solidFill>
                <a:latin typeface="+mn-ea"/>
              </a:rPr>
              <a:t>:</a:t>
            </a:r>
            <a:endParaRPr lang="zh-CN" altLang="en-US" sz="2000" b="1" dirty="0">
              <a:solidFill>
                <a:srgbClr val="FFFF00"/>
              </a:solidFill>
              <a:latin typeface="+mn-ea"/>
            </a:endParaRPr>
          </a:p>
        </p:txBody>
      </p:sp>
      <p:sp>
        <p:nvSpPr>
          <p:cNvPr id="127" name="文本框 126"/>
          <p:cNvSpPr txBox="1"/>
          <p:nvPr/>
        </p:nvSpPr>
        <p:spPr>
          <a:xfrm>
            <a:off x="7222360" y="6350788"/>
            <a:ext cx="2386201" cy="400110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solidFill>
                  <a:srgbClr val="FFFF00"/>
                </a:solidFill>
                <a:latin typeface="+mn-ea"/>
              </a:rPr>
              <a:t>读数：</a:t>
            </a:r>
            <a:endParaRPr lang="zh-CN" altLang="en-US" sz="2000" b="1" dirty="0">
              <a:solidFill>
                <a:srgbClr val="FFFF00"/>
              </a:solidFill>
              <a:latin typeface="+mn-ea"/>
            </a:endParaRPr>
          </a:p>
        </p:txBody>
      </p:sp>
      <p:sp>
        <p:nvSpPr>
          <p:cNvPr id="128" name="左大括号 127"/>
          <p:cNvSpPr/>
          <p:nvPr/>
        </p:nvSpPr>
        <p:spPr>
          <a:xfrm flipH="1">
            <a:off x="8714794" y="4256049"/>
            <a:ext cx="193922" cy="2393359"/>
          </a:xfrm>
          <a:prstGeom prst="leftBrace">
            <a:avLst/>
          </a:prstGeom>
          <a:ln w="571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9" name="文本框 128"/>
          <p:cNvSpPr txBox="1"/>
          <p:nvPr/>
        </p:nvSpPr>
        <p:spPr>
          <a:xfrm>
            <a:off x="9079551" y="5214503"/>
            <a:ext cx="888351" cy="461665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+mn-ea"/>
              </a:rPr>
              <a:t>误差</a:t>
            </a:r>
            <a:endParaRPr lang="zh-CN" altLang="en-US" sz="2400" b="1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30" name="文本框 129"/>
          <p:cNvSpPr txBox="1"/>
          <p:nvPr/>
        </p:nvSpPr>
        <p:spPr>
          <a:xfrm>
            <a:off x="8844334" y="6059073"/>
            <a:ext cx="1414625" cy="461665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+mn-ea"/>
              </a:rPr>
              <a:t>不是错误</a:t>
            </a:r>
            <a:endParaRPr lang="zh-CN" altLang="en-US" sz="2400" b="1" dirty="0">
              <a:solidFill>
                <a:srgbClr val="FF0000"/>
              </a:solidFill>
              <a:latin typeface="+mn-ea"/>
            </a:endParaRPr>
          </a:p>
        </p:txBody>
      </p:sp>
      <p:cxnSp>
        <p:nvCxnSpPr>
          <p:cNvPr id="131" name="直接箭头连接符 130"/>
          <p:cNvCxnSpPr/>
          <p:nvPr/>
        </p:nvCxnSpPr>
        <p:spPr>
          <a:xfrm>
            <a:off x="9864653" y="5478460"/>
            <a:ext cx="714449" cy="0"/>
          </a:xfrm>
          <a:prstGeom prst="straightConnector1">
            <a:avLst/>
          </a:prstGeom>
          <a:ln w="5715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2" name="文本框 131"/>
          <p:cNvSpPr txBox="1"/>
          <p:nvPr/>
        </p:nvSpPr>
        <p:spPr>
          <a:xfrm>
            <a:off x="10507244" y="5062697"/>
            <a:ext cx="1414625" cy="830997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+mn-ea"/>
              </a:rPr>
              <a:t>多次测量求平均值</a:t>
            </a:r>
            <a:endParaRPr lang="zh-CN" altLang="en-US" sz="2400" b="1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33" name="文本框 132"/>
          <p:cNvSpPr txBox="1"/>
          <p:nvPr/>
        </p:nvSpPr>
        <p:spPr>
          <a:xfrm>
            <a:off x="9756171" y="5083521"/>
            <a:ext cx="864096" cy="8361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880"/>
              </a:lnSpc>
            </a:pPr>
            <a:r>
              <a:rPr lang="zh-CN" altLang="en-US" sz="2400" b="1" dirty="0">
                <a:solidFill>
                  <a:srgbClr val="FFFF00"/>
                </a:solidFill>
              </a:rPr>
              <a:t>减小</a:t>
            </a:r>
            <a:r>
              <a:rPr lang="zh-CN" altLang="en-US" sz="2400" b="1" dirty="0" smtClean="0">
                <a:solidFill>
                  <a:srgbClr val="FFFF00"/>
                </a:solidFill>
              </a:rPr>
              <a:t>方法</a:t>
            </a:r>
            <a:endParaRPr lang="zh-CN" altLang="en-US" sz="2400" b="1" dirty="0">
              <a:solidFill>
                <a:srgbClr val="FFFF00"/>
              </a:solidFill>
            </a:endParaRPr>
          </a:p>
        </p:txBody>
      </p:sp>
      <p:cxnSp>
        <p:nvCxnSpPr>
          <p:cNvPr id="135" name="直接箭头连接符 134"/>
          <p:cNvCxnSpPr/>
          <p:nvPr/>
        </p:nvCxnSpPr>
        <p:spPr>
          <a:xfrm>
            <a:off x="9480376" y="5610806"/>
            <a:ext cx="0" cy="554498"/>
          </a:xfrm>
          <a:prstGeom prst="straightConnector1">
            <a:avLst/>
          </a:prstGeom>
          <a:ln w="5715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11965176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500"/>
                            </p:stCondLst>
                            <p:childTnLst>
                              <p:par>
                                <p:cTn id="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500"/>
                            </p:stCondLst>
                            <p:childTnLst>
                              <p:par>
                                <p:cTn id="10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00"/>
                            </p:stCondLst>
                            <p:childTnLst>
                              <p:par>
                                <p:cTn id="1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000"/>
                            </p:stCondLst>
                            <p:childTnLst>
                              <p:par>
                                <p:cTn id="1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500"/>
                            </p:stCondLst>
                            <p:childTnLst>
                              <p:par>
                                <p:cTn id="1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2000"/>
                            </p:stCondLst>
                            <p:childTnLst>
                              <p:par>
                                <p:cTn id="1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2500"/>
                            </p:stCondLst>
                            <p:childTnLst>
                              <p:par>
                                <p:cTn id="1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3000"/>
                            </p:stCondLst>
                            <p:childTnLst>
                              <p:par>
                                <p:cTn id="1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3500"/>
                            </p:stCondLst>
                            <p:childTnLst>
                              <p:par>
                                <p:cTn id="1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500"/>
                            </p:stCondLst>
                            <p:childTnLst>
                              <p:par>
                                <p:cTn id="15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1000"/>
                            </p:stCondLst>
                            <p:childTnLst>
                              <p:par>
                                <p:cTn id="15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500"/>
                            </p:stCondLst>
                            <p:childTnLst>
                              <p:par>
                                <p:cTn id="1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2000"/>
                            </p:stCondLst>
                            <p:childTnLst>
                              <p:par>
                                <p:cTn id="1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2500"/>
                            </p:stCondLst>
                            <p:childTnLst>
                              <p:par>
                                <p:cTn id="1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3000"/>
                            </p:stCondLst>
                            <p:childTnLst>
                              <p:par>
                                <p:cTn id="1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500"/>
                            </p:stCondLst>
                            <p:childTnLst>
                              <p:par>
                                <p:cTn id="1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1000"/>
                            </p:stCondLst>
                            <p:childTnLst>
                              <p:par>
                                <p:cTn id="1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500"/>
                            </p:stCondLst>
                            <p:childTnLst>
                              <p:par>
                                <p:cTn id="20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6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1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4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500"/>
                            </p:stCondLst>
                            <p:childTnLst>
                              <p:par>
                                <p:cTn id="2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8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3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500"/>
                            </p:stCondLst>
                            <p:childTnLst>
                              <p:par>
                                <p:cTn id="2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1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6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7" fill="hold">
                            <p:stCondLst>
                              <p:cond delay="500"/>
                            </p:stCondLst>
                            <p:childTnLst>
                              <p:par>
                                <p:cTn id="2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0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1" fill="hold">
                            <p:stCondLst>
                              <p:cond delay="1000"/>
                            </p:stCondLst>
                            <p:childTnLst>
                              <p:par>
                                <p:cTn id="2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4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5" fill="hold">
                            <p:stCondLst>
                              <p:cond delay="1500"/>
                            </p:stCondLst>
                            <p:childTnLst>
                              <p:par>
                                <p:cTn id="2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8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9" fill="hold">
                            <p:stCondLst>
                              <p:cond delay="2000"/>
                            </p:stCondLst>
                            <p:childTnLst>
                              <p:par>
                                <p:cTn id="2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2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3" fill="hold">
                            <p:stCondLst>
                              <p:cond delay="2500"/>
                            </p:stCondLst>
                            <p:childTnLst>
                              <p:par>
                                <p:cTn id="2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6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1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2" fill="hold">
                            <p:stCondLst>
                              <p:cond delay="500"/>
                            </p:stCondLst>
                            <p:childTnLst>
                              <p:par>
                                <p:cTn id="2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5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6" fill="hold">
                            <p:stCondLst>
                              <p:cond delay="1000"/>
                            </p:stCondLst>
                            <p:childTnLst>
                              <p:par>
                                <p:cTn id="2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9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0" fill="hold">
                            <p:stCondLst>
                              <p:cond delay="1500"/>
                            </p:stCondLst>
                            <p:childTnLst>
                              <p:par>
                                <p:cTn id="2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3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4" fill="hold">
                      <p:stCondLst>
                        <p:cond delay="indefinite"/>
                      </p:stCondLst>
                      <p:childTnLst>
                        <p:par>
                          <p:cTn id="275" fill="hold">
                            <p:stCondLst>
                              <p:cond delay="0"/>
                            </p:stCondLst>
                            <p:childTnLst>
                              <p:par>
                                <p:cTn id="2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8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>
                            <p:stCondLst>
                              <p:cond delay="500"/>
                            </p:stCondLst>
                            <p:childTnLst>
                              <p:par>
                                <p:cTn id="2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2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3" fill="hold">
                      <p:stCondLst>
                        <p:cond delay="indefinite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7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8" fill="hold">
                            <p:stCondLst>
                              <p:cond delay="500"/>
                            </p:stCondLst>
                            <p:childTnLst>
                              <p:par>
                                <p:cTn id="28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1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2" fill="hold">
                      <p:stCondLst>
                        <p:cond delay="indefinite"/>
                      </p:stCondLst>
                      <p:childTnLst>
                        <p:par>
                          <p:cTn id="293" fill="hold">
                            <p:stCondLst>
                              <p:cond delay="0"/>
                            </p:stCondLst>
                            <p:childTnLst>
                              <p:par>
                                <p:cTn id="29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6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9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0" fill="hold">
                            <p:stCondLst>
                              <p:cond delay="500"/>
                            </p:stCondLst>
                            <p:childTnLst>
                              <p:par>
                                <p:cTn id="30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3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8" grpId="0"/>
      <p:bldP spid="10" grpId="0"/>
      <p:bldP spid="11" grpId="0" animBg="1"/>
      <p:bldP spid="12" grpId="0"/>
      <p:bldP spid="13" grpId="0"/>
      <p:bldP spid="14" grpId="0"/>
      <p:bldP spid="18" grpId="0"/>
      <p:bldP spid="19" grpId="0"/>
      <p:bldP spid="20" grpId="0"/>
      <p:bldP spid="23" grpId="0"/>
      <p:bldP spid="26" grpId="0"/>
      <p:bldP spid="27" grpId="0" animBg="1"/>
      <p:bldP spid="28" grpId="0"/>
      <p:bldP spid="30" grpId="0"/>
      <p:bldP spid="32" grpId="0"/>
      <p:bldP spid="33" grpId="0"/>
      <p:bldP spid="35" grpId="0"/>
      <p:bldP spid="46" grpId="0"/>
      <p:bldP spid="47" grpId="0"/>
      <p:bldP spid="48" grpId="0"/>
      <p:bldP spid="49" grpId="0"/>
      <p:bldP spid="50" grpId="0"/>
      <p:bldP spid="58" grpId="0"/>
      <p:bldP spid="59" grpId="0" animBg="1"/>
      <p:bldP spid="61" grpId="0"/>
      <p:bldP spid="62" grpId="0"/>
      <p:bldP spid="63" grpId="0" animBg="1"/>
      <p:bldP spid="64" grpId="0"/>
      <p:bldP spid="65" grpId="0"/>
      <p:bldP spid="66" grpId="0"/>
      <p:bldP spid="67" grpId="0"/>
      <p:bldP spid="83" grpId="0"/>
      <p:bldP spid="85" grpId="0"/>
      <p:bldP spid="86" grpId="0"/>
      <p:bldP spid="87" grpId="0" animBg="1"/>
      <p:bldP spid="90" grpId="0"/>
      <p:bldP spid="91" grpId="0"/>
      <p:bldP spid="110" grpId="0"/>
      <p:bldP spid="111" grpId="0"/>
      <p:bldP spid="112" grpId="0"/>
      <p:bldP spid="113" grpId="0"/>
      <p:bldP spid="114" grpId="0"/>
      <p:bldP spid="125" grpId="0"/>
      <p:bldP spid="126" grpId="0"/>
      <p:bldP spid="127" grpId="0"/>
      <p:bldP spid="128" grpId="0" animBg="1"/>
      <p:bldP spid="129" grpId="0"/>
      <p:bldP spid="130" grpId="0"/>
      <p:bldP spid="132" grpId="0"/>
      <p:bldP spid="13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479376" y="1052736"/>
            <a:ext cx="11233248" cy="51475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04800">
              <a:lnSpc>
                <a:spcPct val="150000"/>
              </a:lnSpc>
            </a:pPr>
            <a:r>
              <a:rPr lang="en-US" altLang="zh-CN" sz="3200" b="1" kern="100" dirty="0" smtClean="0">
                <a:latin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zh-CN" altLang="en-US" sz="3200" b="1" kern="100" dirty="0" smtClean="0">
                <a:latin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3200" b="1" kern="100" dirty="0" smtClean="0">
                <a:latin typeface="宋体" panose="02010600030101010101" pitchFamily="2" charset="-122"/>
                <a:cs typeface="Times New Roman" panose="02020603050405020304" pitchFamily="18" charset="0"/>
              </a:rPr>
              <a:t>乌龟和兔子同时从起点跑出</a:t>
            </a:r>
            <a:r>
              <a:rPr lang="en-US" altLang="zh-CN" sz="3200" b="1" kern="100" dirty="0">
                <a:latin typeface="宋体" panose="02010600030101010101" pitchFamily="2" charset="-122"/>
                <a:cs typeface="Times New Roman" panose="02020603050405020304" pitchFamily="18" charset="0"/>
              </a:rPr>
              <a:t>，兔子在远远超过乌龟后，便骄傲地睡大觉。当它睡醒后才发现：乌龟已经爬到了终点。关于这个赛跑过程，下列说法正确的是 </a:t>
            </a:r>
          </a:p>
          <a:p>
            <a:pPr>
              <a:lnSpc>
                <a:spcPct val="150000"/>
              </a:lnSpc>
            </a:pPr>
            <a:r>
              <a:rPr lang="en-US" altLang="zh-CN" sz="3200" b="1" kern="100" dirty="0">
                <a:latin typeface="宋体" panose="02010600030101010101" pitchFamily="2" charset="-122"/>
                <a:cs typeface="Times New Roman" panose="02020603050405020304" pitchFamily="18" charset="0"/>
              </a:rPr>
              <a:t>A．兔子始终比乌龟跑得快    </a:t>
            </a:r>
            <a:endParaRPr lang="en-US" altLang="zh-CN" sz="3200" b="1" kern="100" dirty="0" smtClean="0">
              <a:latin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3200" b="1" kern="100" dirty="0" smtClean="0">
                <a:latin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en-US" altLang="zh-CN" sz="3200" b="1" kern="100" dirty="0">
                <a:latin typeface="宋体" panose="02010600030101010101" pitchFamily="2" charset="-122"/>
                <a:cs typeface="Times New Roman" panose="02020603050405020304" pitchFamily="18" charset="0"/>
              </a:rPr>
              <a:t>．只有选地面为参照物后，才能说乌龟是运动的</a:t>
            </a:r>
          </a:p>
          <a:p>
            <a:pPr>
              <a:lnSpc>
                <a:spcPct val="150000"/>
              </a:lnSpc>
            </a:pPr>
            <a:r>
              <a:rPr lang="en-US" altLang="zh-CN" sz="3200" b="1" kern="100" dirty="0" smtClean="0">
                <a:latin typeface="宋体" panose="02010600030101010101" pitchFamily="2" charset="-122"/>
                <a:cs typeface="Times New Roman" panose="02020603050405020304" pitchFamily="18" charset="0"/>
              </a:rPr>
              <a:t>C. </a:t>
            </a:r>
            <a:r>
              <a:rPr lang="en-US" altLang="zh-CN" sz="3200" b="1" kern="100" dirty="0" err="1" smtClean="0">
                <a:latin typeface="宋体" panose="02010600030101010101" pitchFamily="2" charset="-122"/>
                <a:cs typeface="Times New Roman" panose="02020603050405020304" pitchFamily="18" charset="0"/>
              </a:rPr>
              <a:t>兔子在睡觉时肯定是静止的</a:t>
            </a:r>
            <a:r>
              <a:rPr lang="en-US" altLang="zh-CN" sz="3200" b="1" kern="100" dirty="0" smtClean="0">
                <a:latin typeface="宋体" panose="02010600030101010101" pitchFamily="2" charset="-122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altLang="zh-CN" sz="3200" b="1" kern="100" dirty="0" err="1" smtClean="0">
                <a:latin typeface="宋体" panose="02010600030101010101" pitchFamily="2" charset="-122"/>
                <a:cs typeface="Times New Roman" panose="02020603050405020304" pitchFamily="18" charset="0"/>
              </a:rPr>
              <a:t>D</a:t>
            </a:r>
            <a:r>
              <a:rPr lang="en-US" altLang="zh-CN" sz="3200" b="1" kern="100" dirty="0" err="1">
                <a:latin typeface="宋体" panose="02010600030101010101" pitchFamily="2" charset="-122"/>
                <a:cs typeface="Times New Roman" panose="02020603050405020304" pitchFamily="18" charset="0"/>
              </a:rPr>
              <a:t>．乌龟的平均速度比兔子的平均速度大</a:t>
            </a:r>
            <a:r>
              <a:rPr lang="en-US" altLang="zh-CN" sz="3200" b="1" kern="100" dirty="0">
                <a:latin typeface="宋体" panose="02010600030101010101" pitchFamily="2" charset="-122"/>
                <a:cs typeface="Times New Roman" panose="02020603050405020304" pitchFamily="18" charset="0"/>
              </a:rPr>
              <a:t>     </a:t>
            </a:r>
          </a:p>
        </p:txBody>
      </p:sp>
      <p:sp>
        <p:nvSpPr>
          <p:cNvPr id="6" name="矩形 5"/>
          <p:cNvSpPr/>
          <p:nvPr/>
        </p:nvSpPr>
        <p:spPr>
          <a:xfrm>
            <a:off x="3359696" y="507157"/>
            <a:ext cx="482453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zh-CN" altLang="en-US" sz="3600" b="1" dirty="0" smtClean="0">
                <a:ln w="12700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华文行楷" panose="02010800040101010101" pitchFamily="2" charset="-122"/>
                <a:ea typeface="华文行楷" panose="02010800040101010101" pitchFamily="2" charset="-122"/>
              </a:rPr>
              <a:t>考点三：运动的快慢</a:t>
            </a:r>
            <a:endParaRPr lang="zh-CN" altLang="en-US" sz="3600" b="1" dirty="0">
              <a:ln w="12700">
                <a:solidFill>
                  <a:srgbClr val="FFFF00"/>
                </a:solidFill>
                <a:prstDash val="solid"/>
              </a:ln>
              <a:solidFill>
                <a:srgbClr val="FF0000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</a:effectLst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48710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63352" y="1493494"/>
            <a:ext cx="1152128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 b="1" dirty="0" smtClean="0"/>
              <a:t>4</a:t>
            </a:r>
            <a:r>
              <a:rPr lang="zh-CN" altLang="en-US" sz="3200" b="1" dirty="0" smtClean="0"/>
              <a:t>、一个人</a:t>
            </a:r>
            <a:r>
              <a:rPr lang="zh-CN" altLang="en-US" sz="3200" b="1" dirty="0"/>
              <a:t>骑自行车前进，开始以</a:t>
            </a:r>
            <a:r>
              <a:rPr lang="en-US" altLang="zh-CN" sz="3200" b="1" dirty="0"/>
              <a:t>2m/s</a:t>
            </a:r>
            <a:r>
              <a:rPr lang="zh-CN" altLang="en-US" sz="3200" b="1" dirty="0"/>
              <a:t>的速度匀速走了</a:t>
            </a:r>
            <a:r>
              <a:rPr lang="en-US" altLang="zh-CN" sz="3200" b="1" dirty="0"/>
              <a:t>40m</a:t>
            </a:r>
            <a:r>
              <a:rPr lang="zh-CN" altLang="en-US" sz="3200" b="1" dirty="0"/>
              <a:t>，然后又以</a:t>
            </a:r>
            <a:r>
              <a:rPr lang="en-US" altLang="zh-CN" sz="3200" b="1" dirty="0"/>
              <a:t>5m/s</a:t>
            </a:r>
            <a:r>
              <a:rPr lang="zh-CN" altLang="en-US" sz="3200" b="1" dirty="0"/>
              <a:t>的速度匀速走了</a:t>
            </a:r>
            <a:r>
              <a:rPr lang="en-US" altLang="zh-CN" sz="3200" b="1" dirty="0"/>
              <a:t>50m</a:t>
            </a:r>
            <a:r>
              <a:rPr lang="zh-CN" altLang="en-US" sz="3200" b="1" dirty="0"/>
              <a:t>，则他在整个路程中的平均速度是（　　）</a:t>
            </a:r>
          </a:p>
          <a:p>
            <a:pPr>
              <a:lnSpc>
                <a:spcPct val="150000"/>
              </a:lnSpc>
            </a:pPr>
            <a:r>
              <a:rPr lang="en-US" altLang="zh-CN" sz="3200" b="1" dirty="0"/>
              <a:t>A</a:t>
            </a:r>
            <a:r>
              <a:rPr lang="zh-CN" altLang="en-US" sz="3200" b="1" dirty="0"/>
              <a:t>．</a:t>
            </a:r>
            <a:r>
              <a:rPr lang="en-US" altLang="zh-CN" sz="3200" b="1" dirty="0"/>
              <a:t>3m/s	</a:t>
            </a:r>
            <a:r>
              <a:rPr lang="en-US" altLang="zh-CN" sz="3200" b="1" dirty="0" smtClean="0"/>
              <a:t>     B</a:t>
            </a:r>
            <a:r>
              <a:rPr lang="zh-CN" altLang="en-US" sz="3200" b="1" dirty="0"/>
              <a:t>．</a:t>
            </a:r>
            <a:r>
              <a:rPr lang="en-US" altLang="zh-CN" sz="3200" b="1" dirty="0"/>
              <a:t>7m/s	</a:t>
            </a:r>
            <a:r>
              <a:rPr lang="en-US" altLang="zh-CN" sz="3200" b="1" dirty="0" smtClean="0"/>
              <a:t>   C</a:t>
            </a:r>
            <a:r>
              <a:rPr lang="zh-CN" altLang="en-US" sz="3200" b="1" dirty="0"/>
              <a:t>．</a:t>
            </a:r>
            <a:r>
              <a:rPr lang="en-US" altLang="zh-CN" sz="3200" b="1" dirty="0"/>
              <a:t>3.5m/s	</a:t>
            </a:r>
            <a:r>
              <a:rPr lang="en-US" altLang="zh-CN" sz="3200" b="1" dirty="0" smtClean="0"/>
              <a:t>      D</a:t>
            </a:r>
            <a:r>
              <a:rPr lang="zh-CN" altLang="en-US" sz="3200" b="1" dirty="0"/>
              <a:t>．</a:t>
            </a:r>
            <a:r>
              <a:rPr lang="en-US" altLang="zh-CN" sz="3200" b="1" dirty="0"/>
              <a:t>2.5m/s</a:t>
            </a:r>
            <a:endParaRPr lang="zh-CN" altLang="en-US" sz="3200" b="1" dirty="0"/>
          </a:p>
        </p:txBody>
      </p:sp>
      <p:sp>
        <p:nvSpPr>
          <p:cNvPr id="3" name="文本框 2"/>
          <p:cNvSpPr txBox="1"/>
          <p:nvPr/>
        </p:nvSpPr>
        <p:spPr>
          <a:xfrm>
            <a:off x="1703512" y="3140968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A </a:t>
            </a:r>
            <a:endParaRPr lang="zh-CN" altLang="en-US" sz="3200" dirty="0">
              <a:solidFill>
                <a:srgbClr val="FF0000"/>
              </a:solidFill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359696" y="507157"/>
            <a:ext cx="482453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zh-CN" altLang="en-US" sz="3600" b="1" dirty="0" smtClean="0">
                <a:ln w="12700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华文行楷" panose="02010800040101010101" pitchFamily="2" charset="-122"/>
                <a:ea typeface="华文行楷" panose="02010800040101010101" pitchFamily="2" charset="-122"/>
              </a:rPr>
              <a:t>考点三：运动的快慢</a:t>
            </a:r>
            <a:endParaRPr lang="zh-CN" altLang="en-US" sz="3600" b="1" dirty="0">
              <a:ln w="12700">
                <a:solidFill>
                  <a:srgbClr val="FFFF00"/>
                </a:solidFill>
                <a:prstDash val="solid"/>
              </a:ln>
              <a:solidFill>
                <a:srgbClr val="FF0000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</a:effectLst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34146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407368" y="1052736"/>
            <a:ext cx="403244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zh-CN" altLang="en-US" sz="32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命题点</a:t>
            </a:r>
            <a:r>
              <a:rPr lang="en-US" altLang="zh-CN" sz="3200" b="1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4</a:t>
            </a:r>
            <a:r>
              <a:rPr lang="zh-CN" altLang="en-US" sz="3200" b="1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：</a:t>
            </a:r>
            <a:r>
              <a:rPr lang="zh-CN" altLang="en-US" sz="3200" b="1" dirty="0" smtClean="0">
                <a:ln w="0"/>
                <a:solidFill>
                  <a:srgbClr val="0000FF"/>
                </a:solidFill>
                <a:effectLst>
                  <a:reflection blurRad="6350" stA="53000" endA="300" endPos="35500" dir="5400000" sy="-90000" algn="bl" rotWithShape="0"/>
                </a:effectLst>
              </a:rPr>
              <a:t>运动图像</a:t>
            </a:r>
            <a:endParaRPr lang="zh-CN" altLang="en-US" sz="3200" b="1" dirty="0">
              <a:ln w="0"/>
              <a:solidFill>
                <a:srgbClr val="0000FF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05599" y="1689885"/>
            <a:ext cx="7326044" cy="221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>
              <a:lnSpc>
                <a:spcPct val="150000"/>
              </a:lnSpc>
            </a:pPr>
            <a:r>
              <a:rPr kumimoji="0" lang="en-US" altLang="zh-CN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kumimoji="0" lang="zh-CN" alt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zh-CN" altLang="zh-CN" sz="3200" b="1" kern="100" dirty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（</a:t>
            </a:r>
            <a:r>
              <a:rPr lang="en-US" altLang="zh-CN" sz="3200" b="1" kern="100" dirty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2015•</a:t>
            </a:r>
            <a:r>
              <a:rPr lang="zh-CN" altLang="zh-CN" sz="3200" b="1" kern="100" dirty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薛城期中）</a:t>
            </a:r>
            <a:r>
              <a:rPr kumimoji="0" lang="zh-CN" altLang="zh-CN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如图是某物体运动的s-t图象，则选项中能与之相对应的v-t图象是（　　）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1199456" y="1598070"/>
            <a:ext cx="10502335" cy="4135273"/>
            <a:chOff x="1237174" y="1176793"/>
            <a:chExt cx="10502335" cy="4135273"/>
          </a:xfrm>
        </p:grpSpPr>
        <p:pic>
          <p:nvPicPr>
            <p:cNvPr id="11266" name="Picture 2" descr="菁优网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19187" y="1176793"/>
              <a:ext cx="2729272" cy="20469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267" name="Picture 3" descr="菁优网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22173" y="3538891"/>
              <a:ext cx="2026486" cy="17731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268" name="Picture 4" descr="菁优网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85264" y="3602645"/>
              <a:ext cx="1980220" cy="17094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269" name="Picture 5" descr="菁优网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37174" y="3586604"/>
              <a:ext cx="1948394" cy="16398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270" name="Picture 6" descr="菁优网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02089" y="3640770"/>
              <a:ext cx="2037420" cy="16331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1055440" y="5761412"/>
            <a:ext cx="108012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A                       B                          C                           D  </a:t>
            </a:r>
            <a:r>
              <a:rPr kumimoji="0" lang="zh-CN" altLang="zh-CN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   </a:t>
            </a:r>
          </a:p>
        </p:txBody>
      </p:sp>
      <p:sp>
        <p:nvSpPr>
          <p:cNvPr id="14" name="矩形 13"/>
          <p:cNvSpPr/>
          <p:nvPr/>
        </p:nvSpPr>
        <p:spPr>
          <a:xfrm>
            <a:off x="3359696" y="507157"/>
            <a:ext cx="482453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zh-CN" altLang="en-US" sz="3600" b="1" dirty="0" smtClean="0">
                <a:ln w="12700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华文行楷" panose="02010800040101010101" pitchFamily="2" charset="-122"/>
                <a:ea typeface="华文行楷" panose="02010800040101010101" pitchFamily="2" charset="-122"/>
              </a:rPr>
              <a:t>考点三：运动的快慢</a:t>
            </a:r>
            <a:endParaRPr lang="zh-CN" altLang="en-US" sz="3600" b="1" dirty="0">
              <a:ln w="12700">
                <a:solidFill>
                  <a:srgbClr val="FFFF00"/>
                </a:solidFill>
                <a:prstDash val="solid"/>
              </a:ln>
              <a:solidFill>
                <a:srgbClr val="FF0000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</a:effectLst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11181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79376" y="1153488"/>
            <a:ext cx="741682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1">
              <a:lnSpc>
                <a:spcPct val="150000"/>
              </a:lnSpc>
            </a:pPr>
            <a:r>
              <a:rPr lang="en-US" altLang="zh-CN" sz="32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2</a:t>
            </a:r>
            <a:r>
              <a:rPr lang="zh-CN" alt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、如</a:t>
            </a:r>
            <a:r>
              <a:rPr lang="zh-CN" altLang="en-US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图是某物体的</a:t>
            </a:r>
            <a:r>
              <a:rPr lang="en-US" altLang="zh-CN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s-t</a:t>
            </a:r>
            <a:r>
              <a:rPr lang="zh-CN" altLang="en-US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图象，由图象可知前</a:t>
            </a:r>
            <a:r>
              <a:rPr lang="en-US" altLang="zh-CN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5s</a:t>
            </a:r>
            <a:r>
              <a:rPr lang="zh-CN" altLang="en-US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内物体通过的路程</a:t>
            </a:r>
            <a:r>
              <a:rPr lang="zh-CN" alt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是</a:t>
            </a:r>
            <a:r>
              <a:rPr lang="en-US" altLang="zh-CN" sz="3200" b="1" dirty="0" smtClean="0">
                <a:solidFill>
                  <a:srgbClr val="127176"/>
                </a:solidFill>
                <a:latin typeface="Times New Roman" panose="02020603050405020304" pitchFamily="18" charset="0"/>
              </a:rPr>
              <a:t>______</a:t>
            </a:r>
            <a:r>
              <a:rPr lang="en-US" altLang="zh-CN" sz="32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m</a:t>
            </a:r>
            <a:r>
              <a:rPr lang="zh-CN" altLang="en-US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，在</a:t>
            </a:r>
            <a:r>
              <a:rPr lang="en-US" altLang="zh-CN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5s-15s</a:t>
            </a:r>
            <a:r>
              <a:rPr lang="zh-CN" alt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内做</a:t>
            </a:r>
            <a:r>
              <a:rPr lang="en-US" altLang="zh-CN" sz="32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________________</a:t>
            </a:r>
            <a:r>
              <a:rPr lang="zh-CN" alt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运动．</a:t>
            </a:r>
            <a:endParaRPr lang="zh-CN" altLang="en-US" sz="3200" b="1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00256" y="2009572"/>
            <a:ext cx="2815490" cy="2373056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5274010" y="2009572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0</a:t>
            </a:r>
            <a:endParaRPr lang="zh-CN" altLang="en-US" sz="3200" dirty="0">
              <a:solidFill>
                <a:srgbClr val="FF0000"/>
              </a:solidFill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639616" y="2708920"/>
            <a:ext cx="19442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匀速直线</a:t>
            </a:r>
            <a:endParaRPr lang="zh-CN" altLang="en-US" sz="3200" dirty="0">
              <a:solidFill>
                <a:srgbClr val="FF0000"/>
              </a:solidFill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359696" y="507157"/>
            <a:ext cx="482453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zh-CN" altLang="en-US" sz="3600" b="1" dirty="0" smtClean="0">
                <a:ln w="12700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华文行楷" panose="02010800040101010101" pitchFamily="2" charset="-122"/>
                <a:ea typeface="华文行楷" panose="02010800040101010101" pitchFamily="2" charset="-122"/>
              </a:rPr>
              <a:t>考点三：运动的快慢</a:t>
            </a:r>
            <a:endParaRPr lang="zh-CN" altLang="en-US" sz="3600" b="1" dirty="0">
              <a:ln w="12700">
                <a:solidFill>
                  <a:srgbClr val="FFFF00"/>
                </a:solidFill>
                <a:prstDash val="solid"/>
              </a:ln>
              <a:solidFill>
                <a:srgbClr val="FF0000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</a:effectLst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57816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63352" y="1196752"/>
            <a:ext cx="7632848" cy="5262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3</a:t>
            </a:r>
            <a:r>
              <a:rPr kumimoji="0" lang="zh-CN" alt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、</a:t>
            </a:r>
            <a:r>
              <a:rPr kumimoji="0" lang="zh-CN" alt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图是甲、乙两辆同时从同一地点出发的小车的</a:t>
            </a:r>
            <a:r>
              <a:rPr kumimoji="0" lang="en-US" altLang="zh-CN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s-</a:t>
            </a:r>
            <a:r>
              <a:rPr kumimoji="0" lang="en-US" altLang="zh-CN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t</a:t>
            </a:r>
            <a:r>
              <a:rPr kumimoji="0" lang="zh-CN" alt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图像，由图像可知（</a:t>
            </a:r>
            <a:r>
              <a:rPr kumimoji="0" lang="zh-CN" alt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    </a:t>
            </a:r>
            <a:r>
              <a:rPr kumimoji="0" lang="zh-CN" alt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）</a:t>
            </a:r>
            <a:endParaRPr kumimoji="0" lang="en-US" altLang="zh-CN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A</a:t>
            </a:r>
            <a:r>
              <a:rPr kumimoji="0" lang="zh-CN" alt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．</a:t>
            </a:r>
            <a:r>
              <a:rPr kumimoji="0" lang="en-US" altLang="zh-CN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7</a:t>
            </a:r>
            <a:r>
              <a:rPr kumimoji="0" lang="zh-CN" alt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～</a:t>
            </a:r>
            <a:r>
              <a:rPr kumimoji="0" lang="en-US" altLang="zh-CN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20</a:t>
            </a:r>
            <a:r>
              <a:rPr kumimoji="0" lang="zh-CN" alt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秒钟乙车做匀速直线运动</a:t>
            </a:r>
            <a:endParaRPr kumimoji="0" lang="zh-CN" altLang="en-US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B</a:t>
            </a:r>
            <a:r>
              <a:rPr kumimoji="0" lang="zh-CN" alt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．在</a:t>
            </a:r>
            <a:r>
              <a:rPr kumimoji="0" lang="en-US" altLang="zh-CN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0</a:t>
            </a:r>
            <a:r>
              <a:rPr kumimoji="0" lang="zh-CN" alt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～</a:t>
            </a:r>
            <a:r>
              <a:rPr kumimoji="0" lang="en-US" altLang="zh-CN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5</a:t>
            </a:r>
            <a:r>
              <a:rPr kumimoji="0" lang="zh-CN" alt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秒时间内，乙车的速度比甲车的速度大</a:t>
            </a:r>
            <a:endParaRPr kumimoji="0" lang="zh-CN" altLang="en-US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C</a:t>
            </a:r>
            <a:r>
              <a:rPr kumimoji="0" lang="zh-CN" alt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．第</a:t>
            </a:r>
            <a:r>
              <a:rPr kumimoji="0" lang="en-US" altLang="zh-CN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10</a:t>
            </a:r>
            <a:r>
              <a:rPr kumimoji="0" lang="zh-CN" alt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秒钟时，甲、乙两车速度相同</a:t>
            </a:r>
            <a:endParaRPr kumimoji="0" lang="zh-CN" altLang="en-US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D</a:t>
            </a:r>
            <a:r>
              <a:rPr kumimoji="0" lang="zh-CN" alt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．经过</a:t>
            </a:r>
            <a:r>
              <a:rPr kumimoji="0" lang="en-US" altLang="zh-CN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5</a:t>
            </a:r>
            <a:r>
              <a:rPr kumimoji="0" lang="zh-CN" alt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秒钟，甲车通过的路程比乙车大</a:t>
            </a:r>
            <a:endParaRPr kumimoji="0" lang="zh-CN" altLang="en-US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4" name="Picture 2" descr="C:\Users\liu\AppData\Local\Temp\CyberArticle\afd688d7c40ab2525e4b9b1dcf4e308d_files\clip_image0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80176" y="2052417"/>
            <a:ext cx="4055634" cy="3395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文本框 4"/>
          <p:cNvSpPr txBox="1"/>
          <p:nvPr/>
        </p:nvSpPr>
        <p:spPr>
          <a:xfrm>
            <a:off x="6240016" y="1916832"/>
            <a:ext cx="504056" cy="7425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 dirty="0" smtClean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B</a:t>
            </a:r>
            <a:endParaRPr lang="zh-CN" altLang="en-US" sz="3200" dirty="0">
              <a:solidFill>
                <a:srgbClr val="FF0000"/>
              </a:solidFill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359696" y="507157"/>
            <a:ext cx="482453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zh-CN" altLang="en-US" sz="3600" b="1" dirty="0" smtClean="0">
                <a:ln w="12700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华文行楷" panose="02010800040101010101" pitchFamily="2" charset="-122"/>
                <a:ea typeface="华文行楷" panose="02010800040101010101" pitchFamily="2" charset="-122"/>
              </a:rPr>
              <a:t>考点三：运动的快慢</a:t>
            </a:r>
            <a:endParaRPr lang="zh-CN" altLang="en-US" sz="3600" b="1" dirty="0">
              <a:ln w="12700">
                <a:solidFill>
                  <a:srgbClr val="FFFF00"/>
                </a:solidFill>
                <a:prstDash val="solid"/>
              </a:ln>
              <a:solidFill>
                <a:srgbClr val="FF0000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</a:effectLst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73139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19336" y="1122952"/>
            <a:ext cx="914501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zh-CN" altLang="en-US" sz="3200" b="1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命题点</a:t>
            </a:r>
            <a:r>
              <a:rPr lang="en-US" altLang="zh-CN" sz="3200" b="1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5</a:t>
            </a:r>
            <a:r>
              <a:rPr lang="zh-CN" altLang="en-US" sz="3200" b="1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：</a:t>
            </a:r>
            <a:r>
              <a:rPr lang="zh-CN" altLang="en-US" sz="3200" b="1" dirty="0" smtClean="0">
                <a:ln w="0"/>
                <a:solidFill>
                  <a:srgbClr val="0000FF"/>
                </a:solidFill>
                <a:effectLst>
                  <a:reflection blurRad="6350" stA="53000" endA="300" endPos="35500" dir="5400000" sy="-90000" algn="bl" rotWithShape="0"/>
                </a:effectLst>
              </a:rPr>
              <a:t>速度计算相关问题</a:t>
            </a:r>
            <a:r>
              <a:rPr lang="en-US" altLang="zh-CN" sz="3200" b="1" dirty="0" smtClean="0">
                <a:ln w="0"/>
                <a:solidFill>
                  <a:srgbClr val="0000FF"/>
                </a:solidFill>
                <a:effectLst>
                  <a:reflection blurRad="6350" stA="53000" endA="300" endPos="35500" dir="5400000" sy="-90000" algn="bl" rotWithShape="0"/>
                </a:effectLst>
              </a:rPr>
              <a:t>------ </a:t>
            </a:r>
            <a:r>
              <a:rPr lang="zh-CN" altLang="en-US" sz="3200" b="1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标志牌</a:t>
            </a:r>
            <a:endParaRPr lang="zh-CN" altLang="en-US" sz="3200" b="1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5" name="矩形 4"/>
          <p:cNvSpPr/>
          <p:nvPr/>
        </p:nvSpPr>
        <p:spPr>
          <a:xfrm>
            <a:off x="479376" y="1769283"/>
            <a:ext cx="1152128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 smtClean="0"/>
              <a:t>1</a:t>
            </a:r>
            <a:r>
              <a:rPr lang="zh-CN" altLang="en-US" sz="2800" b="1" dirty="0" smtClean="0"/>
              <a:t>、</a:t>
            </a:r>
            <a:r>
              <a:rPr lang="zh-CN" altLang="zh-CN" sz="2800" dirty="0">
                <a:solidFill>
                  <a:srgbClr val="FF0000"/>
                </a:solidFill>
              </a:rPr>
              <a:t>（</a:t>
            </a:r>
            <a:r>
              <a:rPr lang="en-US" altLang="zh-CN" sz="2800" dirty="0">
                <a:solidFill>
                  <a:srgbClr val="FF0000"/>
                </a:solidFill>
              </a:rPr>
              <a:t>2016•</a:t>
            </a:r>
            <a:r>
              <a:rPr lang="zh-CN" altLang="zh-CN" sz="2800" dirty="0">
                <a:solidFill>
                  <a:srgbClr val="FF0000"/>
                </a:solidFill>
              </a:rPr>
              <a:t>薛城期中）</a:t>
            </a:r>
            <a:r>
              <a:rPr lang="zh-CN" altLang="en-US" sz="2800" b="1" dirty="0" smtClean="0"/>
              <a:t>如</a:t>
            </a:r>
            <a:r>
              <a:rPr lang="zh-CN" altLang="en-US" sz="2800" b="1" dirty="0"/>
              <a:t>图所示，“</a:t>
            </a:r>
            <a:r>
              <a:rPr lang="en-US" altLang="zh-CN" sz="2800" b="1" dirty="0"/>
              <a:t>40”</a:t>
            </a:r>
            <a:r>
              <a:rPr lang="zh-CN" altLang="en-US" sz="2800" b="1" dirty="0" smtClean="0"/>
              <a:t>表示</a:t>
            </a:r>
            <a:r>
              <a:rPr lang="en-US" altLang="zh-CN" sz="2800" b="1" dirty="0" smtClean="0"/>
              <a:t>_______________</a:t>
            </a:r>
            <a:r>
              <a:rPr lang="zh-CN" altLang="en-US" sz="2800" b="1" dirty="0" smtClean="0"/>
              <a:t> </a:t>
            </a:r>
            <a:r>
              <a:rPr lang="zh-CN" altLang="en-US" sz="2800" b="1" dirty="0"/>
              <a:t>，在遵守交通规则的前提下，从看到这两个标志牌的地方到达“西大桥”，匀速行驶的汽车最快</a:t>
            </a:r>
            <a:r>
              <a:rPr lang="zh-CN" altLang="en-US" sz="2800" b="1" dirty="0" smtClean="0"/>
              <a:t>需</a:t>
            </a:r>
            <a:r>
              <a:rPr lang="en-US" altLang="zh-CN" sz="2800" b="1" dirty="0" smtClean="0"/>
              <a:t>_________</a:t>
            </a:r>
            <a:r>
              <a:rPr lang="zh-CN" altLang="en-US" sz="2800" b="1" dirty="0" smtClean="0"/>
              <a:t> </a:t>
            </a:r>
            <a:r>
              <a:rPr lang="en-US" altLang="zh-CN" sz="2800" b="1" dirty="0"/>
              <a:t>min</a:t>
            </a:r>
            <a:r>
              <a:rPr lang="zh-CN" altLang="en-US" sz="2800" b="1" dirty="0"/>
              <a:t>．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90930" y="3932372"/>
            <a:ext cx="7560841" cy="2046586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7752184" y="1624108"/>
            <a:ext cx="2592288" cy="74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 smtClean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限速</a:t>
            </a:r>
            <a:r>
              <a:rPr lang="en-US" altLang="zh-CN" sz="2800" dirty="0" smtClean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40km/h </a:t>
            </a:r>
            <a:endParaRPr lang="zh-CN" altLang="en-US" sz="2800" dirty="0">
              <a:solidFill>
                <a:srgbClr val="FF0000"/>
              </a:solidFill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3935760" y="2911980"/>
            <a:ext cx="7920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dirty="0" smtClean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12</a:t>
            </a:r>
            <a:endParaRPr lang="zh-CN" altLang="en-US" sz="2800" dirty="0">
              <a:solidFill>
                <a:srgbClr val="FF0000"/>
              </a:solidFill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3359696" y="507157"/>
            <a:ext cx="482453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zh-CN" altLang="en-US" sz="3600" b="1" dirty="0" smtClean="0">
                <a:ln w="12700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华文行楷" panose="02010800040101010101" pitchFamily="2" charset="-122"/>
                <a:ea typeface="华文行楷" panose="02010800040101010101" pitchFamily="2" charset="-122"/>
              </a:rPr>
              <a:t>考点三：运动的快慢</a:t>
            </a:r>
            <a:endParaRPr lang="zh-CN" altLang="en-US" sz="3600" b="1" dirty="0">
              <a:ln w="12700">
                <a:solidFill>
                  <a:srgbClr val="FFFF00"/>
                </a:solidFill>
                <a:prstDash val="solid"/>
              </a:ln>
              <a:solidFill>
                <a:srgbClr val="FF0000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</a:effectLst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76673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55340" y="1772515"/>
            <a:ext cx="1123324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800" b="1" kern="0" dirty="0">
                <a:latin typeface="Calibri" panose="020F0502020204030204" pitchFamily="34" charset="0"/>
                <a:cs typeface="宋体" panose="02010600030101010101" pitchFamily="2" charset="-122"/>
              </a:rPr>
              <a:t>小明一家双休日驾车外出郊游，</a:t>
            </a:r>
            <a:r>
              <a:rPr lang="zh-CN" altLang="zh-CN" sz="2800" b="1" kern="0" dirty="0" smtClean="0">
                <a:latin typeface="Calibri" panose="020F0502020204030204" pitchFamily="34" charset="0"/>
                <a:cs typeface="宋体" panose="02010600030101010101" pitchFamily="2" charset="-122"/>
              </a:rPr>
              <a:t>在</a:t>
            </a:r>
            <a:endParaRPr lang="en-US" altLang="zh-CN" sz="2800" b="1" kern="0" dirty="0" smtClean="0">
              <a:latin typeface="Calibri" panose="020F0502020204030204" pitchFamily="34" charset="0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zh-CN" sz="2800" b="1" kern="0" dirty="0" smtClean="0">
                <a:latin typeface="Calibri" panose="020F0502020204030204" pitchFamily="34" charset="0"/>
                <a:cs typeface="宋体" panose="02010600030101010101" pitchFamily="2" charset="-122"/>
              </a:rPr>
              <a:t>汽车</a:t>
            </a:r>
            <a:r>
              <a:rPr lang="zh-CN" altLang="zh-CN" sz="2800" b="1" kern="0" dirty="0">
                <a:latin typeface="Calibri" panose="020F0502020204030204" pitchFamily="34" charset="0"/>
                <a:cs typeface="宋体" panose="02010600030101010101" pitchFamily="2" charset="-122"/>
              </a:rPr>
              <a:t>行驶的过程中，小明同学</a:t>
            </a:r>
            <a:r>
              <a:rPr lang="zh-CN" altLang="zh-CN" sz="2800" b="1" kern="0" dirty="0" smtClean="0">
                <a:latin typeface="Calibri" panose="020F0502020204030204" pitchFamily="34" charset="0"/>
                <a:cs typeface="宋体" panose="02010600030101010101" pitchFamily="2" charset="-122"/>
              </a:rPr>
              <a:t>观察</a:t>
            </a:r>
            <a:endParaRPr lang="en-US" altLang="zh-CN" sz="2800" b="1" kern="0" dirty="0" smtClean="0">
              <a:latin typeface="Calibri" panose="020F0502020204030204" pitchFamily="34" charset="0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zh-CN" sz="2800" b="1" kern="0" dirty="0" smtClean="0">
                <a:latin typeface="Calibri" panose="020F0502020204030204" pitchFamily="34" charset="0"/>
                <a:cs typeface="宋体" panose="02010600030101010101" pitchFamily="2" charset="-122"/>
              </a:rPr>
              <a:t>了</a:t>
            </a:r>
            <a:r>
              <a:rPr lang="zh-CN" altLang="zh-CN" sz="2800" b="1" kern="0" dirty="0">
                <a:latin typeface="Calibri" panose="020F0502020204030204" pitchFamily="34" charset="0"/>
                <a:cs typeface="宋体" panose="02010600030101010101" pitchFamily="2" charset="-122"/>
              </a:rPr>
              <a:t>一下速度及里程表盘如</a:t>
            </a:r>
            <a:r>
              <a:rPr lang="zh-CN" altLang="zh-CN" sz="2800" b="1" kern="0" dirty="0" smtClean="0">
                <a:latin typeface="Calibri" panose="020F0502020204030204" pitchFamily="34" charset="0"/>
                <a:cs typeface="宋体" panose="02010600030101010101" pitchFamily="2" charset="-122"/>
              </a:rPr>
              <a:t>图</a:t>
            </a:r>
            <a:r>
              <a:rPr lang="en-US" altLang="zh-CN" sz="2800" b="1" kern="0" dirty="0" smtClean="0">
                <a:latin typeface="Calibri" panose="020F0502020204030204" pitchFamily="34" charset="0"/>
                <a:cs typeface="宋体" panose="02010600030101010101" pitchFamily="2" charset="-122"/>
              </a:rPr>
              <a:t>10</a:t>
            </a:r>
            <a:r>
              <a:rPr lang="zh-CN" altLang="zh-CN" sz="2800" b="1" kern="0" dirty="0" smtClean="0">
                <a:latin typeface="Calibri" panose="020F0502020204030204" pitchFamily="34" charset="0"/>
                <a:cs typeface="宋体" panose="02010600030101010101" pitchFamily="2" charset="-122"/>
              </a:rPr>
              <a:t>甲</a:t>
            </a:r>
            <a:r>
              <a:rPr lang="zh-CN" altLang="zh-CN" sz="2800" b="1" kern="0" dirty="0">
                <a:latin typeface="Calibri" panose="020F0502020204030204" pitchFamily="34" charset="0"/>
                <a:cs typeface="宋体" panose="02010600030101010101" pitchFamily="2" charset="-122"/>
              </a:rPr>
              <a:t>所示</a:t>
            </a:r>
            <a:r>
              <a:rPr lang="zh-CN" altLang="zh-CN" sz="2800" b="1" kern="0" dirty="0" smtClean="0">
                <a:latin typeface="Calibri" panose="020F0502020204030204" pitchFamily="34" charset="0"/>
                <a:cs typeface="宋体" panose="02010600030101010101" pitchFamily="2" charset="-122"/>
              </a:rPr>
              <a:t>．</a:t>
            </a:r>
            <a:endParaRPr lang="en-US" altLang="zh-CN" sz="2800" b="1" kern="0" dirty="0" smtClean="0">
              <a:latin typeface="Calibri" panose="020F0502020204030204" pitchFamily="34" charset="0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zh-CN" sz="2800" b="1" kern="0" dirty="0" smtClean="0">
                <a:latin typeface="Calibri" panose="020F0502020204030204" pitchFamily="34" charset="0"/>
                <a:cs typeface="宋体" panose="02010600030101010101" pitchFamily="2" charset="-122"/>
              </a:rPr>
              <a:t>此时</a:t>
            </a:r>
            <a:r>
              <a:rPr lang="zh-CN" altLang="zh-CN" sz="2800" b="1" kern="0" dirty="0">
                <a:latin typeface="Calibri" panose="020F0502020204030204" pitchFamily="34" charset="0"/>
                <a:cs typeface="宋体" panose="02010600030101010101" pitchFamily="2" charset="-122"/>
              </a:rPr>
              <a:t>汽车的行驶速度为</a:t>
            </a:r>
            <a:r>
              <a:rPr lang="en-US" altLang="zh-CN" sz="2800" b="1" kern="0" dirty="0">
                <a:latin typeface="Calibri" panose="020F0502020204030204" pitchFamily="34" charset="0"/>
                <a:cs typeface="宋体" panose="02010600030101010101" pitchFamily="2" charset="-122"/>
              </a:rPr>
              <a:t>___________</a:t>
            </a:r>
            <a:r>
              <a:rPr lang="zh-CN" altLang="zh-CN" sz="2800" b="1" kern="0" dirty="0" smtClean="0">
                <a:latin typeface="Calibri" panose="020F0502020204030204" pitchFamily="34" charset="0"/>
                <a:cs typeface="宋体" panose="02010600030101010101" pitchFamily="2" charset="-122"/>
              </a:rPr>
              <a:t>，</a:t>
            </a:r>
            <a:endParaRPr lang="en-US" altLang="zh-CN" sz="2800" b="1" kern="0" dirty="0" smtClean="0">
              <a:latin typeface="Calibri" panose="020F0502020204030204" pitchFamily="34" charset="0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zh-CN" sz="2800" b="1" kern="0" dirty="0" smtClean="0">
                <a:latin typeface="Calibri" panose="020F0502020204030204" pitchFamily="34" charset="0"/>
                <a:cs typeface="宋体" panose="02010600030101010101" pitchFamily="2" charset="-122"/>
              </a:rPr>
              <a:t>汽车</a:t>
            </a:r>
            <a:r>
              <a:rPr lang="zh-CN" altLang="zh-CN" sz="2800" b="1" kern="0" dirty="0">
                <a:latin typeface="Calibri" panose="020F0502020204030204" pitchFamily="34" charset="0"/>
                <a:cs typeface="宋体" panose="02010600030101010101" pitchFamily="2" charset="-122"/>
              </a:rPr>
              <a:t>行驶了半个小时后．表盘的示</a:t>
            </a:r>
            <a:r>
              <a:rPr lang="zh-CN" altLang="zh-CN" sz="2800" b="1" kern="0" dirty="0" smtClean="0">
                <a:latin typeface="Calibri" panose="020F0502020204030204" pitchFamily="34" charset="0"/>
                <a:cs typeface="宋体" panose="02010600030101010101" pitchFamily="2" charset="-122"/>
              </a:rPr>
              <a:t>数如</a:t>
            </a:r>
            <a:r>
              <a:rPr lang="zh-CN" altLang="zh-CN" sz="2800" b="1" kern="0" dirty="0">
                <a:latin typeface="Calibri" panose="020F0502020204030204" pitchFamily="34" charset="0"/>
                <a:cs typeface="宋体" panose="02010600030101010101" pitchFamily="2" charset="-122"/>
              </a:rPr>
              <a:t>图</a:t>
            </a:r>
            <a:r>
              <a:rPr lang="en-US" altLang="zh-CN" sz="2800" b="1" kern="0" dirty="0">
                <a:latin typeface="Calibri" panose="020F0502020204030204" pitchFamily="34" charset="0"/>
                <a:cs typeface="宋体" panose="02010600030101010101" pitchFamily="2" charset="-122"/>
              </a:rPr>
              <a:t>1O</a:t>
            </a:r>
            <a:r>
              <a:rPr lang="zh-CN" altLang="zh-CN" sz="2800" b="1" kern="0" dirty="0">
                <a:latin typeface="Calibri" panose="020F0502020204030204" pitchFamily="34" charset="0"/>
                <a:cs typeface="宋体" panose="02010600030101010101" pitchFamily="2" charset="-122"/>
              </a:rPr>
              <a:t>乙所示，那么这</a:t>
            </a:r>
            <a:r>
              <a:rPr lang="zh-CN" altLang="zh-CN" sz="2800" b="1" kern="0" dirty="0" smtClean="0">
                <a:latin typeface="Calibri" panose="020F0502020204030204" pitchFamily="34" charset="0"/>
                <a:cs typeface="宋体" panose="02010600030101010101" pitchFamily="2" charset="-122"/>
              </a:rPr>
              <a:t>段时间</a:t>
            </a:r>
            <a:r>
              <a:rPr lang="zh-CN" altLang="zh-CN" sz="2800" b="1" kern="0" dirty="0">
                <a:latin typeface="Calibri" panose="020F0502020204030204" pitchFamily="34" charset="0"/>
                <a:cs typeface="宋体" panose="02010600030101010101" pitchFamily="2" charset="-122"/>
              </a:rPr>
              <a:t>内汽车行驶的平均速度为</a:t>
            </a:r>
            <a:r>
              <a:rPr lang="en-US" altLang="zh-CN" sz="2800" b="1" kern="0" dirty="0">
                <a:latin typeface="Calibri" panose="020F0502020204030204" pitchFamily="34" charset="0"/>
                <a:cs typeface="宋体" panose="02010600030101010101" pitchFamily="2" charset="-122"/>
              </a:rPr>
              <a:t>___________</a:t>
            </a:r>
            <a:r>
              <a:rPr lang="zh-CN" altLang="zh-CN" sz="2800" b="1" kern="0" dirty="0" smtClean="0">
                <a:latin typeface="Calibri" panose="020F0502020204030204" pitchFamily="34" charset="0"/>
                <a:cs typeface="宋体" panose="02010600030101010101" pitchFamily="2" charset="-122"/>
              </a:rPr>
              <a:t>．</a:t>
            </a:r>
            <a:endParaRPr lang="zh-CN" altLang="zh-CN" sz="2800" b="1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 cstate="print"/>
          <a:srcRect t="9766"/>
          <a:stretch/>
        </p:blipFill>
        <p:spPr>
          <a:xfrm>
            <a:off x="6456040" y="1707727"/>
            <a:ext cx="4896544" cy="2694032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3359696" y="507157"/>
            <a:ext cx="482453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zh-CN" altLang="en-US" sz="3600" b="1" dirty="0" smtClean="0">
                <a:ln w="12700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华文行楷" panose="02010800040101010101" pitchFamily="2" charset="-122"/>
                <a:ea typeface="华文行楷" panose="02010800040101010101" pitchFamily="2" charset="-122"/>
              </a:rPr>
              <a:t>考点三：运动的快慢</a:t>
            </a:r>
            <a:endParaRPr lang="zh-CN" altLang="en-US" sz="3600" b="1" dirty="0">
              <a:ln w="12700">
                <a:solidFill>
                  <a:srgbClr val="FFFF00"/>
                </a:solidFill>
                <a:prstDash val="solid"/>
              </a:ln>
              <a:solidFill>
                <a:srgbClr val="FF0000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</a:effectLst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19336" y="1122952"/>
            <a:ext cx="856895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zh-CN" altLang="en-US" sz="3200" b="1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命题点</a:t>
            </a:r>
            <a:r>
              <a:rPr lang="en-US" altLang="zh-CN" sz="3200" b="1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5</a:t>
            </a:r>
            <a:r>
              <a:rPr lang="zh-CN" altLang="en-US" sz="3200" b="1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：</a:t>
            </a:r>
            <a:r>
              <a:rPr lang="zh-CN" altLang="en-US" sz="3200" b="1" dirty="0" smtClean="0">
                <a:ln w="0"/>
                <a:solidFill>
                  <a:srgbClr val="0000FF"/>
                </a:solidFill>
                <a:effectLst>
                  <a:reflection blurRad="6350" stA="53000" endA="300" endPos="35500" dir="5400000" sy="-90000" algn="bl" rotWithShape="0"/>
                </a:effectLst>
              </a:rPr>
              <a:t>速度计算相关问题</a:t>
            </a:r>
            <a:r>
              <a:rPr lang="en-US" altLang="zh-CN" sz="3200" b="1" dirty="0" smtClean="0">
                <a:ln w="0"/>
                <a:solidFill>
                  <a:srgbClr val="0000FF"/>
                </a:solidFill>
                <a:effectLst>
                  <a:reflection blurRad="6350" stA="53000" endA="300" endPos="35500" dir="5400000" sy="-90000" algn="bl" rotWithShape="0"/>
                </a:effectLst>
              </a:rPr>
              <a:t>------</a:t>
            </a:r>
            <a:r>
              <a:rPr lang="zh-CN" altLang="en-US" sz="3200" b="1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速度表</a:t>
            </a:r>
            <a:endParaRPr lang="zh-CN" altLang="en-US" sz="3200" b="1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4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335360" y="1707727"/>
            <a:ext cx="763284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 b="1" dirty="0" smtClean="0"/>
              <a:t>2</a:t>
            </a:r>
            <a:r>
              <a:rPr lang="zh-CN" altLang="en-US" sz="3200" b="1" dirty="0" smtClean="0"/>
              <a:t>、如</a:t>
            </a:r>
            <a:r>
              <a:rPr lang="zh-CN" altLang="en-US" sz="3200" b="1" dirty="0"/>
              <a:t>图所示，为某同学乘坐出租车到达目的地时的出租车专用发票．则出租车在该段路程行驶的</a:t>
            </a:r>
            <a:r>
              <a:rPr lang="zh-CN" altLang="en-US" sz="3200" b="1" dirty="0" smtClean="0"/>
              <a:t>平均速度为</a:t>
            </a:r>
            <a:r>
              <a:rPr lang="zh-CN" altLang="en-US" sz="3200" b="1" dirty="0"/>
              <a:t>（　　）</a:t>
            </a:r>
          </a:p>
          <a:p>
            <a:pPr>
              <a:lnSpc>
                <a:spcPct val="150000"/>
              </a:lnSpc>
            </a:pPr>
            <a:r>
              <a:rPr lang="en-US" altLang="zh-CN" sz="3200" b="1" dirty="0"/>
              <a:t>A</a:t>
            </a:r>
            <a:r>
              <a:rPr lang="zh-CN" altLang="en-US" sz="3200" b="1" dirty="0"/>
              <a:t>．</a:t>
            </a:r>
            <a:r>
              <a:rPr lang="en-US" altLang="zh-CN" sz="3200" b="1" dirty="0"/>
              <a:t>1.2km/h	B</a:t>
            </a:r>
            <a:r>
              <a:rPr lang="zh-CN" altLang="en-US" sz="3200" b="1" dirty="0"/>
              <a:t>．</a:t>
            </a:r>
            <a:r>
              <a:rPr lang="en-US" altLang="zh-CN" sz="3200" b="1" dirty="0"/>
              <a:t>120km/h	</a:t>
            </a:r>
            <a:endParaRPr lang="en-US" altLang="zh-CN" sz="3200" b="1" dirty="0" smtClean="0"/>
          </a:p>
          <a:p>
            <a:pPr>
              <a:lnSpc>
                <a:spcPct val="150000"/>
              </a:lnSpc>
            </a:pPr>
            <a:r>
              <a:rPr lang="en-US" altLang="zh-CN" sz="3200" b="1" dirty="0" smtClean="0"/>
              <a:t>C</a:t>
            </a:r>
            <a:r>
              <a:rPr lang="zh-CN" altLang="en-US" sz="3200" b="1" dirty="0"/>
              <a:t>．</a:t>
            </a:r>
            <a:r>
              <a:rPr lang="en-US" altLang="zh-CN" sz="3200" b="1" dirty="0"/>
              <a:t>12m/s	</a:t>
            </a:r>
            <a:r>
              <a:rPr lang="en-US" altLang="zh-CN" sz="3200" b="1" dirty="0" smtClean="0"/>
              <a:t>          D</a:t>
            </a:r>
            <a:r>
              <a:rPr lang="zh-CN" altLang="en-US" sz="3200" b="1" dirty="0"/>
              <a:t>．</a:t>
            </a:r>
            <a:r>
              <a:rPr lang="en-US" altLang="zh-CN" sz="3200" b="1" dirty="0"/>
              <a:t>20m/s</a:t>
            </a:r>
            <a:endParaRPr lang="zh-CN" altLang="en-US" sz="3200" b="1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28248" y="1969418"/>
            <a:ext cx="2826338" cy="3574487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771964" y="3296838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D</a:t>
            </a:r>
            <a:endParaRPr lang="zh-CN" altLang="en-US" sz="3200" dirty="0">
              <a:solidFill>
                <a:srgbClr val="FF0000"/>
              </a:solidFill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359696" y="507157"/>
            <a:ext cx="482453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zh-CN" altLang="en-US" sz="3600" b="1" dirty="0" smtClean="0">
                <a:ln w="12700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华文行楷" panose="02010800040101010101" pitchFamily="2" charset="-122"/>
                <a:ea typeface="华文行楷" panose="02010800040101010101" pitchFamily="2" charset="-122"/>
              </a:rPr>
              <a:t>考点三：运动的快慢</a:t>
            </a:r>
            <a:endParaRPr lang="zh-CN" altLang="en-US" sz="3600" b="1" dirty="0">
              <a:ln w="12700">
                <a:solidFill>
                  <a:srgbClr val="FFFF00"/>
                </a:solidFill>
                <a:prstDash val="solid"/>
              </a:ln>
              <a:solidFill>
                <a:srgbClr val="FF0000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</a:effectLst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19336" y="1122952"/>
            <a:ext cx="914501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zh-CN" altLang="en-US" sz="3200" b="1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命题点</a:t>
            </a:r>
            <a:r>
              <a:rPr lang="en-US" altLang="zh-CN" sz="3200" b="1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5</a:t>
            </a:r>
            <a:r>
              <a:rPr lang="zh-CN" altLang="en-US" sz="3200" b="1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：</a:t>
            </a:r>
            <a:r>
              <a:rPr lang="zh-CN" altLang="en-US" sz="3200" b="1" dirty="0" smtClean="0">
                <a:ln w="0"/>
                <a:solidFill>
                  <a:srgbClr val="0000FF"/>
                </a:solidFill>
                <a:effectLst>
                  <a:reflection blurRad="6350" stA="53000" endA="300" endPos="35500" dir="5400000" sy="-90000" algn="bl" rotWithShape="0"/>
                </a:effectLst>
              </a:rPr>
              <a:t>速度计算相关问题</a:t>
            </a:r>
            <a:r>
              <a:rPr lang="en-US" altLang="zh-CN" sz="3200" b="1" dirty="0" smtClean="0">
                <a:ln w="0"/>
                <a:solidFill>
                  <a:srgbClr val="0000FF"/>
                </a:solidFill>
                <a:effectLst>
                  <a:reflection blurRad="6350" stA="53000" endA="300" endPos="35500" dir="5400000" sy="-90000" algn="bl" rotWithShape="0"/>
                </a:effectLst>
              </a:rPr>
              <a:t>------ </a:t>
            </a:r>
            <a:r>
              <a:rPr lang="zh-CN" altLang="en-US" sz="3200" b="1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出租车发票</a:t>
            </a:r>
            <a:endParaRPr lang="zh-CN" altLang="en-US" sz="3200" b="1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70424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59024" y="1772816"/>
            <a:ext cx="118093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 b="1" dirty="0" smtClean="0"/>
              <a:t>3</a:t>
            </a:r>
            <a:r>
              <a:rPr lang="zh-CN" altLang="en-US" sz="3200" b="1" dirty="0" smtClean="0"/>
              <a:t>、甲</a:t>
            </a:r>
            <a:r>
              <a:rPr lang="zh-CN" altLang="en-US" sz="3200" b="1" dirty="0"/>
              <a:t>、乙两物体都做匀速直线运动．甲、乙经过的路程之比</a:t>
            </a:r>
            <a:r>
              <a:rPr lang="zh-CN" altLang="en-US" sz="3200" b="1" dirty="0" smtClean="0"/>
              <a:t>为</a:t>
            </a:r>
            <a:endParaRPr lang="en-US" altLang="zh-CN" sz="3200" b="1" dirty="0" smtClean="0"/>
          </a:p>
          <a:p>
            <a:pPr>
              <a:lnSpc>
                <a:spcPct val="150000"/>
              </a:lnSpc>
            </a:pPr>
            <a:r>
              <a:rPr lang="en-US" altLang="zh-CN" sz="3200" b="1" dirty="0" smtClean="0"/>
              <a:t>1</a:t>
            </a:r>
            <a:r>
              <a:rPr lang="zh-CN" altLang="en-US" sz="3200" b="1" dirty="0"/>
              <a:t>：</a:t>
            </a:r>
            <a:r>
              <a:rPr lang="en-US" altLang="zh-CN" sz="3200" b="1" dirty="0"/>
              <a:t>2</a:t>
            </a:r>
            <a:r>
              <a:rPr lang="zh-CN" altLang="en-US" sz="3200" b="1" dirty="0"/>
              <a:t>，所用的时间之比为</a:t>
            </a:r>
            <a:r>
              <a:rPr lang="en-US" altLang="zh-CN" sz="3200" b="1" dirty="0"/>
              <a:t>1</a:t>
            </a:r>
            <a:r>
              <a:rPr lang="zh-CN" altLang="en-US" sz="3200" b="1" dirty="0"/>
              <a:t>：</a:t>
            </a:r>
            <a:r>
              <a:rPr lang="en-US" altLang="zh-CN" sz="3200" b="1" dirty="0"/>
              <a:t>4</a:t>
            </a:r>
            <a:r>
              <a:rPr lang="zh-CN" altLang="en-US" sz="3200" b="1" dirty="0"/>
              <a:t>，则甲乙的速度之比为（　　）</a:t>
            </a:r>
          </a:p>
          <a:p>
            <a:pPr>
              <a:lnSpc>
                <a:spcPct val="150000"/>
              </a:lnSpc>
            </a:pPr>
            <a:r>
              <a:rPr lang="en-US" altLang="zh-CN" sz="3200" b="1" dirty="0" smtClean="0"/>
              <a:t>     A</a:t>
            </a:r>
            <a:r>
              <a:rPr lang="zh-CN" altLang="en-US" sz="3200" b="1" dirty="0"/>
              <a:t>．</a:t>
            </a:r>
            <a:r>
              <a:rPr lang="en-US" altLang="zh-CN" sz="3200" b="1" dirty="0"/>
              <a:t>1</a:t>
            </a:r>
            <a:r>
              <a:rPr lang="zh-CN" altLang="en-US" sz="3200" b="1" dirty="0"/>
              <a:t>：</a:t>
            </a:r>
            <a:r>
              <a:rPr lang="en-US" altLang="zh-CN" sz="3200" b="1" dirty="0"/>
              <a:t>2	</a:t>
            </a:r>
            <a:r>
              <a:rPr lang="en-US" altLang="zh-CN" sz="3200" b="1" dirty="0" smtClean="0"/>
              <a:t>    B</a:t>
            </a:r>
            <a:r>
              <a:rPr lang="zh-CN" altLang="en-US" sz="3200" b="1" dirty="0"/>
              <a:t>．</a:t>
            </a:r>
            <a:r>
              <a:rPr lang="en-US" altLang="zh-CN" sz="3200" b="1" dirty="0"/>
              <a:t>8</a:t>
            </a:r>
            <a:r>
              <a:rPr lang="zh-CN" altLang="en-US" sz="3200" b="1" dirty="0"/>
              <a:t>：</a:t>
            </a:r>
            <a:r>
              <a:rPr lang="en-US" altLang="zh-CN" sz="3200" b="1" dirty="0"/>
              <a:t>1	</a:t>
            </a:r>
            <a:r>
              <a:rPr lang="en-US" altLang="zh-CN" sz="3200" b="1" dirty="0" smtClean="0"/>
              <a:t>      C</a:t>
            </a:r>
            <a:r>
              <a:rPr lang="zh-CN" altLang="en-US" sz="3200" b="1" dirty="0"/>
              <a:t>．</a:t>
            </a:r>
            <a:r>
              <a:rPr lang="en-US" altLang="zh-CN" sz="3200" b="1" dirty="0"/>
              <a:t>2</a:t>
            </a:r>
            <a:r>
              <a:rPr lang="zh-CN" altLang="en-US" sz="3200" b="1" dirty="0"/>
              <a:t>：</a:t>
            </a:r>
            <a:r>
              <a:rPr lang="en-US" altLang="zh-CN" sz="3200" b="1" dirty="0"/>
              <a:t>1	</a:t>
            </a:r>
            <a:r>
              <a:rPr lang="en-US" altLang="zh-CN" sz="3200" b="1" dirty="0" smtClean="0"/>
              <a:t>   D</a:t>
            </a:r>
            <a:r>
              <a:rPr lang="zh-CN" altLang="en-US" sz="3200" b="1" dirty="0"/>
              <a:t>．</a:t>
            </a:r>
            <a:r>
              <a:rPr lang="en-US" altLang="zh-CN" sz="3200" b="1" dirty="0"/>
              <a:t>1</a:t>
            </a:r>
            <a:r>
              <a:rPr lang="zh-CN" altLang="en-US" sz="3200" b="1" dirty="0"/>
              <a:t>：</a:t>
            </a:r>
            <a:r>
              <a:rPr lang="en-US" altLang="zh-CN" sz="3200" b="1" dirty="0"/>
              <a:t>8</a:t>
            </a:r>
            <a:endParaRPr lang="zh-CN" altLang="en-US" sz="3200" b="1" dirty="0"/>
          </a:p>
        </p:txBody>
      </p:sp>
      <p:sp>
        <p:nvSpPr>
          <p:cNvPr id="6" name="文本框 5"/>
          <p:cNvSpPr txBox="1"/>
          <p:nvPr/>
        </p:nvSpPr>
        <p:spPr>
          <a:xfrm>
            <a:off x="10315056" y="2650997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C</a:t>
            </a:r>
            <a:endParaRPr lang="zh-CN" altLang="en-US" sz="3200" dirty="0">
              <a:solidFill>
                <a:srgbClr val="FF0000"/>
              </a:solidFill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3359696" y="507157"/>
            <a:ext cx="482453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zh-CN" altLang="en-US" sz="3600" b="1" dirty="0" smtClean="0">
                <a:ln w="12700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华文行楷" panose="02010800040101010101" pitchFamily="2" charset="-122"/>
                <a:ea typeface="华文行楷" panose="02010800040101010101" pitchFamily="2" charset="-122"/>
              </a:rPr>
              <a:t>考点三：运动的快慢</a:t>
            </a:r>
            <a:endParaRPr lang="zh-CN" altLang="en-US" sz="3600" b="1" dirty="0">
              <a:ln w="12700">
                <a:solidFill>
                  <a:srgbClr val="FFFF00"/>
                </a:solidFill>
                <a:prstDash val="solid"/>
              </a:ln>
              <a:solidFill>
                <a:srgbClr val="FF0000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</a:effectLst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19336" y="1122952"/>
            <a:ext cx="914501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zh-CN" altLang="en-US" sz="3200" b="1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命题点</a:t>
            </a:r>
            <a:r>
              <a:rPr lang="en-US" altLang="zh-CN" sz="3200" b="1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5</a:t>
            </a:r>
            <a:r>
              <a:rPr lang="zh-CN" altLang="en-US" sz="3200" b="1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：</a:t>
            </a:r>
            <a:r>
              <a:rPr lang="zh-CN" altLang="en-US" sz="3200" b="1" dirty="0" smtClean="0">
                <a:ln w="0"/>
                <a:solidFill>
                  <a:srgbClr val="0000FF"/>
                </a:solidFill>
                <a:effectLst>
                  <a:reflection blurRad="6350" stA="53000" endA="300" endPos="35500" dir="5400000" sy="-90000" algn="bl" rotWithShape="0"/>
                </a:effectLst>
              </a:rPr>
              <a:t>速度计算相关问题</a:t>
            </a:r>
            <a:r>
              <a:rPr lang="en-US" altLang="zh-CN" sz="3200" b="1" dirty="0" smtClean="0">
                <a:ln w="0"/>
                <a:solidFill>
                  <a:srgbClr val="0000FF"/>
                </a:solidFill>
                <a:effectLst>
                  <a:reflection blurRad="6350" stA="53000" endA="300" endPos="35500" dir="5400000" sy="-90000" algn="bl" rotWithShape="0"/>
                </a:effectLst>
              </a:rPr>
              <a:t>------ </a:t>
            </a:r>
            <a:r>
              <a:rPr lang="zh-CN" altLang="en-US" sz="3200" b="1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比值问题</a:t>
            </a:r>
            <a:endParaRPr lang="zh-CN" altLang="en-US" sz="3200" b="1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82743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335360" y="1707727"/>
            <a:ext cx="11449272" cy="19575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 smtClean="0"/>
              <a:t>4</a:t>
            </a:r>
            <a:r>
              <a:rPr lang="zh-CN" altLang="en-US" sz="2800" b="1" dirty="0" smtClean="0"/>
              <a:t>、</a:t>
            </a:r>
            <a:r>
              <a:rPr lang="zh-CN" altLang="zh-CN" sz="2800" b="1" dirty="0">
                <a:solidFill>
                  <a:srgbClr val="FF0000"/>
                </a:solidFill>
              </a:rPr>
              <a:t>（</a:t>
            </a:r>
            <a:r>
              <a:rPr lang="en-US" altLang="zh-CN" sz="2800" b="1" dirty="0">
                <a:solidFill>
                  <a:srgbClr val="FF0000"/>
                </a:solidFill>
              </a:rPr>
              <a:t>2016•</a:t>
            </a:r>
            <a:r>
              <a:rPr lang="zh-CN" altLang="zh-CN" sz="2800" b="1" dirty="0">
                <a:solidFill>
                  <a:srgbClr val="FF0000"/>
                </a:solidFill>
              </a:rPr>
              <a:t>薛城期中）</a:t>
            </a:r>
            <a:r>
              <a:rPr lang="zh-CN" altLang="en-US" sz="2800" b="1" dirty="0" smtClean="0"/>
              <a:t>一</a:t>
            </a:r>
            <a:r>
              <a:rPr lang="zh-CN" altLang="en-US" sz="2800" b="1" dirty="0"/>
              <a:t>辆长</a:t>
            </a:r>
            <a:r>
              <a:rPr lang="en-US" altLang="zh-CN" sz="2800" b="1" dirty="0"/>
              <a:t>30m</a:t>
            </a:r>
            <a:r>
              <a:rPr lang="zh-CN" altLang="en-US" sz="2800" b="1" dirty="0"/>
              <a:t>的大型平板车，在匀速通过</a:t>
            </a:r>
            <a:r>
              <a:rPr lang="en-US" altLang="zh-CN" sz="2800" b="1" dirty="0"/>
              <a:t>70m</a:t>
            </a:r>
            <a:r>
              <a:rPr lang="zh-CN" altLang="en-US" sz="2800" b="1" dirty="0"/>
              <a:t>长的大桥时，所用时间是</a:t>
            </a:r>
            <a:r>
              <a:rPr lang="en-US" altLang="zh-CN" sz="2800" b="1" dirty="0"/>
              <a:t>10s</a:t>
            </a:r>
            <a:r>
              <a:rPr lang="zh-CN" altLang="en-US" sz="2800" b="1" dirty="0" smtClean="0"/>
              <a:t>，该平板车的行驶速度为（        ）</a:t>
            </a:r>
            <a:endParaRPr lang="en-US" altLang="zh-CN" sz="2800" b="1" dirty="0" smtClean="0"/>
          </a:p>
          <a:p>
            <a:pPr>
              <a:lnSpc>
                <a:spcPct val="150000"/>
              </a:lnSpc>
            </a:pPr>
            <a:r>
              <a:rPr lang="en-US" altLang="zh-CN" sz="2800" b="1" dirty="0" smtClean="0"/>
              <a:t>   A</a:t>
            </a:r>
            <a:r>
              <a:rPr lang="zh-CN" altLang="en-US" sz="2800" b="1" dirty="0" smtClean="0"/>
              <a:t>．</a:t>
            </a:r>
            <a:r>
              <a:rPr lang="en-US" altLang="zh-CN" sz="2800" b="1" dirty="0" smtClean="0"/>
              <a:t>10m/s</a:t>
            </a:r>
            <a:r>
              <a:rPr lang="en-US" altLang="zh-CN" sz="2800" b="1" dirty="0"/>
              <a:t>	    </a:t>
            </a:r>
            <a:r>
              <a:rPr lang="en-US" altLang="zh-CN" sz="2800" b="1" dirty="0" smtClean="0"/>
              <a:t>   </a:t>
            </a:r>
            <a:r>
              <a:rPr lang="en-US" altLang="zh-CN" sz="2800" b="1" dirty="0"/>
              <a:t>B</a:t>
            </a:r>
            <a:r>
              <a:rPr lang="zh-CN" altLang="en-US" sz="2800" b="1" dirty="0" smtClean="0"/>
              <a:t>．</a:t>
            </a:r>
            <a:r>
              <a:rPr lang="en-US" altLang="zh-CN" sz="2800" b="1" dirty="0" smtClean="0"/>
              <a:t>7m/s</a:t>
            </a:r>
            <a:r>
              <a:rPr lang="en-US" altLang="zh-CN" sz="2800" b="1" dirty="0"/>
              <a:t>	C</a:t>
            </a:r>
            <a:r>
              <a:rPr lang="zh-CN" altLang="en-US" sz="2800" b="1" dirty="0" smtClean="0"/>
              <a:t>．</a:t>
            </a:r>
            <a:r>
              <a:rPr lang="en-US" altLang="zh-CN" sz="2800" b="1" dirty="0"/>
              <a:t> </a:t>
            </a:r>
            <a:r>
              <a:rPr lang="en-US" altLang="zh-CN" sz="2800" b="1" dirty="0" smtClean="0"/>
              <a:t>3m/s      </a:t>
            </a:r>
            <a:r>
              <a:rPr lang="en-US" altLang="zh-CN" sz="2800" b="1" dirty="0"/>
              <a:t>	D</a:t>
            </a:r>
            <a:r>
              <a:rPr lang="zh-CN" altLang="en-US" sz="2800" b="1" dirty="0" smtClean="0"/>
              <a:t>．</a:t>
            </a:r>
            <a:r>
              <a:rPr lang="en-US" altLang="zh-CN" sz="2800" b="1" dirty="0"/>
              <a:t> </a:t>
            </a:r>
            <a:r>
              <a:rPr lang="en-US" altLang="zh-CN" sz="2800" b="1" dirty="0" smtClean="0"/>
              <a:t>4m/s</a:t>
            </a:r>
            <a:endParaRPr lang="zh-CN" altLang="en-US" sz="2800" b="1" dirty="0"/>
          </a:p>
        </p:txBody>
      </p:sp>
      <p:sp>
        <p:nvSpPr>
          <p:cNvPr id="5" name="矩形 4"/>
          <p:cNvSpPr/>
          <p:nvPr/>
        </p:nvSpPr>
        <p:spPr>
          <a:xfrm>
            <a:off x="3359696" y="507157"/>
            <a:ext cx="482453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zh-CN" altLang="en-US" sz="3600" b="1" dirty="0" smtClean="0">
                <a:ln w="12700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华文行楷" panose="02010800040101010101" pitchFamily="2" charset="-122"/>
                <a:ea typeface="华文行楷" panose="02010800040101010101" pitchFamily="2" charset="-122"/>
              </a:rPr>
              <a:t>考点三：运动的快慢</a:t>
            </a:r>
            <a:endParaRPr lang="zh-CN" altLang="en-US" sz="3600" b="1" dirty="0">
              <a:ln w="12700">
                <a:solidFill>
                  <a:srgbClr val="FFFF00"/>
                </a:solidFill>
                <a:prstDash val="solid"/>
              </a:ln>
              <a:solidFill>
                <a:srgbClr val="FF0000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</a:effectLst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19336" y="1122952"/>
            <a:ext cx="1166529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zh-CN" altLang="en-US" sz="3200" b="1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命题点</a:t>
            </a:r>
            <a:r>
              <a:rPr lang="en-US" altLang="zh-CN" sz="3200" b="1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5</a:t>
            </a:r>
            <a:r>
              <a:rPr lang="zh-CN" altLang="en-US" sz="3200" b="1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：</a:t>
            </a:r>
            <a:r>
              <a:rPr lang="zh-CN" altLang="en-US" sz="3200" b="1" dirty="0" smtClean="0">
                <a:ln w="0"/>
                <a:solidFill>
                  <a:srgbClr val="0000FF"/>
                </a:solidFill>
                <a:effectLst>
                  <a:reflection blurRad="6350" stA="53000" endA="300" endPos="35500" dir="5400000" sy="-90000" algn="bl" rotWithShape="0"/>
                </a:effectLst>
              </a:rPr>
              <a:t>速度计算相关问题</a:t>
            </a:r>
            <a:r>
              <a:rPr lang="en-US" altLang="zh-CN" sz="3200" b="1" dirty="0" smtClean="0">
                <a:ln w="0"/>
                <a:solidFill>
                  <a:srgbClr val="0000FF"/>
                </a:solidFill>
                <a:effectLst>
                  <a:reflection blurRad="6350" stA="53000" endA="300" endPos="35500" dir="5400000" sy="-90000" algn="bl" rotWithShape="0"/>
                </a:effectLst>
              </a:rPr>
              <a:t>------</a:t>
            </a:r>
            <a:r>
              <a:rPr lang="zh-CN" altLang="en-US" sz="3200" b="1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火车过大桥（山洞）问题</a:t>
            </a:r>
            <a:endParaRPr lang="zh-CN" altLang="en-US" sz="3200" b="1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7" name="矩形 6"/>
          <p:cNvSpPr/>
          <p:nvPr/>
        </p:nvSpPr>
        <p:spPr>
          <a:xfrm>
            <a:off x="227348" y="4077072"/>
            <a:ext cx="11449272" cy="19575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 smtClean="0">
                <a:solidFill>
                  <a:srgbClr val="FF0000"/>
                </a:solidFill>
              </a:rPr>
              <a:t>【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拓展</a:t>
            </a:r>
            <a:r>
              <a:rPr lang="en-US" altLang="zh-CN" sz="2800" b="1" dirty="0" smtClean="0">
                <a:solidFill>
                  <a:srgbClr val="FF0000"/>
                </a:solidFill>
              </a:rPr>
              <a:t>】</a:t>
            </a:r>
            <a:r>
              <a:rPr lang="zh-CN" altLang="en-US" sz="2800" b="1" dirty="0" smtClean="0"/>
              <a:t>它</a:t>
            </a:r>
            <a:r>
              <a:rPr lang="zh-CN" altLang="en-US" sz="2800" b="1" dirty="0"/>
              <a:t>以同样的速度通过另一座桥，用了</a:t>
            </a:r>
            <a:r>
              <a:rPr lang="en-US" altLang="zh-CN" sz="2800" b="1" dirty="0"/>
              <a:t>20s</a:t>
            </a:r>
            <a:r>
              <a:rPr lang="zh-CN" altLang="en-US" sz="2800" b="1" dirty="0"/>
              <a:t>的时间，那么这座桥的长度是（　　</a:t>
            </a:r>
            <a:r>
              <a:rPr lang="zh-CN" altLang="en-US" sz="2800" b="1" dirty="0" smtClean="0"/>
              <a:t>）</a:t>
            </a:r>
            <a:r>
              <a:rPr lang="en-US" altLang="zh-CN" sz="2800" b="1" dirty="0"/>
              <a:t> </a:t>
            </a:r>
            <a:endParaRPr lang="en-US" altLang="zh-CN" sz="2800" b="1" dirty="0" smtClean="0"/>
          </a:p>
          <a:p>
            <a:pPr>
              <a:lnSpc>
                <a:spcPct val="150000"/>
              </a:lnSpc>
            </a:pPr>
            <a:r>
              <a:rPr lang="en-US" altLang="zh-CN" sz="2800" b="1" dirty="0" smtClean="0"/>
              <a:t>A</a:t>
            </a:r>
            <a:r>
              <a:rPr lang="zh-CN" altLang="en-US" sz="2800" b="1" dirty="0"/>
              <a:t>．</a:t>
            </a:r>
            <a:r>
              <a:rPr lang="en-US" altLang="zh-CN" sz="2800" b="1" dirty="0"/>
              <a:t>140m	      B</a:t>
            </a:r>
            <a:r>
              <a:rPr lang="zh-CN" altLang="en-US" sz="2800" b="1" dirty="0"/>
              <a:t>．</a:t>
            </a:r>
            <a:r>
              <a:rPr lang="en-US" altLang="zh-CN" sz="2800" b="1" dirty="0"/>
              <a:t>170m	C</a:t>
            </a:r>
            <a:r>
              <a:rPr lang="zh-CN" altLang="en-US" sz="2800" b="1" dirty="0"/>
              <a:t>．</a:t>
            </a:r>
            <a:r>
              <a:rPr lang="en-US" altLang="zh-CN" sz="2800" b="1" dirty="0"/>
              <a:t>200m	D</a:t>
            </a:r>
            <a:r>
              <a:rPr lang="zh-CN" altLang="en-US" sz="2800" b="1" dirty="0"/>
              <a:t>．</a:t>
            </a:r>
            <a:r>
              <a:rPr lang="en-US" altLang="zh-CN" sz="2800" b="1" dirty="0"/>
              <a:t>230m</a:t>
            </a:r>
            <a:endParaRPr lang="zh-CN" alt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3724514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502616" y="1707773"/>
            <a:ext cx="1036915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 smtClean="0"/>
              <a:t>1.  </a:t>
            </a:r>
            <a:r>
              <a:rPr lang="zh-CN" altLang="en-US" sz="2800" b="1" dirty="0" smtClean="0"/>
              <a:t>请</a:t>
            </a:r>
            <a:r>
              <a:rPr lang="zh-CN" altLang="en-US" sz="2800" b="1" dirty="0"/>
              <a:t>填上合适的单位或数值：</a:t>
            </a:r>
          </a:p>
          <a:p>
            <a:pPr>
              <a:lnSpc>
                <a:spcPct val="150000"/>
              </a:lnSpc>
            </a:pPr>
            <a:r>
              <a:rPr lang="zh-CN" altLang="en-US" sz="2800" b="1" dirty="0"/>
              <a:t>（</a:t>
            </a:r>
            <a:r>
              <a:rPr lang="en-US" altLang="zh-CN" sz="2800" b="1" dirty="0"/>
              <a:t>1</a:t>
            </a:r>
            <a:r>
              <a:rPr lang="zh-CN" altLang="en-US" sz="2800" b="1" dirty="0"/>
              <a:t>）在高速公路上行驶的汽车速度为</a:t>
            </a:r>
            <a:r>
              <a:rPr lang="en-US" altLang="zh-CN" sz="2800" b="1" dirty="0"/>
              <a:t>30 </a:t>
            </a:r>
            <a:r>
              <a:rPr lang="en-US" altLang="zh-CN" sz="2800" b="1" dirty="0" smtClean="0"/>
              <a:t>_______</a:t>
            </a:r>
            <a:r>
              <a:rPr lang="zh-CN" altLang="en-US" sz="2800" b="1" dirty="0" smtClean="0"/>
              <a:t>；</a:t>
            </a:r>
            <a:endParaRPr lang="zh-CN" altLang="en-US" sz="2800" b="1" dirty="0"/>
          </a:p>
          <a:p>
            <a:pPr>
              <a:lnSpc>
                <a:spcPct val="150000"/>
              </a:lnSpc>
            </a:pPr>
            <a:r>
              <a:rPr lang="zh-CN" altLang="en-US" sz="2800" b="1" dirty="0"/>
              <a:t>（</a:t>
            </a:r>
            <a:r>
              <a:rPr lang="en-US" altLang="zh-CN" sz="2800" b="1" dirty="0"/>
              <a:t>2</a:t>
            </a:r>
            <a:r>
              <a:rPr lang="zh-CN" altLang="en-US" sz="2800" b="1" dirty="0"/>
              <a:t>）人的头发直径约为</a:t>
            </a:r>
            <a:r>
              <a:rPr lang="en-US" altLang="zh-CN" sz="2800" b="1" dirty="0" smtClean="0"/>
              <a:t>70_____ </a:t>
            </a:r>
            <a:r>
              <a:rPr lang="zh-CN" altLang="en-US" sz="2800" b="1" dirty="0"/>
              <a:t>；</a:t>
            </a:r>
          </a:p>
          <a:p>
            <a:pPr>
              <a:lnSpc>
                <a:spcPct val="150000"/>
              </a:lnSpc>
            </a:pPr>
            <a:r>
              <a:rPr lang="zh-CN" altLang="en-US" sz="2800" b="1" dirty="0"/>
              <a:t>（</a:t>
            </a:r>
            <a:r>
              <a:rPr lang="en-US" altLang="zh-CN" sz="2800" b="1" dirty="0"/>
              <a:t>3</a:t>
            </a:r>
            <a:r>
              <a:rPr lang="zh-CN" altLang="en-US" sz="2800" b="1" dirty="0"/>
              <a:t>）我们学校教学楼每层的高度约</a:t>
            </a:r>
            <a:r>
              <a:rPr lang="zh-CN" altLang="en-US" sz="2800" b="1" dirty="0" smtClean="0"/>
              <a:t>为</a:t>
            </a:r>
            <a:r>
              <a:rPr lang="en-US" altLang="zh-CN" sz="2800" b="1" dirty="0" smtClean="0"/>
              <a:t>_________m</a:t>
            </a:r>
            <a:r>
              <a:rPr lang="zh-CN" altLang="en-US" sz="2800" b="1" dirty="0"/>
              <a:t>．</a:t>
            </a:r>
          </a:p>
        </p:txBody>
      </p:sp>
      <p:sp>
        <p:nvSpPr>
          <p:cNvPr id="6" name="矩形 5"/>
          <p:cNvSpPr/>
          <p:nvPr/>
        </p:nvSpPr>
        <p:spPr>
          <a:xfrm>
            <a:off x="446260" y="5686986"/>
            <a:ext cx="89476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1"/>
            <a:r>
              <a:rPr lang="en-US" altLang="zh-CN" sz="2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4.  72km/h</a:t>
            </a:r>
            <a:r>
              <a:rPr lang="en-US" altLang="zh-CN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=</a:t>
            </a:r>
            <a:r>
              <a:rPr lang="en-US" altLang="zh-CN" sz="2800" b="1" dirty="0">
                <a:solidFill>
                  <a:srgbClr val="127176"/>
                </a:solidFill>
                <a:latin typeface="Times New Roman" panose="02020603050405020304" pitchFamily="18" charset="0"/>
              </a:rPr>
              <a:t> </a:t>
            </a:r>
            <a:r>
              <a:rPr lang="en-US" altLang="zh-CN" sz="2800" b="1" dirty="0" smtClean="0">
                <a:solidFill>
                  <a:srgbClr val="127176"/>
                </a:solidFill>
                <a:latin typeface="Times New Roman" panose="02020603050405020304" pitchFamily="18" charset="0"/>
              </a:rPr>
              <a:t>______</a:t>
            </a:r>
            <a:r>
              <a:rPr lang="en-US" altLang="zh-CN" sz="2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m/s</a:t>
            </a: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；</a:t>
            </a:r>
            <a:r>
              <a:rPr lang="en-US" altLang="zh-CN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5m/s</a:t>
            </a:r>
            <a:r>
              <a:rPr lang="en-US" altLang="zh-CN" sz="2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=_____km/h</a:t>
            </a: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．</a:t>
            </a:r>
            <a:endParaRPr lang="zh-CN" altLang="en-US" sz="2800" b="1" dirty="0"/>
          </a:p>
        </p:txBody>
      </p:sp>
      <p:sp>
        <p:nvSpPr>
          <p:cNvPr id="7" name="矩形 6"/>
          <p:cNvSpPr/>
          <p:nvPr/>
        </p:nvSpPr>
        <p:spPr>
          <a:xfrm>
            <a:off x="446260" y="4455694"/>
            <a:ext cx="98982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1"/>
            <a:r>
              <a:rPr lang="en-US" altLang="zh-CN" sz="2800" b="1" dirty="0" smtClean="0"/>
              <a:t>2.   9×10</a:t>
            </a:r>
            <a:r>
              <a:rPr lang="en-US" altLang="zh-CN" sz="2800" b="1" baseline="30000" dirty="0" smtClean="0"/>
              <a:t>-5</a:t>
            </a:r>
            <a:r>
              <a:rPr lang="en-US" altLang="zh-CN" sz="2800" b="1" dirty="0" smtClean="0"/>
              <a:t>m=__________mm        </a:t>
            </a:r>
            <a:r>
              <a:rPr lang="el-GR" altLang="zh-CN" sz="2800" b="1" dirty="0" smtClean="0"/>
              <a:t>7</a:t>
            </a:r>
            <a:r>
              <a:rPr lang="en-US" altLang="zh-CN" sz="2800" b="1" dirty="0" smtClean="0"/>
              <a:t>.</a:t>
            </a:r>
            <a:r>
              <a:rPr lang="el-GR" altLang="zh-CN" sz="2800" b="1" dirty="0" smtClean="0"/>
              <a:t>5</a:t>
            </a:r>
            <a:r>
              <a:rPr lang="en-US" altLang="zh-CN" sz="2800" dirty="0" smtClean="0"/>
              <a:t>×10</a:t>
            </a:r>
            <a:r>
              <a:rPr lang="en-US" altLang="zh-CN" sz="2800" baseline="30000" dirty="0" smtClean="0"/>
              <a:t>8</a:t>
            </a:r>
            <a:r>
              <a:rPr lang="el-GR" altLang="zh-CN" sz="2800" b="1" dirty="0" smtClean="0"/>
              <a:t>μ</a:t>
            </a:r>
            <a:r>
              <a:rPr lang="en-US" altLang="zh-CN" sz="2800" b="1" dirty="0"/>
              <a:t>m= </a:t>
            </a:r>
            <a:r>
              <a:rPr lang="en-US" altLang="zh-CN" sz="2800" b="1" dirty="0" smtClean="0"/>
              <a:t>___________m</a:t>
            </a:r>
            <a:endParaRPr lang="zh-CN" altLang="en-US" sz="2800" b="1" dirty="0"/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6960096" y="2277160"/>
            <a:ext cx="1296144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m/s</a:t>
            </a:r>
            <a:endParaRPr kumimoji="0" lang="zh-CN" altLang="zh-CN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4697756" y="2812334"/>
            <a:ext cx="999288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um</a:t>
            </a:r>
            <a:endParaRPr kumimoji="0" lang="zh-CN" altLang="zh-CN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7139890" y="3581775"/>
            <a:ext cx="654099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kumimoji="0" lang="zh-CN" altLang="zh-CN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2842883" y="4348158"/>
            <a:ext cx="144462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1" dirty="0" smtClean="0">
                <a:solidFill>
                  <a:srgbClr val="FF0000"/>
                </a:solidFill>
              </a:rPr>
              <a:t>9×10</a:t>
            </a:r>
            <a:r>
              <a:rPr lang="en-US" altLang="zh-CN" sz="3200" b="1" baseline="30000" dirty="0" smtClean="0">
                <a:solidFill>
                  <a:srgbClr val="FF0000"/>
                </a:solidFill>
              </a:rPr>
              <a:t>-2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7793989" y="4409056"/>
            <a:ext cx="167866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1" dirty="0" smtClean="0">
                <a:solidFill>
                  <a:srgbClr val="FF0000"/>
                </a:solidFill>
              </a:rPr>
              <a:t>7.5×10</a:t>
            </a:r>
            <a:r>
              <a:rPr lang="en-US" altLang="zh-CN" sz="3200" b="1" baseline="30000" dirty="0">
                <a:solidFill>
                  <a:srgbClr val="FF0000"/>
                </a:solidFill>
              </a:rPr>
              <a:t>2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2687437" y="5617944"/>
            <a:ext cx="60144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1" dirty="0" smtClean="0">
                <a:solidFill>
                  <a:srgbClr val="FF0000"/>
                </a:solidFill>
              </a:rPr>
              <a:t>20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5530061" y="5625431"/>
            <a:ext cx="60144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1" dirty="0" smtClean="0">
                <a:solidFill>
                  <a:srgbClr val="FF0000"/>
                </a:solidFill>
              </a:rPr>
              <a:t>18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3113468" y="496279"/>
            <a:ext cx="58657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 smtClean="0">
                <a:ln w="12700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华文行楷" panose="02010800040101010101" pitchFamily="2" charset="-122"/>
                <a:ea typeface="华文行楷" panose="02010800040101010101" pitchFamily="2" charset="-122"/>
              </a:rPr>
              <a:t>考点一：长度和时间的测量</a:t>
            </a:r>
            <a:endParaRPr lang="zh-CN" altLang="en-US" sz="3600" b="1" dirty="0">
              <a:ln w="12700">
                <a:solidFill>
                  <a:srgbClr val="FFFF00"/>
                </a:solidFill>
                <a:prstDash val="solid"/>
              </a:ln>
              <a:solidFill>
                <a:srgbClr val="FF0000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</a:effectLst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213276" y="1160926"/>
            <a:ext cx="49841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+mn-ea"/>
              </a:rPr>
              <a:t>命题点</a:t>
            </a:r>
            <a:r>
              <a:rPr lang="en-US" altLang="zh-CN" sz="2800" b="1" dirty="0" smtClean="0">
                <a:solidFill>
                  <a:srgbClr val="FF0000"/>
                </a:solidFill>
                <a:latin typeface="+mn-ea"/>
              </a:rPr>
              <a:t>1</a:t>
            </a:r>
            <a:r>
              <a:rPr lang="zh-CN" altLang="en-US" sz="2800" b="1" dirty="0" smtClean="0">
                <a:solidFill>
                  <a:srgbClr val="FF0000"/>
                </a:solidFill>
                <a:latin typeface="+mn-ea"/>
              </a:rPr>
              <a:t>：</a:t>
            </a:r>
            <a:r>
              <a:rPr lang="zh-CN" altLang="en-US" sz="2800" b="1" dirty="0" smtClean="0">
                <a:ln w="0"/>
                <a:solidFill>
                  <a:srgbClr val="0000FF"/>
                </a:solidFill>
                <a:effectLst>
                  <a:reflection blurRad="6350" stA="53000" endA="300" endPos="35500" dir="5400000" sy="-90000" algn="bl" rotWithShape="0"/>
                </a:effectLst>
              </a:rPr>
              <a:t>单位</a:t>
            </a:r>
            <a:r>
              <a:rPr lang="zh-CN" altLang="en-US" sz="2800" b="1" dirty="0">
                <a:ln w="0"/>
                <a:solidFill>
                  <a:srgbClr val="0000FF"/>
                </a:solidFill>
                <a:effectLst>
                  <a:reflection blurRad="6350" stA="53000" endA="300" endPos="35500" dir="5400000" sy="-90000" algn="bl" rotWithShape="0"/>
                </a:effectLst>
              </a:rPr>
              <a:t>及其</a:t>
            </a:r>
            <a:r>
              <a:rPr lang="zh-CN" altLang="en-US" sz="2800" b="1" dirty="0" smtClean="0">
                <a:ln w="0"/>
                <a:solidFill>
                  <a:srgbClr val="0000FF"/>
                </a:solidFill>
                <a:effectLst>
                  <a:reflection blurRad="6350" stA="53000" endA="300" endPos="35500" dir="5400000" sy="-90000" algn="bl" rotWithShape="0"/>
                </a:effectLst>
              </a:rPr>
              <a:t>换算</a:t>
            </a:r>
            <a:endParaRPr lang="zh-CN" altLang="en-US" sz="2800" b="1" dirty="0">
              <a:ln w="0"/>
              <a:solidFill>
                <a:srgbClr val="0000FF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446260" y="5094594"/>
            <a:ext cx="89476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1"/>
            <a:r>
              <a:rPr lang="en-US" altLang="zh-CN" sz="2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3.  2h</a:t>
            </a:r>
            <a:r>
              <a:rPr lang="en-US" altLang="zh-CN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=</a:t>
            </a:r>
            <a:r>
              <a:rPr lang="en-US" altLang="zh-CN" sz="2800" b="1" dirty="0">
                <a:solidFill>
                  <a:srgbClr val="127176"/>
                </a:solidFill>
                <a:latin typeface="Times New Roman" panose="02020603050405020304" pitchFamily="18" charset="0"/>
              </a:rPr>
              <a:t> </a:t>
            </a:r>
            <a:r>
              <a:rPr lang="en-US" altLang="zh-CN" sz="2800" b="1" dirty="0" smtClean="0">
                <a:solidFill>
                  <a:srgbClr val="127176"/>
                </a:solidFill>
                <a:latin typeface="Times New Roman" panose="02020603050405020304" pitchFamily="18" charset="0"/>
              </a:rPr>
              <a:t>______</a:t>
            </a:r>
            <a:r>
              <a:rPr lang="en-US" altLang="zh-CN" sz="2800" b="1" dirty="0" smtClean="0">
                <a:latin typeface="Times New Roman" panose="02020603050405020304" pitchFamily="18" charset="0"/>
              </a:rPr>
              <a:t>min</a:t>
            </a:r>
            <a:r>
              <a:rPr lang="zh-CN" alt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；</a:t>
            </a:r>
            <a:r>
              <a:rPr lang="en-US" altLang="zh-CN" sz="2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300s=_____ min</a:t>
            </a:r>
            <a:r>
              <a:rPr lang="zh-CN" alt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．</a:t>
            </a:r>
            <a:endParaRPr lang="zh-CN" altLang="en-US" sz="2800" b="1" dirty="0"/>
          </a:p>
        </p:txBody>
      </p:sp>
      <p:sp>
        <p:nvSpPr>
          <p:cNvPr id="21" name="矩形 20"/>
          <p:cNvSpPr/>
          <p:nvPr/>
        </p:nvSpPr>
        <p:spPr>
          <a:xfrm>
            <a:off x="1809273" y="5047956"/>
            <a:ext cx="8098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1" dirty="0" smtClean="0">
                <a:solidFill>
                  <a:srgbClr val="FF0000"/>
                </a:solidFill>
              </a:rPr>
              <a:t>120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4920088" y="5033169"/>
            <a:ext cx="3930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1" dirty="0" smtClean="0">
                <a:solidFill>
                  <a:srgbClr val="FF0000"/>
                </a:solidFill>
              </a:rPr>
              <a:t>5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14921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3" grpId="0"/>
      <p:bldP spid="14" grpId="0"/>
      <p:bldP spid="15" grpId="0"/>
      <p:bldP spid="16" grpId="0"/>
      <p:bldP spid="20" grpId="0"/>
      <p:bldP spid="21" grpId="0"/>
      <p:bldP spid="2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272714315"/>
              </p:ext>
            </p:extLst>
          </p:nvPr>
        </p:nvGraphicFramePr>
        <p:xfrm>
          <a:off x="5951983" y="3645024"/>
          <a:ext cx="5976663" cy="2321044"/>
        </p:xfrm>
        <a:graphic>
          <a:graphicData uri="http://schemas.openxmlformats.org/drawingml/2006/table">
            <a:tbl>
              <a:tblPr/>
              <a:tblGrid>
                <a:gridCol w="68003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7780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133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133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1133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878921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618779">
                <a:tc>
                  <a:txBody>
                    <a:bodyPr/>
                    <a:lstStyle/>
                    <a:p>
                      <a:pPr fontAlgn="ctr" latinLnBrk="1"/>
                      <a:r>
                        <a:rPr lang="zh-CN" altLang="en-US" sz="1600" b="1" dirty="0">
                          <a:solidFill>
                            <a:srgbClr val="FF0000"/>
                          </a:solidFill>
                          <a:effectLst/>
                        </a:rPr>
                        <a:t>站次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 latinLnBrk="1"/>
                      <a:r>
                        <a:rPr lang="zh-CN" altLang="en-US" sz="1600" b="1" dirty="0">
                          <a:solidFill>
                            <a:srgbClr val="FF0000"/>
                          </a:solidFill>
                          <a:effectLst/>
                        </a:rPr>
                        <a:t>站名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 latinLnBrk="1"/>
                      <a:r>
                        <a:rPr lang="zh-CN" altLang="en-US" sz="1600" b="1" dirty="0">
                          <a:solidFill>
                            <a:srgbClr val="FF0000"/>
                          </a:solidFill>
                          <a:effectLst/>
                        </a:rPr>
                        <a:t>到达时间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 latinLnBrk="1"/>
                      <a:r>
                        <a:rPr lang="zh-CN" altLang="en-US" sz="1600" b="1" dirty="0">
                          <a:solidFill>
                            <a:srgbClr val="FF0000"/>
                          </a:solidFill>
                          <a:effectLst/>
                        </a:rPr>
                        <a:t>开车时间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 latinLnBrk="1"/>
                      <a:r>
                        <a:rPr lang="zh-CN" altLang="en-US" sz="1600" b="1" dirty="0">
                          <a:solidFill>
                            <a:srgbClr val="FF0000"/>
                          </a:solidFill>
                          <a:effectLst/>
                        </a:rPr>
                        <a:t>停留时间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 latinLnBrk="1"/>
                      <a:r>
                        <a:rPr lang="zh-CN" altLang="en-US" sz="1600" b="1" dirty="0">
                          <a:solidFill>
                            <a:srgbClr val="FF0000"/>
                          </a:solidFill>
                          <a:effectLst/>
                        </a:rPr>
                        <a:t>里程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40453">
                <a:tc>
                  <a:txBody>
                    <a:bodyPr/>
                    <a:lstStyle/>
                    <a:p>
                      <a:pPr fontAlgn="ctr" latinLnBrk="1"/>
                      <a:r>
                        <a:rPr lang="en-US" altLang="zh-CN" sz="1600" b="1">
                          <a:solidFill>
                            <a:srgbClr val="FF0000"/>
                          </a:solidFill>
                          <a:effectLst/>
                        </a:rPr>
                        <a:t>1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 latinLnBrk="1"/>
                      <a:r>
                        <a:rPr lang="zh-CN" altLang="en-US" sz="1600" b="1">
                          <a:solidFill>
                            <a:srgbClr val="FF0000"/>
                          </a:solidFill>
                          <a:effectLst/>
                        </a:rPr>
                        <a:t>福州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 latinLnBrk="1"/>
                      <a:r>
                        <a:rPr lang="zh-CN" altLang="en-US" sz="1600" b="1">
                          <a:solidFill>
                            <a:srgbClr val="FF0000"/>
                          </a:solidFill>
                          <a:effectLst/>
                        </a:rPr>
                        <a:t>始发站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 latinLnBrk="1"/>
                      <a:r>
                        <a:rPr lang="en-US" altLang="zh-CN" sz="1600" b="1">
                          <a:solidFill>
                            <a:srgbClr val="FF0000"/>
                          </a:solidFill>
                          <a:effectLst/>
                        </a:rPr>
                        <a:t>08</a:t>
                      </a:r>
                      <a:r>
                        <a:rPr lang="zh-CN" altLang="en-US" sz="1600" b="1">
                          <a:solidFill>
                            <a:srgbClr val="FF0000"/>
                          </a:solidFill>
                          <a:effectLst/>
                        </a:rPr>
                        <a:t>：</a:t>
                      </a:r>
                      <a:r>
                        <a:rPr lang="en-US" altLang="zh-CN" sz="1600" b="1">
                          <a:solidFill>
                            <a:srgbClr val="FF0000"/>
                          </a:solidFill>
                          <a:effectLst/>
                        </a:rPr>
                        <a:t>00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 latinLnBrk="1"/>
                      <a:endParaRPr lang="zh-CN" altLang="en-US" sz="1600" b="1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 latinLnBrk="1"/>
                      <a:r>
                        <a:rPr lang="en-US" sz="1600" b="1" dirty="0">
                          <a:solidFill>
                            <a:srgbClr val="FF0000"/>
                          </a:solidFill>
                          <a:effectLst/>
                        </a:rPr>
                        <a:t>0km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40453">
                <a:tc>
                  <a:txBody>
                    <a:bodyPr/>
                    <a:lstStyle/>
                    <a:p>
                      <a:pPr fontAlgn="ctr" latinLnBrk="1"/>
                      <a:r>
                        <a:rPr lang="en-US" altLang="zh-CN" sz="1600" b="1">
                          <a:solidFill>
                            <a:srgbClr val="FF0000"/>
                          </a:solidFill>
                          <a:effectLst/>
                        </a:rPr>
                        <a:t>2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 latinLnBrk="1"/>
                      <a:r>
                        <a:rPr lang="zh-CN" altLang="en-US" sz="1600" b="1" dirty="0">
                          <a:solidFill>
                            <a:srgbClr val="FF0000"/>
                          </a:solidFill>
                          <a:effectLst/>
                        </a:rPr>
                        <a:t>南平北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 latinLnBrk="1"/>
                      <a:r>
                        <a:rPr lang="en-US" altLang="zh-CN" sz="1600" b="1">
                          <a:solidFill>
                            <a:srgbClr val="FF0000"/>
                          </a:solidFill>
                          <a:effectLst/>
                        </a:rPr>
                        <a:t>08</a:t>
                      </a:r>
                      <a:r>
                        <a:rPr lang="zh-CN" altLang="en-US" sz="1600" b="1">
                          <a:solidFill>
                            <a:srgbClr val="FF0000"/>
                          </a:solidFill>
                          <a:effectLst/>
                        </a:rPr>
                        <a:t>：</a:t>
                      </a:r>
                      <a:r>
                        <a:rPr lang="en-US" altLang="zh-CN" sz="1600" b="1">
                          <a:solidFill>
                            <a:srgbClr val="FF0000"/>
                          </a:solidFill>
                          <a:effectLst/>
                        </a:rPr>
                        <a:t>33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 latinLnBrk="1"/>
                      <a:r>
                        <a:rPr lang="en-US" altLang="zh-CN" sz="1600" b="1">
                          <a:solidFill>
                            <a:srgbClr val="FF0000"/>
                          </a:solidFill>
                          <a:effectLst/>
                        </a:rPr>
                        <a:t>08</a:t>
                      </a:r>
                      <a:r>
                        <a:rPr lang="zh-CN" altLang="en-US" sz="1600" b="1">
                          <a:solidFill>
                            <a:srgbClr val="FF0000"/>
                          </a:solidFill>
                          <a:effectLst/>
                        </a:rPr>
                        <a:t>：</a:t>
                      </a:r>
                      <a:r>
                        <a:rPr lang="en-US" altLang="zh-CN" sz="1600" b="1">
                          <a:solidFill>
                            <a:srgbClr val="FF0000"/>
                          </a:solidFill>
                          <a:effectLst/>
                        </a:rPr>
                        <a:t>35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 latinLnBrk="1"/>
                      <a:r>
                        <a:rPr lang="en-US" sz="1600" b="1">
                          <a:solidFill>
                            <a:srgbClr val="FF0000"/>
                          </a:solidFill>
                          <a:effectLst/>
                        </a:rPr>
                        <a:t>2min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 latinLnBrk="1"/>
                      <a:r>
                        <a:rPr lang="en-US" sz="1600" b="1" dirty="0">
                          <a:solidFill>
                            <a:srgbClr val="FF0000"/>
                          </a:solidFill>
                          <a:effectLst/>
                        </a:rPr>
                        <a:t>121km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40453">
                <a:tc>
                  <a:txBody>
                    <a:bodyPr/>
                    <a:lstStyle/>
                    <a:p>
                      <a:pPr fontAlgn="ctr" latinLnBrk="1"/>
                      <a:r>
                        <a:rPr lang="en-US" altLang="zh-CN" sz="1600" b="1">
                          <a:solidFill>
                            <a:srgbClr val="FF0000"/>
                          </a:solidFill>
                          <a:effectLst/>
                        </a:rPr>
                        <a:t>3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 latinLnBrk="1"/>
                      <a:r>
                        <a:rPr lang="zh-CN" altLang="en-US" sz="1600" b="1">
                          <a:solidFill>
                            <a:srgbClr val="FF0000"/>
                          </a:solidFill>
                          <a:effectLst/>
                        </a:rPr>
                        <a:t>建瓯西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 latinLnBrk="1"/>
                      <a:r>
                        <a:rPr lang="en-US" altLang="zh-CN" sz="1600" b="1">
                          <a:solidFill>
                            <a:srgbClr val="FF0000"/>
                          </a:solidFill>
                          <a:effectLst/>
                        </a:rPr>
                        <a:t>08</a:t>
                      </a:r>
                      <a:r>
                        <a:rPr lang="zh-CN" altLang="en-US" sz="1600" b="1">
                          <a:solidFill>
                            <a:srgbClr val="FF0000"/>
                          </a:solidFill>
                          <a:effectLst/>
                        </a:rPr>
                        <a:t>：</a:t>
                      </a:r>
                      <a:r>
                        <a:rPr lang="en-US" altLang="zh-CN" sz="1600" b="1">
                          <a:solidFill>
                            <a:srgbClr val="FF0000"/>
                          </a:solidFill>
                          <a:effectLst/>
                        </a:rPr>
                        <a:t>53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 latinLnBrk="1"/>
                      <a:r>
                        <a:rPr lang="en-US" altLang="zh-CN" sz="1600" b="1">
                          <a:solidFill>
                            <a:srgbClr val="FF0000"/>
                          </a:solidFill>
                          <a:effectLst/>
                        </a:rPr>
                        <a:t>08</a:t>
                      </a:r>
                      <a:r>
                        <a:rPr lang="zh-CN" altLang="en-US" sz="1600" b="1">
                          <a:solidFill>
                            <a:srgbClr val="FF0000"/>
                          </a:solidFill>
                          <a:effectLst/>
                        </a:rPr>
                        <a:t>：</a:t>
                      </a:r>
                      <a:r>
                        <a:rPr lang="en-US" altLang="zh-CN" sz="1600" b="1">
                          <a:solidFill>
                            <a:srgbClr val="FF0000"/>
                          </a:solidFill>
                          <a:effectLst/>
                        </a:rPr>
                        <a:t>55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 latinLnBrk="1"/>
                      <a:r>
                        <a:rPr lang="en-US" sz="1600" b="1">
                          <a:solidFill>
                            <a:srgbClr val="FF0000"/>
                          </a:solidFill>
                          <a:effectLst/>
                        </a:rPr>
                        <a:t>2min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 latinLnBrk="1"/>
                      <a:r>
                        <a:rPr lang="en-US" sz="1600" b="1" dirty="0">
                          <a:solidFill>
                            <a:srgbClr val="FF0000"/>
                          </a:solidFill>
                          <a:effectLst/>
                        </a:rPr>
                        <a:t>174km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40453">
                <a:tc>
                  <a:txBody>
                    <a:bodyPr/>
                    <a:lstStyle/>
                    <a:p>
                      <a:pPr fontAlgn="ctr" latinLnBrk="1"/>
                      <a:r>
                        <a:rPr lang="en-US" altLang="zh-CN" sz="1600" b="1">
                          <a:solidFill>
                            <a:srgbClr val="FF0000"/>
                          </a:solidFill>
                          <a:effectLst/>
                        </a:rPr>
                        <a:t>4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 latinLnBrk="1"/>
                      <a:r>
                        <a:rPr lang="zh-CN" altLang="en-US" sz="1600" b="1">
                          <a:solidFill>
                            <a:srgbClr val="FF0000"/>
                          </a:solidFill>
                          <a:effectLst/>
                        </a:rPr>
                        <a:t>武夷山东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 latinLnBrk="1"/>
                      <a:r>
                        <a:rPr lang="en-US" altLang="zh-CN" sz="1600" b="1">
                          <a:solidFill>
                            <a:srgbClr val="FF0000"/>
                          </a:solidFill>
                          <a:effectLst/>
                        </a:rPr>
                        <a:t>09</a:t>
                      </a:r>
                      <a:r>
                        <a:rPr lang="zh-CN" altLang="en-US" sz="1600" b="1">
                          <a:solidFill>
                            <a:srgbClr val="FF0000"/>
                          </a:solidFill>
                          <a:effectLst/>
                        </a:rPr>
                        <a:t>：</a:t>
                      </a:r>
                      <a:r>
                        <a:rPr lang="en-US" altLang="zh-CN" sz="1600" b="1">
                          <a:solidFill>
                            <a:srgbClr val="FF0000"/>
                          </a:solidFill>
                          <a:effectLst/>
                        </a:rPr>
                        <a:t>11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 latinLnBrk="1"/>
                      <a:r>
                        <a:rPr lang="en-US" altLang="zh-CN" sz="1600" b="1">
                          <a:solidFill>
                            <a:srgbClr val="FF0000"/>
                          </a:solidFill>
                          <a:effectLst/>
                        </a:rPr>
                        <a:t>09</a:t>
                      </a:r>
                      <a:r>
                        <a:rPr lang="zh-CN" altLang="en-US" sz="1600" b="1">
                          <a:solidFill>
                            <a:srgbClr val="FF0000"/>
                          </a:solidFill>
                          <a:effectLst/>
                        </a:rPr>
                        <a:t>：</a:t>
                      </a:r>
                      <a:r>
                        <a:rPr lang="en-US" altLang="zh-CN" sz="1600" b="1">
                          <a:solidFill>
                            <a:srgbClr val="FF0000"/>
                          </a:solidFill>
                          <a:effectLst/>
                        </a:rPr>
                        <a:t>13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 latinLnBrk="1"/>
                      <a:r>
                        <a:rPr lang="en-US" sz="1600" b="1">
                          <a:solidFill>
                            <a:srgbClr val="FF0000"/>
                          </a:solidFill>
                          <a:effectLst/>
                        </a:rPr>
                        <a:t>2min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 latinLnBrk="1"/>
                      <a:r>
                        <a:rPr lang="en-US" sz="1600" b="1" dirty="0">
                          <a:solidFill>
                            <a:srgbClr val="FF0000"/>
                          </a:solidFill>
                          <a:effectLst/>
                        </a:rPr>
                        <a:t>225km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40453">
                <a:tc>
                  <a:txBody>
                    <a:bodyPr/>
                    <a:lstStyle/>
                    <a:p>
                      <a:pPr fontAlgn="ctr" latinLnBrk="1"/>
                      <a:r>
                        <a:rPr lang="en-US" altLang="zh-CN" sz="1600" b="1">
                          <a:solidFill>
                            <a:srgbClr val="FF0000"/>
                          </a:solidFill>
                          <a:effectLst/>
                        </a:rPr>
                        <a:t>12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 latinLnBrk="1"/>
                      <a:r>
                        <a:rPr lang="zh-CN" altLang="en-US" sz="1600" b="1">
                          <a:solidFill>
                            <a:srgbClr val="FF0000"/>
                          </a:solidFill>
                          <a:effectLst/>
                        </a:rPr>
                        <a:t>上海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 latinLnBrk="1"/>
                      <a:r>
                        <a:rPr lang="en-US" altLang="zh-CN" sz="1600" b="1">
                          <a:solidFill>
                            <a:srgbClr val="FF0000"/>
                          </a:solidFill>
                          <a:effectLst/>
                        </a:rPr>
                        <a:t>12</a:t>
                      </a:r>
                      <a:r>
                        <a:rPr lang="zh-CN" altLang="en-US" sz="1600" b="1">
                          <a:solidFill>
                            <a:srgbClr val="FF0000"/>
                          </a:solidFill>
                          <a:effectLst/>
                        </a:rPr>
                        <a:t>：</a:t>
                      </a:r>
                      <a:r>
                        <a:rPr lang="en-US" altLang="zh-CN" sz="1600" b="1">
                          <a:solidFill>
                            <a:srgbClr val="FF0000"/>
                          </a:solidFill>
                          <a:effectLst/>
                        </a:rPr>
                        <a:t>37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fontAlgn="ctr" latinLnBrk="1"/>
                      <a:r>
                        <a:rPr lang="zh-CN" altLang="en-US" sz="1600" b="1">
                          <a:solidFill>
                            <a:srgbClr val="FF0000"/>
                          </a:solidFill>
                          <a:effectLst/>
                        </a:rPr>
                        <a:t>终点站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ctr" latinLnBrk="1"/>
                      <a:r>
                        <a:rPr lang="en-US" sz="1600" b="1" dirty="0">
                          <a:solidFill>
                            <a:srgbClr val="FF0000"/>
                          </a:solidFill>
                          <a:effectLst/>
                        </a:rPr>
                        <a:t>876km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88081" y="1720599"/>
            <a:ext cx="11496551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>
              <a:lnSpc>
                <a:spcPct val="150000"/>
              </a:lnSpc>
            </a:pP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zh-CN" altLang="zh-CN" sz="2400" dirty="0">
                <a:solidFill>
                  <a:srgbClr val="FF0000"/>
                </a:solidFill>
              </a:rPr>
              <a:t>（</a:t>
            </a:r>
            <a:r>
              <a:rPr lang="en-US" altLang="zh-CN" sz="2400" dirty="0">
                <a:solidFill>
                  <a:srgbClr val="FF0000"/>
                </a:solidFill>
              </a:rPr>
              <a:t>2016•</a:t>
            </a:r>
            <a:r>
              <a:rPr lang="zh-CN" altLang="zh-CN" sz="2400" dirty="0">
                <a:solidFill>
                  <a:srgbClr val="FF0000"/>
                </a:solidFill>
              </a:rPr>
              <a:t>薛城期中）</a:t>
            </a:r>
            <a:r>
              <a:rPr kumimoji="0" lang="zh-CN" altLang="zh-CN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以下是合福线G1632次列车时刻表，如果你乘坐该次列车从南平北站出发前往八闽第一名山“武夷山”旅游．求：（1）从福州至上海的距离； </a:t>
            </a:r>
            <a:endParaRPr kumimoji="0" lang="en-US" altLang="zh-CN" sz="2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</a:pPr>
            <a:r>
              <a:rPr kumimoji="0" lang="zh-CN" altLang="zh-CN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（2）从福州至上海需多长时间；（3）该次列车从福州发车运行至上海的平均速度为多少km/h</a:t>
            </a: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kumimoji="0" lang="zh-CN" altLang="zh-CN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359696" y="507157"/>
            <a:ext cx="482453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zh-CN" altLang="en-US" sz="3600" b="1" dirty="0" smtClean="0">
                <a:ln w="12700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华文行楷" panose="02010800040101010101" pitchFamily="2" charset="-122"/>
                <a:ea typeface="华文行楷" panose="02010800040101010101" pitchFamily="2" charset="-122"/>
              </a:rPr>
              <a:t>考点三：运动的快慢</a:t>
            </a:r>
            <a:endParaRPr lang="zh-CN" altLang="en-US" sz="3600" b="1" dirty="0">
              <a:ln w="12700">
                <a:solidFill>
                  <a:srgbClr val="FFFF00"/>
                </a:solidFill>
                <a:prstDash val="solid"/>
              </a:ln>
              <a:solidFill>
                <a:srgbClr val="FF0000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</a:effectLst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19336" y="1122952"/>
            <a:ext cx="856895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zh-CN" altLang="en-US" sz="3200" b="1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命题点</a:t>
            </a:r>
            <a:r>
              <a:rPr lang="en-US" altLang="zh-CN" sz="3200" b="1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5</a:t>
            </a:r>
            <a:r>
              <a:rPr lang="zh-CN" altLang="en-US" sz="3200" b="1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：</a:t>
            </a:r>
            <a:r>
              <a:rPr lang="zh-CN" altLang="en-US" sz="3200" b="1" dirty="0" smtClean="0">
                <a:ln w="0"/>
                <a:solidFill>
                  <a:srgbClr val="0000FF"/>
                </a:solidFill>
                <a:effectLst>
                  <a:reflection blurRad="6350" stA="53000" endA="300" endPos="35500" dir="5400000" sy="-90000" algn="bl" rotWithShape="0"/>
                </a:effectLst>
              </a:rPr>
              <a:t>速度计算相关问题</a:t>
            </a:r>
            <a:r>
              <a:rPr lang="en-US" altLang="zh-CN" sz="3200" b="1" dirty="0" smtClean="0">
                <a:ln w="0"/>
                <a:solidFill>
                  <a:srgbClr val="0000FF"/>
                </a:solidFill>
                <a:effectLst>
                  <a:reflection blurRad="6350" stA="53000" endA="300" endPos="35500" dir="5400000" sy="-90000" algn="bl" rotWithShape="0"/>
                </a:effectLst>
              </a:rPr>
              <a:t>------</a:t>
            </a:r>
            <a:r>
              <a:rPr lang="zh-CN" altLang="en-US" sz="3200" b="1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列车时刻表</a:t>
            </a:r>
            <a:endParaRPr lang="zh-CN" altLang="en-US" sz="3200" b="1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178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65910" y="1340338"/>
            <a:ext cx="11521280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/>
              <a:t>如图是测平均速度的实验装置：</a:t>
            </a:r>
          </a:p>
          <a:p>
            <a:pPr>
              <a:lnSpc>
                <a:spcPct val="150000"/>
              </a:lnSpc>
            </a:pPr>
            <a:r>
              <a:rPr lang="zh-CN" altLang="en-US" sz="2800" b="1" dirty="0"/>
              <a:t>（</a:t>
            </a:r>
            <a:r>
              <a:rPr lang="en-US" altLang="zh-CN" sz="2800" b="1" dirty="0"/>
              <a:t>1</a:t>
            </a:r>
            <a:r>
              <a:rPr lang="zh-CN" altLang="en-US" sz="2800" b="1" dirty="0"/>
              <a:t>）这个实验的原理</a:t>
            </a:r>
            <a:r>
              <a:rPr lang="zh-CN" altLang="en-US" sz="2800" b="1" dirty="0" smtClean="0"/>
              <a:t>是</a:t>
            </a:r>
            <a:r>
              <a:rPr lang="en-US" altLang="zh-CN" sz="2800" b="1" dirty="0" smtClean="0"/>
              <a:t>_________</a:t>
            </a:r>
            <a:r>
              <a:rPr lang="zh-CN" altLang="en-US" sz="2800" b="1" dirty="0" smtClean="0"/>
              <a:t> ，</a:t>
            </a:r>
            <a:endParaRPr lang="en-US" altLang="zh-CN" sz="2800" b="1" dirty="0" smtClean="0"/>
          </a:p>
          <a:p>
            <a:pPr>
              <a:lnSpc>
                <a:spcPct val="150000"/>
              </a:lnSpc>
            </a:pPr>
            <a:r>
              <a:rPr lang="zh-CN" altLang="en-US" sz="2800" b="1" dirty="0" smtClean="0"/>
              <a:t>需要的测量</a:t>
            </a:r>
            <a:r>
              <a:rPr lang="zh-CN" altLang="en-US" sz="2800" b="1" dirty="0"/>
              <a:t>工具是钟表</a:t>
            </a:r>
            <a:r>
              <a:rPr lang="zh-CN" altLang="en-US" sz="2800" b="1" dirty="0" smtClean="0"/>
              <a:t>和</a:t>
            </a:r>
            <a:r>
              <a:rPr lang="en-US" altLang="zh-CN" sz="2800" b="1" dirty="0" smtClean="0"/>
              <a:t>___________</a:t>
            </a:r>
            <a:r>
              <a:rPr lang="zh-CN" altLang="en-US" sz="2800" b="1" dirty="0" smtClean="0"/>
              <a:t> </a:t>
            </a:r>
            <a:r>
              <a:rPr lang="zh-CN" altLang="en-US" sz="2800" b="1" dirty="0"/>
              <a:t>．</a:t>
            </a:r>
          </a:p>
          <a:p>
            <a:pPr>
              <a:lnSpc>
                <a:spcPct val="150000"/>
              </a:lnSpc>
            </a:pPr>
            <a:r>
              <a:rPr lang="zh-CN" altLang="en-US" sz="2800" b="1" dirty="0"/>
              <a:t>（</a:t>
            </a:r>
            <a:r>
              <a:rPr lang="en-US" altLang="zh-CN" sz="2800" b="1" dirty="0"/>
              <a:t>2</a:t>
            </a:r>
            <a:r>
              <a:rPr lang="zh-CN" altLang="en-US" sz="2800" b="1" dirty="0"/>
              <a:t>）该实验中，金属片的作用</a:t>
            </a:r>
            <a:r>
              <a:rPr lang="zh-CN" altLang="en-US" sz="2800" b="1" dirty="0" smtClean="0"/>
              <a:t>是</a:t>
            </a:r>
            <a:r>
              <a:rPr lang="en-US" altLang="zh-CN" sz="2800" b="1" dirty="0" smtClean="0"/>
              <a:t>____________</a:t>
            </a:r>
            <a:r>
              <a:rPr lang="zh-CN" altLang="en-US" sz="2800" b="1" dirty="0" smtClean="0"/>
              <a:t>．</a:t>
            </a:r>
            <a:endParaRPr lang="zh-CN" altLang="en-US" sz="2800" b="1" dirty="0"/>
          </a:p>
          <a:p>
            <a:pPr>
              <a:lnSpc>
                <a:spcPct val="150000"/>
              </a:lnSpc>
            </a:pPr>
            <a:r>
              <a:rPr lang="zh-CN" altLang="en-US" sz="2800" b="1" dirty="0"/>
              <a:t>（</a:t>
            </a:r>
            <a:r>
              <a:rPr lang="en-US" altLang="zh-CN" sz="2800" b="1" dirty="0"/>
              <a:t>3</a:t>
            </a:r>
            <a:r>
              <a:rPr lang="zh-CN" altLang="en-US" sz="2800" b="1" dirty="0"/>
              <a:t>）小车所放的斜面应保持较 </a:t>
            </a:r>
            <a:r>
              <a:rPr lang="en-US" altLang="zh-CN" sz="2800" b="1" dirty="0" smtClean="0"/>
              <a:t>________</a:t>
            </a:r>
            <a:r>
              <a:rPr lang="zh-CN" altLang="en-US" sz="2800" b="1" dirty="0" smtClean="0"/>
              <a:t>（</a:t>
            </a:r>
            <a:r>
              <a:rPr lang="zh-CN" altLang="en-US" sz="2800" b="1" dirty="0"/>
              <a:t>填“大”或“小”）的坡度，这样小车在斜面上运动时间会 </a:t>
            </a:r>
            <a:r>
              <a:rPr lang="en-US" altLang="zh-CN" sz="2800" b="1" dirty="0" smtClean="0"/>
              <a:t>_______</a:t>
            </a:r>
            <a:r>
              <a:rPr lang="zh-CN" altLang="en-US" sz="2800" b="1" dirty="0" smtClean="0"/>
              <a:t>（</a:t>
            </a:r>
            <a:r>
              <a:rPr lang="zh-CN" altLang="en-US" sz="2800" b="1" dirty="0"/>
              <a:t>填“长”或“短”）些，便于</a:t>
            </a:r>
            <a:r>
              <a:rPr lang="zh-CN" altLang="en-US" sz="2800" b="1" dirty="0" smtClean="0"/>
              <a:t>测量</a:t>
            </a:r>
            <a:r>
              <a:rPr lang="en-US" altLang="zh-CN" sz="2800" b="1" dirty="0" smtClean="0"/>
              <a:t>_______</a:t>
            </a:r>
            <a:r>
              <a:rPr lang="zh-CN" altLang="en-US" sz="2800" b="1" dirty="0" smtClean="0"/>
              <a:t>．</a:t>
            </a:r>
            <a:endParaRPr lang="zh-CN" altLang="en-US" sz="2800" b="1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1406"/>
          <a:stretch/>
        </p:blipFill>
        <p:spPr>
          <a:xfrm>
            <a:off x="7304759" y="1340338"/>
            <a:ext cx="4613720" cy="2086202"/>
          </a:xfrm>
          <a:prstGeom prst="rect">
            <a:avLst/>
          </a:prstGeom>
        </p:spPr>
      </p:pic>
      <p:graphicFrame>
        <p:nvGraphicFramePr>
          <p:cNvPr id="6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200681643"/>
              </p:ext>
            </p:extLst>
          </p:nvPr>
        </p:nvGraphicFramePr>
        <p:xfrm>
          <a:off x="4301349" y="1998596"/>
          <a:ext cx="816681" cy="647700"/>
        </p:xfrm>
        <a:graphic>
          <a:graphicData uri="http://schemas.openxmlformats.org/presentationml/2006/ole">
            <p:oleObj spid="_x0000_s4119" name="Equation" r:id="rId5" imgW="583947" imgH="609336" progId="">
              <p:embed/>
            </p:oleObj>
          </a:graphicData>
        </a:graphic>
      </p:graphicFrame>
      <p:sp>
        <p:nvSpPr>
          <p:cNvPr id="7" name="文本框 6"/>
          <p:cNvSpPr txBox="1"/>
          <p:nvPr/>
        </p:nvSpPr>
        <p:spPr>
          <a:xfrm>
            <a:off x="4475820" y="2738400"/>
            <a:ext cx="25922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刻 度</a:t>
            </a:r>
            <a:r>
              <a:rPr lang="zh-CN" altLang="en-US" sz="2400" dirty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尺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5537569" y="3426540"/>
            <a:ext cx="32403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便于测量时间</a:t>
            </a:r>
            <a:endParaRPr lang="zh-CN" altLang="en-US" sz="2400" dirty="0">
              <a:solidFill>
                <a:srgbClr val="FF0000"/>
              </a:solidFill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501283" y="4075055"/>
            <a:ext cx="8029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小</a:t>
            </a:r>
            <a:endParaRPr lang="zh-CN" altLang="en-US" sz="2400" dirty="0">
              <a:solidFill>
                <a:srgbClr val="FF0000"/>
              </a:solidFill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5303912" y="4611819"/>
            <a:ext cx="7052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长</a:t>
            </a:r>
            <a:endParaRPr lang="zh-CN" altLang="en-US" sz="2400" dirty="0">
              <a:solidFill>
                <a:srgbClr val="FF0000"/>
              </a:solidFill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911424" y="5301208"/>
            <a:ext cx="12298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时间</a:t>
            </a:r>
            <a:endParaRPr lang="zh-CN" altLang="en-US" sz="2400" dirty="0">
              <a:solidFill>
                <a:srgbClr val="FF0000"/>
              </a:solidFill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3359696" y="507157"/>
            <a:ext cx="482453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zh-CN" altLang="en-US" sz="3600" b="1" dirty="0" smtClean="0">
                <a:ln w="12700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华文行楷" panose="02010800040101010101" pitchFamily="2" charset="-122"/>
                <a:ea typeface="华文行楷" panose="02010800040101010101" pitchFamily="2" charset="-122"/>
              </a:rPr>
              <a:t>实验：测量平均速度</a:t>
            </a:r>
            <a:endParaRPr lang="zh-CN" altLang="en-US" sz="3600" b="1" dirty="0">
              <a:ln w="12700">
                <a:solidFill>
                  <a:srgbClr val="FFFF00"/>
                </a:solidFill>
                <a:prstDash val="solid"/>
              </a:ln>
              <a:solidFill>
                <a:srgbClr val="FF0000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</a:effectLst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83580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35360" y="908720"/>
            <a:ext cx="1144927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/>
              <a:t>（</a:t>
            </a:r>
            <a:r>
              <a:rPr lang="en-US" altLang="zh-CN" sz="2400" b="1" dirty="0"/>
              <a:t>4</a:t>
            </a:r>
            <a:r>
              <a:rPr lang="zh-CN" altLang="en-US" sz="2400" b="1" dirty="0"/>
              <a:t>）若秒表每格</a:t>
            </a:r>
            <a:r>
              <a:rPr lang="en-US" altLang="zh-CN" sz="2400" b="1" dirty="0"/>
              <a:t>1s</a:t>
            </a:r>
            <a:r>
              <a:rPr lang="zh-CN" altLang="en-US" sz="2400" b="1" dirty="0"/>
              <a:t>，小车全程的平均速度</a:t>
            </a:r>
            <a:r>
              <a:rPr lang="zh-CN" altLang="en-US" sz="2400" b="1" dirty="0" smtClean="0"/>
              <a:t>是</a:t>
            </a:r>
            <a:endParaRPr lang="en-US" altLang="zh-CN" sz="2400" b="1" dirty="0" smtClean="0"/>
          </a:p>
          <a:p>
            <a:pPr>
              <a:lnSpc>
                <a:spcPct val="150000"/>
              </a:lnSpc>
            </a:pPr>
            <a:r>
              <a:rPr lang="en-US" altLang="zh-CN" sz="2400" b="1" dirty="0" smtClean="0"/>
              <a:t>_________</a:t>
            </a:r>
            <a:r>
              <a:rPr lang="zh-CN" altLang="en-US" sz="2400" b="1" dirty="0" smtClean="0"/>
              <a:t> </a:t>
            </a:r>
            <a:r>
              <a:rPr lang="en-US" altLang="zh-CN" sz="2400" b="1" dirty="0"/>
              <a:t>m/s</a:t>
            </a:r>
            <a:r>
              <a:rPr lang="zh-CN" altLang="en-US" sz="2400" b="1" dirty="0"/>
              <a:t>．小车上一半路程的</a:t>
            </a:r>
            <a:r>
              <a:rPr lang="zh-CN" altLang="en-US" sz="2400" b="1" dirty="0" smtClean="0"/>
              <a:t>平均速度</a:t>
            </a:r>
            <a:endParaRPr lang="en-US" altLang="zh-CN" sz="2400" b="1" dirty="0" smtClean="0"/>
          </a:p>
          <a:p>
            <a:pPr>
              <a:lnSpc>
                <a:spcPct val="150000"/>
              </a:lnSpc>
            </a:pPr>
            <a:r>
              <a:rPr lang="zh-CN" altLang="en-US" sz="2400" b="1" dirty="0" smtClean="0"/>
              <a:t> </a:t>
            </a:r>
            <a:r>
              <a:rPr lang="en-US" altLang="zh-CN" sz="2400" b="1" dirty="0"/>
              <a:t>______</a:t>
            </a:r>
            <a:r>
              <a:rPr lang="zh-CN" altLang="en-US" sz="2400" b="1" dirty="0"/>
              <a:t>（填“大于”“小于”或“等于”</a:t>
            </a:r>
            <a:r>
              <a:rPr lang="zh-CN" altLang="en-US" sz="2400" b="1" dirty="0" smtClean="0"/>
              <a:t>）</a:t>
            </a:r>
            <a:endParaRPr lang="en-US" altLang="zh-CN" sz="2400" b="1" dirty="0" smtClean="0"/>
          </a:p>
          <a:p>
            <a:pPr>
              <a:lnSpc>
                <a:spcPct val="150000"/>
              </a:lnSpc>
            </a:pPr>
            <a:r>
              <a:rPr lang="zh-CN" altLang="en-US" sz="2400" b="1" dirty="0" smtClean="0"/>
              <a:t>小车</a:t>
            </a:r>
            <a:r>
              <a:rPr lang="zh-CN" altLang="en-US" sz="2400" b="1" dirty="0"/>
              <a:t>下一半路程的平均速度．</a:t>
            </a:r>
          </a:p>
          <a:p>
            <a:pPr>
              <a:lnSpc>
                <a:spcPct val="150000"/>
              </a:lnSpc>
            </a:pPr>
            <a:r>
              <a:rPr lang="zh-CN" altLang="en-US" sz="2400" b="1" dirty="0"/>
              <a:t>（</a:t>
            </a:r>
            <a:r>
              <a:rPr lang="en-US" altLang="zh-CN" sz="2400" b="1" dirty="0"/>
              <a:t>5</a:t>
            </a:r>
            <a:r>
              <a:rPr lang="zh-CN" altLang="en-US" sz="2400" b="1" dirty="0"/>
              <a:t>）小车从斜面顶端运动到底端过程中，做的是</a:t>
            </a:r>
            <a:r>
              <a:rPr lang="en-US" altLang="zh-CN" sz="2400" b="1" dirty="0"/>
              <a:t>__________</a:t>
            </a:r>
            <a:r>
              <a:rPr lang="zh-CN" altLang="en-US" sz="2400" b="1" dirty="0"/>
              <a:t>（填“匀速”或“变速”）直线运动．</a:t>
            </a:r>
          </a:p>
          <a:p>
            <a:pPr>
              <a:lnSpc>
                <a:spcPct val="150000"/>
              </a:lnSpc>
            </a:pPr>
            <a:r>
              <a:rPr lang="zh-CN" altLang="en-US" sz="2400" b="1" dirty="0"/>
              <a:t>（</a:t>
            </a:r>
            <a:r>
              <a:rPr lang="en-US" altLang="zh-CN" sz="2400" b="1" dirty="0"/>
              <a:t>6</a:t>
            </a:r>
            <a:r>
              <a:rPr lang="zh-CN" altLang="en-US" sz="2400" b="1" dirty="0"/>
              <a:t>）实验前必须学会熟练使用电子表，如果在实验过程中，当小车运动了一小段距离才开始计时，则会使所测的平均速度偏</a:t>
            </a:r>
            <a:r>
              <a:rPr lang="en-US" altLang="zh-CN" sz="2400" b="1" dirty="0"/>
              <a:t>_________</a:t>
            </a:r>
            <a:r>
              <a:rPr lang="zh-CN" altLang="en-US" sz="2400" b="1" dirty="0"/>
              <a:t>（填“大”或“小”）．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1406"/>
          <a:stretch/>
        </p:blipFill>
        <p:spPr>
          <a:xfrm>
            <a:off x="6960096" y="548679"/>
            <a:ext cx="5117776" cy="2592289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695400" y="1484784"/>
            <a:ext cx="12298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0.12</a:t>
            </a:r>
            <a:endParaRPr lang="zh-CN" altLang="en-US" sz="2400" dirty="0">
              <a:solidFill>
                <a:srgbClr val="FF0000"/>
              </a:solidFill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51384" y="2075657"/>
            <a:ext cx="12298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小于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7248128" y="3170877"/>
            <a:ext cx="12298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变速</a:t>
            </a:r>
            <a:endParaRPr lang="zh-CN" altLang="en-US" sz="2400" dirty="0">
              <a:solidFill>
                <a:srgbClr val="FF0000"/>
              </a:solidFill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345166" y="4797152"/>
            <a:ext cx="12298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大</a:t>
            </a:r>
            <a:endParaRPr lang="zh-CN" altLang="en-US" sz="2400" dirty="0">
              <a:solidFill>
                <a:srgbClr val="FF0000"/>
              </a:solidFill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63130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63352" y="764704"/>
            <a:ext cx="11336842" cy="5262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【</a:t>
            </a:r>
            <a:r>
              <a:rPr kumimoji="0" lang="zh-CN" alt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练一练</a:t>
            </a:r>
            <a:r>
              <a:rPr kumimoji="0" lang="en-US" altLang="zh-CN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】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800" b="1" i="0" u="none" strike="noStrike" cap="none" normalizeH="0" baseline="0" dirty="0" smtClean="0">
                <a:ln>
                  <a:noFill/>
                </a:ln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1.</a:t>
            </a:r>
            <a:r>
              <a:rPr kumimoji="0" lang="zh-CN" altLang="zh-CN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（</a:t>
            </a:r>
            <a:r>
              <a:rPr kumimoji="0" lang="en-US" altLang="zh-CN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2015•</a:t>
            </a:r>
            <a:r>
              <a:rPr kumimoji="0" lang="zh-CN" alt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薛城期中）</a:t>
            </a:r>
            <a:r>
              <a:rPr kumimoji="0" lang="zh-CN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如图是测平均速度的实验装置：</a:t>
            </a:r>
            <a:endParaRPr kumimoji="0" lang="zh-CN" alt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（</a:t>
            </a:r>
            <a:r>
              <a:rPr kumimoji="0" lang="en-US" altLang="zh-CN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kumimoji="0" lang="zh-CN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）实验的原理是</a:t>
            </a:r>
            <a:r>
              <a:rPr kumimoji="0" lang="zh-CN" altLang="en-US" sz="28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　      　</a:t>
            </a:r>
            <a:r>
              <a:rPr kumimoji="0" lang="zh-CN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；</a:t>
            </a:r>
            <a:endParaRPr kumimoji="0" lang="zh-CN" alt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（</a:t>
            </a:r>
            <a:r>
              <a:rPr kumimoji="0" lang="en-US" altLang="zh-CN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kumimoji="0" lang="zh-CN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）实验中为了便于测量小车的运动时间，斜面应保持</a:t>
            </a:r>
            <a:r>
              <a:rPr kumimoji="0" lang="zh-CN" altLang="en-US" sz="28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　    　</a:t>
            </a:r>
            <a:r>
              <a:rPr kumimoji="0" lang="zh-CN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坡度</a:t>
            </a:r>
            <a:endParaRPr kumimoji="0" lang="en-US" altLang="zh-CN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（填“较小”或“较大”）．</a:t>
            </a:r>
            <a:endParaRPr kumimoji="0" lang="zh-CN" alt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（</a:t>
            </a:r>
            <a:r>
              <a:rPr kumimoji="0" lang="en-US" altLang="zh-CN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kumimoji="0" lang="zh-CN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）由实验测量可知，小车通过上半程的平均速度比小车通过下半程的平均速度</a:t>
            </a:r>
            <a:r>
              <a:rPr kumimoji="0" lang="zh-CN" altLang="en-US" sz="28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　          　</a:t>
            </a:r>
            <a:r>
              <a:rPr kumimoji="0" lang="zh-CN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（填“小”、“大”或“等于”），表明小车做的是</a:t>
            </a:r>
            <a:r>
              <a:rPr kumimoji="0" lang="zh-CN" altLang="en-US" sz="28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　        　</a:t>
            </a:r>
            <a:r>
              <a:rPr kumimoji="0" lang="zh-CN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（填“匀速”或“变速”）运动．</a:t>
            </a:r>
            <a:endParaRPr kumimoji="0" lang="zh-CN" alt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7169" name="图片24" descr="菁优网：http://www.jyeoo.co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9811" y="548680"/>
            <a:ext cx="3616285" cy="2017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2452918" y="3645024"/>
            <a:ext cx="9739081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928247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66574" y="980728"/>
            <a:ext cx="11593288" cy="4616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800" b="1" i="0" u="none" strike="noStrike" cap="none" normalizeH="0" baseline="0" dirty="0" smtClean="0">
                <a:ln>
                  <a:noFill/>
                </a:ln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2.</a:t>
            </a:r>
            <a:r>
              <a:rPr kumimoji="0" lang="zh-CN" altLang="zh-CN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（</a:t>
            </a:r>
            <a:r>
              <a:rPr kumimoji="0" lang="en-US" altLang="zh-CN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2016•</a:t>
            </a:r>
            <a:r>
              <a:rPr kumimoji="0" lang="zh-CN" alt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薛城期中）</a:t>
            </a:r>
            <a:r>
              <a:rPr kumimoji="0" lang="zh-CN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小明用如图所示的装置做</a:t>
            </a:r>
            <a:endParaRPr kumimoji="0" lang="en-US" altLang="zh-CN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“测量平均速度”的实验，请回答以下问题：</a:t>
            </a:r>
            <a:endParaRPr kumimoji="0" lang="zh-CN" alt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（</a:t>
            </a:r>
            <a:r>
              <a:rPr kumimoji="0" lang="en-US" altLang="zh-CN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kumimoji="0" lang="zh-CN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）实验中需要使用的测量工具是</a:t>
            </a:r>
            <a:r>
              <a:rPr kumimoji="0" lang="zh-CN" altLang="en-US" sz="28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kumimoji="0" lang="zh-CN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kumimoji="0" lang="zh-CN" altLang="en-US" sz="28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kumimoji="0" lang="zh-CN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，实验原理是 </a:t>
            </a:r>
            <a:r>
              <a:rPr kumimoji="0" lang="en-US" altLang="zh-CN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v=</a:t>
            </a:r>
            <a:r>
              <a:rPr kumimoji="0" lang="zh-CN" altLang="en-US" sz="28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　   　</a:t>
            </a:r>
            <a:r>
              <a:rPr kumimoji="0" lang="zh-CN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．</a:t>
            </a:r>
            <a:endParaRPr kumimoji="0" lang="zh-CN" alt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（</a:t>
            </a:r>
            <a:r>
              <a:rPr kumimoji="0" lang="en-US" altLang="zh-CN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kumimoji="0" lang="zh-CN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）实验时应保持斜面的倾角较小，这是为了减小测量</a:t>
            </a:r>
            <a:r>
              <a:rPr kumimoji="0" lang="zh-CN" altLang="en-US" sz="28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kumimoji="0" lang="zh-CN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（填“路程”或“时间”）时造成的误差．</a:t>
            </a:r>
            <a:endParaRPr kumimoji="0" lang="zh-CN" alt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（</a:t>
            </a:r>
            <a:r>
              <a:rPr kumimoji="0" lang="en-US" altLang="zh-CN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kumimoji="0" lang="zh-CN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）斜面倾角不变时，小车由静止释放，小车通过的路程越长，其平均速度越</a:t>
            </a:r>
            <a:r>
              <a:rPr kumimoji="0" lang="zh-CN" altLang="en-US" sz="28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kumimoji="0" lang="zh-CN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（大</a:t>
            </a:r>
            <a:r>
              <a:rPr kumimoji="0" lang="en-US" altLang="zh-CN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/</a:t>
            </a:r>
            <a:r>
              <a:rPr kumimoji="0" lang="zh-CN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小）．</a:t>
            </a:r>
            <a:endParaRPr kumimoji="0" lang="zh-CN" alt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22529" name="图片24" descr="菁优网：http://www.jyeoo.co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36160" y="549170"/>
            <a:ext cx="4248472" cy="1755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200590" y="1181100"/>
            <a:ext cx="1099141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07053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19336" y="1185697"/>
            <a:ext cx="410445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zh-CN" altLang="en-US" sz="2800" b="1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命题点</a:t>
            </a:r>
            <a:r>
              <a:rPr lang="en-US" altLang="zh-CN" sz="2800" b="1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2</a:t>
            </a:r>
            <a:r>
              <a:rPr lang="zh-CN" altLang="en-US" sz="2800" b="1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：</a:t>
            </a:r>
            <a:r>
              <a:rPr lang="zh-CN" altLang="en-US" sz="2800" b="1" dirty="0" smtClean="0">
                <a:ln w="0"/>
                <a:solidFill>
                  <a:srgbClr val="0000FF"/>
                </a:solidFill>
                <a:effectLst>
                  <a:reflection blurRad="6350" stA="53000" endA="300" endPos="35500" dir="5400000" sy="-90000" algn="bl" rotWithShape="0"/>
                </a:effectLst>
              </a:rPr>
              <a:t>刻度尺的使用</a:t>
            </a:r>
            <a:endParaRPr lang="zh-CN" altLang="en-US" sz="2800" b="1" dirty="0">
              <a:ln w="0"/>
              <a:solidFill>
                <a:srgbClr val="0000FF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07368" y="2011769"/>
            <a:ext cx="1144927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kumimoji="0" lang="zh-CN" alt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kumimoji="0" lang="zh-CN" altLang="zh-CN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如图所示，下列使用刻度尺的方法中正确的是（　）           </a:t>
            </a:r>
          </a:p>
        </p:txBody>
      </p:sp>
      <p:pic>
        <p:nvPicPr>
          <p:cNvPr id="2050" name="Picture 2" descr="菁优网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3393" y="2822592"/>
            <a:ext cx="2016224" cy="1583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菁优网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95693" y="2962392"/>
            <a:ext cx="2445537" cy="1502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菁优网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65712" y="2863849"/>
            <a:ext cx="2062536" cy="1587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菁优网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54994" y="2863849"/>
            <a:ext cx="2499276" cy="1285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335360" y="4631673"/>
            <a:ext cx="1144927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A                           B                         C                           D  </a:t>
            </a:r>
            <a:r>
              <a:rPr kumimoji="0" lang="zh-CN" altLang="zh-CN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   </a:t>
            </a: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9566485" y="1919435"/>
            <a:ext cx="654099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kumimoji="0" lang="zh-CN" altLang="zh-CN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3113468" y="496279"/>
            <a:ext cx="58657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 smtClean="0">
                <a:ln w="12700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华文行楷" panose="02010800040101010101" pitchFamily="2" charset="-122"/>
                <a:ea typeface="华文行楷" panose="02010800040101010101" pitchFamily="2" charset="-122"/>
              </a:rPr>
              <a:t>考点一：长度和时间的测量</a:t>
            </a:r>
            <a:endParaRPr lang="zh-CN" altLang="en-US" sz="3600" b="1" dirty="0">
              <a:ln w="12700">
                <a:solidFill>
                  <a:srgbClr val="FFFF00"/>
                </a:solidFill>
                <a:prstDash val="solid"/>
              </a:ln>
              <a:solidFill>
                <a:srgbClr val="FF0000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</a:effectLst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50360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479048" y="381891"/>
            <a:ext cx="1152128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>
              <a:lnSpc>
                <a:spcPct val="150000"/>
              </a:lnSpc>
            </a:pPr>
            <a:r>
              <a:rPr kumimoji="0" lang="en-US" altLang="zh-CN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zh-CN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zh-CN" altLang="zh-CN" sz="3200" dirty="0" smtClean="0"/>
              <a:t>（</a:t>
            </a:r>
            <a:r>
              <a:rPr lang="en-US" altLang="zh-CN" sz="3200" dirty="0">
                <a:solidFill>
                  <a:srgbClr val="0000FF"/>
                </a:solidFill>
              </a:rPr>
              <a:t>2015•</a:t>
            </a:r>
            <a:r>
              <a:rPr lang="zh-CN" altLang="zh-CN" sz="3200" dirty="0">
                <a:solidFill>
                  <a:srgbClr val="0000FF"/>
                </a:solidFill>
              </a:rPr>
              <a:t>薛城期中</a:t>
            </a:r>
            <a:r>
              <a:rPr lang="zh-CN" altLang="zh-CN" sz="3200" dirty="0"/>
              <a:t>）</a:t>
            </a:r>
            <a:r>
              <a:rPr kumimoji="0" lang="zh-CN" altLang="zh-CN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用直尺和三角板测圆柱体直径，图中方法正确的是（　　）</a:t>
            </a:r>
            <a:endParaRPr kumimoji="0" lang="zh-CN" altLang="zh-CN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4098" name="Picture 2" descr="菁优网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15680" y="2614245"/>
            <a:ext cx="2168124" cy="1160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菁优网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9048" y="2581408"/>
            <a:ext cx="2165752" cy="1193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菁优网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66820" y="2487393"/>
            <a:ext cx="2405038" cy="1287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菁优网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76320" y="2473484"/>
            <a:ext cx="2421385" cy="1315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142184" y="4160400"/>
            <a:ext cx="1144927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A                           B                         C                           D  </a:t>
            </a:r>
            <a:r>
              <a:rPr kumimoji="0" lang="zh-CN" altLang="zh-CN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   </a:t>
            </a: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2655506" y="1133341"/>
            <a:ext cx="654099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kumimoji="0" lang="zh-CN" altLang="zh-CN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71357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263352" y="1640787"/>
            <a:ext cx="1154596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marL="533400" indent="-2667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zh-CN" sz="3200" b="1" dirty="0" smtClean="0">
                <a:latin typeface="+mn-ea"/>
                <a:ea typeface="+mn-ea"/>
              </a:rPr>
              <a:t>1.(</a:t>
            </a:r>
            <a:r>
              <a:rPr lang="en-US" altLang="zh-CN" sz="3200" dirty="0" smtClean="0">
                <a:solidFill>
                  <a:srgbClr val="0000FF"/>
                </a:solidFill>
              </a:rPr>
              <a:t>2015</a:t>
            </a:r>
            <a:r>
              <a:rPr lang="en-US" altLang="zh-CN" sz="3200" dirty="0">
                <a:solidFill>
                  <a:srgbClr val="0000FF"/>
                </a:solidFill>
              </a:rPr>
              <a:t>•</a:t>
            </a:r>
            <a:r>
              <a:rPr lang="zh-CN" altLang="zh-CN" sz="3200" dirty="0">
                <a:solidFill>
                  <a:srgbClr val="0000FF"/>
                </a:solidFill>
              </a:rPr>
              <a:t>薛城期</a:t>
            </a:r>
            <a:r>
              <a:rPr lang="zh-CN" altLang="zh-CN" sz="3200" dirty="0" smtClean="0">
                <a:solidFill>
                  <a:srgbClr val="0000FF"/>
                </a:solidFill>
              </a:rPr>
              <a:t>中</a:t>
            </a:r>
            <a:r>
              <a:rPr lang="en-US" altLang="zh-CN" sz="3200" b="1" dirty="0" smtClean="0">
                <a:latin typeface="+mn-ea"/>
                <a:ea typeface="+mn-ea"/>
              </a:rPr>
              <a:t>)</a:t>
            </a:r>
            <a:r>
              <a:rPr lang="zh-CN" altLang="en-US" sz="3200" b="1" dirty="0" smtClean="0">
                <a:latin typeface="+mn-ea"/>
                <a:ea typeface="+mn-ea"/>
              </a:rPr>
              <a:t>如图</a:t>
            </a:r>
            <a:r>
              <a:rPr lang="zh-CN" altLang="en-US" sz="3200" b="1" dirty="0">
                <a:latin typeface="+mn-ea"/>
                <a:ea typeface="+mn-ea"/>
              </a:rPr>
              <a:t>中该刻度尺的分度值是</a:t>
            </a:r>
            <a:r>
              <a:rPr lang="en-US" altLang="zh-CN" sz="3200" b="1" dirty="0">
                <a:latin typeface="+mn-ea"/>
                <a:ea typeface="+mn-ea"/>
              </a:rPr>
              <a:t>________ </a:t>
            </a:r>
            <a:r>
              <a:rPr lang="en-US" altLang="zh-CN" sz="3200" b="1" dirty="0" smtClean="0">
                <a:latin typeface="+mn-ea"/>
                <a:ea typeface="+mn-ea"/>
              </a:rPr>
              <a:t>cm,</a:t>
            </a:r>
            <a:r>
              <a:rPr lang="zh-CN" altLang="en-US" sz="3200" b="1" dirty="0" smtClean="0">
                <a:latin typeface="+mn-ea"/>
                <a:ea typeface="+mn-ea"/>
              </a:rPr>
              <a:t>被测物体的长度是</a:t>
            </a:r>
            <a:r>
              <a:rPr lang="en-US" altLang="zh-CN" sz="3200" b="1" dirty="0" smtClean="0">
                <a:latin typeface="+mn-ea"/>
                <a:ea typeface="+mn-ea"/>
              </a:rPr>
              <a:t>________ cm.</a:t>
            </a:r>
            <a:endParaRPr lang="en-US" altLang="zh-CN" sz="3200" b="1" dirty="0">
              <a:latin typeface="+mn-ea"/>
              <a:ea typeface="+mn-ea"/>
            </a:endParaRPr>
          </a:p>
        </p:txBody>
      </p:sp>
      <p:pic>
        <p:nvPicPr>
          <p:cNvPr id="9" name="Picture 6" descr="13w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55440" y="3356992"/>
            <a:ext cx="9865096" cy="2925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文本框 11"/>
          <p:cNvSpPr txBox="1"/>
          <p:nvPr/>
        </p:nvSpPr>
        <p:spPr>
          <a:xfrm>
            <a:off x="3113468" y="496279"/>
            <a:ext cx="58657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 smtClean="0">
                <a:ln w="12700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华文行楷" panose="02010800040101010101" pitchFamily="2" charset="-122"/>
                <a:ea typeface="华文行楷" panose="02010800040101010101" pitchFamily="2" charset="-122"/>
              </a:rPr>
              <a:t>考点一：长度和时间的测量</a:t>
            </a:r>
            <a:endParaRPr lang="zh-CN" altLang="en-US" sz="3600" b="1" dirty="0">
              <a:ln w="12700">
                <a:solidFill>
                  <a:srgbClr val="FFFF00"/>
                </a:solidFill>
                <a:prstDash val="solid"/>
              </a:ln>
              <a:solidFill>
                <a:srgbClr val="FF0000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</a:effectLst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263352" y="1188212"/>
            <a:ext cx="439248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zh-CN" altLang="en-US" sz="2800" b="1" dirty="0" smtClean="0">
                <a:ln w="0"/>
                <a:solidFill>
                  <a:srgbClr val="0000FF"/>
                </a:solidFill>
                <a:effectLst>
                  <a:reflection blurRad="6350" stA="53000" endA="300" endPos="35500" dir="5400000" sy="-90000" algn="bl" rotWithShape="0"/>
                </a:effectLst>
              </a:rPr>
              <a:t>命题点</a:t>
            </a:r>
            <a:r>
              <a:rPr lang="en-US" altLang="zh-CN" sz="2800" b="1" dirty="0" smtClean="0">
                <a:ln w="0"/>
                <a:solidFill>
                  <a:srgbClr val="0000FF"/>
                </a:solidFill>
                <a:effectLst>
                  <a:reflection blurRad="6350" stA="53000" endA="300" endPos="35500" dir="5400000" sy="-90000" algn="bl" rotWithShape="0"/>
                </a:effectLst>
              </a:rPr>
              <a:t>3</a:t>
            </a:r>
            <a:r>
              <a:rPr lang="zh-CN" altLang="en-US" sz="2800" b="1" dirty="0" smtClean="0">
                <a:ln w="0"/>
                <a:solidFill>
                  <a:srgbClr val="0000FF"/>
                </a:solidFill>
                <a:effectLst>
                  <a:reflection blurRad="6350" stA="53000" endA="300" endPos="35500" dir="5400000" sy="-90000" algn="bl" rotWithShape="0"/>
                </a:effectLst>
              </a:rPr>
              <a:t>：</a:t>
            </a:r>
            <a:r>
              <a:rPr lang="zh-CN" altLang="en-US" sz="2800" b="1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刻度尺的</a:t>
            </a:r>
            <a:r>
              <a:rPr lang="zh-CN" altLang="en-US" sz="28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读数</a:t>
            </a:r>
          </a:p>
        </p:txBody>
      </p:sp>
    </p:spTree>
    <p:extLst>
      <p:ext uri="{BB962C8B-B14F-4D97-AF65-F5344CB8AC3E}">
        <p14:creationId xmlns:p14="http://schemas.microsoft.com/office/powerpoint/2010/main" xmlns="" val="34211281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9376" y="1124742"/>
            <a:ext cx="5015437" cy="157240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96000" y="593931"/>
            <a:ext cx="5724214" cy="333912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9732" b="21782"/>
          <a:stretch/>
        </p:blipFill>
        <p:spPr>
          <a:xfrm>
            <a:off x="451198" y="4149080"/>
            <a:ext cx="4705643" cy="1872208"/>
          </a:xfrm>
          <a:prstGeom prst="rect">
            <a:avLst/>
          </a:prstGeom>
        </p:spPr>
      </p:pic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590587" y="377229"/>
            <a:ext cx="2808312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3.80cm</a:t>
            </a:r>
            <a:endParaRPr kumimoji="0" lang="zh-CN" altLang="zh-CN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8153158" y="3169335"/>
            <a:ext cx="2808312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3.00cm</a:t>
            </a:r>
            <a:endParaRPr kumimoji="0" lang="zh-CN" altLang="zh-CN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5344846" y="5085184"/>
            <a:ext cx="2808312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2.05cm</a:t>
            </a:r>
            <a:endParaRPr kumimoji="0" lang="zh-CN" altLang="zh-CN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19084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26490" y="1778035"/>
            <a:ext cx="6058142" cy="441340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4040" y="1844824"/>
            <a:ext cx="5207246" cy="4279830"/>
          </a:xfrm>
          <a:prstGeom prst="rect">
            <a:avLst/>
          </a:prstGeom>
        </p:spPr>
      </p:pic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3225616" y="5024314"/>
            <a:ext cx="2265606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5min10s</a:t>
            </a:r>
            <a:endParaRPr kumimoji="0" lang="zh-CN" altLang="zh-CN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9120336" y="1952240"/>
            <a:ext cx="2769662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1min39.8s</a:t>
            </a:r>
            <a:endParaRPr kumimoji="0" lang="zh-CN" altLang="zh-CN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407368" y="1073931"/>
            <a:ext cx="410445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zh-CN" altLang="en-US" sz="2800" b="1" dirty="0" smtClean="0">
                <a:ln w="0"/>
                <a:solidFill>
                  <a:srgbClr val="0000FF"/>
                </a:solidFill>
                <a:effectLst>
                  <a:reflection blurRad="6350" stA="53000" endA="300" endPos="35500" dir="5400000" sy="-90000" algn="bl" rotWithShape="0"/>
                </a:effectLst>
              </a:rPr>
              <a:t>命题点</a:t>
            </a:r>
            <a:r>
              <a:rPr lang="en-US" altLang="zh-CN" sz="2800" b="1" dirty="0" smtClean="0">
                <a:ln w="0"/>
                <a:solidFill>
                  <a:srgbClr val="0000FF"/>
                </a:solidFill>
                <a:effectLst>
                  <a:reflection blurRad="6350" stA="53000" endA="300" endPos="35500" dir="5400000" sy="-90000" algn="bl" rotWithShape="0"/>
                </a:effectLst>
              </a:rPr>
              <a:t>4</a:t>
            </a:r>
            <a:r>
              <a:rPr lang="zh-CN" altLang="en-US" sz="2800" b="1" dirty="0" smtClean="0">
                <a:ln w="0"/>
                <a:solidFill>
                  <a:srgbClr val="0000FF"/>
                </a:solidFill>
                <a:effectLst>
                  <a:reflection blurRad="6350" stA="53000" endA="300" endPos="35500" dir="5400000" sy="-90000" algn="bl" rotWithShape="0"/>
                </a:effectLst>
              </a:rPr>
              <a:t>：</a:t>
            </a:r>
            <a:r>
              <a:rPr lang="zh-CN" altLang="en-US" sz="2800" b="1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秒表读数</a:t>
            </a:r>
            <a:endParaRPr lang="zh-CN" altLang="en-US" sz="2800" b="1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3113468" y="496279"/>
            <a:ext cx="58657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 smtClean="0">
                <a:ln w="12700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华文行楷" panose="02010800040101010101" pitchFamily="2" charset="-122"/>
                <a:ea typeface="华文行楷" panose="02010800040101010101" pitchFamily="2" charset="-122"/>
              </a:rPr>
              <a:t>考点一：长度和时间的测量</a:t>
            </a:r>
            <a:endParaRPr lang="zh-CN" altLang="en-US" sz="3600" b="1" dirty="0">
              <a:ln w="12700">
                <a:solidFill>
                  <a:srgbClr val="FFFF00"/>
                </a:solidFill>
                <a:prstDash val="solid"/>
              </a:ln>
              <a:solidFill>
                <a:srgbClr val="FF0000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</a:effectLst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45399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3113468" y="496279"/>
            <a:ext cx="58657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 smtClean="0">
                <a:ln w="12700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华文行楷" panose="02010800040101010101" pitchFamily="2" charset="-122"/>
                <a:ea typeface="华文行楷" panose="02010800040101010101" pitchFamily="2" charset="-122"/>
              </a:rPr>
              <a:t>考点一：长度和时间的测量</a:t>
            </a:r>
            <a:endParaRPr lang="zh-CN" altLang="en-US" sz="3600" b="1" dirty="0">
              <a:ln w="12700">
                <a:solidFill>
                  <a:srgbClr val="FFFF00"/>
                </a:solidFill>
                <a:prstDash val="solid"/>
              </a:ln>
              <a:solidFill>
                <a:srgbClr val="FF0000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</a:effectLst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335360" y="1142610"/>
            <a:ext cx="446449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zh-CN" altLang="en-US" sz="3200" b="1" dirty="0" smtClean="0">
                <a:ln w="0"/>
                <a:solidFill>
                  <a:srgbClr val="0000FF"/>
                </a:solidFill>
                <a:effectLst>
                  <a:reflection blurRad="6350" stA="53000" endA="300" endPos="35500" dir="5400000" sy="-90000" algn="bl" rotWithShape="0"/>
                </a:effectLst>
              </a:rPr>
              <a:t>命题点</a:t>
            </a:r>
            <a:r>
              <a:rPr lang="en-US" altLang="zh-CN" sz="3200" b="1" dirty="0" smtClean="0">
                <a:ln w="0"/>
                <a:solidFill>
                  <a:srgbClr val="0000FF"/>
                </a:solidFill>
                <a:effectLst>
                  <a:reflection blurRad="6350" stA="53000" endA="300" endPos="35500" dir="5400000" sy="-90000" algn="bl" rotWithShape="0"/>
                </a:effectLst>
              </a:rPr>
              <a:t>5</a:t>
            </a:r>
            <a:r>
              <a:rPr lang="zh-CN" altLang="en-US" sz="3200" b="1" dirty="0" smtClean="0">
                <a:ln w="0"/>
                <a:solidFill>
                  <a:srgbClr val="0000FF"/>
                </a:solidFill>
                <a:effectLst>
                  <a:reflection blurRad="6350" stA="53000" endA="300" endPos="35500" dir="5400000" sy="-90000" algn="bl" rotWithShape="0"/>
                </a:effectLst>
              </a:rPr>
              <a:t>：</a:t>
            </a:r>
            <a:r>
              <a:rPr lang="zh-CN" altLang="en-US" sz="3200" b="1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误差</a:t>
            </a:r>
            <a:r>
              <a:rPr lang="en-US" altLang="zh-CN" sz="3200" b="1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-----</a:t>
            </a:r>
            <a:r>
              <a:rPr lang="zh-CN" altLang="en-US" sz="3200" b="1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辨析</a:t>
            </a:r>
            <a:endParaRPr lang="zh-CN" altLang="en-US" sz="3200" b="1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9" name="矩形 8"/>
          <p:cNvSpPr/>
          <p:nvPr/>
        </p:nvSpPr>
        <p:spPr>
          <a:xfrm>
            <a:off x="551384" y="1928590"/>
            <a:ext cx="11305256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sz="2800" b="1" kern="100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1.</a:t>
            </a:r>
            <a:r>
              <a:rPr lang="zh-CN" altLang="zh-CN" sz="2800" b="1" kern="100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（</a:t>
            </a:r>
            <a:r>
              <a:rPr lang="en-US" altLang="zh-CN" sz="2800" b="1" kern="100" dirty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2015•</a:t>
            </a:r>
            <a:r>
              <a:rPr lang="zh-CN" altLang="zh-CN" sz="2800" b="1" kern="100" dirty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薛城期中）</a:t>
            </a:r>
            <a:r>
              <a:rPr lang="zh-CN" altLang="zh-CN" sz="2800" b="1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下列关于误差和错误的说法，正确的是（　　）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sz="2800" b="1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zh-CN" altLang="zh-CN" sz="2800" b="1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．多测几次求平均值，使用精密仪器和改进实验方法可以避免误差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sz="2800" b="1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zh-CN" altLang="zh-CN" sz="2800" b="1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．改进实验方法，选用精密的测量工具，可以减小误差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sz="2800" b="1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zh-CN" altLang="zh-CN" sz="2800" b="1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．测量中的误差和错误都是不可避免的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sz="2800" b="1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zh-CN" altLang="zh-CN" sz="2800" b="1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．测量中的误差是由于未遵守操作规则而引起的</a:t>
            </a:r>
          </a:p>
        </p:txBody>
      </p:sp>
    </p:spTree>
    <p:extLst>
      <p:ext uri="{BB962C8B-B14F-4D97-AF65-F5344CB8AC3E}">
        <p14:creationId xmlns:p14="http://schemas.microsoft.com/office/powerpoint/2010/main" xmlns="" val="1215278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2755</TotalTime>
  <Words>2157</Words>
  <Application>Microsoft Office PowerPoint</Application>
  <PresentationFormat>自定义</PresentationFormat>
  <Paragraphs>273</Paragraphs>
  <Slides>34</Slides>
  <Notes>0</Notes>
  <HiddenSlides>0</HiddenSlides>
  <MMClips>0</MMClips>
  <ScaleCrop>false</ScaleCrop>
  <HeadingPairs>
    <vt:vector size="6" baseType="variant">
      <vt:variant>
        <vt:lpstr>主题</vt:lpstr>
      </vt:variant>
      <vt:variant>
        <vt:i4>2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34</vt:i4>
      </vt:variant>
    </vt:vector>
  </HeadingPairs>
  <TitlesOfParts>
    <vt:vector size="37" baseType="lpstr">
      <vt:lpstr>自定义设计方案</vt:lpstr>
      <vt:lpstr>Office 主题</vt:lpstr>
      <vt:lpstr>Equation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  <vt:lpstr>幻灯片 27</vt:lpstr>
      <vt:lpstr>幻灯片 28</vt:lpstr>
      <vt:lpstr>幻灯片 29</vt:lpstr>
      <vt:lpstr>幻灯片 30</vt:lpstr>
      <vt:lpstr>幻灯片 31</vt:lpstr>
      <vt:lpstr>幻灯片 32</vt:lpstr>
      <vt:lpstr>幻灯片 33</vt:lpstr>
      <vt:lpstr>幻灯片 34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user</dc:creator>
  <cp:lastModifiedBy>Administrator</cp:lastModifiedBy>
  <cp:revision>232</cp:revision>
  <dcterms:created xsi:type="dcterms:W3CDTF">2012-06-23T00:51:09Z</dcterms:created>
  <dcterms:modified xsi:type="dcterms:W3CDTF">2018-07-07T11:06:09Z</dcterms:modified>
</cp:coreProperties>
</file>