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5.xml" ContentType="application/vnd.openxmlformats-officedocument.presentationml.tags+xml"/>
  <Override PartName="/ppt/notesSlides/notesSlide17.xml" ContentType="application/vnd.openxmlformats-officedocument.presentationml.notesSlide+xml"/>
  <Override PartName="/ppt/tags/tag16.xml" ContentType="application/vnd.openxmlformats-officedocument.presentationml.tag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2"/>
  </p:sldMasterIdLst>
  <p:notesMasterIdLst>
    <p:notesMasterId r:id="rId23"/>
  </p:notesMasterIdLst>
  <p:handoutMasterIdLst>
    <p:handoutMasterId r:id="rId24"/>
  </p:handoutMasterIdLst>
  <p:sldIdLst>
    <p:sldId id="291" r:id="rId3"/>
    <p:sldId id="290" r:id="rId4"/>
    <p:sldId id="262" r:id="rId5"/>
    <p:sldId id="581" r:id="rId6"/>
    <p:sldId id="624" r:id="rId7"/>
    <p:sldId id="398" r:id="rId8"/>
    <p:sldId id="583" r:id="rId9"/>
    <p:sldId id="585" r:id="rId10"/>
    <p:sldId id="609" r:id="rId11"/>
    <p:sldId id="610" r:id="rId12"/>
    <p:sldId id="298" r:id="rId13"/>
    <p:sldId id="619" r:id="rId14"/>
    <p:sldId id="608" r:id="rId15"/>
    <p:sldId id="584" r:id="rId16"/>
    <p:sldId id="607" r:id="rId17"/>
    <p:sldId id="625" r:id="rId18"/>
    <p:sldId id="570" r:id="rId19"/>
    <p:sldId id="283" r:id="rId20"/>
    <p:sldId id="301" r:id="rId21"/>
    <p:sldId id="258" r:id="rId22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43">
          <p15:clr>
            <a:srgbClr val="A4A3A4"/>
          </p15:clr>
        </p15:guide>
        <p15:guide id="2" pos="249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3847"/>
    <a:srgbClr val="026BA5"/>
    <a:srgbClr val="0EC562"/>
    <a:srgbClr val="D4D016"/>
    <a:srgbClr val="D98200"/>
    <a:srgbClr val="95B3D7"/>
    <a:srgbClr val="B9E18E"/>
    <a:srgbClr val="4888E3"/>
    <a:srgbClr val="203093"/>
    <a:srgbClr val="FCA7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85" autoAdjust="0"/>
  </p:normalViewPr>
  <p:slideViewPr>
    <p:cSldViewPr showGuides="1">
      <p:cViewPr varScale="1">
        <p:scale>
          <a:sx n="81" d="100"/>
          <a:sy n="81" d="100"/>
        </p:scale>
        <p:origin x="725" y="62"/>
      </p:cViewPr>
      <p:guideLst>
        <p:guide orient="horz" pos="1043"/>
        <p:guide pos="2498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ppt</a:t>
            </a:r>
            <a:r>
              <a:rPr lang="zh-CN" altLang="en-US" dirty="0"/>
              <a:t>中的视频可正常播放，动画请静音播放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16" name="文本框 15"/>
          <p:cNvSpPr txBox="1"/>
          <p:nvPr userDrawn="1"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0" y="44503"/>
            <a:ext cx="805270" cy="284905"/>
          </a:xfrm>
          <a:prstGeom prst="rect">
            <a:avLst/>
          </a:prstGeom>
        </p:spPr>
      </p:pic>
      <p:pic>
        <p:nvPicPr>
          <p:cNvPr id="18" name="图片 17" descr="D:\2021年\7月\体系\人教16\16-1\【教学图片】闪电8.jpeg【教学图片】闪电8"/>
          <p:cNvPicPr>
            <a:picLocks noChangeAspect="1"/>
          </p:cNvPicPr>
          <p:nvPr userDrawn="1"/>
        </p:nvPicPr>
        <p:blipFill>
          <a:blip r:embed="rId4">
            <a:lum bright="-12000"/>
          </a:blip>
          <a:srcRect/>
          <a:stretch>
            <a:fillRect/>
          </a:stretch>
        </p:blipFill>
        <p:spPr>
          <a:xfrm>
            <a:off x="0" y="-1008380"/>
            <a:ext cx="12192000" cy="7872730"/>
          </a:xfrm>
          <a:prstGeom prst="rect">
            <a:avLst/>
          </a:prstGeom>
        </p:spPr>
      </p:pic>
      <p:sp>
        <p:nvSpPr>
          <p:cNvPr id="19" name="文本框 18"/>
          <p:cNvSpPr txBox="1"/>
          <p:nvPr userDrawn="1"/>
        </p:nvSpPr>
        <p:spPr>
          <a:xfrm>
            <a:off x="4427190" y="2331742"/>
            <a:ext cx="4249025" cy="1446550"/>
          </a:xfrm>
          <a:prstGeom prst="rect">
            <a:avLst/>
          </a:prstGeom>
          <a:noFill/>
          <a:effectLst>
            <a:glow rad="127000">
              <a:schemeClr val="bg1"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glow rad="1143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2024/2/6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42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11" Type="http://schemas.openxmlformats.org/officeDocument/2006/relationships/image" Target="../media/image10.png"/><Relationship Id="rId5" Type="http://schemas.openxmlformats.org/officeDocument/2006/relationships/image" Target="../media/image41.png"/><Relationship Id="rId10" Type="http://schemas.openxmlformats.org/officeDocument/2006/relationships/image" Target="../media/image11.png"/><Relationship Id="rId4" Type="http://schemas.openxmlformats.org/officeDocument/2006/relationships/image" Target="../media/image43.png"/><Relationship Id="rId9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Relationship Id="rId6" Type="http://schemas.openxmlformats.org/officeDocument/2006/relationships/image" Target="../media/image45.png"/><Relationship Id="rId5" Type="http://schemas.openxmlformats.org/officeDocument/2006/relationships/image" Target="../media/image38.emf"/><Relationship Id="rId4" Type="http://schemas.openxmlformats.org/officeDocument/2006/relationships/image" Target="../media/image37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45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Relationship Id="rId6" Type="http://schemas.openxmlformats.org/officeDocument/2006/relationships/image" Target="../media/image23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3.jpeg"/><Relationship Id="rId7" Type="http://schemas.openxmlformats.org/officeDocument/2006/relationships/image" Target="../media/image1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3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13" Type="http://schemas.openxmlformats.org/officeDocument/2006/relationships/image" Target="../media/image23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3.xml"/><Relationship Id="rId12" Type="http://schemas.openxmlformats.org/officeDocument/2006/relationships/image" Target="../media/image2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1.png"/><Relationship Id="rId5" Type="http://schemas.openxmlformats.org/officeDocument/2006/relationships/tags" Target="../tags/tag5.xml"/><Relationship Id="rId10" Type="http://schemas.openxmlformats.org/officeDocument/2006/relationships/image" Target="../media/image10.png"/><Relationship Id="rId4" Type="http://schemas.openxmlformats.org/officeDocument/2006/relationships/tags" Target="../tags/tag4.xml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13" Type="http://schemas.openxmlformats.org/officeDocument/2006/relationships/image" Target="../media/image26.png"/><Relationship Id="rId18" Type="http://schemas.openxmlformats.org/officeDocument/2006/relationships/image" Target="../media/image28.png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3.xml"/><Relationship Id="rId12" Type="http://schemas.openxmlformats.org/officeDocument/2006/relationships/image" Target="../media/image25.png"/><Relationship Id="rId17" Type="http://schemas.openxmlformats.org/officeDocument/2006/relationships/image" Target="../media/image27.png"/><Relationship Id="rId2" Type="http://schemas.openxmlformats.org/officeDocument/2006/relationships/tags" Target="../tags/tag8.xml"/><Relationship Id="rId16" Type="http://schemas.openxmlformats.org/officeDocument/2006/relationships/image" Target="../media/image23.png"/><Relationship Id="rId20" Type="http://schemas.openxmlformats.org/officeDocument/2006/relationships/image" Target="../media/image30.png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../media/image24.png"/><Relationship Id="rId5" Type="http://schemas.openxmlformats.org/officeDocument/2006/relationships/tags" Target="../tags/tag11.xml"/><Relationship Id="rId15" Type="http://schemas.openxmlformats.org/officeDocument/2006/relationships/image" Target="../media/image10.png"/><Relationship Id="rId10" Type="http://schemas.openxmlformats.org/officeDocument/2006/relationships/image" Target="../media/image22.png"/><Relationship Id="rId19" Type="http://schemas.openxmlformats.org/officeDocument/2006/relationships/image" Target="../media/image29.png"/><Relationship Id="rId4" Type="http://schemas.openxmlformats.org/officeDocument/2006/relationships/tags" Target="../tags/tag10.xml"/><Relationship Id="rId9" Type="http://schemas.openxmlformats.org/officeDocument/2006/relationships/image" Target="../media/image21.png"/><Relationship Id="rId1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35.png"/><Relationship Id="rId3" Type="http://schemas.openxmlformats.org/officeDocument/2006/relationships/image" Target="../media/image21.png"/><Relationship Id="rId7" Type="http://schemas.openxmlformats.org/officeDocument/2006/relationships/image" Target="../media/image34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11" Type="http://schemas.openxmlformats.org/officeDocument/2006/relationships/image" Target="../media/image25.png"/><Relationship Id="rId5" Type="http://schemas.openxmlformats.org/officeDocument/2006/relationships/image" Target="../media/image32.png"/><Relationship Id="rId10" Type="http://schemas.openxmlformats.org/officeDocument/2006/relationships/image" Target="../media/image24.png"/><Relationship Id="rId4" Type="http://schemas.openxmlformats.org/officeDocument/2006/relationships/image" Target="../media/image31.png"/><Relationship Id="rId9" Type="http://schemas.openxmlformats.org/officeDocument/2006/relationships/image" Target="../media/image10.png"/><Relationship Id="rId1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7.emf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10" Type="http://schemas.openxmlformats.org/officeDocument/2006/relationships/image" Target="../media/image26.png"/><Relationship Id="rId4" Type="http://schemas.openxmlformats.org/officeDocument/2006/relationships/image" Target="../media/image38.emf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第十六章 电压</a:t>
            </a:r>
            <a:r>
              <a:rPr lang="en-US" altLang="zh-CN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电阻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-96093" y="3969000"/>
            <a:ext cx="7690583" cy="1237262"/>
          </a:xfrm>
        </p:spPr>
        <p:txBody>
          <a:bodyPr/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 串、并联电路中电压的规律</a:t>
            </a:r>
          </a:p>
          <a:p>
            <a:pPr algn="ctr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课时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41486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2"/>
          <p:cNvSpPr/>
          <p:nvPr/>
        </p:nvSpPr>
        <p:spPr>
          <a:xfrm>
            <a:off x="6337010" y="-36195"/>
            <a:ext cx="5940000" cy="6984000"/>
          </a:xfrm>
          <a:custGeom>
            <a:avLst/>
            <a:gdLst>
              <a:gd name="connsiteX0" fmla="*/ 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0 w 5321300"/>
              <a:gd name="connsiteY4" fmla="*/ 0 h 6858000"/>
              <a:gd name="connsiteX0-1" fmla="*/ 2489200 w 5321300"/>
              <a:gd name="connsiteY0-2" fmla="*/ 0 h 6858000"/>
              <a:gd name="connsiteX1-3" fmla="*/ 5321300 w 5321300"/>
              <a:gd name="connsiteY1-4" fmla="*/ 0 h 6858000"/>
              <a:gd name="connsiteX2-5" fmla="*/ 5321300 w 5321300"/>
              <a:gd name="connsiteY2-6" fmla="*/ 6858000 h 6858000"/>
              <a:gd name="connsiteX3-7" fmla="*/ 0 w 5321300"/>
              <a:gd name="connsiteY3-8" fmla="*/ 6858000 h 6858000"/>
              <a:gd name="connsiteX4-9" fmla="*/ 2489200 w 5321300"/>
              <a:gd name="connsiteY4-10" fmla="*/ 0 h 6858000"/>
              <a:gd name="connsiteX0-11" fmla="*/ 1930400 w 5321300"/>
              <a:gd name="connsiteY0-12" fmla="*/ 0 h 6858000"/>
              <a:gd name="connsiteX1-13" fmla="*/ 5321300 w 5321300"/>
              <a:gd name="connsiteY1-14" fmla="*/ 0 h 6858000"/>
              <a:gd name="connsiteX2-15" fmla="*/ 5321300 w 5321300"/>
              <a:gd name="connsiteY2-16" fmla="*/ 6858000 h 6858000"/>
              <a:gd name="connsiteX3-17" fmla="*/ 0 w 5321300"/>
              <a:gd name="connsiteY3-18" fmla="*/ 6858000 h 6858000"/>
              <a:gd name="connsiteX4-19" fmla="*/ 1930400 w 5321300"/>
              <a:gd name="connsiteY4-20" fmla="*/ 0 h 6858000"/>
              <a:gd name="connsiteX0-21" fmla="*/ 3098800 w 6489700"/>
              <a:gd name="connsiteY0-22" fmla="*/ 0 h 6858000"/>
              <a:gd name="connsiteX1-23" fmla="*/ 6489700 w 6489700"/>
              <a:gd name="connsiteY1-24" fmla="*/ 0 h 6858000"/>
              <a:gd name="connsiteX2-25" fmla="*/ 6489700 w 6489700"/>
              <a:gd name="connsiteY2-26" fmla="*/ 6858000 h 6858000"/>
              <a:gd name="connsiteX3-27" fmla="*/ 0 w 6489700"/>
              <a:gd name="connsiteY3-28" fmla="*/ 6858000 h 6858000"/>
              <a:gd name="connsiteX4-29" fmla="*/ 3098800 w 6489700"/>
              <a:gd name="connsiteY4-30" fmla="*/ 0 h 6858000"/>
              <a:gd name="connsiteX0-31" fmla="*/ 3556000 w 6489700"/>
              <a:gd name="connsiteY0-32" fmla="*/ 38100 h 6858000"/>
              <a:gd name="connsiteX1-33" fmla="*/ 6489700 w 6489700"/>
              <a:gd name="connsiteY1-34" fmla="*/ 0 h 6858000"/>
              <a:gd name="connsiteX2-35" fmla="*/ 6489700 w 6489700"/>
              <a:gd name="connsiteY2-36" fmla="*/ 6858000 h 6858000"/>
              <a:gd name="connsiteX3-37" fmla="*/ 0 w 6489700"/>
              <a:gd name="connsiteY3-38" fmla="*/ 6858000 h 6858000"/>
              <a:gd name="connsiteX4-39" fmla="*/ 3556000 w 6489700"/>
              <a:gd name="connsiteY4-40" fmla="*/ 38100 h 6858000"/>
              <a:gd name="connsiteX0-41" fmla="*/ 2527300 w 5461000"/>
              <a:gd name="connsiteY0-42" fmla="*/ 38100 h 6858000"/>
              <a:gd name="connsiteX1-43" fmla="*/ 5461000 w 5461000"/>
              <a:gd name="connsiteY1-44" fmla="*/ 0 h 6858000"/>
              <a:gd name="connsiteX2-45" fmla="*/ 5461000 w 5461000"/>
              <a:gd name="connsiteY2-46" fmla="*/ 6858000 h 6858000"/>
              <a:gd name="connsiteX3-47" fmla="*/ 0 w 5461000"/>
              <a:gd name="connsiteY3-48" fmla="*/ 6845300 h 6858000"/>
              <a:gd name="connsiteX4-49" fmla="*/ 2527300 w 5461000"/>
              <a:gd name="connsiteY4-50" fmla="*/ 38100 h 6858000"/>
              <a:gd name="connsiteX0-51" fmla="*/ 2503556 w 5461000"/>
              <a:gd name="connsiteY0-52" fmla="*/ 76200 h 6858000"/>
              <a:gd name="connsiteX1-53" fmla="*/ 5461000 w 5461000"/>
              <a:gd name="connsiteY1-54" fmla="*/ 0 h 6858000"/>
              <a:gd name="connsiteX2-55" fmla="*/ 5461000 w 5461000"/>
              <a:gd name="connsiteY2-56" fmla="*/ 6858000 h 6858000"/>
              <a:gd name="connsiteX3-57" fmla="*/ 0 w 5461000"/>
              <a:gd name="connsiteY3-58" fmla="*/ 6845300 h 6858000"/>
              <a:gd name="connsiteX4-59" fmla="*/ 2503556 w 5461000"/>
              <a:gd name="connsiteY4-60" fmla="*/ 76200 h 6858000"/>
              <a:gd name="connsiteX0-61" fmla="*/ 2515428 w 5461000"/>
              <a:gd name="connsiteY0-62" fmla="*/ 12700 h 6858000"/>
              <a:gd name="connsiteX1-63" fmla="*/ 5461000 w 5461000"/>
              <a:gd name="connsiteY1-64" fmla="*/ 0 h 6858000"/>
              <a:gd name="connsiteX2-65" fmla="*/ 5461000 w 5461000"/>
              <a:gd name="connsiteY2-66" fmla="*/ 6858000 h 6858000"/>
              <a:gd name="connsiteX3-67" fmla="*/ 0 w 5461000"/>
              <a:gd name="connsiteY3-68" fmla="*/ 6845300 h 6858000"/>
              <a:gd name="connsiteX4-69" fmla="*/ 2515428 w 5461000"/>
              <a:gd name="connsiteY4-70" fmla="*/ 12700 h 6858000"/>
              <a:gd name="connsiteX0-71" fmla="*/ 2527300 w 5472872"/>
              <a:gd name="connsiteY0-72" fmla="*/ 12700 h 6870700"/>
              <a:gd name="connsiteX1-73" fmla="*/ 5472872 w 5472872"/>
              <a:gd name="connsiteY1-74" fmla="*/ 0 h 6870700"/>
              <a:gd name="connsiteX2-75" fmla="*/ 5472872 w 5472872"/>
              <a:gd name="connsiteY2-76" fmla="*/ 6858000 h 6870700"/>
              <a:gd name="connsiteX3-77" fmla="*/ 0 w 5472872"/>
              <a:gd name="connsiteY3-78" fmla="*/ 6870700 h 6870700"/>
              <a:gd name="connsiteX4-79" fmla="*/ 2527300 w 5472872"/>
              <a:gd name="connsiteY4-80" fmla="*/ 12700 h 68707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472872" h="6870700">
                <a:moveTo>
                  <a:pt x="2527300" y="12700"/>
                </a:moveTo>
                <a:lnTo>
                  <a:pt x="5472872" y="0"/>
                </a:lnTo>
                <a:lnTo>
                  <a:pt x="5472872" y="6858000"/>
                </a:lnTo>
                <a:lnTo>
                  <a:pt x="0" y="6870700"/>
                </a:lnTo>
                <a:lnTo>
                  <a:pt x="2527300" y="12700"/>
                </a:lnTo>
                <a:close/>
              </a:path>
            </a:pathLst>
          </a:cu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D:\2021年\8月\体系\绘图\收到\8.16物理插图\图02.png图0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038350" y="2214245"/>
            <a:ext cx="5358765" cy="3014345"/>
          </a:xfrm>
          <a:prstGeom prst="rect">
            <a:avLst/>
          </a:prstGeom>
          <a:ln w="63500">
            <a:noFill/>
          </a:ln>
        </p:spPr>
      </p:pic>
      <p:grpSp>
        <p:nvGrpSpPr>
          <p:cNvPr id="123" name="组合 122"/>
          <p:cNvGrpSpPr>
            <a:grpSpLocks noChangeAspect="1"/>
          </p:cNvGrpSpPr>
          <p:nvPr/>
        </p:nvGrpSpPr>
        <p:grpSpPr>
          <a:xfrm>
            <a:off x="16221075" y="99060"/>
            <a:ext cx="5016500" cy="3818890"/>
            <a:chOff x="4790" y="3628"/>
            <a:chExt cx="7900" cy="6014"/>
          </a:xfrm>
        </p:grpSpPr>
        <p:pic>
          <p:nvPicPr>
            <p:cNvPr id="124" name="图片 1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90" y="3628"/>
              <a:ext cx="7900" cy="6015"/>
            </a:xfrm>
            <a:prstGeom prst="rect">
              <a:avLst/>
            </a:prstGeom>
            <a:ln w="63500">
              <a:noFill/>
            </a:ln>
          </p:spPr>
        </p:pic>
        <p:sp>
          <p:nvSpPr>
            <p:cNvPr id="125" name="椭圆 124"/>
            <p:cNvSpPr>
              <a:spLocks noChangeAspect="1"/>
            </p:cNvSpPr>
            <p:nvPr/>
          </p:nvSpPr>
          <p:spPr>
            <a:xfrm>
              <a:off x="5517" y="4670"/>
              <a:ext cx="1008" cy="1008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195" tIns="0" rIns="36195" bIns="0"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26" name="椭圆 125"/>
            <p:cNvSpPr>
              <a:spLocks noChangeAspect="1"/>
            </p:cNvSpPr>
            <p:nvPr/>
          </p:nvSpPr>
          <p:spPr>
            <a:xfrm>
              <a:off x="8323" y="4670"/>
              <a:ext cx="1008" cy="1008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195" tIns="0" rIns="36195" bIns="0"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27" name="椭圆 126"/>
            <p:cNvSpPr>
              <a:spLocks noChangeAspect="1"/>
            </p:cNvSpPr>
            <p:nvPr/>
          </p:nvSpPr>
          <p:spPr>
            <a:xfrm>
              <a:off x="11157" y="4670"/>
              <a:ext cx="1008" cy="1008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195" tIns="0" rIns="36195" bIns="0"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ea typeface="隶书" panose="02010509060101010101" pitchFamily="49" charset="-122"/>
                  <a:cs typeface="Times New Roman" panose="02020603050405020304" pitchFamily="18" charset="0"/>
                </a:rPr>
                <a:t>3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串联电路的电压规律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62" name="右箭头 61"/>
          <p:cNvSpPr/>
          <p:nvPr/>
        </p:nvSpPr>
        <p:spPr>
          <a:xfrm>
            <a:off x="6096000" y="3251835"/>
            <a:ext cx="1647190" cy="807085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实验电路</a:t>
            </a:r>
          </a:p>
        </p:txBody>
      </p:sp>
      <p:sp>
        <p:nvSpPr>
          <p:cNvPr id="131" name="文本框 130"/>
          <p:cNvSpPr txBox="1"/>
          <p:nvPr/>
        </p:nvSpPr>
        <p:spPr>
          <a:xfrm>
            <a:off x="4655820" y="5720715"/>
            <a:ext cx="4616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2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同时测量三个位置的电压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06055" y="1673860"/>
            <a:ext cx="3949700" cy="3924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/>
      <p:bldP spid="13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81407" y="663361"/>
            <a:ext cx="64405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连接实物图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53127" y="140674"/>
            <a:ext cx="911784" cy="1216800"/>
          </a:xfrm>
          <a:prstGeom prst="rect">
            <a:avLst/>
          </a:prstGeom>
        </p:spPr>
      </p:pic>
      <p:pic>
        <p:nvPicPr>
          <p:cNvPr id="3" name="图片 2" descr="D:\2021年\7月\体系\精品课件\绘图\返回\7.22物理插图5张\05.png05"/>
          <p:cNvPicPr>
            <a:picLocks noChangeAspect="1"/>
          </p:cNvPicPr>
          <p:nvPr/>
        </p:nvPicPr>
        <p:blipFill>
          <a:blip r:embed="rId4"/>
          <a:srcRect l="65382" t="7716" b="52295"/>
          <a:stretch>
            <a:fillRect/>
          </a:stretch>
        </p:blipFill>
        <p:spPr>
          <a:xfrm>
            <a:off x="7638415" y="1576070"/>
            <a:ext cx="1768475" cy="1299845"/>
          </a:xfrm>
          <a:prstGeom prst="roundRect">
            <a:avLst>
              <a:gd name="adj" fmla="val 28285"/>
            </a:avLst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0805" y="1725295"/>
            <a:ext cx="3949700" cy="39243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45845" y="6166485"/>
            <a:ext cx="2193925" cy="62801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906115" y="5896610"/>
            <a:ext cx="1631315" cy="950595"/>
          </a:xfrm>
          <a:prstGeom prst="rect">
            <a:avLst/>
          </a:prstGeom>
        </p:spPr>
      </p:pic>
      <p:pic>
        <p:nvPicPr>
          <p:cNvPr id="26" name="图片 25" descr="D:\手动F盘-资料\视频\电\Done\电压表.png电压表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3340715" y="4599305"/>
            <a:ext cx="1205865" cy="1514475"/>
          </a:xfrm>
          <a:prstGeom prst="rect">
            <a:avLst/>
          </a:prstGeom>
        </p:spPr>
      </p:pic>
      <p:pic>
        <p:nvPicPr>
          <p:cNvPr id="12" name="图片 11" descr="D:\手动F盘-资料\视频\电\Done\电压表.png电压表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4735810" y="4591685"/>
            <a:ext cx="1205865" cy="1514475"/>
          </a:xfrm>
          <a:prstGeom prst="rect">
            <a:avLst/>
          </a:prstGeom>
        </p:spPr>
      </p:pic>
      <p:pic>
        <p:nvPicPr>
          <p:cNvPr id="13" name="图片 12" descr="D:\手动F盘-资料\视频\电\Done\电压表.png电压表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6130905" y="4546600"/>
            <a:ext cx="1205865" cy="1514475"/>
          </a:xfrm>
          <a:prstGeom prst="rect">
            <a:avLst/>
          </a:prstGeom>
        </p:spPr>
      </p:pic>
      <p:pic>
        <p:nvPicPr>
          <p:cNvPr id="14" name="图片 13" descr="D:\2021年\8月\体系\绘图\收到\8.3物理插图\01.png01"/>
          <p:cNvPicPr>
            <a:picLocks noChangeAspect="1"/>
          </p:cNvPicPr>
          <p:nvPr/>
        </p:nvPicPr>
        <p:blipFill>
          <a:blip r:embed="rId9"/>
          <a:srcRect l="24714" t="17118" r="53419" b="51303"/>
          <a:stretch>
            <a:fillRect/>
          </a:stretch>
        </p:blipFill>
        <p:spPr>
          <a:xfrm flipH="1">
            <a:off x="9549765" y="4862195"/>
            <a:ext cx="1478280" cy="1200785"/>
          </a:xfrm>
          <a:prstGeom prst="rect">
            <a:avLst/>
          </a:prstGeom>
        </p:spPr>
      </p:pic>
      <p:pic>
        <p:nvPicPr>
          <p:cNvPr id="15" name="图片 14" descr="D:\2021年\8月\体系\绘图\收到\8.3物理插图\01.png01"/>
          <p:cNvPicPr>
            <a:picLocks noChangeAspect="1"/>
          </p:cNvPicPr>
          <p:nvPr/>
        </p:nvPicPr>
        <p:blipFill>
          <a:blip r:embed="rId9"/>
          <a:srcRect l="19115" t="54910" r="44730" b="18788"/>
          <a:stretch>
            <a:fillRect/>
          </a:stretch>
        </p:blipFill>
        <p:spPr>
          <a:xfrm flipH="1">
            <a:off x="6823075" y="5087620"/>
            <a:ext cx="2444115" cy="1000125"/>
          </a:xfrm>
          <a:prstGeom prst="rect">
            <a:avLst/>
          </a:prstGeom>
        </p:spPr>
      </p:pic>
      <p:pic>
        <p:nvPicPr>
          <p:cNvPr id="16" name="图片 15" descr="D:\2021年\8月\体系\绘图\收到\8.3物理插图\01.png01"/>
          <p:cNvPicPr>
            <a:picLocks noChangeAspect="1"/>
          </p:cNvPicPr>
          <p:nvPr/>
        </p:nvPicPr>
        <p:blipFill>
          <a:blip r:embed="rId9"/>
          <a:srcRect l="61601" r="18542" b="45374"/>
          <a:stretch>
            <a:fillRect/>
          </a:stretch>
        </p:blipFill>
        <p:spPr>
          <a:xfrm>
            <a:off x="8390890" y="2749550"/>
            <a:ext cx="1342390" cy="2077085"/>
          </a:xfrm>
          <a:prstGeom prst="rect">
            <a:avLst/>
          </a:prstGeom>
        </p:spPr>
      </p:pic>
      <p:pic>
        <p:nvPicPr>
          <p:cNvPr id="18" name="图片 17" descr="D:\2021年\8月\体系\绘图\收到\8.3物理插图\01.png01"/>
          <p:cNvPicPr>
            <a:picLocks noChangeAspect="1"/>
          </p:cNvPicPr>
          <p:nvPr/>
        </p:nvPicPr>
        <p:blipFill>
          <a:blip r:embed="rId9"/>
          <a:srcRect l="61601" r="18542" b="45374"/>
          <a:stretch>
            <a:fillRect/>
          </a:stretch>
        </p:blipFill>
        <p:spPr>
          <a:xfrm>
            <a:off x="6950710" y="2749550"/>
            <a:ext cx="1342390" cy="2077085"/>
          </a:xfrm>
          <a:prstGeom prst="rect">
            <a:avLst/>
          </a:prstGeom>
        </p:spPr>
      </p:pic>
      <p:pic>
        <p:nvPicPr>
          <p:cNvPr id="19" name="图片 18" descr="D:\2021年\8月\体系\绘图\收到\8.3物理插图\01.png01"/>
          <p:cNvPicPr>
            <a:picLocks noChangeAspect="1"/>
          </p:cNvPicPr>
          <p:nvPr/>
        </p:nvPicPr>
        <p:blipFill>
          <a:blip r:embed="rId9"/>
          <a:srcRect l="61601" r="18542" b="45374"/>
          <a:stretch>
            <a:fillRect/>
          </a:stretch>
        </p:blipFill>
        <p:spPr>
          <a:xfrm>
            <a:off x="9831070" y="2749550"/>
            <a:ext cx="1342390" cy="2077085"/>
          </a:xfrm>
          <a:prstGeom prst="rect">
            <a:avLst/>
          </a:prstGeom>
        </p:spPr>
      </p:pic>
      <p:pic>
        <p:nvPicPr>
          <p:cNvPr id="20" name="图片 19" descr="D:\2021年\7月\体系\精品课件\绘图\返回\7.22物理插图5张\05.png05"/>
          <p:cNvPicPr>
            <a:picLocks noChangeAspect="1"/>
          </p:cNvPicPr>
          <p:nvPr/>
        </p:nvPicPr>
        <p:blipFill>
          <a:blip r:embed="rId4"/>
          <a:srcRect t="8654" r="66762" b="53370"/>
          <a:stretch>
            <a:fillRect/>
          </a:stretch>
        </p:blipFill>
        <p:spPr>
          <a:xfrm>
            <a:off x="9084310" y="1608455"/>
            <a:ext cx="1697990" cy="1234440"/>
          </a:xfrm>
          <a:prstGeom prst="roundRect">
            <a:avLst>
              <a:gd name="adj" fmla="val 36574"/>
            </a:avLst>
          </a:prstGeom>
        </p:spPr>
      </p:pic>
      <p:sp>
        <p:nvSpPr>
          <p:cNvPr id="21" name="文本框 20"/>
          <p:cNvSpPr txBox="1"/>
          <p:nvPr/>
        </p:nvSpPr>
        <p:spPr>
          <a:xfrm>
            <a:off x="7370763" y="2906395"/>
            <a:ext cx="5022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810943" y="2906395"/>
            <a:ext cx="5022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0300653" y="2906395"/>
            <a:ext cx="4032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endParaRPr lang="en-US" altLang="zh-CN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81407" y="663361"/>
            <a:ext cx="64405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连接实物图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53127" y="140674"/>
            <a:ext cx="911784" cy="1216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0805" y="1725295"/>
            <a:ext cx="3949700" cy="3924300"/>
          </a:xfrm>
          <a:prstGeom prst="rect">
            <a:avLst/>
          </a:prstGeom>
        </p:spPr>
      </p:pic>
      <p:pic>
        <p:nvPicPr>
          <p:cNvPr id="2" name="图片 1" descr="D:\2021年\7月\体系\精品课件\绘图\返回\7.22物理插图5张\05.png05"/>
          <p:cNvPicPr>
            <a:picLocks noChangeAspect="1"/>
          </p:cNvPicPr>
          <p:nvPr/>
        </p:nvPicPr>
        <p:blipFill>
          <a:blip r:embed="rId5"/>
          <a:srcRect l="65382" t="7716" b="52295"/>
          <a:stretch>
            <a:fillRect/>
          </a:stretch>
        </p:blipFill>
        <p:spPr>
          <a:xfrm>
            <a:off x="7638415" y="1576070"/>
            <a:ext cx="1768475" cy="1299845"/>
          </a:xfrm>
          <a:prstGeom prst="roundRect">
            <a:avLst>
              <a:gd name="adj" fmla="val 28285"/>
            </a:avLst>
          </a:prstGeom>
        </p:spPr>
      </p:pic>
      <p:pic>
        <p:nvPicPr>
          <p:cNvPr id="14" name="图片 13" descr="D:\2021年\8月\体系\绘图\收到\8.3物理插图\01.png01"/>
          <p:cNvPicPr>
            <a:picLocks noChangeAspect="1"/>
          </p:cNvPicPr>
          <p:nvPr/>
        </p:nvPicPr>
        <p:blipFill>
          <a:blip r:embed="rId6"/>
          <a:srcRect l="24714" t="17118" r="53419" b="51303"/>
          <a:stretch>
            <a:fillRect/>
          </a:stretch>
        </p:blipFill>
        <p:spPr>
          <a:xfrm flipH="1">
            <a:off x="9549765" y="4862195"/>
            <a:ext cx="1478280" cy="1200785"/>
          </a:xfrm>
          <a:prstGeom prst="rect">
            <a:avLst/>
          </a:prstGeom>
        </p:spPr>
      </p:pic>
      <p:pic>
        <p:nvPicPr>
          <p:cNvPr id="15" name="图片 14" descr="D:\2021年\8月\体系\绘图\收到\8.3物理插图\01.png01"/>
          <p:cNvPicPr>
            <a:picLocks noChangeAspect="1"/>
          </p:cNvPicPr>
          <p:nvPr/>
        </p:nvPicPr>
        <p:blipFill>
          <a:blip r:embed="rId6"/>
          <a:srcRect l="19115" t="54910" r="44730" b="18788"/>
          <a:stretch>
            <a:fillRect/>
          </a:stretch>
        </p:blipFill>
        <p:spPr>
          <a:xfrm flipH="1">
            <a:off x="6823075" y="5087620"/>
            <a:ext cx="2444115" cy="1000125"/>
          </a:xfrm>
          <a:prstGeom prst="rect">
            <a:avLst/>
          </a:prstGeom>
        </p:spPr>
      </p:pic>
      <p:pic>
        <p:nvPicPr>
          <p:cNvPr id="16" name="图片 15" descr="D:\2021年\8月\体系\绘图\收到\8.3物理插图\01.png01"/>
          <p:cNvPicPr>
            <a:picLocks noChangeAspect="1"/>
          </p:cNvPicPr>
          <p:nvPr/>
        </p:nvPicPr>
        <p:blipFill>
          <a:blip r:embed="rId6"/>
          <a:srcRect l="61601" r="18542" b="45374"/>
          <a:stretch>
            <a:fillRect/>
          </a:stretch>
        </p:blipFill>
        <p:spPr>
          <a:xfrm>
            <a:off x="8390890" y="2749550"/>
            <a:ext cx="1342390" cy="2077085"/>
          </a:xfrm>
          <a:prstGeom prst="rect">
            <a:avLst/>
          </a:prstGeom>
        </p:spPr>
      </p:pic>
      <p:pic>
        <p:nvPicPr>
          <p:cNvPr id="18" name="图片 17" descr="D:\2021年\8月\体系\绘图\收到\8.3物理插图\01.png01"/>
          <p:cNvPicPr>
            <a:picLocks noChangeAspect="1"/>
          </p:cNvPicPr>
          <p:nvPr/>
        </p:nvPicPr>
        <p:blipFill>
          <a:blip r:embed="rId6"/>
          <a:srcRect l="61601" r="18542" b="45374"/>
          <a:stretch>
            <a:fillRect/>
          </a:stretch>
        </p:blipFill>
        <p:spPr>
          <a:xfrm>
            <a:off x="6950710" y="2749550"/>
            <a:ext cx="1342390" cy="2077085"/>
          </a:xfrm>
          <a:prstGeom prst="rect">
            <a:avLst/>
          </a:prstGeom>
        </p:spPr>
      </p:pic>
      <p:pic>
        <p:nvPicPr>
          <p:cNvPr id="19" name="图片 18" descr="D:\2021年\8月\体系\绘图\收到\8.3物理插图\01.png01"/>
          <p:cNvPicPr>
            <a:picLocks noChangeAspect="1"/>
          </p:cNvPicPr>
          <p:nvPr/>
        </p:nvPicPr>
        <p:blipFill>
          <a:blip r:embed="rId6"/>
          <a:srcRect l="61601" r="18542" b="45374"/>
          <a:stretch>
            <a:fillRect/>
          </a:stretch>
        </p:blipFill>
        <p:spPr>
          <a:xfrm>
            <a:off x="9831070" y="2749550"/>
            <a:ext cx="1342390" cy="2077085"/>
          </a:xfrm>
          <a:prstGeom prst="rect">
            <a:avLst/>
          </a:prstGeom>
        </p:spPr>
      </p:pic>
      <p:pic>
        <p:nvPicPr>
          <p:cNvPr id="20" name="图片 19" descr="D:\2021年\7月\体系\精品课件\绘图\返回\7.22物理插图5张\05.png05"/>
          <p:cNvPicPr>
            <a:picLocks noChangeAspect="1"/>
          </p:cNvPicPr>
          <p:nvPr/>
        </p:nvPicPr>
        <p:blipFill>
          <a:blip r:embed="rId5"/>
          <a:srcRect t="8654" r="66762" b="53370"/>
          <a:stretch>
            <a:fillRect/>
          </a:stretch>
        </p:blipFill>
        <p:spPr>
          <a:xfrm>
            <a:off x="9084310" y="1608455"/>
            <a:ext cx="1697990" cy="1234440"/>
          </a:xfrm>
          <a:prstGeom prst="roundRect">
            <a:avLst>
              <a:gd name="adj" fmla="val 36574"/>
            </a:avLst>
          </a:prstGeom>
        </p:spPr>
      </p:pic>
      <p:sp>
        <p:nvSpPr>
          <p:cNvPr id="21" name="文本框 20"/>
          <p:cNvSpPr txBox="1"/>
          <p:nvPr/>
        </p:nvSpPr>
        <p:spPr>
          <a:xfrm>
            <a:off x="7370763" y="2906395"/>
            <a:ext cx="5022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810943" y="2906395"/>
            <a:ext cx="5022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0300653" y="2906395"/>
            <a:ext cx="4032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endParaRPr lang="en-US" altLang="zh-CN" sz="2400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8745855" y="5545455"/>
            <a:ext cx="1135380" cy="577850"/>
          </a:xfrm>
          <a:custGeom>
            <a:avLst/>
            <a:gdLst>
              <a:gd name="connisteX0" fmla="*/ 0 w 1135380"/>
              <a:gd name="connsiteY0" fmla="*/ 0 h 577533"/>
              <a:gd name="connisteX1" fmla="*/ 481330 w 1135380"/>
              <a:gd name="connsiteY1" fmla="*/ 577215 h 577533"/>
              <a:gd name="connisteX2" fmla="*/ 1135380 w 1135380"/>
              <a:gd name="connsiteY2" fmla="*/ 67310 h 577533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135380" h="577533">
                <a:moveTo>
                  <a:pt x="0" y="0"/>
                </a:moveTo>
                <a:cubicBezTo>
                  <a:pt x="83185" y="125730"/>
                  <a:pt x="254000" y="563880"/>
                  <a:pt x="481330" y="577215"/>
                </a:cubicBezTo>
                <a:cubicBezTo>
                  <a:pt x="708660" y="590550"/>
                  <a:pt x="1014095" y="180975"/>
                  <a:pt x="1135380" y="67310"/>
                </a:cubicBezTo>
              </a:path>
            </a:pathLst>
          </a:custGeom>
          <a:noFill/>
          <a:ln w="31750">
            <a:solidFill>
              <a:srgbClr val="FF00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10544810" y="2447290"/>
            <a:ext cx="1356995" cy="3136265"/>
          </a:xfrm>
          <a:custGeom>
            <a:avLst/>
            <a:gdLst>
              <a:gd name="connisteX0" fmla="*/ 86995 w 1357211"/>
              <a:gd name="connsiteY0" fmla="*/ 3136265 h 3136265"/>
              <a:gd name="connisteX1" fmla="*/ 1356995 w 1357211"/>
              <a:gd name="connsiteY1" fmla="*/ 2308860 h 3136265"/>
              <a:gd name="connisteX2" fmla="*/ 0 w 1357211"/>
              <a:gd name="connsiteY2" fmla="*/ 0 h 313626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357212" h="3136265">
                <a:moveTo>
                  <a:pt x="86995" y="3136265"/>
                </a:moveTo>
                <a:cubicBezTo>
                  <a:pt x="368300" y="3016885"/>
                  <a:pt x="1374140" y="2936240"/>
                  <a:pt x="1356995" y="2308860"/>
                </a:cubicBezTo>
                <a:cubicBezTo>
                  <a:pt x="1339850" y="1681480"/>
                  <a:pt x="296545" y="445135"/>
                  <a:pt x="0" y="0"/>
                </a:cubicBezTo>
              </a:path>
            </a:pathLst>
          </a:custGeom>
          <a:noFill/>
          <a:ln w="31750">
            <a:solidFill>
              <a:srgbClr val="FF00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796020" y="2187575"/>
            <a:ext cx="990600" cy="288925"/>
          </a:xfrm>
          <a:custGeom>
            <a:avLst/>
            <a:gdLst>
              <a:gd name="connisteX0" fmla="*/ 990600 w 990600"/>
              <a:gd name="connsiteY0" fmla="*/ 289135 h 289135"/>
              <a:gd name="connisteX1" fmla="*/ 596265 w 990600"/>
              <a:gd name="connsiteY1" fmla="*/ 210 h 289135"/>
              <a:gd name="connisteX2" fmla="*/ 0 w 990600"/>
              <a:gd name="connsiteY2" fmla="*/ 250400 h 28913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990600" h="289135">
                <a:moveTo>
                  <a:pt x="990600" y="289135"/>
                </a:moveTo>
                <a:cubicBezTo>
                  <a:pt x="923925" y="226270"/>
                  <a:pt x="794385" y="7830"/>
                  <a:pt x="596265" y="210"/>
                </a:cubicBezTo>
                <a:cubicBezTo>
                  <a:pt x="398145" y="-7410"/>
                  <a:pt x="111125" y="194520"/>
                  <a:pt x="0" y="250400"/>
                </a:cubicBezTo>
              </a:path>
            </a:pathLst>
          </a:custGeom>
          <a:noFill/>
          <a:ln w="31750">
            <a:solidFill>
              <a:srgbClr val="FF00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6651625" y="2456815"/>
            <a:ext cx="1480185" cy="3165475"/>
          </a:xfrm>
          <a:custGeom>
            <a:avLst/>
            <a:gdLst>
              <a:gd name="connisteX0" fmla="*/ 1480354 w 1480354"/>
              <a:gd name="connsiteY0" fmla="*/ 0 h 3165475"/>
              <a:gd name="connisteX1" fmla="*/ 28109 w 1480354"/>
              <a:gd name="connsiteY1" fmla="*/ 894715 h 3165475"/>
              <a:gd name="connisteX2" fmla="*/ 643424 w 1480354"/>
              <a:gd name="connsiteY2" fmla="*/ 3165475 h 316547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480355" h="3165475">
                <a:moveTo>
                  <a:pt x="1480355" y="0"/>
                </a:moveTo>
                <a:cubicBezTo>
                  <a:pt x="1177460" y="133350"/>
                  <a:pt x="195750" y="261620"/>
                  <a:pt x="28110" y="894715"/>
                </a:cubicBezTo>
                <a:cubicBezTo>
                  <a:pt x="-139530" y="1527810"/>
                  <a:pt x="491025" y="2729230"/>
                  <a:pt x="643425" y="3165475"/>
                </a:cubicBezTo>
              </a:path>
            </a:pathLst>
          </a:custGeom>
          <a:noFill/>
          <a:ln w="31750">
            <a:solidFill>
              <a:srgbClr val="FF00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7881620" y="2486025"/>
            <a:ext cx="933450" cy="1770380"/>
          </a:xfrm>
          <a:custGeom>
            <a:avLst/>
            <a:gdLst>
              <a:gd name="connisteX0" fmla="*/ 0 w 933450"/>
              <a:gd name="connsiteY0" fmla="*/ 1770380 h 1770380"/>
              <a:gd name="connisteX1" fmla="*/ 558165 w 933450"/>
              <a:gd name="connsiteY1" fmla="*/ 1231265 h 1770380"/>
              <a:gd name="connisteX2" fmla="*/ 933450 w 933450"/>
              <a:gd name="connsiteY2" fmla="*/ 0 h 17703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933450" h="1770380">
                <a:moveTo>
                  <a:pt x="0" y="1770380"/>
                </a:moveTo>
                <a:cubicBezTo>
                  <a:pt x="104140" y="1687195"/>
                  <a:pt x="371475" y="1585595"/>
                  <a:pt x="558165" y="1231265"/>
                </a:cubicBezTo>
                <a:cubicBezTo>
                  <a:pt x="744855" y="876935"/>
                  <a:pt x="869315" y="235585"/>
                  <a:pt x="933450" y="0"/>
                </a:cubicBezTo>
              </a:path>
            </a:pathLst>
          </a:custGeom>
          <a:noFill/>
          <a:ln w="31750">
            <a:solidFill>
              <a:srgbClr val="FF00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6883400" y="2437765"/>
            <a:ext cx="1248410" cy="1828165"/>
          </a:xfrm>
          <a:custGeom>
            <a:avLst/>
            <a:gdLst>
              <a:gd name="connisteX0" fmla="*/ 1248528 w 1248528"/>
              <a:gd name="connsiteY0" fmla="*/ 0 h 1828165"/>
              <a:gd name="connisteX1" fmla="*/ 36313 w 1248528"/>
              <a:gd name="connsiteY1" fmla="*/ 913765 h 1828165"/>
              <a:gd name="connisteX2" fmla="*/ 421123 w 1248528"/>
              <a:gd name="connsiteY2" fmla="*/ 1828165 h 182816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248528" h="1828165">
                <a:moveTo>
                  <a:pt x="1248528" y="0"/>
                </a:moveTo>
                <a:cubicBezTo>
                  <a:pt x="998338" y="164465"/>
                  <a:pt x="202048" y="548005"/>
                  <a:pt x="36313" y="913765"/>
                </a:cubicBezTo>
                <a:cubicBezTo>
                  <a:pt x="-129422" y="1279525"/>
                  <a:pt x="320158" y="1663700"/>
                  <a:pt x="421123" y="1828165"/>
                </a:cubicBezTo>
              </a:path>
            </a:pathLst>
          </a:custGeom>
          <a:noFill/>
          <a:ln w="31750">
            <a:solidFill>
              <a:srgbClr val="FF00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9296400" y="2476500"/>
            <a:ext cx="1221740" cy="1818005"/>
          </a:xfrm>
          <a:custGeom>
            <a:avLst/>
            <a:gdLst>
              <a:gd name="connisteX0" fmla="*/ 1221740 w 1221740"/>
              <a:gd name="connsiteY0" fmla="*/ 0 h 1818005"/>
              <a:gd name="connisteX1" fmla="*/ 461645 w 1221740"/>
              <a:gd name="connsiteY1" fmla="*/ 1106170 h 1818005"/>
              <a:gd name="connisteX2" fmla="*/ 0 w 1221740"/>
              <a:gd name="connsiteY2" fmla="*/ 1818005 h 181800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221740" h="1818005">
                <a:moveTo>
                  <a:pt x="1221740" y="0"/>
                </a:moveTo>
                <a:cubicBezTo>
                  <a:pt x="1078865" y="207010"/>
                  <a:pt x="706120" y="742315"/>
                  <a:pt x="461645" y="1106170"/>
                </a:cubicBezTo>
                <a:cubicBezTo>
                  <a:pt x="217170" y="1470025"/>
                  <a:pt x="76835" y="1697990"/>
                  <a:pt x="0" y="1818005"/>
                </a:cubicBezTo>
              </a:path>
            </a:pathLst>
          </a:custGeom>
          <a:noFill/>
          <a:ln w="31750">
            <a:solidFill>
              <a:srgbClr val="FF00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8597265" y="2437765"/>
            <a:ext cx="1228090" cy="1837690"/>
          </a:xfrm>
          <a:custGeom>
            <a:avLst/>
            <a:gdLst>
              <a:gd name="connisteX0" fmla="*/ 1228138 w 1228138"/>
              <a:gd name="connsiteY0" fmla="*/ 0 h 1837690"/>
              <a:gd name="connisteX1" fmla="*/ 102283 w 1228138"/>
              <a:gd name="connsiteY1" fmla="*/ 923290 h 1837690"/>
              <a:gd name="connisteX2" fmla="*/ 111808 w 1228138"/>
              <a:gd name="connsiteY2" fmla="*/ 1837690 h 183769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228138" h="1837690">
                <a:moveTo>
                  <a:pt x="1228138" y="0"/>
                </a:moveTo>
                <a:cubicBezTo>
                  <a:pt x="1002713" y="166370"/>
                  <a:pt x="325803" y="555625"/>
                  <a:pt x="102283" y="923290"/>
                </a:cubicBezTo>
                <a:cubicBezTo>
                  <a:pt x="-121237" y="1290955"/>
                  <a:pt x="87678" y="1673225"/>
                  <a:pt x="111808" y="1837690"/>
                </a:cubicBezTo>
              </a:path>
            </a:pathLst>
          </a:custGeom>
          <a:noFill/>
          <a:ln w="31750">
            <a:solidFill>
              <a:srgbClr val="FF00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10518140" y="2408555"/>
            <a:ext cx="592455" cy="1828165"/>
          </a:xfrm>
          <a:custGeom>
            <a:avLst/>
            <a:gdLst>
              <a:gd name="connisteX0" fmla="*/ 259715 w 592732"/>
              <a:gd name="connsiteY0" fmla="*/ 1828165 h 1828165"/>
              <a:gd name="connisteX1" fmla="*/ 586740 w 592732"/>
              <a:gd name="connsiteY1" fmla="*/ 1068070 h 1828165"/>
              <a:gd name="connisteX2" fmla="*/ 0 w 592732"/>
              <a:gd name="connsiteY2" fmla="*/ 0 h 182816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592733" h="1828165">
                <a:moveTo>
                  <a:pt x="259715" y="1828165"/>
                </a:moveTo>
                <a:cubicBezTo>
                  <a:pt x="336550" y="1697355"/>
                  <a:pt x="638810" y="1433830"/>
                  <a:pt x="586740" y="1068070"/>
                </a:cubicBezTo>
                <a:cubicBezTo>
                  <a:pt x="534670" y="702310"/>
                  <a:pt x="123825" y="198120"/>
                  <a:pt x="0" y="0"/>
                </a:cubicBezTo>
              </a:path>
            </a:pathLst>
          </a:custGeom>
          <a:noFill/>
          <a:ln w="31750">
            <a:solidFill>
              <a:srgbClr val="FF00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7080885" y="4256405"/>
            <a:ext cx="3110230" cy="845185"/>
          </a:xfrm>
          <a:custGeom>
            <a:avLst/>
            <a:gdLst>
              <a:gd name="connisteX0" fmla="*/ 3110277 w 3110277"/>
              <a:gd name="connsiteY0" fmla="*/ 47625 h 845230"/>
              <a:gd name="connisteX1" fmla="*/ 2128567 w 3110277"/>
              <a:gd name="connsiteY1" fmla="*/ 817245 h 845230"/>
              <a:gd name="connisteX2" fmla="*/ 165782 w 3110277"/>
              <a:gd name="connsiteY2" fmla="*/ 557530 h 845230"/>
              <a:gd name="connisteX3" fmla="*/ 223567 w 3110277"/>
              <a:gd name="connsiteY3" fmla="*/ 0 h 84523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3110278" h="845230">
                <a:moveTo>
                  <a:pt x="3110278" y="47625"/>
                </a:moveTo>
                <a:cubicBezTo>
                  <a:pt x="2953433" y="207010"/>
                  <a:pt x="2717213" y="715010"/>
                  <a:pt x="2128568" y="817245"/>
                </a:cubicBezTo>
                <a:cubicBezTo>
                  <a:pt x="1539923" y="919480"/>
                  <a:pt x="546783" y="720725"/>
                  <a:pt x="165783" y="557530"/>
                </a:cubicBezTo>
                <a:cubicBezTo>
                  <a:pt x="-215217" y="394335"/>
                  <a:pt x="172768" y="106045"/>
                  <a:pt x="223568" y="0"/>
                </a:cubicBezTo>
              </a:path>
            </a:pathLst>
          </a:custGeom>
          <a:noFill/>
          <a:ln w="31750">
            <a:solidFill>
              <a:srgbClr val="FF00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串联电路的电压规律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9240" y="1888490"/>
            <a:ext cx="2717800" cy="174625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355975" y="1530985"/>
            <a:ext cx="3354070" cy="4973320"/>
            <a:chOff x="5285" y="2411"/>
            <a:chExt cx="5282" cy="7832"/>
          </a:xfrm>
        </p:grpSpPr>
        <p:sp>
          <p:nvSpPr>
            <p:cNvPr id="4" name="文本框 3"/>
            <p:cNvSpPr txBox="1"/>
            <p:nvPr/>
          </p:nvSpPr>
          <p:spPr>
            <a:xfrm>
              <a:off x="5285" y="2973"/>
              <a:ext cx="5283" cy="7271"/>
            </a:xfrm>
            <a:prstGeom prst="rect">
              <a:avLst/>
            </a:prstGeom>
            <a:noFill/>
            <a:ln w="9525">
              <a:solidFill>
                <a:srgbClr val="95B3D7"/>
              </a:solidFill>
              <a:prstDash val="dash"/>
            </a:ln>
          </p:spPr>
          <p:txBody>
            <a:bodyPr wrap="square">
              <a:noAutofit/>
            </a:bodyPr>
            <a:lstStyle/>
            <a:p>
              <a:pPr indent="0">
                <a:lnSpc>
                  <a:spcPct val="100000"/>
                </a:lnSpc>
              </a:pPr>
              <a:r>
                <a:rPr lang="en-US" altLang="zh-CN" sz="2200" b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</a:t>
              </a:r>
            </a:p>
            <a:p>
              <a:pPr indent="0">
                <a:lnSpc>
                  <a:spcPct val="150000"/>
                </a:lnSpc>
              </a:pPr>
              <a:r>
                <a:rPr lang="en-US" altLang="zh-CN" sz="2200" b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 </a:t>
              </a:r>
              <a:endParaRPr lang="zh-CN" altLang="en-US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32" y="5052"/>
              <a:ext cx="2569" cy="1497"/>
            </a:xfrm>
            <a:prstGeom prst="rect">
              <a:avLst/>
            </a:prstGeom>
          </p:spPr>
        </p:pic>
        <p:grpSp>
          <p:nvGrpSpPr>
            <p:cNvPr id="6" name="Group 6"/>
            <p:cNvGrpSpPr/>
            <p:nvPr/>
          </p:nvGrpSpPr>
          <p:grpSpPr bwMode="auto">
            <a:xfrm>
              <a:off x="6263" y="2411"/>
              <a:ext cx="3134" cy="1120"/>
              <a:chOff x="1344" y="1680"/>
              <a:chExt cx="2928" cy="448"/>
            </a:xfrm>
          </p:grpSpPr>
          <p:sp>
            <p:nvSpPr>
              <p:cNvPr id="8" name="Freeform 7"/>
              <p:cNvSpPr/>
              <p:nvPr/>
            </p:nvSpPr>
            <p:spPr bwMode="gray">
              <a:xfrm>
                <a:off x="1440" y="1938"/>
                <a:ext cx="2736" cy="190"/>
              </a:xfrm>
              <a:custGeom>
                <a:avLst/>
                <a:gdLst/>
                <a:ahLst/>
                <a:cxnLst>
                  <a:cxn ang="0">
                    <a:pos x="1120" y="252"/>
                  </a:cxn>
                  <a:cxn ang="0">
                    <a:pos x="1116" y="250"/>
                  </a:cxn>
                  <a:cxn ang="0">
                    <a:pos x="1100" y="246"/>
                  </a:cxn>
                  <a:cxn ang="0">
                    <a:pos x="1074" y="240"/>
                  </a:cxn>
                  <a:cxn ang="0">
                    <a:pos x="1038" y="232"/>
                  </a:cxn>
                  <a:cxn ang="0">
                    <a:pos x="992" y="222"/>
                  </a:cxn>
                  <a:cxn ang="0">
                    <a:pos x="938" y="212"/>
                  </a:cxn>
                  <a:cxn ang="0">
                    <a:pos x="876" y="204"/>
                  </a:cxn>
                  <a:cxn ang="0">
                    <a:pos x="806" y="196"/>
                  </a:cxn>
                  <a:cxn ang="0">
                    <a:pos x="730" y="190"/>
                  </a:cxn>
                  <a:cxn ang="0">
                    <a:pos x="646" y="184"/>
                  </a:cxn>
                  <a:cxn ang="0">
                    <a:pos x="556" y="184"/>
                  </a:cxn>
                  <a:cxn ang="0">
                    <a:pos x="466" y="184"/>
                  </a:cxn>
                  <a:cxn ang="0">
                    <a:pos x="384" y="190"/>
                  </a:cxn>
                  <a:cxn ang="0">
                    <a:pos x="308" y="196"/>
                  </a:cxn>
                  <a:cxn ang="0">
                    <a:pos x="238" y="204"/>
                  </a:cxn>
                  <a:cxn ang="0">
                    <a:pos x="178" y="212"/>
                  </a:cxn>
                  <a:cxn ang="0">
                    <a:pos x="126" y="222"/>
                  </a:cxn>
                  <a:cxn ang="0">
                    <a:pos x="82" y="232"/>
                  </a:cxn>
                  <a:cxn ang="0">
                    <a:pos x="46" y="240"/>
                  </a:cxn>
                  <a:cxn ang="0">
                    <a:pos x="20" y="246"/>
                  </a:cxn>
                  <a:cxn ang="0">
                    <a:pos x="6" y="250"/>
                  </a:cxn>
                  <a:cxn ang="0">
                    <a:pos x="0" y="252"/>
                  </a:cxn>
                  <a:cxn ang="0">
                    <a:pos x="0" y="62"/>
                  </a:cxn>
                  <a:cxn ang="0">
                    <a:pos x="560" y="0"/>
                  </a:cxn>
                  <a:cxn ang="0">
                    <a:pos x="1120" y="62"/>
                  </a:cxn>
                  <a:cxn ang="0">
                    <a:pos x="1120" y="252"/>
                  </a:cxn>
                  <a:cxn ang="0">
                    <a:pos x="1120" y="252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Rectangle 8"/>
              <p:cNvSpPr>
                <a:spLocks noChangeArrowheads="1"/>
              </p:cNvSpPr>
              <p:nvPr/>
            </p:nvSpPr>
            <p:spPr bwMode="gray">
              <a:xfrm>
                <a:off x="1344" y="1680"/>
                <a:ext cx="2928" cy="393"/>
              </a:xfrm>
              <a:prstGeom prst="rect">
                <a:avLst/>
              </a:prstGeom>
              <a:gradFill rotWithShape="1">
                <a:gsLst>
                  <a:gs pos="0">
                    <a:srgbClr val="EAB764">
                      <a:gamma/>
                      <a:tint val="42353"/>
                      <a:invGamma/>
                    </a:srgbClr>
                  </a:gs>
                  <a:gs pos="100000">
                    <a:srgbClr val="EAB764"/>
                  </a:gs>
                </a:gsLst>
                <a:lin ang="2700000" scaled="1"/>
              </a:gradFill>
              <a:ln w="9525" algn="ctr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zh-CN" altLang="en-US" sz="24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注意事项</a:t>
                </a:r>
                <a:r>
                  <a:rPr lang="en-US" altLang="zh-CN" sz="24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6632" y="7127"/>
              <a:ext cx="3168" cy="13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连接电路时，</a:t>
              </a:r>
            </a:p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断开开关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454900" y="1499870"/>
            <a:ext cx="4075430" cy="5005070"/>
            <a:chOff x="11740" y="2362"/>
            <a:chExt cx="6418" cy="7882"/>
          </a:xfrm>
        </p:grpSpPr>
        <p:sp>
          <p:nvSpPr>
            <p:cNvPr id="46" name="文本框 45"/>
            <p:cNvSpPr txBox="1"/>
            <p:nvPr/>
          </p:nvSpPr>
          <p:spPr>
            <a:xfrm>
              <a:off x="11740" y="2973"/>
              <a:ext cx="6418" cy="7271"/>
            </a:xfrm>
            <a:prstGeom prst="rect">
              <a:avLst/>
            </a:prstGeom>
            <a:noFill/>
            <a:ln w="9525">
              <a:solidFill>
                <a:srgbClr val="95B3D7"/>
              </a:solidFill>
              <a:prstDash val="dash"/>
            </a:ln>
          </p:spPr>
          <p:txBody>
            <a:bodyPr wrap="square">
              <a:noAutofit/>
            </a:bodyPr>
            <a:lstStyle/>
            <a:p>
              <a:pPr indent="0">
                <a:lnSpc>
                  <a:spcPct val="100000"/>
                </a:lnSpc>
              </a:pPr>
              <a:r>
                <a:rPr lang="en-US" altLang="zh-CN" sz="2200" b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</a:t>
              </a:r>
            </a:p>
            <a:p>
              <a:pPr indent="0">
                <a:lnSpc>
                  <a:spcPct val="150000"/>
                </a:lnSpc>
              </a:pPr>
              <a:r>
                <a:rPr lang="en-US" altLang="zh-CN" sz="2200" b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 </a:t>
              </a:r>
              <a:endParaRPr lang="zh-CN" altLang="en-US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pic>
          <p:nvPicPr>
            <p:cNvPr id="26" name="图片 25" descr="D:\手动F盘-资料\视频\电\Done\电压表.png电压表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13669" y="3724"/>
              <a:ext cx="2559" cy="3215"/>
            </a:xfrm>
            <a:prstGeom prst="rect">
              <a:avLst/>
            </a:prstGeom>
          </p:spPr>
        </p:pic>
        <p:sp>
          <p:nvSpPr>
            <p:cNvPr id="44" name="文本框 43" descr="7b0a202020202262756c6c6574223a20227b5c2263617465676f727949645c223a31303031302c5c2274656d706c61746549645c223a32303233313138377d220a7d0a"/>
            <p:cNvSpPr txBox="1"/>
            <p:nvPr/>
          </p:nvSpPr>
          <p:spPr>
            <a:xfrm>
              <a:off x="12037" y="7127"/>
              <a:ext cx="5822" cy="2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 algn="l">
                <a:buFont typeface="Wingdings" panose="05000000000000000000" charset="0"/>
                <a:buChar char="ü"/>
              </a:pPr>
              <a:r>
                <a:rPr lang="zh-CN" altLang="en-US" sz="2200">
                  <a:latin typeface="黑体" panose="02010609060101010101" pitchFamily="49" charset="-122"/>
                  <a:ea typeface="黑体" panose="02010609060101010101" pitchFamily="49" charset="-122"/>
                </a:rPr>
                <a:t>使用前调零</a:t>
              </a:r>
            </a:p>
            <a:p>
              <a:pPr marL="342900" indent="-342900" algn="l">
                <a:buFont typeface="Wingdings" panose="05000000000000000000" charset="0"/>
                <a:buChar char="ü"/>
              </a:pPr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和被测用电器并联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342900" indent="-342900" algn="l">
                <a:buFont typeface="Wingdings" panose="05000000000000000000" charset="0"/>
                <a:buChar char="ü"/>
              </a:pPr>
              <a:r>
                <a:rPr lang="en-US" altLang="zh-CN" sz="2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电流从“</a:t>
              </a:r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＋”接线柱流进，从</a:t>
              </a:r>
              <a:r>
                <a:rPr lang="en-US" altLang="zh-CN" sz="2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“</a:t>
              </a:r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－”接线柱流出</a:t>
              </a:r>
              <a:endPara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342900" indent="-342900" algn="l">
                <a:buFont typeface="Wingdings" panose="05000000000000000000" charset="0"/>
                <a:buChar char="ü"/>
              </a:pPr>
              <a:r>
                <a:rPr lang="zh-CN" altLang="en-US" sz="22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选择适当量程</a:t>
              </a:r>
            </a:p>
          </p:txBody>
        </p:sp>
        <p:grpSp>
          <p:nvGrpSpPr>
            <p:cNvPr id="47" name="Group 6"/>
            <p:cNvGrpSpPr/>
            <p:nvPr/>
          </p:nvGrpSpPr>
          <p:grpSpPr bwMode="auto">
            <a:xfrm>
              <a:off x="13427" y="2362"/>
              <a:ext cx="3134" cy="1120"/>
              <a:chOff x="1344" y="1680"/>
              <a:chExt cx="2928" cy="448"/>
            </a:xfrm>
          </p:grpSpPr>
          <p:sp>
            <p:nvSpPr>
              <p:cNvPr id="48" name="Freeform 7"/>
              <p:cNvSpPr/>
              <p:nvPr/>
            </p:nvSpPr>
            <p:spPr bwMode="gray">
              <a:xfrm>
                <a:off x="1440" y="1938"/>
                <a:ext cx="2736" cy="190"/>
              </a:xfrm>
              <a:custGeom>
                <a:avLst/>
                <a:gdLst/>
                <a:ahLst/>
                <a:cxnLst>
                  <a:cxn ang="0">
                    <a:pos x="1120" y="252"/>
                  </a:cxn>
                  <a:cxn ang="0">
                    <a:pos x="1116" y="250"/>
                  </a:cxn>
                  <a:cxn ang="0">
                    <a:pos x="1100" y="246"/>
                  </a:cxn>
                  <a:cxn ang="0">
                    <a:pos x="1074" y="240"/>
                  </a:cxn>
                  <a:cxn ang="0">
                    <a:pos x="1038" y="232"/>
                  </a:cxn>
                  <a:cxn ang="0">
                    <a:pos x="992" y="222"/>
                  </a:cxn>
                  <a:cxn ang="0">
                    <a:pos x="938" y="212"/>
                  </a:cxn>
                  <a:cxn ang="0">
                    <a:pos x="876" y="204"/>
                  </a:cxn>
                  <a:cxn ang="0">
                    <a:pos x="806" y="196"/>
                  </a:cxn>
                  <a:cxn ang="0">
                    <a:pos x="730" y="190"/>
                  </a:cxn>
                  <a:cxn ang="0">
                    <a:pos x="646" y="184"/>
                  </a:cxn>
                  <a:cxn ang="0">
                    <a:pos x="556" y="184"/>
                  </a:cxn>
                  <a:cxn ang="0">
                    <a:pos x="466" y="184"/>
                  </a:cxn>
                  <a:cxn ang="0">
                    <a:pos x="384" y="190"/>
                  </a:cxn>
                  <a:cxn ang="0">
                    <a:pos x="308" y="196"/>
                  </a:cxn>
                  <a:cxn ang="0">
                    <a:pos x="238" y="204"/>
                  </a:cxn>
                  <a:cxn ang="0">
                    <a:pos x="178" y="212"/>
                  </a:cxn>
                  <a:cxn ang="0">
                    <a:pos x="126" y="222"/>
                  </a:cxn>
                  <a:cxn ang="0">
                    <a:pos x="82" y="232"/>
                  </a:cxn>
                  <a:cxn ang="0">
                    <a:pos x="46" y="240"/>
                  </a:cxn>
                  <a:cxn ang="0">
                    <a:pos x="20" y="246"/>
                  </a:cxn>
                  <a:cxn ang="0">
                    <a:pos x="6" y="250"/>
                  </a:cxn>
                  <a:cxn ang="0">
                    <a:pos x="0" y="252"/>
                  </a:cxn>
                  <a:cxn ang="0">
                    <a:pos x="0" y="62"/>
                  </a:cxn>
                  <a:cxn ang="0">
                    <a:pos x="560" y="0"/>
                  </a:cxn>
                  <a:cxn ang="0">
                    <a:pos x="1120" y="62"/>
                  </a:cxn>
                  <a:cxn ang="0">
                    <a:pos x="1120" y="252"/>
                  </a:cxn>
                  <a:cxn ang="0">
                    <a:pos x="1120" y="252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Rectangle 8"/>
              <p:cNvSpPr>
                <a:spLocks noChangeArrowheads="1"/>
              </p:cNvSpPr>
              <p:nvPr/>
            </p:nvSpPr>
            <p:spPr bwMode="gray">
              <a:xfrm>
                <a:off x="1344" y="1680"/>
                <a:ext cx="2928" cy="393"/>
              </a:xfrm>
              <a:prstGeom prst="rect">
                <a:avLst/>
              </a:prstGeom>
              <a:gradFill rotWithShape="1">
                <a:gsLst>
                  <a:gs pos="0">
                    <a:srgbClr val="EAB764">
                      <a:gamma/>
                      <a:tint val="42353"/>
                      <a:invGamma/>
                    </a:srgbClr>
                  </a:gs>
                  <a:gs pos="100000">
                    <a:srgbClr val="EAB764"/>
                  </a:gs>
                </a:gsLst>
                <a:lin ang="2700000" scaled="1"/>
              </a:gradFill>
              <a:ln w="9525" algn="ctr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zh-CN" altLang="en-US" sz="24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注意事项</a:t>
                </a:r>
                <a:r>
                  <a:rPr lang="en-US" altLang="zh-CN" sz="24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串联电路的电压规律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09240" y="1888490"/>
            <a:ext cx="2717800" cy="17462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486005" y="2078990"/>
            <a:ext cx="2917825" cy="4352290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zh-CN" altLang="en-US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3152120" y="1751330"/>
            <a:ext cx="1647190" cy="567055"/>
          </a:xfrm>
          <a:prstGeom prst="roundRect">
            <a:avLst>
              <a:gd name="adj" fmla="val 48539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实验步骤</a:t>
            </a:r>
          </a:p>
        </p:txBody>
      </p:sp>
      <p:sp>
        <p:nvSpPr>
          <p:cNvPr id="4" name="Title 6"/>
          <p:cNvSpPr txBox="1"/>
          <p:nvPr>
            <p:custDataLst>
              <p:tags r:id="rId1"/>
            </p:custDataLst>
          </p:nvPr>
        </p:nvSpPr>
        <p:spPr>
          <a:xfrm>
            <a:off x="12656820" y="2500630"/>
            <a:ext cx="2501900" cy="1913255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indent="0" algn="l" defTabSz="647700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100000"/>
              <a:buFont typeface="Wingdings 2" panose="05020102010507070707" charset="0"/>
              <a:buNone/>
            </a:pPr>
            <a:r>
              <a:rPr lang="zh-CN" altLang="en-US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①</a:t>
            </a:r>
            <a:r>
              <a:rPr lang="en-US" altLang="zh-CN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断开开关，组装电路，测量</a:t>
            </a:r>
            <a:r>
              <a:rPr lang="en-US" altLang="zh-CN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点的电流</a:t>
            </a:r>
          </a:p>
          <a:p>
            <a:pPr lvl="0" indent="0" algn="l" defTabSz="647700" fontAlgn="ctr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ct val="100000"/>
              <a:buFont typeface="Wingdings 2" panose="05020102010507070707" charset="0"/>
              <a:buNone/>
            </a:pPr>
            <a:r>
              <a:rPr lang="zh-CN" altLang="en-US" sz="2200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②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905125" y="1810385"/>
            <a:ext cx="4116705" cy="1153160"/>
            <a:chOff x="5717" y="3245"/>
            <a:chExt cx="6483" cy="1816"/>
          </a:xfrm>
        </p:grpSpPr>
        <p:sp>
          <p:nvSpPr>
            <p:cNvPr id="11" name="文本框 10"/>
            <p:cNvSpPr txBox="1"/>
            <p:nvPr/>
          </p:nvSpPr>
          <p:spPr>
            <a:xfrm>
              <a:off x="5717" y="3245"/>
              <a:ext cx="6483" cy="1816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wrap="square" rtlCol="0" anchor="t">
              <a:spAutoFit/>
            </a:bodyPr>
            <a:lstStyle/>
            <a:p>
              <a:pPr defTabSz="720090" fontAlgn="auto">
                <a:lnSpc>
                  <a:spcPct val="150000"/>
                </a:lnSpc>
              </a:pPr>
              <a:r>
                <a:rPr lang="en-US" altLang="zh-CN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	</a:t>
              </a:r>
              <a:r>
                <a:rPr lang="zh-CN" altLang="en-US"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按电路图组装电路，</a:t>
              </a:r>
              <a:r>
                <a:rPr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分别测量电压</a:t>
              </a:r>
              <a:r>
                <a:rPr sz="22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U</a:t>
              </a:r>
              <a:r>
                <a:rPr sz="22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AB</a:t>
              </a:r>
              <a:r>
                <a:rPr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、</a:t>
              </a:r>
              <a:r>
                <a:rPr sz="22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U</a:t>
              </a:r>
              <a:r>
                <a:rPr sz="22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BC</a:t>
              </a:r>
              <a:r>
                <a:rPr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、</a:t>
              </a:r>
              <a:r>
                <a:rPr sz="22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U</a:t>
              </a:r>
              <a:r>
                <a:rPr sz="22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AC</a:t>
              </a:r>
              <a:r>
                <a:rPr lang="zh-CN" altLang="en-US"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2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6244" y="3527"/>
              <a:ext cx="654" cy="654"/>
            </a:xfrm>
            <a:prstGeom prst="ellipse">
              <a:avLst/>
            </a:prstGeom>
            <a:solidFill>
              <a:srgbClr val="528E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900680" y="4013835"/>
            <a:ext cx="4116705" cy="1153160"/>
            <a:chOff x="5717" y="3245"/>
            <a:chExt cx="6483" cy="1816"/>
          </a:xfrm>
        </p:grpSpPr>
        <p:sp>
          <p:nvSpPr>
            <p:cNvPr id="18" name="文本框 17"/>
            <p:cNvSpPr txBox="1"/>
            <p:nvPr/>
          </p:nvSpPr>
          <p:spPr>
            <a:xfrm>
              <a:off x="5717" y="3245"/>
              <a:ext cx="6483" cy="1816"/>
            </a:xfrm>
            <a:prstGeom prst="rect">
              <a:avLst/>
            </a:prstGeom>
            <a:noFill/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wrap="square" rtlCol="0" anchor="t">
              <a:spAutoFit/>
            </a:bodyPr>
            <a:lstStyle/>
            <a:p>
              <a:pPr defTabSz="720090" fontAlgn="auto">
                <a:lnSpc>
                  <a:spcPct val="150000"/>
                </a:lnSpc>
              </a:pPr>
              <a:r>
                <a:rPr lang="en-US" altLang="zh-CN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	</a:t>
              </a:r>
              <a:r>
                <a:rPr lang="zh-CN" altLang="en-US" sz="22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换用不同规格的小灯泡，重复实验，记录实验数据。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6244" y="3527"/>
              <a:ext cx="654" cy="654"/>
            </a:xfrm>
            <a:prstGeom prst="ellipse">
              <a:avLst/>
            </a:prstGeom>
            <a:solidFill>
              <a:srgbClr val="528EF7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21" name="Group 12"/>
          <p:cNvGrpSpPr>
            <a:grpSpLocks noChangeAspect="1"/>
          </p:cNvGrpSpPr>
          <p:nvPr/>
        </p:nvGrpSpPr>
        <p:grpSpPr bwMode="auto">
          <a:xfrm>
            <a:off x="7017385" y="4599305"/>
            <a:ext cx="2541905" cy="774700"/>
            <a:chOff x="1890" y="912"/>
            <a:chExt cx="1831" cy="558"/>
          </a:xfrm>
        </p:grpSpPr>
        <p:sp>
          <p:nvSpPr>
            <p:cNvPr id="22" name="Freeform 13"/>
            <p:cNvSpPr/>
            <p:nvPr/>
          </p:nvSpPr>
          <p:spPr bwMode="gray">
            <a:xfrm>
              <a:off x="1998" y="1332"/>
              <a:ext cx="1615" cy="138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Rectangle 14"/>
            <p:cNvSpPr>
              <a:spLocks noChangeArrowheads="1"/>
            </p:cNvSpPr>
            <p:nvPr/>
          </p:nvSpPr>
          <p:spPr bwMode="gray">
            <a:xfrm>
              <a:off x="1890" y="912"/>
              <a:ext cx="1831" cy="495"/>
            </a:xfrm>
            <a:prstGeom prst="rect">
              <a:avLst/>
            </a:prstGeom>
            <a:gradFill rotWithShape="1">
              <a:gsLst>
                <a:gs pos="0">
                  <a:srgbClr val="D8755A"/>
                </a:gs>
                <a:gs pos="50000">
                  <a:srgbClr val="D8755A">
                    <a:gamma/>
                    <a:tint val="39216"/>
                    <a:invGamma/>
                  </a:srgbClr>
                </a:gs>
                <a:gs pos="100000">
                  <a:srgbClr val="D8755A"/>
                </a:gs>
              </a:gsLst>
              <a:lin ang="270000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目的</a:t>
              </a:r>
              <a:r>
                <a:rPr lang="en-US" altLang="zh-CN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:</a:t>
              </a:r>
              <a:r>
                <a:rPr lang="zh-CN" altLang="en-US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得到普遍规律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81060" y="1584325"/>
            <a:ext cx="2687320" cy="2670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串联电路的电压规律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4" name="表格 23"/>
          <p:cNvGraphicFramePr/>
          <p:nvPr>
            <p:custDataLst>
              <p:tags r:id="rId1"/>
            </p:custDataLst>
          </p:nvPr>
        </p:nvGraphicFramePr>
        <p:xfrm>
          <a:off x="2997200" y="1718945"/>
          <a:ext cx="8531860" cy="2591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3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9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93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93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64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AB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两端的电压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altLang="zh-CN" sz="20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AB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/V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BC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两端的电压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altLang="zh-CN" sz="20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U</a:t>
                      </a:r>
                      <a:r>
                        <a:rPr lang="en-US" altLang="zh-CN" sz="20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BC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/V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AC</a:t>
                      </a: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两端的电压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en-US" altLang="zh-CN" sz="200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U</a:t>
                      </a:r>
                      <a:r>
                        <a:rPr lang="en-US" altLang="zh-CN" sz="200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AC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/V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灯泡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串联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1.8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2.2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4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灯泡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3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和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4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串联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2.5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1.5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59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灯泡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5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和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L</a:t>
                      </a:r>
                      <a:r>
                        <a:rPr lang="en-US" altLang="zh-CN" sz="2000" baseline="-25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6</a:t>
                      </a: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 </a:t>
                      </a:r>
                      <a:r>
                        <a:rPr lang="zh-CN" altLang="en-US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串联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1.9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2.1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5" name="矩形 24"/>
          <p:cNvSpPr/>
          <p:nvPr/>
        </p:nvSpPr>
        <p:spPr>
          <a:xfrm>
            <a:off x="3037205" y="2574290"/>
            <a:ext cx="8460105" cy="581660"/>
          </a:xfrm>
          <a:prstGeom prst="rect">
            <a:avLst/>
          </a:prstGeom>
          <a:solidFill>
            <a:srgbClr val="000000">
              <a:alpha val="0"/>
            </a:srgbClr>
          </a:solidFill>
          <a:ln w="31750">
            <a:solidFill>
              <a:srgbClr val="D98200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6" name="Group 92"/>
          <p:cNvGrpSpPr/>
          <p:nvPr/>
        </p:nvGrpSpPr>
        <p:grpSpPr bwMode="auto">
          <a:xfrm>
            <a:off x="2685098" y="4707255"/>
            <a:ext cx="5038724" cy="530225"/>
            <a:chOff x="1269" y="1296"/>
            <a:chExt cx="3174" cy="334"/>
          </a:xfrm>
        </p:grpSpPr>
        <p:sp>
          <p:nvSpPr>
            <p:cNvPr id="27" name="AutoShape 3"/>
            <p:cNvSpPr>
              <a:spLocks noChangeArrowheads="1"/>
            </p:cNvSpPr>
            <p:nvPr/>
          </p:nvSpPr>
          <p:spPr bwMode="gray">
            <a:xfrm>
              <a:off x="1422" y="1296"/>
              <a:ext cx="3021" cy="334"/>
            </a:xfrm>
            <a:prstGeom prst="roundRect">
              <a:avLst>
                <a:gd name="adj" fmla="val 50000"/>
              </a:avLst>
            </a:prstGeom>
            <a:solidFill>
              <a:srgbClr val="000000">
                <a:alpha val="0"/>
              </a:srgbClr>
            </a:solidFill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Text Box 4"/>
            <p:cNvSpPr txBox="1">
              <a:spLocks noChangeArrowheads="1"/>
            </p:cNvSpPr>
            <p:nvPr/>
          </p:nvSpPr>
          <p:spPr bwMode="gray">
            <a:xfrm>
              <a:off x="1521" y="1341"/>
              <a:ext cx="2867" cy="25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串联时，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U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AB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+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U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BC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=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U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AC</a:t>
              </a:r>
              <a:endParaRPr lang="en-US" altLang="zh-CN" sz="2000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pSp>
          <p:nvGrpSpPr>
            <p:cNvPr id="29" name="Group 55"/>
            <p:cNvGrpSpPr/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30" name="Group 56"/>
              <p:cNvGrpSpPr/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31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32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34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35" name="Text Box 61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</p:grpSp>
      </p:grpSp>
      <p:grpSp>
        <p:nvGrpSpPr>
          <p:cNvPr id="36" name="Group 93"/>
          <p:cNvGrpSpPr/>
          <p:nvPr/>
        </p:nvGrpSpPr>
        <p:grpSpPr bwMode="auto">
          <a:xfrm>
            <a:off x="2685098" y="5335270"/>
            <a:ext cx="5037138" cy="549275"/>
            <a:chOff x="1268" y="1776"/>
            <a:chExt cx="3173" cy="346"/>
          </a:xfrm>
        </p:grpSpPr>
        <p:sp>
          <p:nvSpPr>
            <p:cNvPr id="37" name="AutoShape 13"/>
            <p:cNvSpPr>
              <a:spLocks noChangeArrowheads="1"/>
            </p:cNvSpPr>
            <p:nvPr/>
          </p:nvSpPr>
          <p:spPr bwMode="gray">
            <a:xfrm>
              <a:off x="1422" y="1776"/>
              <a:ext cx="3019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Text Box 21"/>
            <p:cNvSpPr txBox="1">
              <a:spLocks noChangeArrowheads="1"/>
            </p:cNvSpPr>
            <p:nvPr/>
          </p:nvSpPr>
          <p:spPr bwMode="gray">
            <a:xfrm>
              <a:off x="1525" y="1824"/>
              <a:ext cx="2885" cy="251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3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4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串联时，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U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AB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+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U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BC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=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U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AC</a:t>
              </a:r>
              <a:endParaRPr lang="en-US" altLang="zh-CN" sz="200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39" name="Group 62"/>
            <p:cNvGrpSpPr/>
            <p:nvPr/>
          </p:nvGrpSpPr>
          <p:grpSpPr bwMode="auto">
            <a:xfrm>
              <a:off x="1268" y="1824"/>
              <a:ext cx="266" cy="298"/>
              <a:chOff x="1414" y="1776"/>
              <a:chExt cx="266" cy="298"/>
            </a:xfrm>
          </p:grpSpPr>
          <p:grpSp>
            <p:nvGrpSpPr>
              <p:cNvPr id="40" name="Group 63"/>
              <p:cNvGrpSpPr/>
              <p:nvPr/>
            </p:nvGrpSpPr>
            <p:grpSpPr bwMode="auto">
              <a:xfrm>
                <a:off x="1414" y="1776"/>
                <a:ext cx="266" cy="298"/>
                <a:chOff x="1415" y="1276"/>
                <a:chExt cx="266" cy="298"/>
              </a:xfrm>
            </p:grpSpPr>
            <p:pic>
              <p:nvPicPr>
                <p:cNvPr id="41" name="Picture 64" descr="Picture2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42" name="Oval 65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/>
                    </a:gs>
                    <a:gs pos="100000">
                      <a:srgbClr val="FCF71A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Oval 66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>
                        <a:gamma/>
                        <a:shade val="63529"/>
                        <a:invGamma/>
                      </a:srgbClr>
                    </a:gs>
                    <a:gs pos="100000">
                      <a:srgbClr val="FCF71A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44" name="Picture 67" descr="Picture1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45" name="Text Box 68"/>
              <p:cNvSpPr txBox="1">
                <a:spLocks noChangeArrowheads="1"/>
              </p:cNvSpPr>
              <p:nvPr/>
            </p:nvSpPr>
            <p:spPr bwMode="gray">
              <a:xfrm>
                <a:off x="1440" y="179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2</a:t>
                </a:r>
              </a:p>
            </p:txBody>
          </p:sp>
        </p:grpSp>
      </p:grpSp>
      <p:grpSp>
        <p:nvGrpSpPr>
          <p:cNvPr id="46" name="Group 94"/>
          <p:cNvGrpSpPr/>
          <p:nvPr/>
        </p:nvGrpSpPr>
        <p:grpSpPr bwMode="auto">
          <a:xfrm>
            <a:off x="2685098" y="6007418"/>
            <a:ext cx="5018088" cy="547687"/>
            <a:chOff x="1270" y="2247"/>
            <a:chExt cx="3161" cy="345"/>
          </a:xfrm>
        </p:grpSpPr>
        <p:sp>
          <p:nvSpPr>
            <p:cNvPr id="47" name="AutoShape 23"/>
            <p:cNvSpPr>
              <a:spLocks noChangeArrowheads="1"/>
            </p:cNvSpPr>
            <p:nvPr/>
          </p:nvSpPr>
          <p:spPr bwMode="gray">
            <a:xfrm>
              <a:off x="1422" y="2247"/>
              <a:ext cx="3009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Text Box 31"/>
            <p:cNvSpPr txBox="1">
              <a:spLocks noChangeArrowheads="1"/>
            </p:cNvSpPr>
            <p:nvPr/>
          </p:nvSpPr>
          <p:spPr bwMode="gray">
            <a:xfrm>
              <a:off x="1513" y="2295"/>
              <a:ext cx="2918" cy="25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5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6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串联时，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U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AB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+ 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U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BC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=</a:t>
              </a:r>
              <a:r>
                <a:rPr lang="en-US" altLang="zh-CN" sz="2000" i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U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AC</a:t>
              </a:r>
              <a:endParaRPr lang="en-US" altLang="zh-CN" sz="200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49" name="Group 69"/>
            <p:cNvGrpSpPr/>
            <p:nvPr/>
          </p:nvGrpSpPr>
          <p:grpSpPr bwMode="auto">
            <a:xfrm>
              <a:off x="1270" y="2294"/>
              <a:ext cx="266" cy="298"/>
              <a:chOff x="1416" y="2246"/>
              <a:chExt cx="266" cy="298"/>
            </a:xfrm>
          </p:grpSpPr>
          <p:sp>
            <p:nvSpPr>
              <p:cNvPr id="50" name="Text Box 70"/>
              <p:cNvSpPr txBox="1">
                <a:spLocks noChangeArrowheads="1"/>
              </p:cNvSpPr>
              <p:nvPr/>
            </p:nvSpPr>
            <p:spPr bwMode="gray">
              <a:xfrm>
                <a:off x="1435" y="2267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3</a:t>
                </a:r>
              </a:p>
            </p:txBody>
          </p:sp>
          <p:grpSp>
            <p:nvGrpSpPr>
              <p:cNvPr id="51" name="Group 71"/>
              <p:cNvGrpSpPr/>
              <p:nvPr/>
            </p:nvGrpSpPr>
            <p:grpSpPr bwMode="auto">
              <a:xfrm>
                <a:off x="1416" y="2246"/>
                <a:ext cx="266" cy="298"/>
                <a:chOff x="1415" y="1276"/>
                <a:chExt cx="266" cy="298"/>
              </a:xfrm>
            </p:grpSpPr>
            <p:pic>
              <p:nvPicPr>
                <p:cNvPr id="52" name="Picture 72" descr="Picture2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53" name="Oval 73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/>
                    </a:gs>
                    <a:gs pos="100000">
                      <a:srgbClr val="10E47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Oval 74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>
                        <a:gamma/>
                        <a:shade val="63529"/>
                        <a:invGamma/>
                      </a:srgbClr>
                    </a:gs>
                    <a:gs pos="100000">
                      <a:srgbClr val="10E470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55" name="Picture 75" descr="Picture1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56" name="Text Box 76"/>
              <p:cNvSpPr txBox="1">
                <a:spLocks noChangeArrowheads="1"/>
              </p:cNvSpPr>
              <p:nvPr/>
            </p:nvSpPr>
            <p:spPr bwMode="gray">
              <a:xfrm>
                <a:off x="1442" y="226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3</a:t>
                </a:r>
              </a:p>
            </p:txBody>
          </p:sp>
        </p:grpSp>
      </p:grpSp>
      <p:sp>
        <p:nvSpPr>
          <p:cNvPr id="57" name="矩形 56"/>
          <p:cNvSpPr/>
          <p:nvPr/>
        </p:nvSpPr>
        <p:spPr>
          <a:xfrm>
            <a:off x="3037205" y="3136900"/>
            <a:ext cx="8460105" cy="581660"/>
          </a:xfrm>
          <a:prstGeom prst="rect">
            <a:avLst/>
          </a:prstGeom>
          <a:solidFill>
            <a:srgbClr val="000000">
              <a:alpha val="0"/>
            </a:srgbClr>
          </a:solidFill>
          <a:ln w="31750">
            <a:solidFill>
              <a:srgbClr val="D4D016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037205" y="3699510"/>
            <a:ext cx="8460105" cy="581660"/>
          </a:xfrm>
          <a:prstGeom prst="rect">
            <a:avLst/>
          </a:prstGeom>
          <a:solidFill>
            <a:srgbClr val="000000">
              <a:alpha val="0"/>
            </a:srgbClr>
          </a:solidFill>
          <a:ln w="31750">
            <a:solidFill>
              <a:srgbClr val="0EC562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5" name="组合 64"/>
          <p:cNvGrpSpPr>
            <a:grpSpLocks noChangeAspect="1"/>
          </p:cNvGrpSpPr>
          <p:nvPr/>
        </p:nvGrpSpPr>
        <p:grpSpPr>
          <a:xfrm>
            <a:off x="7841615" y="4319905"/>
            <a:ext cx="4265930" cy="2105025"/>
            <a:chOff x="12364" y="7153"/>
            <a:chExt cx="6158" cy="3038"/>
          </a:xfrm>
        </p:grpSpPr>
        <p:pic>
          <p:nvPicPr>
            <p:cNvPr id="62" name="图片 61" descr="小标题 (2)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364" y="7153"/>
              <a:ext cx="6158" cy="3038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12674" y="8248"/>
              <a:ext cx="5749" cy="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串联电路中，</a:t>
              </a:r>
            </a:p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电路两端电压等于各用电器两端电压之和。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57" grpId="0" animBg="1"/>
      <p:bldP spid="57" grpId="1" animBg="1"/>
      <p:bldP spid="58" grpId="0" animBg="1"/>
      <p:bldP spid="58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串联电路的电压规律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5" name="组合 64"/>
          <p:cNvGrpSpPr>
            <a:grpSpLocks noChangeAspect="1"/>
          </p:cNvGrpSpPr>
          <p:nvPr/>
        </p:nvGrpSpPr>
        <p:grpSpPr>
          <a:xfrm>
            <a:off x="7588250" y="4610100"/>
            <a:ext cx="4265930" cy="2105025"/>
            <a:chOff x="12364" y="7153"/>
            <a:chExt cx="6158" cy="3038"/>
          </a:xfrm>
        </p:grpSpPr>
        <p:pic>
          <p:nvPicPr>
            <p:cNvPr id="62" name="图片 61" descr="小标题 (2)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364" y="7153"/>
              <a:ext cx="6158" cy="3038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12674" y="8248"/>
              <a:ext cx="5749" cy="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串联电路中，</a:t>
              </a:r>
            </a:p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电</a:t>
              </a:r>
              <a:r>
                <a:rPr lang="zh-CN" altLang="en-US" sz="24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源</a:t>
              </a:r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两端电压等于各用电器两端电压之和。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2" name="图片 1" descr="D:\2021年\8月\体系\绘图\收到\8.17物理图片\图01.png图0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474585" y="2439035"/>
            <a:ext cx="3859530" cy="21704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53815" y="1854200"/>
            <a:ext cx="7268210" cy="4616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zh-CN" altLang="en-US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闭合开关，电路两端电压</a:t>
            </a:r>
            <a:r>
              <a:rPr lang="zh-CN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与电源两端电压有什么关系</a:t>
            </a:r>
            <a:r>
              <a:rPr lang="zh-CN" altLang="en-US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320" y="1377950"/>
            <a:ext cx="1166495" cy="121729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9380855" y="1358900"/>
            <a:ext cx="1089025" cy="521970"/>
          </a:xfrm>
          <a:prstGeom prst="rect">
            <a:avLst/>
          </a:prstGeom>
          <a:noFill/>
          <a:ln w="50800" cmpd="thickThin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相等</a:t>
            </a:r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3152140" y="4610100"/>
            <a:ext cx="4265930" cy="2105025"/>
            <a:chOff x="12364" y="7153"/>
            <a:chExt cx="6158" cy="3038"/>
          </a:xfrm>
        </p:grpSpPr>
        <p:pic>
          <p:nvPicPr>
            <p:cNvPr id="4" name="图片 3" descr="小标题 (2)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364" y="7153"/>
              <a:ext cx="6158" cy="303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2674" y="8248"/>
              <a:ext cx="5749" cy="1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串联电路中，</a:t>
              </a:r>
            </a:p>
            <a:p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电</a:t>
              </a:r>
              <a:r>
                <a:rPr lang="zh-CN" altLang="en-US" sz="2400">
                  <a:solidFill>
                    <a:srgbClr val="026BA5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路</a:t>
              </a:r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两端电压等于各用电器两端电压之和。</a:t>
              </a:r>
            </a:p>
          </p:txBody>
        </p:sp>
      </p:grpSp>
      <p:pic>
        <p:nvPicPr>
          <p:cNvPr id="12" name="图片 11" descr="D:\2021年\8月\体系\绘图\收到\8.16物理插图\图05.png图0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534410" y="2439035"/>
            <a:ext cx="3940175" cy="2216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0805" y="323850"/>
            <a:ext cx="9398635" cy="6092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小明用如图所示电路来探究串联电路的电压规律</a:t>
            </a:r>
            <a:r>
              <a:rPr 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endParaRPr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endParaRPr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endParaRPr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endParaRPr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(1)实验中最好选择规格 ______ (填“相同”或“不同”)的小灯泡</a:t>
            </a:r>
            <a:r>
              <a:rPr 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(2)用电压表分别测出A与B、B与C、A与C两点间的电压为</a:t>
            </a:r>
            <a:r>
              <a:rPr lang="en-US" altLang="zh-CN" sz="20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</a:t>
            </a:r>
            <a:r>
              <a:rPr lang="en-US" altLang="zh-CN" sz="20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AB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0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</a:t>
            </a:r>
            <a:r>
              <a:rPr lang="en-US" altLang="zh-CN" sz="20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BC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000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</a:t>
            </a:r>
            <a:r>
              <a:rPr lang="en-US" altLang="zh-CN" sz="20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AC</a:t>
            </a:r>
            <a:r>
              <a:rPr 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经过多次实验，得到的数据记录在下表中</a:t>
            </a:r>
            <a:r>
              <a:rPr 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分析实验数据，你可得到串联电路的电压特点是 _______________ </a:t>
            </a:r>
            <a:r>
              <a:rPr 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(用公式表示)</a:t>
            </a:r>
          </a:p>
          <a:p>
            <a:pPr>
              <a:lnSpc>
                <a:spcPct val="150000"/>
              </a:lnSpc>
            </a:pP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(3)小明进行多次实验的主要目的是 ____ (填序号)①寻找普遍规律   ②减小实验误差</a:t>
            </a:r>
          </a:p>
          <a:p>
            <a:pPr>
              <a:lnSpc>
                <a:spcPct val="150000"/>
              </a:lnSpc>
            </a:pP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(4)测出L</a:t>
            </a:r>
            <a:r>
              <a:rPr sz="2000" baseline="-25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两端的电压后，小明断开开关，准备拆下电压表，改接在B、C之间</a:t>
            </a:r>
            <a:r>
              <a:rPr 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小明认为这样做太麻烦，只需将与A点相连的导线改接到C点即可</a:t>
            </a:r>
            <a:r>
              <a:rPr 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r>
              <a: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小明的办法是 ______ (选填“正确”或“错误”)的，原因是 ____________________________ </a:t>
            </a:r>
            <a:r>
              <a:rPr lang="zh-CN"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sz="2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6056" y="3355032"/>
            <a:ext cx="1572904" cy="657860"/>
            <a:chOff x="118542" y="795531"/>
            <a:chExt cx="1572904" cy="6584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2176472"/>
            <a:ext cx="1572904" cy="657860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533592"/>
            <a:ext cx="1572904" cy="657860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12152"/>
            <a:ext cx="1572904" cy="657860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408930" y="2728595"/>
            <a:ext cx="1089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不同</a:t>
            </a:r>
          </a:p>
        </p:txBody>
      </p:sp>
      <p:pic>
        <p:nvPicPr>
          <p:cNvPr id="3" name="图片 2" descr="D:\2021年\8月\体系\绘图\收到\8.16物理插图\图02.png图0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451100" y="638810"/>
            <a:ext cx="4383405" cy="2465705"/>
          </a:xfrm>
          <a:prstGeom prst="rect">
            <a:avLst/>
          </a:prstGeom>
          <a:ln w="63500">
            <a:noFill/>
          </a:ln>
        </p:spPr>
      </p:pic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6636385" y="953770"/>
          <a:ext cx="5173980" cy="1511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3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34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34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34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782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实验次数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altLang="zh-CN" b="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AB</a:t>
                      </a:r>
                      <a:r>
                        <a:rPr lang="en-US" altLang="zh-CN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/V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 b="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U</a:t>
                      </a:r>
                      <a:r>
                        <a:rPr lang="en-US" altLang="zh-CN" sz="1800" b="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BC</a:t>
                      </a:r>
                      <a:r>
                        <a:rPr lang="en-US" altLang="zh-CN" sz="18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/V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 b="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U</a:t>
                      </a:r>
                      <a:r>
                        <a:rPr lang="en-US" altLang="zh-CN" sz="1800" b="0" baseline="-25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AC</a:t>
                      </a:r>
                      <a:r>
                        <a:rPr lang="en-US" altLang="zh-CN" sz="18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/V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82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0.8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2.2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3.0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782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1.0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2.0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3.0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82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1.2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1.8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3.0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8" name="Text Box 31"/>
          <p:cNvSpPr txBox="1">
            <a:spLocks noChangeArrowheads="1"/>
          </p:cNvSpPr>
          <p:nvPr/>
        </p:nvSpPr>
        <p:spPr bwMode="gray">
          <a:xfrm>
            <a:off x="2887980" y="4084955"/>
            <a:ext cx="2269490" cy="3987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</a:t>
            </a:r>
            <a:r>
              <a:rPr lang="en-US" altLang="zh-CN" sz="2000" baseline="-25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AC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=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U</a:t>
            </a:r>
            <a:r>
              <a:rPr lang="en-US" altLang="zh-CN" sz="2000" baseline="-25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AB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+ </a:t>
            </a:r>
            <a:r>
              <a:rPr lang="en-US" altLang="zh-CN" sz="20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U</a:t>
            </a:r>
            <a:r>
              <a:rPr lang="en-US" altLang="zh-CN" sz="2000" baseline="-25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BC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</a:p>
        </p:txBody>
      </p:sp>
      <p:sp>
        <p:nvSpPr>
          <p:cNvPr id="19" name="Text Box 31"/>
          <p:cNvSpPr txBox="1">
            <a:spLocks noChangeArrowheads="1"/>
          </p:cNvSpPr>
          <p:nvPr/>
        </p:nvSpPr>
        <p:spPr bwMode="gray">
          <a:xfrm>
            <a:off x="6607810" y="4553585"/>
            <a:ext cx="533400" cy="3987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①</a:t>
            </a:r>
          </a:p>
        </p:txBody>
      </p:sp>
      <p:sp>
        <p:nvSpPr>
          <p:cNvPr id="21" name="Text Box 31"/>
          <p:cNvSpPr txBox="1">
            <a:spLocks noChangeArrowheads="1"/>
          </p:cNvSpPr>
          <p:nvPr/>
        </p:nvSpPr>
        <p:spPr bwMode="gray">
          <a:xfrm>
            <a:off x="2639060" y="5931535"/>
            <a:ext cx="831215" cy="3987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错误</a:t>
            </a:r>
          </a:p>
        </p:txBody>
      </p:sp>
      <p:sp>
        <p:nvSpPr>
          <p:cNvPr id="22" name="Text Box 31"/>
          <p:cNvSpPr txBox="1">
            <a:spLocks noChangeArrowheads="1"/>
          </p:cNvSpPr>
          <p:nvPr/>
        </p:nvSpPr>
        <p:spPr bwMode="gray">
          <a:xfrm>
            <a:off x="7232015" y="5942330"/>
            <a:ext cx="3627755" cy="3987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电压表正负接线柱接反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8" grpId="0" bldLvl="0" animBg="1"/>
      <p:bldP spid="48" grpId="1" animBg="1"/>
      <p:bldP spid="19" grpId="0"/>
      <p:bldP spid="19" grpId="1"/>
      <p:bldP spid="21" grpId="0"/>
      <p:bldP spid="21" grpId="1"/>
      <p:bldP spid="22" grpId="0"/>
      <p:bldP spid="2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D:\2021年\8月\体系\绘图\收到\8.16物理插图\图02.png图0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166100" y="100330"/>
            <a:ext cx="3754755" cy="2112010"/>
          </a:xfrm>
          <a:prstGeom prst="rect">
            <a:avLst/>
          </a:prstGeom>
          <a:ln w="63500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128128" y="4506922"/>
            <a:ext cx="1572904" cy="657860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776" y="3337252"/>
            <a:ext cx="1572904" cy="657860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1776" y="5676592"/>
            <a:ext cx="1572904" cy="657860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820" y="5712460"/>
            <a:ext cx="932180" cy="114554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922443" y="2198564"/>
            <a:ext cx="3535680" cy="1186815"/>
            <a:chOff x="7128223" y="730783"/>
            <a:chExt cx="3535680" cy="1186815"/>
          </a:xfrm>
        </p:grpSpPr>
        <p:sp>
          <p:nvSpPr>
            <p:cNvPr id="79" name="圆角矩形 78"/>
            <p:cNvSpPr/>
            <p:nvPr/>
          </p:nvSpPr>
          <p:spPr>
            <a:xfrm>
              <a:off x="7770843" y="730783"/>
              <a:ext cx="2893060" cy="1186815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换用不同规格的小灯泡，多次测量得到普遍规律</a:t>
              </a:r>
            </a:p>
          </p:txBody>
        </p:sp>
        <p:cxnSp>
          <p:nvCxnSpPr>
            <p:cNvPr id="23" name="直接箭头连接符 22"/>
            <p:cNvCxnSpPr/>
            <p:nvPr/>
          </p:nvCxnSpPr>
          <p:spPr>
            <a:xfrm>
              <a:off x="7128223" y="1309539"/>
              <a:ext cx="648000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7749131" y="4415321"/>
            <a:ext cx="3565525" cy="1606550"/>
            <a:chOff x="7318935" y="2040872"/>
            <a:chExt cx="3565525" cy="1606550"/>
          </a:xfrm>
        </p:grpSpPr>
        <p:sp>
          <p:nvSpPr>
            <p:cNvPr id="32" name="圆角矩形 31"/>
            <p:cNvSpPr/>
            <p:nvPr/>
          </p:nvSpPr>
          <p:spPr>
            <a:xfrm>
              <a:off x="7767245" y="2040872"/>
              <a:ext cx="3117215" cy="1606550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zh-CN" altLang="en-US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串联电路中，</a:t>
              </a:r>
              <a:endPara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zh-CN" altLang="en-US" sz="240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电源两端电压等于各用电器两端电压之和。</a:t>
              </a:r>
              <a:endPara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cxnSp>
          <p:nvCxnSpPr>
            <p:cNvPr id="34" name="直接箭头连接符 33"/>
            <p:cNvCxnSpPr/>
            <p:nvPr/>
          </p:nvCxnSpPr>
          <p:spPr>
            <a:xfrm>
              <a:off x="7318935" y="2847971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2167582"/>
            <a:ext cx="1572904" cy="657860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914823" y="180534"/>
            <a:ext cx="3504565" cy="1922780"/>
            <a:chOff x="7159338" y="305968"/>
            <a:chExt cx="3504565" cy="1922780"/>
          </a:xfrm>
        </p:grpSpPr>
        <p:sp>
          <p:nvSpPr>
            <p:cNvPr id="33" name="圆角矩形 32"/>
            <p:cNvSpPr/>
            <p:nvPr/>
          </p:nvSpPr>
          <p:spPr>
            <a:xfrm>
              <a:off x="7770843" y="305968"/>
              <a:ext cx="2893060" cy="1922780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lnSpc>
                  <a:spcPct val="114000"/>
                </a:lnSpc>
                <a:buClrTx/>
                <a:buSzTx/>
                <a:buFontTx/>
              </a:pPr>
              <a:endPara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cxnSp>
          <p:nvCxnSpPr>
            <p:cNvPr id="35" name="直接箭头连接符 34"/>
            <p:cNvCxnSpPr/>
            <p:nvPr/>
          </p:nvCxnSpPr>
          <p:spPr>
            <a:xfrm>
              <a:off x="7159338" y="1298744"/>
              <a:ext cx="637200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9" name="直接连接符 38"/>
          <p:cNvCxnSpPr/>
          <p:nvPr/>
        </p:nvCxnSpPr>
        <p:spPr>
          <a:xfrm>
            <a:off x="7936456" y="1175565"/>
            <a:ext cx="0" cy="1620000"/>
          </a:xfrm>
          <a:prstGeom prst="line">
            <a:avLst/>
          </a:prstGeom>
          <a:ln w="28575">
            <a:solidFill>
              <a:srgbClr val="026BA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7386334" y="1920245"/>
            <a:ext cx="550122" cy="0"/>
          </a:xfrm>
          <a:prstGeom prst="line">
            <a:avLst/>
          </a:prstGeom>
          <a:ln w="28575">
            <a:solidFill>
              <a:srgbClr val="026BA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2676152" y="1426539"/>
            <a:ext cx="5083810" cy="4062731"/>
            <a:chOff x="847352" y="1259105"/>
            <a:chExt cx="5083810" cy="4655559"/>
          </a:xfrm>
        </p:grpSpPr>
        <p:sp>
          <p:nvSpPr>
            <p:cNvPr id="29" name="圆角矩形 28"/>
            <p:cNvSpPr/>
            <p:nvPr/>
          </p:nvSpPr>
          <p:spPr>
            <a:xfrm>
              <a:off x="4465582" y="1259105"/>
              <a:ext cx="1130300" cy="1173713"/>
            </a:xfrm>
            <a:prstGeom prst="roundRect">
              <a:avLst/>
            </a:prstGeom>
            <a:solidFill>
              <a:srgbClr val="026BA5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4491617" y="5162265"/>
              <a:ext cx="1439545" cy="752399"/>
            </a:xfrm>
            <a:prstGeom prst="roundRect">
              <a:avLst/>
            </a:prstGeom>
            <a:solidFill>
              <a:srgbClr val="026BA5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结论</a:t>
              </a: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593310" y="1824681"/>
              <a:ext cx="909324" cy="3754030"/>
              <a:chOff x="3743898" y="1676850"/>
              <a:chExt cx="909324" cy="3754030"/>
            </a:xfrm>
          </p:grpSpPr>
          <p:cxnSp>
            <p:nvCxnSpPr>
              <p:cNvPr id="86" name="直接箭头连接符 85"/>
              <p:cNvCxnSpPr/>
              <p:nvPr/>
            </p:nvCxnSpPr>
            <p:spPr>
              <a:xfrm>
                <a:off x="4187712" y="1710313"/>
                <a:ext cx="46551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7" name="直接箭头连接符 86"/>
              <p:cNvCxnSpPr/>
              <p:nvPr/>
            </p:nvCxnSpPr>
            <p:spPr>
              <a:xfrm>
                <a:off x="4193427" y="5430861"/>
                <a:ext cx="448331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201680" y="1676850"/>
                <a:ext cx="0" cy="3754030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0" name="直接箭头连接符 89"/>
              <p:cNvCxnSpPr/>
              <p:nvPr/>
            </p:nvCxnSpPr>
            <p:spPr>
              <a:xfrm>
                <a:off x="3743898" y="3514147"/>
                <a:ext cx="43200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54" name="圆角矩形 53"/>
            <p:cNvSpPr/>
            <p:nvPr>
              <p:custDataLst>
                <p:tags r:id="rId1"/>
              </p:custDataLst>
            </p:nvPr>
          </p:nvSpPr>
          <p:spPr>
            <a:xfrm>
              <a:off x="847352" y="2801741"/>
              <a:ext cx="2790190" cy="1492427"/>
            </a:xfrm>
            <a:prstGeom prst="roundRect">
              <a:avLst/>
            </a:prstGeom>
            <a:solidFill>
              <a:srgbClr val="026BA5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串联电路</a:t>
              </a:r>
            </a:p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电</a:t>
              </a:r>
              <a:r>
                <a:rPr kumimoji="1"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压</a:t>
              </a: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规律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04" y="615330"/>
            <a:ext cx="6810224" cy="548255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30346" y="5670754"/>
            <a:ext cx="1572904" cy="658425"/>
            <a:chOff x="118542" y="795531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1776" y="3337252"/>
            <a:ext cx="1572904" cy="657860"/>
            <a:chOff x="3142451" y="548680"/>
            <a:chExt cx="1572904" cy="65842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2167582"/>
            <a:ext cx="1572904" cy="657860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533592"/>
            <a:ext cx="1572904" cy="657860"/>
            <a:chOff x="3142451" y="548680"/>
            <a:chExt cx="1572904" cy="65842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1"/>
          <p:cNvSpPr txBox="1"/>
          <p:nvPr/>
        </p:nvSpPr>
        <p:spPr>
          <a:xfrm>
            <a:off x="2871470" y="2469515"/>
            <a:ext cx="8021955" cy="46799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能正确将电压表接入待测电路，并能画出相应的电路图</a:t>
            </a:r>
            <a:r>
              <a:rPr lang="en-US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；</a:t>
            </a:r>
            <a:endParaRPr lang="en-US" altLang="zh-CN" sz="2400" dirty="0">
              <a:solidFill>
                <a:schemeClr val="tx1">
                  <a:alpha val="100000"/>
                </a:schemeClr>
              </a:solidFill>
              <a:latin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4" name="内容占位符 1"/>
          <p:cNvSpPr txBox="1"/>
          <p:nvPr/>
        </p:nvSpPr>
        <p:spPr>
          <a:xfrm>
            <a:off x="2871470" y="3138170"/>
            <a:ext cx="8607425" cy="46799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能正确使用电压表测量串联电路中用电器两端的电压，进一步练习连接电路和使用电压表的技能</a:t>
            </a:r>
            <a:r>
              <a:rPr lang="en-US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；</a:t>
            </a:r>
            <a:endParaRPr lang="en-US" sz="2400" u="none" spc="0" dirty="0">
              <a:solidFill>
                <a:schemeClr val="tx1">
                  <a:alpha val="100000"/>
                </a:schemeClr>
              </a:solidFill>
              <a:latin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内容占位符 1"/>
          <p:cNvSpPr txBox="1"/>
          <p:nvPr/>
        </p:nvSpPr>
        <p:spPr>
          <a:xfrm>
            <a:off x="2874645" y="4774565"/>
            <a:ext cx="8235315" cy="467995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能通过实验探究，归纳总结出串联电路中电压的规律</a:t>
            </a:r>
            <a:r>
              <a:rPr lang="zh-CN" altLang="en-US" sz="240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sym typeface="+mn-ea"/>
              </a:rPr>
              <a:t>。</a:t>
            </a:r>
            <a:endParaRPr lang="zh-CN" altLang="en-US" sz="2400" u="none" spc="0" dirty="0">
              <a:solidFill>
                <a:schemeClr val="tx1">
                  <a:alpha val="100000"/>
                </a:schemeClr>
              </a:solidFill>
              <a:latin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96056" y="2175371"/>
            <a:ext cx="1572904" cy="657860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996246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6056" y="3353931"/>
            <a:ext cx="1572904" cy="657860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532491"/>
            <a:ext cx="1572904" cy="657860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11051"/>
            <a:ext cx="1572904" cy="657860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211570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读书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85525" y="4838065"/>
            <a:ext cx="828675" cy="1083310"/>
          </a:xfrm>
          <a:prstGeom prst="rect">
            <a:avLst/>
          </a:prstGeom>
        </p:spPr>
      </p:pic>
      <p:sp>
        <p:nvSpPr>
          <p:cNvPr id="7" name="Freeform 334"/>
          <p:cNvSpPr>
            <a:spLocks noEditPoints="1"/>
          </p:cNvSpPr>
          <p:nvPr/>
        </p:nvSpPr>
        <p:spPr bwMode="auto">
          <a:xfrm rot="10800000" flipH="1">
            <a:off x="2969305" y="4596740"/>
            <a:ext cx="4932000" cy="54000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 rot="21106913">
            <a:off x="8101132" y="4055799"/>
            <a:ext cx="693420" cy="39878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sp>
        <p:nvSpPr>
          <p:cNvPr id="10" name="Freeform 334"/>
          <p:cNvSpPr>
            <a:spLocks noEditPoints="1"/>
          </p:cNvSpPr>
          <p:nvPr/>
        </p:nvSpPr>
        <p:spPr bwMode="auto">
          <a:xfrm rot="10800000">
            <a:off x="3468140" y="3873475"/>
            <a:ext cx="7812000" cy="54000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2" name="矩形 1"/>
          <p:cNvSpPr/>
          <p:nvPr/>
        </p:nvSpPr>
        <p:spPr>
          <a:xfrm rot="21106913">
            <a:off x="10391577" y="4617139"/>
            <a:ext cx="693420" cy="39878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  <p:sp>
        <p:nvSpPr>
          <p:cNvPr id="3" name="Freeform 334"/>
          <p:cNvSpPr>
            <a:spLocks noEditPoints="1"/>
          </p:cNvSpPr>
          <p:nvPr/>
        </p:nvSpPr>
        <p:spPr bwMode="auto">
          <a:xfrm rot="10800000" flipH="1">
            <a:off x="3575955" y="5320005"/>
            <a:ext cx="6732000" cy="54000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2" grpId="0" bldLvl="0" animBg="1"/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3610702" y="3159760"/>
            <a:ext cx="3080385" cy="4616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fontAlgn="base">
              <a:lnSpc>
                <a:spcPct val="125000"/>
              </a:lnSpc>
            </a:pPr>
            <a:r>
              <a:rPr lang="zh-CN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家用电器一般并联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6056" y="2175371"/>
            <a:ext cx="1572904" cy="657860"/>
            <a:chOff x="3142451" y="548680"/>
            <a:chExt cx="1572904" cy="65842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996246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6056" y="3353931"/>
            <a:ext cx="1572904" cy="657860"/>
            <a:chOff x="3142451" y="548680"/>
            <a:chExt cx="1572904" cy="65842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7395" y="4532491"/>
            <a:ext cx="1572904" cy="657860"/>
            <a:chOff x="3142451" y="548680"/>
            <a:chExt cx="1572904" cy="65842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1776" y="5711051"/>
            <a:ext cx="1572904" cy="657860"/>
            <a:chOff x="3142451" y="548680"/>
            <a:chExt cx="1572904" cy="65842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2" name="图片 1" descr="【教学图片】判断串并联-家庭用电器2"/>
          <p:cNvPicPr>
            <a:picLocks noChangeAspect="1"/>
          </p:cNvPicPr>
          <p:nvPr/>
        </p:nvPicPr>
        <p:blipFill>
          <a:blip r:embed="rId6"/>
          <a:srcRect r="3954" b="10851"/>
          <a:stretch>
            <a:fillRect/>
          </a:stretch>
        </p:blipFill>
        <p:spPr>
          <a:xfrm>
            <a:off x="3350895" y="909320"/>
            <a:ext cx="3600000" cy="2232247"/>
          </a:xfrm>
          <a:prstGeom prst="roundRect">
            <a:avLst>
              <a:gd name="adj" fmla="val 3498"/>
            </a:avLst>
          </a:prstGeom>
        </p:spPr>
      </p:pic>
      <p:sp>
        <p:nvSpPr>
          <p:cNvPr id="19" name="文本框 18"/>
          <p:cNvSpPr txBox="1"/>
          <p:nvPr/>
        </p:nvSpPr>
        <p:spPr>
          <a:xfrm>
            <a:off x="7351395" y="3159760"/>
            <a:ext cx="3724910" cy="4616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fontAlgn="base">
              <a:lnSpc>
                <a:spcPct val="125000"/>
              </a:lnSpc>
            </a:pPr>
            <a:r>
              <a:rPr lang="zh-CN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节日小彩灯有串联也有并联</a:t>
            </a:r>
          </a:p>
        </p:txBody>
      </p:sp>
      <p:pic>
        <p:nvPicPr>
          <p:cNvPr id="20" name="图片 19" descr="D:\2021年\7月\体系\人教16\16-2\【教学图片】节日小彩灯.jpg【教学图片】节日小彩灯"/>
          <p:cNvPicPr>
            <a:picLocks noChangeAspect="1"/>
          </p:cNvPicPr>
          <p:nvPr/>
        </p:nvPicPr>
        <p:blipFill>
          <a:blip r:embed="rId7"/>
          <a:srcRect t="12270"/>
          <a:stretch>
            <a:fillRect/>
          </a:stretch>
        </p:blipFill>
        <p:spPr>
          <a:xfrm>
            <a:off x="7400925" y="904653"/>
            <a:ext cx="3625850" cy="2236692"/>
          </a:xfrm>
          <a:prstGeom prst="roundRect">
            <a:avLst>
              <a:gd name="adj" fmla="val 3498"/>
            </a:avLst>
          </a:prstGeom>
        </p:spPr>
      </p:pic>
      <p:sp>
        <p:nvSpPr>
          <p:cNvPr id="21" name="文本框 20"/>
          <p:cNvSpPr txBox="1"/>
          <p:nvPr/>
        </p:nvSpPr>
        <p:spPr>
          <a:xfrm>
            <a:off x="5151120" y="4688840"/>
            <a:ext cx="5772150" cy="4616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zh-CN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为什么小彩灯不全部并联呢</a:t>
            </a:r>
            <a:r>
              <a:rPr lang="zh-CN" altLang="en-US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625" y="4212590"/>
            <a:ext cx="1166495" cy="121729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611370" y="5633720"/>
            <a:ext cx="5772150" cy="4616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zh-CN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与串、并联电路的电压规律有关。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061585" y="5678805"/>
            <a:ext cx="5772150" cy="4616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zh-CN" altLang="en-US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如果电路中有</a:t>
            </a:r>
            <a:r>
              <a:rPr lang="en-US" altLang="zh-CN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2 </a:t>
            </a:r>
            <a:r>
              <a:rPr lang="zh-CN" altLang="en-US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个小灯泡呢？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090" y="5202555"/>
            <a:ext cx="1166495" cy="121729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6056" y="2175371"/>
            <a:ext cx="1572904" cy="657860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996246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056" y="3353931"/>
            <a:ext cx="1572904" cy="657860"/>
            <a:chOff x="3142451" y="548680"/>
            <a:chExt cx="1572904" cy="65842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7395" y="4532491"/>
            <a:ext cx="1572904" cy="657860"/>
            <a:chOff x="3142451" y="548680"/>
            <a:chExt cx="1572904" cy="65842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1776" y="5711051"/>
            <a:ext cx="1572904" cy="657860"/>
            <a:chOff x="3142451" y="548680"/>
            <a:chExt cx="1572904" cy="6584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18" name="图片 17" descr="动图0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06015" y="189230"/>
            <a:ext cx="5034915" cy="2832735"/>
          </a:xfrm>
          <a:prstGeom prst="rect">
            <a:avLst/>
          </a:prstGeom>
        </p:spPr>
      </p:pic>
      <p:pic>
        <p:nvPicPr>
          <p:cNvPr id="19" name="图片 18" descr="动图0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35750" y="186690"/>
            <a:ext cx="5034915" cy="283273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4114800" y="2840355"/>
            <a:ext cx="6642100" cy="2026920"/>
            <a:chOff x="5340" y="7109"/>
            <a:chExt cx="10460" cy="3192"/>
          </a:xfrm>
        </p:grpSpPr>
        <p:sp>
          <p:nvSpPr>
            <p:cNvPr id="21" name="任意多边形 20"/>
            <p:cNvSpPr/>
            <p:nvPr/>
          </p:nvSpPr>
          <p:spPr>
            <a:xfrm>
              <a:off x="5340" y="7109"/>
              <a:ext cx="10412" cy="3193"/>
            </a:xfrm>
            <a:custGeom>
              <a:avLst/>
              <a:gdLst>
                <a:gd name="connsiteX0" fmla="*/ 427173 w 7182540"/>
                <a:gd name="connsiteY0" fmla="*/ 481263 h 1854304"/>
                <a:gd name="connsiteX1" fmla="*/ 1331948 w 7182540"/>
                <a:gd name="connsiteY1" fmla="*/ 240631 h 1854304"/>
                <a:gd name="connsiteX2" fmla="*/ 2775737 w 7182540"/>
                <a:gd name="connsiteY2" fmla="*/ 211755 h 1854304"/>
                <a:gd name="connsiteX3" fmla="*/ 4075148 w 7182540"/>
                <a:gd name="connsiteY3" fmla="*/ 0 h 1854304"/>
                <a:gd name="connsiteX4" fmla="*/ 5586314 w 7182540"/>
                <a:gd name="connsiteY4" fmla="*/ 211755 h 1854304"/>
                <a:gd name="connsiteX5" fmla="*/ 6924226 w 7182540"/>
                <a:gd name="connsiteY5" fmla="*/ 904774 h 1854304"/>
                <a:gd name="connsiteX6" fmla="*/ 6519965 w 7182540"/>
                <a:gd name="connsiteY6" fmla="*/ 1722922 h 1854304"/>
                <a:gd name="connsiteX7" fmla="*/ 504175 w 7182540"/>
                <a:gd name="connsiteY7" fmla="*/ 1722922 h 1854304"/>
                <a:gd name="connsiteX8" fmla="*/ 427173 w 7182540"/>
                <a:gd name="connsiteY8" fmla="*/ 481263 h 1854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82540" h="1854304">
                  <a:moveTo>
                    <a:pt x="427173" y="481263"/>
                  </a:moveTo>
                  <a:cubicBezTo>
                    <a:pt x="565135" y="234215"/>
                    <a:pt x="940521" y="285549"/>
                    <a:pt x="1331948" y="240631"/>
                  </a:cubicBezTo>
                  <a:cubicBezTo>
                    <a:pt x="1723375" y="195713"/>
                    <a:pt x="2318537" y="251860"/>
                    <a:pt x="2775737" y="211755"/>
                  </a:cubicBezTo>
                  <a:cubicBezTo>
                    <a:pt x="3232937" y="171650"/>
                    <a:pt x="3606719" y="0"/>
                    <a:pt x="4075148" y="0"/>
                  </a:cubicBezTo>
                  <a:cubicBezTo>
                    <a:pt x="4543577" y="0"/>
                    <a:pt x="5111468" y="60959"/>
                    <a:pt x="5586314" y="211755"/>
                  </a:cubicBezTo>
                  <a:cubicBezTo>
                    <a:pt x="6061160" y="362551"/>
                    <a:pt x="6768618" y="652913"/>
                    <a:pt x="6924226" y="904774"/>
                  </a:cubicBezTo>
                  <a:cubicBezTo>
                    <a:pt x="7079834" y="1156635"/>
                    <a:pt x="7589973" y="1586564"/>
                    <a:pt x="6519965" y="1722922"/>
                  </a:cubicBezTo>
                  <a:cubicBezTo>
                    <a:pt x="5449957" y="1859280"/>
                    <a:pt x="1513224" y="1933074"/>
                    <a:pt x="504175" y="1722922"/>
                  </a:cubicBezTo>
                  <a:cubicBezTo>
                    <a:pt x="-504874" y="1512770"/>
                    <a:pt x="289211" y="728311"/>
                    <a:pt x="427173" y="48126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75000"/>
                    <a:lumOff val="2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192" y="7965"/>
              <a:ext cx="9608" cy="18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在只有一个用电器的电路中，</a:t>
              </a:r>
            </a:p>
            <a:p>
              <a:pPr algn="l">
                <a:lnSpc>
                  <a:spcPct val="150000"/>
                </a:lnSpc>
              </a:pPr>
              <a:r>
                <a:rPr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用电器两端的电压与电源两端的电压相等。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98645" y="748665"/>
            <a:ext cx="5772150" cy="4616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fontAlgn="base">
              <a:lnSpc>
                <a:spcPct val="125000"/>
              </a:lnSpc>
            </a:pPr>
            <a:r>
              <a:rPr lang="zh-CN" altLang="en-US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如果电路中有</a:t>
            </a:r>
            <a:r>
              <a:rPr lang="en-US" altLang="zh-CN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2 </a:t>
            </a:r>
            <a:r>
              <a:rPr lang="zh-CN" altLang="en-US" sz="2400" u="none" spc="0">
                <a:solidFill>
                  <a:schemeClr val="tx1">
                    <a:alpha val="100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个小灯泡呢？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150" y="272415"/>
            <a:ext cx="1166495" cy="121729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6056" y="2175371"/>
            <a:ext cx="1572904" cy="657860"/>
            <a:chOff x="3142451" y="548680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996246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056" y="3353931"/>
            <a:ext cx="1572904" cy="657860"/>
            <a:chOff x="3142451" y="548680"/>
            <a:chExt cx="1572904" cy="65842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7395" y="4532491"/>
            <a:ext cx="1572904" cy="657860"/>
            <a:chOff x="3142451" y="548680"/>
            <a:chExt cx="1572904" cy="65842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1776" y="5711051"/>
            <a:ext cx="1572904" cy="657860"/>
            <a:chOff x="3142451" y="548680"/>
            <a:chExt cx="1572904" cy="6584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621405" y="1988820"/>
            <a:ext cx="3241040" cy="2936240"/>
            <a:chOff x="5703" y="3132"/>
            <a:chExt cx="5104" cy="4624"/>
          </a:xfrm>
        </p:grpSpPr>
        <p:pic>
          <p:nvPicPr>
            <p:cNvPr id="9" name="图片 8" descr="D:\2021年\7月\体系\精品课件\绘图\返回\7.23电路图修改\7.14七张\01.png01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5703" y="3132"/>
              <a:ext cx="5104" cy="3969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5829" y="7030"/>
              <a:ext cx="4851" cy="7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fontAlgn="base">
                <a:lnSpc>
                  <a:spcPct val="125000"/>
                </a:lnSpc>
              </a:pPr>
              <a:r>
                <a:rPr lang="zh-CN" sz="2400" u="none" spc="0">
                  <a:solidFill>
                    <a:schemeClr val="tx1">
                      <a:alpha val="100000"/>
                    </a:schemeClr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串联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86395" y="1791335"/>
            <a:ext cx="3084830" cy="3133725"/>
            <a:chOff x="12577" y="2821"/>
            <a:chExt cx="4858" cy="4935"/>
          </a:xfrm>
        </p:grpSpPr>
        <p:pic>
          <p:nvPicPr>
            <p:cNvPr id="12" name="图片 11" descr="D:\2021年\7月\体系\精品课件\绘图\返回\7.23电路图修改\7.14七张\02.png02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>
            <a:xfrm>
              <a:off x="12577" y="2821"/>
              <a:ext cx="4858" cy="4535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12580" y="7030"/>
              <a:ext cx="4851" cy="7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fontAlgn="base">
                <a:lnSpc>
                  <a:spcPct val="125000"/>
                </a:lnSpc>
              </a:pPr>
              <a:r>
                <a:rPr lang="zh-CN" sz="2400" u="none" spc="0">
                  <a:solidFill>
                    <a:schemeClr val="tx1">
                      <a:alpha val="100000"/>
                    </a:schemeClr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并联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串联电路的电压规律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509240" y="1888490"/>
            <a:ext cx="2717800" cy="1746250"/>
          </a:xfrm>
          <a:prstGeom prst="rect">
            <a:avLst/>
          </a:prstGeom>
        </p:spPr>
      </p:pic>
      <p:grpSp>
        <p:nvGrpSpPr>
          <p:cNvPr id="73" name="组合 72"/>
          <p:cNvGrpSpPr/>
          <p:nvPr>
            <p:custDataLst>
              <p:tags r:id="rId1"/>
            </p:custDataLst>
          </p:nvPr>
        </p:nvGrpSpPr>
        <p:grpSpPr>
          <a:xfrm>
            <a:off x="2834640" y="1934210"/>
            <a:ext cx="5368150" cy="4570095"/>
            <a:chOff x="4464" y="3666"/>
            <a:chExt cx="7368" cy="7197"/>
          </a:xfrm>
        </p:grpSpPr>
        <p:sp>
          <p:nvSpPr>
            <p:cNvPr id="74" name="矩形 73"/>
            <p:cNvSpPr/>
            <p:nvPr>
              <p:custDataLst>
                <p:tags r:id="rId3"/>
              </p:custDataLst>
            </p:nvPr>
          </p:nvSpPr>
          <p:spPr>
            <a:xfrm>
              <a:off x="4472" y="3666"/>
              <a:ext cx="7360" cy="7197"/>
            </a:xfrm>
            <a:prstGeom prst="rect">
              <a:avLst/>
            </a:prstGeom>
            <a:noFill/>
            <a:ln w="222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>
              <p:custDataLst>
                <p:tags r:id="rId4"/>
              </p:custDataLst>
            </p:nvPr>
          </p:nvSpPr>
          <p:spPr>
            <a:xfrm>
              <a:off x="4813" y="3998"/>
              <a:ext cx="6678" cy="6534"/>
            </a:xfrm>
            <a:prstGeom prst="rect">
              <a:avLst/>
            </a:prstGeom>
            <a:noFill/>
            <a:ln w="22225" cmpd="sng">
              <a:solidFill>
                <a:schemeClr val="accent1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>
              <p:custDataLst>
                <p:tags r:id="rId5"/>
              </p:custDataLst>
            </p:nvPr>
          </p:nvSpPr>
          <p:spPr>
            <a:xfrm>
              <a:off x="11334" y="10311"/>
              <a:ext cx="257" cy="2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直角三角形 76"/>
            <p:cNvSpPr/>
            <p:nvPr>
              <p:custDataLst>
                <p:tags r:id="rId6"/>
              </p:custDataLst>
            </p:nvPr>
          </p:nvSpPr>
          <p:spPr>
            <a:xfrm rot="5400000">
              <a:off x="4464" y="3665"/>
              <a:ext cx="460" cy="46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Title 6"/>
          <p:cNvSpPr txBox="1"/>
          <p:nvPr>
            <p:custDataLst>
              <p:tags r:id="rId2"/>
            </p:custDataLst>
          </p:nvPr>
        </p:nvSpPr>
        <p:spPr>
          <a:xfrm>
            <a:off x="3272155" y="2378075"/>
            <a:ext cx="4441825" cy="1523365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indent="0" algn="l" defTabSz="617855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 2" panose="05020102010507070707" charset="0"/>
              <a:buNone/>
            </a:pPr>
            <a:r>
              <a:rPr lang="en-US" altLang="zh-CN" sz="2200" spc="16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</a:t>
            </a:r>
            <a:r>
              <a:rPr lang="zh-CN" altLang="en-US" sz="2200" spc="160" dirty="0"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串联电路中，</a:t>
            </a:r>
            <a:r>
              <a:rPr lang="zh-CN" altLang="en-US" sz="2200" spc="16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各用电器两端的电压与电源两端电压有什么关系？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500630" y="1490980"/>
            <a:ext cx="2148840" cy="802005"/>
            <a:chOff x="4991" y="4100"/>
            <a:chExt cx="3384" cy="1263"/>
          </a:xfrm>
        </p:grpSpPr>
        <p:sp>
          <p:nvSpPr>
            <p:cNvPr id="20" name="文本框 19"/>
            <p:cNvSpPr txBox="1"/>
            <p:nvPr/>
          </p:nvSpPr>
          <p:spPr>
            <a:xfrm>
              <a:off x="5250" y="4362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提出问题</a:t>
              </a:r>
            </a:p>
          </p:txBody>
        </p:sp>
        <p:pic>
          <p:nvPicPr>
            <p:cNvPr id="22" name="图片 21" descr="扁框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991" y="4100"/>
              <a:ext cx="3384" cy="1263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5249" y="4320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提出问题</a:t>
              </a:r>
            </a:p>
          </p:txBody>
        </p:sp>
      </p:grpSp>
      <p:sp>
        <p:nvSpPr>
          <p:cNvPr id="123" name="文本框 122"/>
          <p:cNvSpPr txBox="1"/>
          <p:nvPr/>
        </p:nvSpPr>
        <p:spPr>
          <a:xfrm>
            <a:off x="8849995" y="2152650"/>
            <a:ext cx="2917825" cy="3653790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200" spc="160" dirty="0"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各用电器两端的电压与电源两端电压相等</a:t>
            </a:r>
            <a:endParaRPr lang="zh-CN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</a:t>
            </a: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200" spc="160" dirty="0"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各用电器两端的电压之和与电源两端电压相等</a:t>
            </a:r>
            <a:endParaRPr lang="zh-CN" altLang="en-US" sz="2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8623935" y="1517650"/>
            <a:ext cx="2148840" cy="802005"/>
            <a:chOff x="4991" y="4100"/>
            <a:chExt cx="3384" cy="1263"/>
          </a:xfrm>
        </p:grpSpPr>
        <p:sp>
          <p:nvSpPr>
            <p:cNvPr id="80" name="文本框 79"/>
            <p:cNvSpPr txBox="1"/>
            <p:nvPr/>
          </p:nvSpPr>
          <p:spPr>
            <a:xfrm>
              <a:off x="5250" y="4362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提出问题</a:t>
              </a:r>
            </a:p>
          </p:txBody>
        </p:sp>
        <p:pic>
          <p:nvPicPr>
            <p:cNvPr id="81" name="图片 80" descr="扁框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991" y="4100"/>
              <a:ext cx="3384" cy="1263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5249" y="4320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猜想</a:t>
              </a:r>
            </a:p>
          </p:txBody>
        </p:sp>
      </p:grpSp>
      <p:pic>
        <p:nvPicPr>
          <p:cNvPr id="8" name="图片 7" descr="D:\2021年\8月\体系\绘图\收到\8.16物理插图\图02.png图02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987675" y="3474085"/>
            <a:ext cx="5358765" cy="3014345"/>
          </a:xfrm>
          <a:prstGeom prst="rect">
            <a:avLst/>
          </a:prstGeom>
          <a:ln w="6350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bldLvl="0" animBg="1"/>
      <p:bldP spid="12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2440920" y="1583055"/>
            <a:ext cx="9220200" cy="7105015"/>
          </a:xfrm>
          <a:prstGeom prst="rect">
            <a:avLst/>
          </a:prstGeom>
          <a:solidFill>
            <a:srgbClr val="373847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49995" y="1410335"/>
            <a:ext cx="2917825" cy="5094605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zh-CN" altLang="en-US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串联电路的电压规律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581120" y="-620395"/>
            <a:ext cx="2717800" cy="1746250"/>
          </a:xfrm>
          <a:prstGeom prst="rect">
            <a:avLst/>
          </a:prstGeom>
        </p:spPr>
      </p:pic>
      <p:grpSp>
        <p:nvGrpSpPr>
          <p:cNvPr id="73" name="组合 72"/>
          <p:cNvGrpSpPr/>
          <p:nvPr>
            <p:custDataLst>
              <p:tags r:id="rId1"/>
            </p:custDataLst>
          </p:nvPr>
        </p:nvGrpSpPr>
        <p:grpSpPr>
          <a:xfrm>
            <a:off x="2834640" y="1934210"/>
            <a:ext cx="5368150" cy="4570095"/>
            <a:chOff x="4464" y="3666"/>
            <a:chExt cx="7368" cy="7197"/>
          </a:xfrm>
        </p:grpSpPr>
        <p:sp>
          <p:nvSpPr>
            <p:cNvPr id="74" name="矩形 73"/>
            <p:cNvSpPr/>
            <p:nvPr>
              <p:custDataLst>
                <p:tags r:id="rId3"/>
              </p:custDataLst>
            </p:nvPr>
          </p:nvSpPr>
          <p:spPr>
            <a:xfrm>
              <a:off x="4472" y="3666"/>
              <a:ext cx="7360" cy="7197"/>
            </a:xfrm>
            <a:prstGeom prst="rect">
              <a:avLst/>
            </a:prstGeom>
            <a:noFill/>
            <a:ln w="222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>
              <p:custDataLst>
                <p:tags r:id="rId4"/>
              </p:custDataLst>
            </p:nvPr>
          </p:nvSpPr>
          <p:spPr>
            <a:xfrm>
              <a:off x="4813" y="3998"/>
              <a:ext cx="6678" cy="6534"/>
            </a:xfrm>
            <a:prstGeom prst="rect">
              <a:avLst/>
            </a:prstGeom>
            <a:noFill/>
            <a:ln w="22225" cmpd="sng">
              <a:solidFill>
                <a:schemeClr val="accent1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>
              <p:custDataLst>
                <p:tags r:id="rId5"/>
              </p:custDataLst>
            </p:nvPr>
          </p:nvSpPr>
          <p:spPr>
            <a:xfrm>
              <a:off x="11334" y="10311"/>
              <a:ext cx="257" cy="2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直角三角形 76"/>
            <p:cNvSpPr/>
            <p:nvPr>
              <p:custDataLst>
                <p:tags r:id="rId6"/>
              </p:custDataLst>
            </p:nvPr>
          </p:nvSpPr>
          <p:spPr>
            <a:xfrm rot="5400000">
              <a:off x="4464" y="3665"/>
              <a:ext cx="460" cy="461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500630" y="1490980"/>
            <a:ext cx="2148840" cy="802005"/>
            <a:chOff x="4991" y="4100"/>
            <a:chExt cx="3384" cy="1263"/>
          </a:xfrm>
        </p:grpSpPr>
        <p:sp>
          <p:nvSpPr>
            <p:cNvPr id="20" name="文本框 19"/>
            <p:cNvSpPr txBox="1"/>
            <p:nvPr/>
          </p:nvSpPr>
          <p:spPr>
            <a:xfrm>
              <a:off x="5250" y="4362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提出问题</a:t>
              </a:r>
            </a:p>
          </p:txBody>
        </p:sp>
        <p:pic>
          <p:nvPicPr>
            <p:cNvPr id="22" name="图片 21" descr="扁框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991" y="4100"/>
              <a:ext cx="3384" cy="1263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5249" y="4320"/>
              <a:ext cx="286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设计实验</a:t>
              </a:r>
            </a:p>
          </p:txBody>
        </p:sp>
      </p:grpSp>
      <p:sp>
        <p:nvSpPr>
          <p:cNvPr id="13" name="椭圆 12"/>
          <p:cNvSpPr/>
          <p:nvPr/>
        </p:nvSpPr>
        <p:spPr>
          <a:xfrm>
            <a:off x="9900920" y="1449070"/>
            <a:ext cx="540000" cy="539750"/>
          </a:xfrm>
          <a:prstGeom prst="ellipse">
            <a:avLst/>
          </a:prstGeom>
          <a:solidFill>
            <a:srgbClr val="FFFF00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589895" y="3132455"/>
            <a:ext cx="540000" cy="539750"/>
          </a:xfrm>
          <a:prstGeom prst="ellipse">
            <a:avLst/>
          </a:prstGeom>
          <a:solidFill>
            <a:srgbClr val="FFFF00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图片 6" descr="D:\2021年\8月\体系\绘图\收到\8.16物理插图\图03.png图03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110980" y="1530896"/>
            <a:ext cx="2881136" cy="1620000"/>
          </a:xfrm>
          <a:prstGeom prst="rect">
            <a:avLst/>
          </a:prstGeom>
        </p:spPr>
      </p:pic>
      <p:pic>
        <p:nvPicPr>
          <p:cNvPr id="11" name="图片 10" descr="D:\2021年\8月\体系\绘图\收到\8.16物理插图\图04.png图04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110980" y="3215031"/>
            <a:ext cx="2880782" cy="1619885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10196195" y="4834890"/>
            <a:ext cx="540000" cy="539750"/>
          </a:xfrm>
          <a:prstGeom prst="ellipse">
            <a:avLst/>
          </a:prstGeom>
          <a:solidFill>
            <a:srgbClr val="FFFF00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2" name="图片 11" descr="D:\2021年\8月\体系\绘图\收到\8.16物理插图\图05.png图05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110980" y="4899051"/>
            <a:ext cx="2880241" cy="1619885"/>
          </a:xfrm>
          <a:prstGeom prst="rect">
            <a:avLst/>
          </a:prstGeom>
        </p:spPr>
      </p:pic>
      <p:sp>
        <p:nvSpPr>
          <p:cNvPr id="3" name="右箭头 2"/>
          <p:cNvSpPr/>
          <p:nvPr/>
        </p:nvSpPr>
        <p:spPr>
          <a:xfrm>
            <a:off x="7663815" y="3661410"/>
            <a:ext cx="1647190" cy="807085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实验电路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3272155" y="2378075"/>
            <a:ext cx="4441825" cy="1523365"/>
          </a:xfrm>
          <a:prstGeom prst="rect">
            <a:avLst/>
          </a:prstGeom>
          <a:noFill/>
        </p:spPr>
        <p:txBody>
          <a:bodyPr wrap="square" lIns="101600" tIns="0" rIns="82550" bIns="0" rtlCol="0" anchor="t" anchorCtr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indent="0" algn="l" defTabSz="617855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 2" panose="05020102010507070707" charset="0"/>
              <a:buNone/>
            </a:pPr>
            <a:r>
              <a:rPr lang="en-US" altLang="zh-CN" sz="2200" spc="16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	</a:t>
            </a:r>
            <a:r>
              <a:rPr lang="zh-CN" altLang="en-US" sz="2200" spc="160" dirty="0"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串联电路中，</a:t>
            </a:r>
            <a:r>
              <a:rPr lang="zh-CN" altLang="en-US" sz="2200" spc="160" dirty="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各用电器两端的电压与电源两端电压有什么关系？</a:t>
            </a:r>
          </a:p>
        </p:txBody>
      </p:sp>
      <p:pic>
        <p:nvPicPr>
          <p:cNvPr id="8" name="图片 7" descr="D:\2021年\8月\体系\绘图\收到\8.16物理插图\图02.png图02"/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987675" y="3474085"/>
            <a:ext cx="5358765" cy="3014345"/>
          </a:xfrm>
          <a:prstGeom prst="rect">
            <a:avLst/>
          </a:prstGeom>
          <a:ln w="63500">
            <a:noFill/>
          </a:ln>
        </p:spPr>
      </p:pic>
      <p:pic>
        <p:nvPicPr>
          <p:cNvPr id="9" name="图片 8" descr="黑线，透明底，PNG格式2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2960985" y="1530985"/>
            <a:ext cx="3127375" cy="2584450"/>
          </a:xfrm>
          <a:prstGeom prst="rect">
            <a:avLst/>
          </a:prstGeom>
        </p:spPr>
      </p:pic>
      <p:pic>
        <p:nvPicPr>
          <p:cNvPr id="10" name="图片 9" descr="黑线，透明底，PNG格式3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2755880" y="4869180"/>
            <a:ext cx="3127375" cy="2553970"/>
          </a:xfrm>
          <a:prstGeom prst="rect">
            <a:avLst/>
          </a:prstGeom>
        </p:spPr>
      </p:pic>
      <p:pic>
        <p:nvPicPr>
          <p:cNvPr id="15" name="图片 14" descr="黑线，透明底，PNG格式4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7300575" y="1854200"/>
            <a:ext cx="3127375" cy="2553970"/>
          </a:xfrm>
          <a:prstGeom prst="rect">
            <a:avLst/>
          </a:prstGeom>
        </p:spPr>
      </p:pic>
      <p:pic>
        <p:nvPicPr>
          <p:cNvPr id="16" name="图片 15" descr="黑线，透明底，PNG格式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7165955" y="5408930"/>
            <a:ext cx="3127375" cy="19265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3" grpId="0" bldLvl="0" animBg="1"/>
      <p:bldP spid="13" grpId="1" animBg="1"/>
      <p:bldP spid="14" grpId="0" bldLvl="0" animBg="1"/>
      <p:bldP spid="14" grpId="1" animBg="1"/>
      <p:bldP spid="18" grpId="0" bldLvl="0" animBg="1"/>
      <p:bldP spid="1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93840" y="1410335"/>
            <a:ext cx="4845685" cy="5094605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zh-CN" altLang="en-US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27045" y="1410335"/>
            <a:ext cx="2917825" cy="5094605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zh-CN" altLang="en-US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串联电路的电压规律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9240" y="1888490"/>
            <a:ext cx="2717800" cy="1746250"/>
          </a:xfrm>
          <a:prstGeom prst="rect">
            <a:avLst/>
          </a:prstGeom>
        </p:spPr>
      </p:pic>
      <p:sp>
        <p:nvSpPr>
          <p:cNvPr id="3" name="右箭头 2"/>
          <p:cNvSpPr/>
          <p:nvPr/>
        </p:nvSpPr>
        <p:spPr>
          <a:xfrm>
            <a:off x="5647690" y="3411855"/>
            <a:ext cx="1647190" cy="807085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实验器材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0710" y="1986915"/>
            <a:ext cx="2193925" cy="62801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25940" y="1717040"/>
            <a:ext cx="1631315" cy="950595"/>
          </a:xfrm>
          <a:prstGeom prst="rect">
            <a:avLst/>
          </a:prstGeom>
        </p:spPr>
      </p:pic>
      <p:pic>
        <p:nvPicPr>
          <p:cNvPr id="26" name="图片 25" descr="D:\手动F盘-资料\视频\电\Done\电压表.png电压表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400925" y="4585335"/>
            <a:ext cx="1205865" cy="1514475"/>
          </a:xfrm>
          <a:prstGeom prst="rect">
            <a:avLst/>
          </a:prstGeom>
        </p:spPr>
      </p:pic>
      <p:pic>
        <p:nvPicPr>
          <p:cNvPr id="29" name="图片 28"/>
          <p:cNvPicPr/>
          <p:nvPr/>
        </p:nvPicPr>
        <p:blipFill>
          <a:blip r:embed="rId7"/>
          <a:stretch>
            <a:fillRect/>
          </a:stretch>
        </p:blipFill>
        <p:spPr>
          <a:xfrm>
            <a:off x="8660765" y="4551045"/>
            <a:ext cx="2181225" cy="15240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6" name="图片 5" descr="D:\2021年\8月\体系\绘图\收到\8.16物理插图\图03.png图03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110230" y="1530896"/>
            <a:ext cx="2881136" cy="1620000"/>
          </a:xfrm>
          <a:prstGeom prst="rect">
            <a:avLst/>
          </a:prstGeom>
        </p:spPr>
      </p:pic>
      <p:pic>
        <p:nvPicPr>
          <p:cNvPr id="8" name="图片 7" descr="D:\2021年\8月\体系\绘图\收到\8.16物理插图\图04.png图04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110230" y="3215031"/>
            <a:ext cx="2880782" cy="1619885"/>
          </a:xfrm>
          <a:prstGeom prst="rect">
            <a:avLst/>
          </a:prstGeom>
        </p:spPr>
      </p:pic>
      <p:pic>
        <p:nvPicPr>
          <p:cNvPr id="9" name="图片 8" descr="D:\2021年\8月\体系\绘图\收到\8.16物理插图\图05.png图05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110230" y="4899051"/>
            <a:ext cx="2880241" cy="161988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8787130" y="3273425"/>
            <a:ext cx="1089660" cy="769620"/>
            <a:chOff x="13922" y="4967"/>
            <a:chExt cx="1716" cy="121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3922" y="4967"/>
              <a:ext cx="1716" cy="1213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986" y="5013"/>
              <a:ext cx="625" cy="58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CN" baseline="-2500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479665" y="3255010"/>
            <a:ext cx="1087120" cy="768985"/>
            <a:chOff x="11583" y="4916"/>
            <a:chExt cx="1712" cy="1211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1583" y="4916"/>
              <a:ext cx="1712" cy="1211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12788" y="4977"/>
              <a:ext cx="488" cy="42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altLang="zh-CN" baseline="-25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6" name="圆角矩形 45"/>
          <p:cNvSpPr/>
          <p:nvPr/>
        </p:nvSpPr>
        <p:spPr>
          <a:xfrm>
            <a:off x="7356475" y="3024505"/>
            <a:ext cx="2744470" cy="1169670"/>
          </a:xfrm>
          <a:prstGeom prst="roundRect">
            <a:avLst/>
          </a:prstGeom>
          <a:noFill/>
          <a:ln w="1905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>
                <a:gradFill flip="none" rotWithShape="1">
                  <a:gsLst>
                    <a:gs pos="100000">
                      <a:schemeClr val="bg1">
                        <a:lumMod val="75000"/>
                        <a:lumOff val="2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201910" y="3348355"/>
            <a:ext cx="887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6" grpId="1" animBg="1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216275" y="1449070"/>
            <a:ext cx="7436485" cy="2127250"/>
          </a:xfrm>
          <a:prstGeom prst="rect">
            <a:avLst/>
          </a:prstGeom>
          <a:noFill/>
          <a:ln w="9525">
            <a:solidFill>
              <a:srgbClr val="95B3D7"/>
            </a:solidFill>
            <a:prstDash val="dash"/>
          </a:ln>
        </p:spPr>
        <p:txBody>
          <a:bodyPr wrap="square">
            <a:noAutofit/>
          </a:bodyPr>
          <a:lstStyle/>
          <a:p>
            <a:pPr indent="0">
              <a:lnSpc>
                <a:spcPct val="10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altLang="zh-CN" sz="22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zh-CN" altLang="en-US" sz="22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2816464" y="403136"/>
            <a:ext cx="4656455" cy="899144"/>
            <a:chOff x="2816464" y="403136"/>
            <a:chExt cx="4656455" cy="899144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816464" y="403136"/>
              <a:ext cx="4656455" cy="899144"/>
              <a:chOff x="2758541" y="349904"/>
              <a:chExt cx="4656455" cy="899144"/>
            </a:xfrm>
          </p:grpSpPr>
          <p:cxnSp>
            <p:nvCxnSpPr>
              <p:cNvPr id="108" name="直接连接符 10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9" name="组合 108"/>
              <p:cNvGrpSpPr/>
              <p:nvPr/>
            </p:nvGrpSpPr>
            <p:grpSpPr>
              <a:xfrm>
                <a:off x="2758541" y="349904"/>
                <a:ext cx="4656455" cy="899144"/>
                <a:chOff x="3127094" y="518364"/>
                <a:chExt cx="3570218" cy="689395"/>
              </a:xfrm>
            </p:grpSpPr>
            <p:sp>
              <p:nvSpPr>
                <p:cNvPr id="111" name="圆角矩形 110"/>
                <p:cNvSpPr/>
                <p:nvPr/>
              </p:nvSpPr>
              <p:spPr>
                <a:xfrm>
                  <a:off x="3358844" y="667833"/>
                  <a:ext cx="3338468" cy="434774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11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1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110" name="文本框 109"/>
              <p:cNvSpPr txBox="1"/>
              <p:nvPr/>
            </p:nvSpPr>
            <p:spPr>
              <a:xfrm>
                <a:off x="3723106" y="563264"/>
                <a:ext cx="3579495" cy="61531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tIns="0" rtlCol="0" anchor="t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8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串联电路的电压规律</a:t>
                </a:r>
              </a:p>
            </p:txBody>
          </p:sp>
        </p:grpSp>
        <p:sp>
          <p:nvSpPr>
            <p:cNvPr id="10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Group 92"/>
          <p:cNvGrpSpPr/>
          <p:nvPr/>
        </p:nvGrpSpPr>
        <p:grpSpPr bwMode="auto">
          <a:xfrm>
            <a:off x="3101658" y="4210685"/>
            <a:ext cx="3090862" cy="530225"/>
            <a:chOff x="1269" y="1296"/>
            <a:chExt cx="1947" cy="334"/>
          </a:xfrm>
        </p:grpSpPr>
        <p:sp>
          <p:nvSpPr>
            <p:cNvPr id="27" name="AutoShape 3"/>
            <p:cNvSpPr>
              <a:spLocks noChangeArrowheads="1"/>
            </p:cNvSpPr>
            <p:nvPr/>
          </p:nvSpPr>
          <p:spPr bwMode="gray">
            <a:xfrm>
              <a:off x="1422" y="1296"/>
              <a:ext cx="1794" cy="334"/>
            </a:xfrm>
            <a:prstGeom prst="roundRect">
              <a:avLst>
                <a:gd name="adj" fmla="val 50000"/>
              </a:avLst>
            </a:prstGeom>
            <a:solidFill>
              <a:srgbClr val="000000">
                <a:alpha val="0"/>
              </a:srgbClr>
            </a:solidFill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Text Box 4"/>
            <p:cNvSpPr txBox="1">
              <a:spLocks noChangeArrowheads="1"/>
            </p:cNvSpPr>
            <p:nvPr/>
          </p:nvSpPr>
          <p:spPr bwMode="gray">
            <a:xfrm>
              <a:off x="1525" y="1342"/>
              <a:ext cx="1610" cy="25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2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串联时</a:t>
              </a:r>
              <a:endParaRPr lang="en-US" altLang="zh-CN" sz="2000" baseline="-25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grpSp>
          <p:nvGrpSpPr>
            <p:cNvPr id="29" name="Group 55"/>
            <p:cNvGrpSpPr/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30" name="Group 56"/>
              <p:cNvGrpSpPr/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31" name="Picture 57" descr="Picture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32" name="Oval 58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FF990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Oval 59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>
                        <a:gamma/>
                        <a:shade val="63529"/>
                        <a:invGamma/>
                      </a:srgbClr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34" name="Picture 60" descr="Picture1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35" name="Text Box 61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</p:grpSp>
      </p:grpSp>
      <p:grpSp>
        <p:nvGrpSpPr>
          <p:cNvPr id="36" name="Group 93"/>
          <p:cNvGrpSpPr/>
          <p:nvPr/>
        </p:nvGrpSpPr>
        <p:grpSpPr bwMode="auto">
          <a:xfrm>
            <a:off x="3087370" y="4838700"/>
            <a:ext cx="3105150" cy="549275"/>
            <a:chOff x="1268" y="1776"/>
            <a:chExt cx="1956" cy="346"/>
          </a:xfrm>
        </p:grpSpPr>
        <p:sp>
          <p:nvSpPr>
            <p:cNvPr id="37" name="AutoShape 13"/>
            <p:cNvSpPr>
              <a:spLocks noChangeArrowheads="1"/>
            </p:cNvSpPr>
            <p:nvPr/>
          </p:nvSpPr>
          <p:spPr bwMode="gray">
            <a:xfrm>
              <a:off x="1422" y="1776"/>
              <a:ext cx="1802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Text Box 21"/>
            <p:cNvSpPr txBox="1">
              <a:spLocks noChangeArrowheads="1"/>
            </p:cNvSpPr>
            <p:nvPr/>
          </p:nvSpPr>
          <p:spPr bwMode="gray">
            <a:xfrm>
              <a:off x="1525" y="1824"/>
              <a:ext cx="1587" cy="251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3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4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串联时</a:t>
              </a:r>
              <a:endParaRPr lang="en-US" altLang="zh-CN" sz="200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39" name="Group 62"/>
            <p:cNvGrpSpPr/>
            <p:nvPr/>
          </p:nvGrpSpPr>
          <p:grpSpPr bwMode="auto">
            <a:xfrm>
              <a:off x="1268" y="1824"/>
              <a:ext cx="266" cy="298"/>
              <a:chOff x="1414" y="1776"/>
              <a:chExt cx="266" cy="298"/>
            </a:xfrm>
          </p:grpSpPr>
          <p:grpSp>
            <p:nvGrpSpPr>
              <p:cNvPr id="40" name="Group 63"/>
              <p:cNvGrpSpPr/>
              <p:nvPr/>
            </p:nvGrpSpPr>
            <p:grpSpPr bwMode="auto">
              <a:xfrm>
                <a:off x="1414" y="1776"/>
                <a:ext cx="266" cy="298"/>
                <a:chOff x="1415" y="1276"/>
                <a:chExt cx="266" cy="298"/>
              </a:xfrm>
            </p:grpSpPr>
            <p:pic>
              <p:nvPicPr>
                <p:cNvPr id="41" name="Picture 64" descr="Picture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42" name="Oval 65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/>
                    </a:gs>
                    <a:gs pos="100000">
                      <a:srgbClr val="FCF71A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Oval 66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>
                        <a:gamma/>
                        <a:shade val="63529"/>
                        <a:invGamma/>
                      </a:srgbClr>
                    </a:gs>
                    <a:gs pos="100000">
                      <a:srgbClr val="FCF71A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44" name="Picture 67" descr="Picture1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45" name="Text Box 68"/>
              <p:cNvSpPr txBox="1">
                <a:spLocks noChangeArrowheads="1"/>
              </p:cNvSpPr>
              <p:nvPr/>
            </p:nvSpPr>
            <p:spPr bwMode="gray">
              <a:xfrm>
                <a:off x="1440" y="179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2</a:t>
                </a:r>
              </a:p>
            </p:txBody>
          </p:sp>
        </p:grpSp>
      </p:grpSp>
      <p:grpSp>
        <p:nvGrpSpPr>
          <p:cNvPr id="46" name="Group 94"/>
          <p:cNvGrpSpPr/>
          <p:nvPr/>
        </p:nvGrpSpPr>
        <p:grpSpPr bwMode="auto">
          <a:xfrm>
            <a:off x="3103245" y="5510848"/>
            <a:ext cx="3089275" cy="547687"/>
            <a:chOff x="1270" y="2247"/>
            <a:chExt cx="1946" cy="345"/>
          </a:xfrm>
        </p:grpSpPr>
        <p:sp>
          <p:nvSpPr>
            <p:cNvPr id="47" name="AutoShape 23"/>
            <p:cNvSpPr>
              <a:spLocks noChangeArrowheads="1"/>
            </p:cNvSpPr>
            <p:nvPr/>
          </p:nvSpPr>
          <p:spPr bwMode="gray">
            <a:xfrm>
              <a:off x="1422" y="2247"/>
              <a:ext cx="1794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Text Box 31"/>
            <p:cNvSpPr txBox="1">
              <a:spLocks noChangeArrowheads="1"/>
            </p:cNvSpPr>
            <p:nvPr/>
          </p:nvSpPr>
          <p:spPr bwMode="gray">
            <a:xfrm>
              <a:off x="1525" y="2295"/>
              <a:ext cx="1579" cy="25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灯泡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5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和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L</a:t>
              </a:r>
              <a:r>
                <a:rPr lang="en-US" altLang="zh-CN" sz="2000" baseline="-25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6</a:t>
              </a:r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串联时</a:t>
              </a:r>
              <a:endParaRPr lang="en-US" altLang="zh-CN" sz="200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49" name="Group 69"/>
            <p:cNvGrpSpPr/>
            <p:nvPr/>
          </p:nvGrpSpPr>
          <p:grpSpPr bwMode="auto">
            <a:xfrm>
              <a:off x="1270" y="2294"/>
              <a:ext cx="266" cy="298"/>
              <a:chOff x="1416" y="2246"/>
              <a:chExt cx="266" cy="298"/>
            </a:xfrm>
          </p:grpSpPr>
          <p:sp>
            <p:nvSpPr>
              <p:cNvPr id="50" name="Text Box 70"/>
              <p:cNvSpPr txBox="1">
                <a:spLocks noChangeArrowheads="1"/>
              </p:cNvSpPr>
              <p:nvPr/>
            </p:nvSpPr>
            <p:spPr bwMode="gray">
              <a:xfrm>
                <a:off x="1435" y="2267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3</a:t>
                </a:r>
              </a:p>
            </p:txBody>
          </p:sp>
          <p:grpSp>
            <p:nvGrpSpPr>
              <p:cNvPr id="51" name="Group 71"/>
              <p:cNvGrpSpPr/>
              <p:nvPr/>
            </p:nvGrpSpPr>
            <p:grpSpPr bwMode="auto">
              <a:xfrm>
                <a:off x="1416" y="2246"/>
                <a:ext cx="266" cy="298"/>
                <a:chOff x="1415" y="1276"/>
                <a:chExt cx="266" cy="298"/>
              </a:xfrm>
            </p:grpSpPr>
            <p:pic>
              <p:nvPicPr>
                <p:cNvPr id="52" name="Picture 72" descr="Picture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</p:spPr>
            </p:pic>
            <p:sp>
              <p:nvSpPr>
                <p:cNvPr id="53" name="Oval 73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/>
                    </a:gs>
                    <a:gs pos="100000">
                      <a:srgbClr val="10E47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Oval 74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>
                        <a:gamma/>
                        <a:shade val="63529"/>
                        <a:invGamma/>
                      </a:srgbClr>
                    </a:gs>
                    <a:gs pos="100000">
                      <a:srgbClr val="10E470">
                        <a:alpha val="85001"/>
                      </a:srgbClr>
                    </a:gs>
                  </a:gsLst>
                  <a:lin ang="189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pic>
              <p:nvPicPr>
                <p:cNvPr id="55" name="Picture 75" descr="Picture1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56" name="Text Box 76"/>
              <p:cNvSpPr txBox="1">
                <a:spLocks noChangeArrowheads="1"/>
              </p:cNvSpPr>
              <p:nvPr/>
            </p:nvSpPr>
            <p:spPr bwMode="gray">
              <a:xfrm>
                <a:off x="1442" y="2262"/>
                <a:ext cx="196" cy="23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solidFill>
                      <a:srgbClr val="FFFFFF"/>
                    </a:solidFill>
                    <a:ea typeface="宋体" panose="02010600030101010101" pitchFamily="2" charset="-122"/>
                  </a:rPr>
                  <a:t>3</a:t>
                </a: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6056" y="2175837"/>
            <a:ext cx="1572904" cy="657860"/>
            <a:chOff x="118542" y="795531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190550" y="879103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6056" y="99734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3353762"/>
            <a:ext cx="1572904" cy="657860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37395" y="4531687"/>
            <a:ext cx="1572904" cy="657860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1776" y="5709612"/>
            <a:ext cx="1572904" cy="657860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3" name="椭圆 12"/>
          <p:cNvSpPr/>
          <p:nvPr/>
        </p:nvSpPr>
        <p:spPr>
          <a:xfrm>
            <a:off x="3905250" y="1532255"/>
            <a:ext cx="540000" cy="539750"/>
          </a:xfrm>
          <a:prstGeom prst="ellipse">
            <a:avLst/>
          </a:prstGeom>
          <a:solidFill>
            <a:srgbClr val="FFFF00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047865" y="1532255"/>
            <a:ext cx="540000" cy="539750"/>
          </a:xfrm>
          <a:prstGeom prst="ellipse">
            <a:avLst/>
          </a:prstGeom>
          <a:solidFill>
            <a:srgbClr val="FFFF00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9025255" y="1532255"/>
            <a:ext cx="540000" cy="539750"/>
          </a:xfrm>
          <a:prstGeom prst="ellipse">
            <a:avLst/>
          </a:prstGeom>
          <a:solidFill>
            <a:srgbClr val="FFFF00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Shape 25434"/>
          <p:cNvSpPr/>
          <p:nvPr/>
        </p:nvSpPr>
        <p:spPr>
          <a:xfrm>
            <a:off x="7188702" y="4983854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Shape 25434"/>
          <p:cNvSpPr/>
          <p:nvPr/>
        </p:nvSpPr>
        <p:spPr>
          <a:xfrm>
            <a:off x="7198227" y="4926704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14615" y="4838700"/>
            <a:ext cx="32073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9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次实验，</a:t>
            </a:r>
          </a:p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有更简便的办法吗？</a:t>
            </a:r>
          </a:p>
        </p:txBody>
      </p:sp>
      <p:pic>
        <p:nvPicPr>
          <p:cNvPr id="8" name="图片 7" descr="思考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61175" y="4748530"/>
            <a:ext cx="988695" cy="1031875"/>
          </a:xfrm>
          <a:prstGeom prst="rect">
            <a:avLst/>
          </a:prstGeom>
        </p:spPr>
      </p:pic>
      <p:pic>
        <p:nvPicPr>
          <p:cNvPr id="2" name="图片 1" descr="D:\2021年\8月\体系\绘图\收到\8.16物理插图\图03.png图03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021330" y="1565301"/>
            <a:ext cx="3201262" cy="1800000"/>
          </a:xfrm>
          <a:prstGeom prst="rect">
            <a:avLst/>
          </a:prstGeom>
        </p:spPr>
      </p:pic>
      <p:pic>
        <p:nvPicPr>
          <p:cNvPr id="9" name="图片 8" descr="D:\2021年\8月\体系\绘图\收到\8.16物理插图\图04.png图04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400267" y="1565301"/>
            <a:ext cx="3201035" cy="1800000"/>
          </a:xfrm>
          <a:prstGeom prst="rect">
            <a:avLst/>
          </a:prstGeom>
        </p:spPr>
      </p:pic>
      <p:pic>
        <p:nvPicPr>
          <p:cNvPr id="10" name="图片 9" descr="D:\2021年\8月\体系\绘图\收到\8.16物理插图\图05.png图0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778977" y="1565301"/>
            <a:ext cx="3200400" cy="180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5ed08afb-b24b-4ccb-85d0-91d00f2b3105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7.10001"/>
  <p:tag name="KSO_WM_UNIT_TEXTBOXSTYLE_ADJUSTTOP" val="0_-21.95001"/>
  <p:tag name="KSO_WM_UNIT_TEXTBOXSTYLE_ADJUSTWIDTH" val="100_34.14999"/>
  <p:tag name="KSO_WM_UNIT_TEXTBOXSTYLE_ADJUSTHEIGTH" val="100_43.9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448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9.649963"/>
  <p:tag name="KSO_WM_UNIT_TEXTBOXSTYLE_ADJUSTTOP" val="100_14.5999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448*i*3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4.45001"/>
  <p:tag name="KSO_WM_UNIT_TEXTBOXSTYLE_ADJUSTTOP" val="0_-37.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448*i*4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。"/>
  <p:tag name="KSO_WM_UNIT_NOCLEAR" val="1"/>
  <p:tag name="KSO_WM_UNIT_VALUE" val="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448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  <p:tag name="KSO_WM_UNIT_TEXTBOXSTYLE_TEMPLATEID" val="3135638"/>
  <p:tag name="KSO_WM_UNIT_TEXTBOXSTYLE_TYPE" val="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d97650f-665e-48e5-aab8-d7f1028bca58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6051604-d075-43c4-993b-a1a12229c48f}"/>
  <p:tag name="TABLE_ENDDRAG_ORIGIN_RECT" val="407*118"/>
  <p:tag name="TABLE_ENDDRAG_RECT" val="408*210*407*11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9003933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。"/>
  <p:tag name="KSO_WM_UNIT_NOCLEAR" val="1"/>
  <p:tag name="KSO_WM_UNIT_VALUE" val="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448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  <p:tag name="KSO_WM_UNIT_TEXTBOXSTYLE_TEMPLATEID" val="3135638"/>
  <p:tag name="KSO_WM_UNIT_TEXTBOXSTYLE_TYPE" val="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4.05"/>
  <p:tag name="KSO_WM_UNIT_TEXTBOXSTYLE_ADJUSTTOP" val="0_-37.47496"/>
  <p:tag name="KSO_WM_UNIT_TEXTBOXSTYLE_ADJUSTWIDTH" val="100_68.04999"/>
  <p:tag name="KSO_WM_UNIT_TEXTBOXSTYLE_ADJUSTHEIGTH" val="100_7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448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17.10001"/>
  <p:tag name="KSO_WM_UNIT_TEXTBOXSTYLE_ADJUSTTOP" val="0_-21.95001"/>
  <p:tag name="KSO_WM_UNIT_TEXTBOXSTYLE_ADJUSTWIDTH" val="100_34.14999"/>
  <p:tag name="KSO_WM_UNIT_TEXTBOXSTYLE_ADJUSTHEIGTH" val="100_43.9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mixed20201941_448*i*2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100_9.649963"/>
  <p:tag name="KSO_WM_UNIT_TEXTBOXSTYLE_ADJUSTTOP" val="100_14.59998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mixed20201941_448*i*3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4.45001"/>
  <p:tag name="KSO_WM_UNIT_TEXTBOXSTYLE_ADJUSTTOP" val="0_-37.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mixed20201941_448*i*4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GUID" val="{5ed08afb-b24b-4ccb-85d0-91d00f2b310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0"/>
  <p:tag name="KSO_WM_UNIT_TEXTBOXSTYLE_TEMPLATETYPE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。"/>
  <p:tag name="KSO_WM_UNIT_NOCLEAR" val="1"/>
  <p:tag name="KSO_WM_UNIT_VALUE" val="9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mixed20201941_448*f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  <p:tag name="KSO_WM_UNIT_TEXTBOXSTYLE_TEMPLATEID" val="3135638"/>
  <p:tag name="KSO_WM_UNIT_TEXTBOXSTYLE_TYPE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BOXSTYLE_SHAPETYPE" val="1"/>
  <p:tag name="KSO_WM_UNIT_TEXTBOXSTYLE_ADJUSTLEFT" val="0_-34.05"/>
  <p:tag name="KSO_WM_UNIT_TEXTBOXSTYLE_ADJUSTTOP" val="0_-37.47496"/>
  <p:tag name="KSO_WM_UNIT_TEXTBOXSTYLE_ADJUSTWIDTH" val="100_68.04999"/>
  <p:tag name="KSO_WM_UNIT_TEXTBOXSTYLE_ADJUSTHEIGTH" val="100_75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mixed20201941_448*i*1"/>
  <p:tag name="KSO_WM_TEMPLATE_CATEGORY" val="mixed"/>
  <p:tag name="KSO_WM_TEMPLATE_INDEX" val="20201941"/>
  <p:tag name="KSO_WM_UNIT_LAYERLEVEL" val="1"/>
  <p:tag name="KSO_WM_TAG_VERSION" val="1.0"/>
  <p:tag name="KSO_WM_BEAUTIFY_FLAG" val="#wm#"/>
  <p:tag name="KSO_WM_UNIT_TEXTBOXSTYLE_GUID" val="{5ed08afb-b24b-4ccb-85d0-91d00f2b3105}"/>
</p:tagLst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988</Words>
  <Application>Microsoft Office PowerPoint</Application>
  <PresentationFormat>宽屏</PresentationFormat>
  <Paragraphs>276</Paragraphs>
  <Slides>20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Wingdings</vt:lpstr>
      <vt:lpstr>Wingdings 2</vt:lpstr>
      <vt:lpstr>主题1</vt:lpstr>
      <vt:lpstr>Office 主题</vt:lpstr>
      <vt:lpstr>第十六章 电压 电阻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第十六章 电压 电阻</dc:title>
  <cp:lastModifiedBy>Administrator</cp:lastModifiedBy>
  <cp:revision>1</cp:revision>
  <cp:lastPrinted>2021-03-01T08:24:00Z</cp:lastPrinted>
  <dcterms:created xsi:type="dcterms:W3CDTF">2018-12-13T05:08:00Z</dcterms:created>
  <dcterms:modified xsi:type="dcterms:W3CDTF">2024-02-06T12:28:51Z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6B4488A48C8A4255B05A9C851D71767B</vt:lpwstr>
  </property>
  <property fmtid="{D5CDD505-2E9C-101B-9397-08002B2CF9AE}" pid="3" name="KSOProductBuildVer">
    <vt:lpwstr>2052-11.8.2.9022</vt:lpwstr>
  </property>
  <property fmtid="{D5CDD505-2E9C-101B-9397-08002B2CF9AE}" pid="4" name="KSOSaveFontToCloudKey">
    <vt:lpwstr>354733695_cloud</vt:lpwstr>
  </property>
</Properties>
</file>