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92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77" r:id="rId17"/>
    <p:sldId id="279" r:id="rId18"/>
    <p:sldId id="280" r:id="rId19"/>
    <p:sldId id="281" r:id="rId20"/>
    <p:sldId id="283" r:id="rId21"/>
    <p:sldId id="284" r:id="rId22"/>
    <p:sldId id="285" r:id="rId23"/>
    <p:sldId id="287" r:id="rId24"/>
    <p:sldId id="288" r:id="rId25"/>
    <p:sldId id="289" r:id="rId26"/>
    <p:sldId id="291" r:id="rId27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77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专项综合全练(二)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0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78600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62681" y="3236452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专项综合全练(二)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漂浮,所以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悬浮,所以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体积相同,则小球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的质量小于小球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的质量,A正确;漂浮和悬浮时,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的质量小于小球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的质量,所以小球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受到的浮力小于小球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到的浮力,B错;由图可知,两溢水杯中水面高度相等,根据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知,水对甲杯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底的压强等于水对乙杯底的压强;两溢水杯相同,则底面积相同,所以两溢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水杯底受到水的压力相等,两溢水杯重力相同,对桌面的压力相同,对桌面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的压强也相同,C、D正确。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6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5.如图5甲为盛水的烧杯,上方有弹簧测力计悬挂的圆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柱体,将圆柱体缓慢下降,直至将圆柱体全部浸入水中,整个过程中弹簧测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力计示数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与圆柱体下降高度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变化关系的图象如图乙所示,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N/kg,下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47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4933950" cy="39052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3108" y="6063475"/>
            <a:ext cx="53091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4305"/>
              </a:spcBef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图5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A.圆柱体受到的重力是6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B.圆柱体受到的最大浮力是3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C.圆柱体的密度是1.5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D.当圆柱体刚好浸没时,下表面受到水的压强为800 Pa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35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由图象可知,当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=0时,弹簧测力计示数为9 N,此时圆柱体处于空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气中,根据二力平衡条件可知,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 N,故A错误;由图象可知下降高度在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8~10 cm段,弹簧测力计拉力不再发生变化,说明此时圆柱体完全浸在水中,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此时它受到的浮力最大,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 N-3 N=6 N,故B错误;下降高度在8~10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cm段,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49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,则圆柱体密度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-2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885" kern="0" spc="7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15" kern="0" spc="118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,故C正确;下降高度为4 cm时,下表面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接触水面,下降高度为8 cm时,圆柱体刚好浸没在水中,可知圆柱体高为4 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,此时圆柱体下表面距水面距离是4 cm,下表面受到水的压强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0.04 m=400 Pa,故D错误。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40531" y="2695512"/>
          <a:ext cx="48577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4" imgW="12801600" imgH="17373600" progId="Equation.DSMT4">
                  <p:embed/>
                </p:oleObj>
              </mc:Choice>
              <mc:Fallback>
                <p:oleObj name="Equation" r:id="rId4" imgW="12801600" imgH="173736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0531" y="2695512"/>
                        <a:ext cx="48577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70456" y="2722970"/>
          <a:ext cx="2238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6" imgW="59131200" imgH="15849600" progId="Equation.DSMT4">
                  <p:embed/>
                </p:oleObj>
              </mc:Choice>
              <mc:Fallback>
                <p:oleObj name="Equation" r:id="rId6" imgW="59131200" imgH="158496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0456" y="2722970"/>
                        <a:ext cx="22383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013372" y="2713706"/>
          <a:ext cx="33337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8" imgW="8839200" imgH="16764000" progId="Equation.DSMT4">
                  <p:embed/>
                </p:oleObj>
              </mc:Choice>
              <mc:Fallback>
                <p:oleObj name="Equation" r:id="rId8" imgW="8839200" imgH="167640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13372" y="2713706"/>
                        <a:ext cx="33337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3471663"/>
          <a:ext cx="457200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10" imgW="12192000" imgH="16764000" progId="Equation.DSMT4">
                  <p:embed/>
                </p:oleObj>
              </mc:Choice>
              <mc:Fallback>
                <p:oleObj name="Equation" r:id="rId10" imgW="12192000" imgH="167640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3471663"/>
                        <a:ext cx="457200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41349" y="3480928"/>
          <a:ext cx="18478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2" imgW="48768000" imgH="15849600" progId="Equation.DSMT4">
                  <p:embed/>
                </p:oleObj>
              </mc:Choice>
              <mc:Fallback>
                <p:oleObj name="Equation" r:id="rId12" imgW="48768000" imgH="158496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41349" y="3480928"/>
                        <a:ext cx="184785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98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6.(2018辽宁本溪中考)如图6是我国首艘自主建造完成的航空母舰,它的排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水量为67 000 t,其满载航行时受到的浮力为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N,水面下5 m深的舰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体某处受海水压强为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Pa(取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N/kg,海水密度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25" kern="0" spc="171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图6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56" y="2203284"/>
            <a:ext cx="2908491" cy="183226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491839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6.7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航空母舰满载时受到的浮力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=67 000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N;舰体某处受到的压强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89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7.(2018湖南衡阳中考)我国自行设计和建造的“蛟龙号”载人潜水器的艇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体由双层船壳构成,外层与海水接触,外壳选择了钛合金做主材。潜水器在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上浮和下潜时,其体积是一定的。潜水器规格:长8.2 m、宽3.0 m、高3.4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m。该潜水器悬浮在海水中时总质量为22 t。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15" kern="0" spc="187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图7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2017年6月23日,“蛟龙号”载人潜水器下潜到最深达7 062.68 m海底,创造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了深潜水的世界纪录。在这一深度,海水对潜水器1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表面产生的压力为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N。(下列答案用科学计数法表示)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03" y="2777327"/>
            <a:ext cx="3120968" cy="19429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(1)潜水器的外壳选择了钛合金板做主材,这主要是因为这种合金的硬度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(选填“大”或“小”)。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(2)假设海水密度不随深度变化,潜水器在上浮且未浮出水面过程中,受到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水的浮力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(选填“变小”“不变”或“变大”)。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(3)“蛟龙号”悬浮在海水中,所受到的浮力为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(4)“蛟龙号”载人潜水器下潜到7 062.68 m海底时,海水对其表面的压强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442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(1)大　(2)不变　(3)2.2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(4)7.3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(1)潜水器要下潜到较深的海水中,外壳要能承受较大的压强,选择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钛合金板做主材,主要是因为这种合金的硬度大;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(2)潜水器在上浮且未浮出水面过程中,排开海水的体积不变,海水的密度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可知浮力不变;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(3)该潜水器悬浮在海水中时受到的浮力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N/kg=2.2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(4)海水对其表面的压强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6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51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11949" y="4510894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1949" y="4510894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94223" y="4471232"/>
          <a:ext cx="10001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6" imgW="26517600" imgH="15544800" progId="Equation.DSMT4">
                  <p:embed/>
                </p:oleObj>
              </mc:Choice>
              <mc:Fallback>
                <p:oleObj name="Equation" r:id="rId6" imgW="26517600" imgH="15544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4223" y="4471232"/>
                        <a:ext cx="10001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8.(独家原创试题)如图8甲所示,在一个圆柱形的玻璃筒内放入一个圆柱体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铝块,铝块的横截面积为10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,现以恒定的速度向筒内注水4 min将玻璃筒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注满,筒内水的高度与注水时间关系图象如图乙所示(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N/kg)。求: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(1)当注水2 min时,刚好将铝块浸没,则此时水对筒底的压强是多少帕?铝块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受到的浮力是多少牛?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(2)分析图象可知玻璃筒的底面积是铝块底面积的几倍?注满水时筒内水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的总质量是多少千克?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595" kern="0" spc="310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1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图8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17" y="1264222"/>
            <a:ext cx="4860139" cy="32264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08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压强和浮力综合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1.(2018河南南阳内乡一模)将体积相同、材料不同的甲、乙、丙三个实心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小球,分别轻轻放入三个装满水的相同烧杯中,甲球下沉至杯底、乙球漂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浮、丙球悬浮,如图1所示,下列说法正确的是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665" kern="0" spc="348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图1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97" y="2736450"/>
            <a:ext cx="5021705" cy="211257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(1)1 000 Pa　 1 N　(2)2　0.2 kg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(1)注水2 min,筒内水深0.1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m=1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000 Pa;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,铝块受到的浮力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N;(2)由于均匀地注水,故前2 min注入水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的体积与后2 min注入水的体积相等,从图象可以看出,前2 min水升高的高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度是后2 min升高的2倍,故容器的底面积为铝块底面积的2倍。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0.15 m-1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,水的质量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kg。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9.(2018广东深圳中考)在物理实验操作考核中,水平桌面上放置底面积为1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的圆柱形容器(不计容器壁厚度),内有12 cm的水(如图9甲)。某考生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用弹簧测力计悬挂一金属圆柱体,从液面开始缓慢浸入水中,拉力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与圆柱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体下表面到水面距离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的变化关系如图乙所示。当圆柱体下表面距液面为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cm时,系圆柱体的细线恰好松开,圆柱体沉入容器底部(水未溢出),如图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丙所示(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365" kern="0" spc="43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553954"/>
            <a:ext cx="5746512" cy="29260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8860" y="6134913"/>
            <a:ext cx="53091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(1)圆柱体浸没在水中时所受到的浮力;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(2)圆柱体的体积;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(3)圆柱体沉入底部时,水对容器底部的压强。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4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N　(2)100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(3)1.3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(1)由图乙可知,圆柱体未浸入水中时弹簧测力计读数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N,圆柱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体浸没在水中后弹簧测力计读数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N,由称重法可得,圆柱体浸没在水中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时所受到的浮力: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N-2 N=1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得,圆柱体浸没时排开水的体积: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34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因圆柱体浸没在水中,则圆柱体体积: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(3)圆柱体未浸入水中时水的体积: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 cm=1 200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圆柱体沉入水底后,圆柱体与水的总体积: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=1 200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则圆柱体沉底后水的深度为: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920" kern="0" spc="-14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60" kern="0" spc="4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=13 cm=0.13 m,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74385" y="3063079"/>
          <a:ext cx="48577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12801600" imgH="17373600" progId="Equation.DSMT4">
                  <p:embed/>
                </p:oleObj>
              </mc:Choice>
              <mc:Fallback>
                <p:oleObj name="Equation" r:id="rId4" imgW="12801600" imgH="17373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4385" y="3063079"/>
                        <a:ext cx="48577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04309" y="3090537"/>
          <a:ext cx="2047874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6" imgW="54254400" imgH="15849600" progId="Equation.DSMT4">
                  <p:embed/>
                </p:oleObj>
              </mc:Choice>
              <mc:Fallback>
                <p:oleObj name="Equation" r:id="rId6" imgW="54254400" imgH="158496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04309" y="3090537"/>
                        <a:ext cx="2047874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96216" y="5620914"/>
          <a:ext cx="3524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8" imgW="9448800" imgH="17068800" progId="Equation.DSMT4">
                  <p:embed/>
                </p:oleObj>
              </mc:Choice>
              <mc:Fallback>
                <p:oleObj name="Equation" r:id="rId8" imgW="9448800" imgH="1706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96216" y="5620914"/>
                        <a:ext cx="3524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92790" y="5602087"/>
          <a:ext cx="9334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0" imgW="24688800" imgH="15544800" progId="Equation.DSMT4">
                  <p:embed/>
                </p:oleObj>
              </mc:Choice>
              <mc:Fallback>
                <p:oleObj name="Equation" r:id="rId10" imgW="24688800" imgH="155448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92790" y="5602087"/>
                        <a:ext cx="93345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9417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85"/>
              </a:spcBef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此时水对容器底部的压强: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0.13 m=1.3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237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10.(2017山东威海中考)某实验小组在研究某种物质的属性时,日常需将物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体浸没在煤油中保存,将体积为1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、重6 N的该物体用细线系在底面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积为250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的圆柱形容器的底部,物体浸没在煤油中,如图10所示。(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N/kg,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煤油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)请解答下列问题: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(1)细线受到的拉力是多大?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(2)若细线与物体脱落,待物体静止后煤油对容器底的压强变化了多少?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475" kern="0" spc="82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图10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23" y="3676577"/>
            <a:ext cx="1792052" cy="161833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67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 N　(2)80 Pa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(1)由题知,物体浸没在煤油中,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,受到的浮力: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煤油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,物体受到的拉力: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N-6 N=2 N,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因为物体受到的拉力与细线受到的拉力是一对相互作用力,故细线受到的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拉力等于物体受到的拉力,为2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(2)漂浮时,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煤油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'得: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950" kern="0" spc="17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50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-7.5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深度变化:Δ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35" kern="0" spc="13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68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=0.01 m,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煤油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0.01 m=80 Pa。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20438" y="4504925"/>
          <a:ext cx="600075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4" imgW="15849600" imgH="17373600" progId="Equation.DSMT4">
                  <p:embed/>
                </p:oleObj>
              </mc:Choice>
              <mc:Fallback>
                <p:oleObj name="Equation" r:id="rId4" imgW="15849600" imgH="173736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0438" y="4504925"/>
                        <a:ext cx="600075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64662" y="4532383"/>
          <a:ext cx="2247899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6" imgW="59436000" imgH="15849600" progId="Equation.DSMT4">
                  <p:embed/>
                </p:oleObj>
              </mc:Choice>
              <mc:Fallback>
                <p:oleObj name="Equation" r:id="rId6" imgW="59436000" imgH="158496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4662" y="4532383"/>
                        <a:ext cx="2247899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69731" y="5634777"/>
          <a:ext cx="5048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8" imgW="13411200" imgH="15240000" progId="Equation.DSMT4">
                  <p:embed/>
                </p:oleObj>
              </mc:Choice>
              <mc:Fallback>
                <p:oleObj name="Equation" r:id="rId8" imgW="13411200" imgH="152400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9731" y="5634777"/>
                        <a:ext cx="504825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18705" y="5615801"/>
          <a:ext cx="1219199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10" imgW="32308800" imgH="15544800" progId="Equation.DSMT4">
                  <p:embed/>
                </p:oleObj>
              </mc:Choice>
              <mc:Fallback>
                <p:oleObj name="Equation" r:id="rId10" imgW="32308800" imgH="155448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18705" y="5615801"/>
                        <a:ext cx="1219199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A.三个小球的质量大小关系是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B.三个小球受到的浮力大小关系是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C.三个烧杯中的水对烧杯底部的压强大小关系是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D.三个烧杯对桌面的压强大小关系是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甲、丙排开水的体积相同,且大于乙排开水的体积,由阿基米德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原理可知,浮力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,B错误。甲沉底,则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,乙漂浮、丙悬浮,则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,故质量关系是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,A错误。烧杯中均装满水,放入小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球排开水后,仍然是满的,因此,三个烧杯底部所受水的压强相等,C错误。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烧杯对桌面的压强大小等于总重与烧杯底面积之比;三个烧杯的底面积相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同,三个烧杯原来装有相同质量的水,现第一杯增加了甲球的重力,它大于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排开水的重力,即总重增大了;第二杯和第三杯各自增加的小球重力均等于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排开水的重力,即总重不变,故D正确。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0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2.(2018北京昌平二模)在水平桌面上放置甲、乙两个完全相同的圆柱形容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器,容器中分别盛有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两种液体,液体的密度分别为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。将质量和体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积均相同的两个物体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分别放到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两种液体中,静止时如图2所示,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容器中的液面高度相同,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两物体所受的浮力分别为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液体对容器底部的压强分别为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,甲、乙两容器对桌面的压力分别为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。则下列结论中正确的是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610" kern="0" spc="224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图2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endParaRPr lang="en-US" altLang="zh-CN" sz="1515" i="1" kern="0" baseline="-1500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56" y="3683528"/>
            <a:ext cx="3532386" cy="16478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质量和体积均相同的物体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分别放入液体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中均处于漂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浮状态,则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,B错误;由图可知:</a:t>
            </a:r>
            <a:r>
              <a:rPr lang="zh-CN" altLang="en-US" sz="1775" kern="0" spc="159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于两容器中液面等高,根据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,A、D错;两个容器中液面相平,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由题图知液体体积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可知液体的质量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,容器对桌面的压力等于容器、物体、液体的总重力,由题意可知容器的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07266" y="1304906"/>
          <a:ext cx="428624" cy="314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11277600" imgH="8229600" progId="Equation.DSMT4">
                  <p:embed/>
                </p:oleObj>
              </mc:Choice>
              <mc:Fallback>
                <p:oleObj name="Equation" r:id="rId4" imgW="11277600" imgH="8229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7266" y="1304906"/>
                        <a:ext cx="428624" cy="3143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3.(2019四川自贡中考)如图3所示,一个边长为10 cm的正方体竖直悬浮在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某液体中,上表面受到液体的压力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为5 N,下表面受到液体的压力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为13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N。下列说法错误的是    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30" kern="0" spc="43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A.正方体受到的浮力为8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B.液体的密度为0.8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C.正方体上表面到液面的距离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cm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D.液体对正方体下表面的压强为1.3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69" y="2235824"/>
            <a:ext cx="1256485" cy="14265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87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正方体受到的浮力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=13 N-5 N=8 N,故A正确;液体的密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14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,故B正确;液体对正方体下表面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2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0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Pa,故D正确;正方体下表面到液面的距离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715" kern="0" spc="-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148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=0.162 5 m=16.25 cm,正方体上表面到液面的距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=16.25 cm-10 cm=6.25 cm,故C错误。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67299" y="1299936"/>
          <a:ext cx="48577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4" imgW="12801600" imgH="17373600" progId="Equation.DSMT4">
                  <p:embed/>
                </p:oleObj>
              </mc:Choice>
              <mc:Fallback>
                <p:oleObj name="Equation" r:id="rId4" imgW="12801600" imgH="17373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7299" y="1299936"/>
                        <a:ext cx="48577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97224" y="1327394"/>
          <a:ext cx="18002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6" imgW="47548800" imgH="15849600" progId="Equation.DSMT4">
                  <p:embed/>
                </p:oleObj>
              </mc:Choice>
              <mc:Fallback>
                <p:oleObj name="Equation" r:id="rId6" imgW="47548800" imgH="158496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7224" y="1327394"/>
                        <a:ext cx="180022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78749" y="2023317"/>
          <a:ext cx="295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8" imgW="7924800" imgH="14630400" progId="Equation.DSMT4">
                  <p:embed/>
                </p:oleObj>
              </mc:Choice>
              <mc:Fallback>
                <p:oleObj name="Equation" r:id="rId8" imgW="7924800" imgH="146304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78749" y="2023317"/>
                        <a:ext cx="2952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18173" y="2022052"/>
          <a:ext cx="7334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10" imgW="19507200" imgH="15849600" progId="Equation.DSMT4">
                  <p:embed/>
                </p:oleObj>
              </mc:Choice>
              <mc:Fallback>
                <p:oleObj name="Equation" r:id="rId10" imgW="19507200" imgH="158496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18173" y="2022052"/>
                        <a:ext cx="73342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2749673"/>
          <a:ext cx="33337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12" imgW="8839200" imgH="15849600" progId="Equation.DSMT4">
                  <p:embed/>
                </p:oleObj>
              </mc:Choice>
              <mc:Fallback>
                <p:oleObj name="Equation" r:id="rId12" imgW="8839200" imgH="158496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0000" y="2749673"/>
                        <a:ext cx="33337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17524" y="2712987"/>
          <a:ext cx="2247899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14" imgW="59436000" imgH="16764000" progId="Equation.DSMT4">
                  <p:embed/>
                </p:oleObj>
              </mc:Choice>
              <mc:Fallback>
                <p:oleObj name="Equation" r:id="rId14" imgW="59436000" imgH="167640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7524" y="2712987"/>
                        <a:ext cx="2247899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26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4.如图4所示,水平桌面上有两个完全相同的溢水杯甲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和乙,杯中装满了水,将两个体积相同、材料不同的实心小球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入溢水杯中。则下列说法错误的是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45" kern="0" spc="185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0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图4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的质量小于小球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受到的浮力等于小球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受到的浮力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C.甲杯对桌面的压强等于乙杯对桌面的压强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D.水对甲杯底的压强等于水对乙杯底的压强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67" y="2364406"/>
            <a:ext cx="3112040" cy="19724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499</Words>
  <Application>Microsoft Office PowerPoint</Application>
  <PresentationFormat>自定义</PresentationFormat>
  <Paragraphs>108</Paragraphs>
  <Slides>26</Slides>
  <Notes>25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41</cp:revision>
  <dcterms:created xsi:type="dcterms:W3CDTF">2019-10-10T03:27:00Z</dcterms:created>
  <dcterms:modified xsi:type="dcterms:W3CDTF">2020-04-10T13:16:30Z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