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4" r:id="rId17"/>
    <p:sldId id="575" r:id="rId18"/>
    <p:sldId id="576" r:id="rId19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黑体" panose="02010609060101010101" pitchFamily="49" charset="-122"/>
      <p:regular r:id="rId2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889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019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07704" y="1491630"/>
            <a:ext cx="61921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4</a:t>
            </a:r>
            <a:r>
              <a:rPr lang="zh-CN" altLang="en-US" sz="4800" dirty="0">
                <a:latin typeface="+mj-ea"/>
                <a:ea typeface="+mj-ea"/>
              </a:rPr>
              <a:t>章 光的世界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通过透镜看世界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39750" y="1186180"/>
            <a:ext cx="3626485" cy="55308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000" dirty="0">
                <a:solidFill>
                  <a:srgbClr val="CC00CC"/>
                </a:solidFill>
                <a:latin typeface="+mn-ea"/>
                <a:ea typeface="+mn-ea"/>
              </a:rPr>
              <a:t>（</a:t>
            </a:r>
            <a:r>
              <a:rPr lang="en-US" altLang="zh-CN" sz="3000" dirty="0">
                <a:solidFill>
                  <a:srgbClr val="CC00CC"/>
                </a:solidFill>
                <a:latin typeface="+mn-ea"/>
                <a:ea typeface="+mn-ea"/>
              </a:rPr>
              <a:t>4</a:t>
            </a:r>
            <a:r>
              <a:rPr lang="zh-CN" altLang="en-US" sz="3000" dirty="0">
                <a:solidFill>
                  <a:srgbClr val="CC00CC"/>
                </a:solidFill>
                <a:latin typeface="+mn-ea"/>
                <a:ea typeface="+mn-ea"/>
              </a:rPr>
              <a:t>）望远镜的原理</a:t>
            </a:r>
            <a:r>
              <a:rPr lang="en-US" altLang="zh-CN" sz="3000" dirty="0">
                <a:solidFill>
                  <a:srgbClr val="CC00CC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922326" y="1739565"/>
            <a:ext cx="5170488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3600" dirty="0">
                <a:solidFill>
                  <a:srgbClr val="0070C0"/>
                </a:solidFill>
                <a:latin typeface="+mn-ea"/>
                <a:ea typeface="+mn-ea"/>
              </a:rPr>
              <a:t>物镜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的作用（相当于</a:t>
            </a:r>
            <a:r>
              <a:rPr kumimoji="1" lang="zh-CN" altLang="en-US" sz="3200" dirty="0">
                <a:solidFill>
                  <a:srgbClr val="FF3300"/>
                </a:solidFill>
                <a:latin typeface="+mn-ea"/>
                <a:ea typeface="+mn-ea"/>
              </a:rPr>
              <a:t>照相机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865211" y="3194033"/>
            <a:ext cx="5170488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3600" dirty="0">
                <a:solidFill>
                  <a:srgbClr val="0070C0"/>
                </a:solidFill>
                <a:latin typeface="+mn-ea"/>
                <a:ea typeface="+mn-ea"/>
              </a:rPr>
              <a:t>目镜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的作用（相当于</a:t>
            </a:r>
            <a:r>
              <a:rPr kumimoji="1" lang="zh-CN" altLang="en-US" sz="3200" dirty="0">
                <a:solidFill>
                  <a:srgbClr val="FF3300"/>
                </a:solidFill>
                <a:latin typeface="+mn-ea"/>
                <a:ea typeface="+mn-ea"/>
              </a:rPr>
              <a:t>放大镜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22020" y="2501265"/>
            <a:ext cx="7369810" cy="583565"/>
          </a:xfrm>
          <a:prstGeom prst="rect">
            <a:avLst/>
          </a:prstGeom>
          <a:noFill/>
          <a:ln w="38100" algn="ctr">
            <a:solidFill>
              <a:srgbClr val="0070C0"/>
            </a:solidFill>
            <a:prstDash val="dashDot"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buFontTx/>
              <a:buNone/>
            </a:pP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使被观察的物体成一个</a:t>
            </a:r>
            <a:r>
              <a:rPr kumimoji="1" lang="zh-CN" altLang="en-US" sz="3200">
                <a:solidFill>
                  <a:srgbClr val="FF3300"/>
                </a:solidFill>
                <a:latin typeface="+mn-ea"/>
                <a:ea typeface="+mn-ea"/>
              </a:rPr>
              <a:t>倒立</a:t>
            </a:r>
            <a:r>
              <a:rPr kumimoji="1" lang="zh-CN" altLang="en-US" sz="320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kumimoji="1" lang="zh-CN" altLang="en-US" sz="3200">
                <a:solidFill>
                  <a:srgbClr val="FF3300"/>
                </a:solidFill>
                <a:latin typeface="+mn-ea"/>
                <a:ea typeface="+mn-ea"/>
              </a:rPr>
              <a:t>缩小</a:t>
            </a:r>
            <a:r>
              <a:rPr kumimoji="1" lang="zh-CN" altLang="en-US" sz="320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3200">
                <a:solidFill>
                  <a:srgbClr val="FF3300"/>
                </a:solidFill>
                <a:latin typeface="+mn-ea"/>
                <a:ea typeface="+mn-ea"/>
              </a:rPr>
              <a:t>实像</a:t>
            </a: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922020" y="4027805"/>
            <a:ext cx="6203950" cy="583565"/>
          </a:xfrm>
          <a:prstGeom prst="rect">
            <a:avLst/>
          </a:prstGeom>
          <a:noFill/>
          <a:ln w="38100" algn="ctr">
            <a:solidFill>
              <a:srgbClr val="0070C0"/>
            </a:solidFill>
            <a:prstDash val="dashDot"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buFontTx/>
              <a:buNone/>
            </a:pP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把物镜成的实像，再一次</a:t>
            </a:r>
            <a:r>
              <a:rPr kumimoji="1" lang="zh-CN" altLang="en-US" sz="3200">
                <a:solidFill>
                  <a:srgbClr val="FF3300"/>
                </a:solidFill>
                <a:latin typeface="+mn-ea"/>
                <a:ea typeface="+mn-ea"/>
              </a:rPr>
              <a:t>放大</a:t>
            </a: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成</a:t>
            </a:r>
            <a:r>
              <a:rPr kumimoji="1" lang="zh-CN" altLang="en-US" sz="3200">
                <a:solidFill>
                  <a:srgbClr val="FF3300"/>
                </a:solidFill>
                <a:latin typeface="+mn-ea"/>
                <a:ea typeface="+mn-ea"/>
              </a:rPr>
              <a:t>虚像</a:t>
            </a:r>
            <a:r>
              <a:rPr kumimoji="1" lang="zh-CN" altLang="en-US" sz="280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/>
      <p:bldP spid="12" grpId="0" bldLvl="0" animBg="1"/>
      <p:bldP spid="1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99592" y="1995686"/>
            <a:ext cx="7851140" cy="21929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显微镜物镜目镜都是</a:t>
            </a:r>
            <a:r>
              <a:rPr lang="zh-CN" altLang="en-US" sz="3200" dirty="0">
                <a:solidFill>
                  <a:srgbClr val="0000FF"/>
                </a:solidFill>
                <a:latin typeface="+mn-ea"/>
                <a:ea typeface="+mn-ea"/>
              </a:rPr>
              <a:t>凸透镜</a:t>
            </a: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，并且以焦距</a:t>
            </a:r>
            <a:r>
              <a:rPr lang="zh-CN" altLang="en-US" sz="3200" dirty="0">
                <a:solidFill>
                  <a:srgbClr val="0000FF"/>
                </a:solidFill>
                <a:latin typeface="+mn-ea"/>
                <a:ea typeface="+mn-ea"/>
              </a:rPr>
              <a:t>较大</a:t>
            </a: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的凸透镜为</a:t>
            </a:r>
            <a:r>
              <a:rPr lang="zh-CN" altLang="en-US" sz="3200" dirty="0">
                <a:solidFill>
                  <a:srgbClr val="FF3399"/>
                </a:solidFill>
                <a:latin typeface="+mn-ea"/>
                <a:ea typeface="+mn-ea"/>
              </a:rPr>
              <a:t>目镜</a:t>
            </a: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，以焦距</a:t>
            </a:r>
            <a:r>
              <a:rPr lang="zh-CN" altLang="en-US" sz="3200" dirty="0">
                <a:solidFill>
                  <a:srgbClr val="0000FF"/>
                </a:solidFill>
                <a:latin typeface="+mn-ea"/>
                <a:ea typeface="+mn-ea"/>
              </a:rPr>
              <a:t>较小</a:t>
            </a: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的凸透镜为</a:t>
            </a:r>
            <a:r>
              <a:rPr lang="zh-CN" altLang="en-US" sz="3200" dirty="0">
                <a:solidFill>
                  <a:srgbClr val="FF3399"/>
                </a:solidFill>
                <a:latin typeface="+mn-ea"/>
                <a:ea typeface="+mn-ea"/>
              </a:rPr>
              <a:t>物镜</a:t>
            </a:r>
            <a:r>
              <a:rPr lang="zh-CN" altLang="en-US" sz="3200" dirty="0">
                <a:solidFill>
                  <a:srgbClr val="3333FF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71600" y="1203597"/>
            <a:ext cx="59298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just" fontAlgn="base"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二、显微镜：由物镜和目镜组成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4"/>
          <p:cNvSpPr/>
          <p:nvPr/>
        </p:nvSpPr>
        <p:spPr bwMode="auto">
          <a:xfrm>
            <a:off x="1476596" y="1767819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28996" y="1497336"/>
            <a:ext cx="53898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l" fontAlgn="base"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物镜：焦距短（</a:t>
            </a:r>
            <a:r>
              <a:rPr lang="en-US" altLang="zh-CN" sz="36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   &lt;2</a:t>
            </a:r>
            <a:r>
              <a:rPr lang="en-US" altLang="zh-CN" sz="36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3600">
                <a:latin typeface="Times New Roman" pitchFamily="18" charset="0"/>
                <a:cs typeface="Times New Roman" pitchFamily="18" charset="0"/>
                <a:sym typeface="+mn-ea"/>
              </a:rPr>
              <a:t>）</a:t>
            </a:r>
            <a:endParaRPr lang="en-US" altLang="zh-CN" sz="3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552796" y="2564136"/>
            <a:ext cx="47421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l" fontAlgn="base"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目镜：焦距长（    </a:t>
            </a:r>
            <a:r>
              <a:rPr lang="en-US" altLang="zh-CN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36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3600">
                <a:latin typeface="Times New Roman" pitchFamily="18" charset="0"/>
                <a:cs typeface="Times New Roman" pitchFamily="18" charset="0"/>
                <a:sym typeface="+mn-ea"/>
              </a:rPr>
              <a:t>）</a:t>
            </a:r>
            <a:endParaRPr lang="en-US" altLang="zh-CN" sz="3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150904"/>
              </p:ext>
            </p:extLst>
          </p:nvPr>
        </p:nvGraphicFramePr>
        <p:xfrm>
          <a:off x="5364066" y="1441777"/>
          <a:ext cx="518795" cy="700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" imgW="3352800" imgH="4572000" progId="Equation.DSMT4">
                  <p:embed/>
                </p:oleObj>
              </mc:Choice>
              <mc:Fallback>
                <p:oleObj name="公式" r:id="rId2" imgW="3352800" imgH="4572000" progId="Equation.DSMT4">
                  <p:embed/>
                  <p:pic>
                    <p:nvPicPr>
                      <p:cNvPr id="0" name="图片 1024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64066" y="1441777"/>
                        <a:ext cx="518795" cy="70040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338047"/>
              </p:ext>
            </p:extLst>
          </p:nvPr>
        </p:nvGraphicFramePr>
        <p:xfrm>
          <a:off x="4833206" y="2539692"/>
          <a:ext cx="530860" cy="669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" imgW="3657600" imgH="4572000" progId="Equation.DSMT4">
                  <p:embed/>
                </p:oleObj>
              </mc:Choice>
              <mc:Fallback>
                <p:oleObj name="公式" r:id="rId2" imgW="3657600" imgH="4572000" progId="Equation.DSMT4">
                  <p:embed/>
                  <p:pic>
                    <p:nvPicPr>
                      <p:cNvPr id="0" name="图片 102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33206" y="2539692"/>
                        <a:ext cx="530860" cy="6692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ldLvl="0" animBg="1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 bwMode="auto">
          <a:xfrm>
            <a:off x="6574332" y="1347614"/>
            <a:ext cx="2000264" cy="3286130"/>
            <a:chOff x="1247" y="210"/>
            <a:chExt cx="2222" cy="4110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82" t="1392" r="14388"/>
            <a:stretch>
              <a:fillRect/>
            </a:stretch>
          </p:blipFill>
          <p:spPr bwMode="auto">
            <a:xfrm>
              <a:off x="1247" y="210"/>
              <a:ext cx="2222" cy="4110"/>
            </a:xfrm>
            <a:prstGeom prst="rect">
              <a:avLst/>
            </a:prstGeom>
            <a:noFill/>
          </p:spPr>
        </p:pic>
        <p:sp>
          <p:nvSpPr>
            <p:cNvPr id="11" name="Oval 4"/>
            <p:cNvSpPr>
              <a:spLocks noChangeArrowheads="1"/>
            </p:cNvSpPr>
            <p:nvPr/>
          </p:nvSpPr>
          <p:spPr bwMode="auto">
            <a:xfrm>
              <a:off x="2608" y="845"/>
              <a:ext cx="181" cy="9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562" y="2795"/>
              <a:ext cx="182" cy="91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</p:grp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93736" y="1980271"/>
            <a:ext cx="5622480" cy="14542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镜筒两端各有一组透镜，每组透镜的作用都相当个</a:t>
            </a:r>
            <a:r>
              <a:rPr lang="zh-CN" altLang="en-US" sz="3200" u="sng" dirty="0">
                <a:solidFill>
                  <a:schemeClr val="tx1"/>
                </a:solidFill>
                <a:latin typeface="+mn-ea"/>
                <a:ea typeface="+mn-ea"/>
              </a:rPr>
              <a:t>       </a:t>
            </a: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11560" y="1191895"/>
            <a:ext cx="4551045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600" dirty="0">
                <a:solidFill>
                  <a:srgbClr val="CC00CC"/>
                </a:solidFill>
                <a:latin typeface="+mn-ea"/>
                <a:ea typeface="+mn-ea"/>
              </a:rPr>
              <a:t>（</a:t>
            </a:r>
            <a:r>
              <a:rPr lang="en-US" altLang="zh-CN" sz="3600" dirty="0">
                <a:solidFill>
                  <a:srgbClr val="CC00CC"/>
                </a:solidFill>
                <a:latin typeface="+mn-ea"/>
                <a:ea typeface="+mn-ea"/>
              </a:rPr>
              <a:t>1</a:t>
            </a:r>
            <a:r>
              <a:rPr lang="zh-CN" altLang="en-US" sz="3600" dirty="0">
                <a:solidFill>
                  <a:srgbClr val="CC00CC"/>
                </a:solidFill>
                <a:latin typeface="+mn-ea"/>
                <a:ea typeface="+mn-ea"/>
              </a:rPr>
              <a:t>）显微镜的结构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553796" y="2733941"/>
            <a:ext cx="157162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dirty="0">
                <a:solidFill>
                  <a:srgbClr val="FF0000"/>
                </a:solidFill>
                <a:latin typeface="+mn-ea"/>
                <a:ea typeface="+mn-ea"/>
              </a:rPr>
              <a:t>凸透镜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963615" y="3255974"/>
            <a:ext cx="7345362" cy="12840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800" dirty="0">
                <a:solidFill>
                  <a:srgbClr val="FF6699"/>
                </a:solidFill>
                <a:latin typeface="+mn-ea"/>
                <a:ea typeface="+mn-ea"/>
              </a:rPr>
              <a:t>目镜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焦距较大，相当于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放大镜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把物镜成的实像，再一次</a:t>
            </a:r>
            <a:r>
              <a:rPr kumimoji="1"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放大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成</a:t>
            </a:r>
            <a:r>
              <a:rPr kumimoji="1"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虚像。</a:t>
            </a:r>
            <a:endParaRPr lang="zh-CN" altLang="en-US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0" name="Rectangle 41"/>
          <p:cNvSpPr>
            <a:spLocks noChangeArrowheads="1"/>
          </p:cNvSpPr>
          <p:nvPr/>
        </p:nvSpPr>
        <p:spPr bwMode="auto">
          <a:xfrm>
            <a:off x="678974" y="1278037"/>
            <a:ext cx="7498080" cy="5835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dirty="0">
                <a:solidFill>
                  <a:srgbClr val="CC00CC"/>
                </a:solidFill>
                <a:latin typeface="+mn-ea"/>
                <a:ea typeface="+mn-ea"/>
              </a:rPr>
              <a:t>（</a:t>
            </a:r>
            <a:r>
              <a:rPr lang="en-US" altLang="zh-CN" sz="3200" dirty="0">
                <a:solidFill>
                  <a:srgbClr val="CC00CC"/>
                </a:solidFill>
                <a:latin typeface="+mn-ea"/>
                <a:ea typeface="+mn-ea"/>
              </a:rPr>
              <a:t>2</a:t>
            </a:r>
            <a:r>
              <a:rPr lang="zh-CN" altLang="en-US" sz="3200" dirty="0">
                <a:solidFill>
                  <a:srgbClr val="CC00CC"/>
                </a:solidFill>
                <a:latin typeface="+mn-ea"/>
                <a:ea typeface="+mn-ea"/>
              </a:rPr>
              <a:t>）显微镜的光路图、显微镜成像原理：</a:t>
            </a:r>
          </a:p>
        </p:txBody>
      </p:sp>
      <p:sp>
        <p:nvSpPr>
          <p:cNvPr id="11" name="Rectangle 42"/>
          <p:cNvSpPr>
            <a:spLocks noChangeArrowheads="1"/>
          </p:cNvSpPr>
          <p:nvPr/>
        </p:nvSpPr>
        <p:spPr bwMode="auto">
          <a:xfrm>
            <a:off x="951003" y="1875116"/>
            <a:ext cx="7576185" cy="12840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dirty="0">
                <a:solidFill>
                  <a:srgbClr val="FF3399"/>
                </a:solidFill>
                <a:latin typeface="+mn-ea"/>
                <a:ea typeface="+mn-ea"/>
              </a:rPr>
              <a:t>物镜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（相当于</a:t>
            </a:r>
            <a:r>
              <a:rPr kumimoji="1"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投影仪</a:t>
            </a:r>
            <a:r>
              <a:rPr kumimoji="1"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）使被观察的物体成一个</a:t>
            </a:r>
            <a:r>
              <a:rPr kumimoji="1"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放大的实像</a:t>
            </a:r>
            <a:r>
              <a:rPr kumimoji="1" lang="zh-CN" altLang="en-US" sz="2800" dirty="0">
                <a:solidFill>
                  <a:schemeClr val="tx2"/>
                </a:solidFill>
                <a:latin typeface="+mn-ea"/>
                <a:ea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6673885" y="463568"/>
            <a:ext cx="287338" cy="3313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192758" y="2119331"/>
            <a:ext cx="85693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127160" y="1400193"/>
            <a:ext cx="863600" cy="14335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000410" y="1400193"/>
            <a:ext cx="559769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5610" y="1400193"/>
            <a:ext cx="431800" cy="14335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873660" y="1400193"/>
            <a:ext cx="559769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911260" y="1758968"/>
            <a:ext cx="288925" cy="358775"/>
          </a:xfrm>
          <a:prstGeom prst="upArrow">
            <a:avLst>
              <a:gd name="adj1" fmla="val 50000"/>
              <a:gd name="adj2" fmla="val 31044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2135223" y="3055956"/>
            <a:ext cx="460851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rot="380781">
            <a:off x="984285" y="1831993"/>
            <a:ext cx="1223963" cy="115093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rot="389922">
            <a:off x="1065248" y="1839931"/>
            <a:ext cx="1357312" cy="2159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rot="448641">
            <a:off x="2268573" y="2392381"/>
            <a:ext cx="4546600" cy="66675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AutoShape 14" descr="夜空"/>
          <p:cNvSpPr>
            <a:spLocks noChangeArrowheads="1"/>
          </p:cNvSpPr>
          <p:nvPr/>
        </p:nvSpPr>
        <p:spPr bwMode="auto">
          <a:xfrm>
            <a:off x="5448335" y="2119331"/>
            <a:ext cx="647700" cy="936625"/>
          </a:xfrm>
          <a:prstGeom prst="downArrow">
            <a:avLst>
              <a:gd name="adj1" fmla="val 50000"/>
              <a:gd name="adj2" fmla="val 36152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300073" y="2190768"/>
            <a:ext cx="42351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944110" y="2172335"/>
            <a:ext cx="64897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</a:t>
            </a:r>
            <a:endParaRPr kumimoji="1" lang="zh-CN" altLang="en-US" sz="2400">
              <a:solidFill>
                <a:srgbClr val="FF99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3000375" y="1530985"/>
            <a:ext cx="6146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</a:t>
            </a:r>
            <a:endParaRPr kumimoji="1" lang="zh-CN" altLang="en-US" sz="2400">
              <a:solidFill>
                <a:srgbClr val="FF99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1127160" y="2132031"/>
            <a:ext cx="71913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</a:t>
            </a:r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2136810" y="750906"/>
            <a:ext cx="360363" cy="2808287"/>
          </a:xfrm>
          <a:prstGeom prst="ellipse">
            <a:avLst/>
          </a:prstGeom>
          <a:noFill/>
          <a:ln w="28575">
            <a:solidFill>
              <a:srgbClr val="33CCCC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8185185" y="1400193"/>
            <a:ext cx="559769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 rot="21330363" flipV="1">
            <a:off x="6672298" y="2052656"/>
            <a:ext cx="2089150" cy="911225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rot="21330363" flipV="1">
            <a:off x="5737260" y="1484331"/>
            <a:ext cx="2022475" cy="1487487"/>
          </a:xfrm>
          <a:prstGeom prst="line">
            <a:avLst/>
          </a:prstGeom>
          <a:noFill/>
          <a:ln w="28575">
            <a:solidFill>
              <a:srgbClr val="CC3300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 flipH="1">
            <a:off x="3899535" y="3056255"/>
            <a:ext cx="1909445" cy="1685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H="1">
            <a:off x="3738880" y="3056255"/>
            <a:ext cx="2930525" cy="155765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>
            <a:off x="3792573" y="3703656"/>
            <a:ext cx="717550" cy="5048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4511710" y="3703656"/>
            <a:ext cx="647700" cy="5048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>
            <a:off x="3864010" y="3703656"/>
            <a:ext cx="358775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Line 28"/>
          <p:cNvSpPr>
            <a:spLocks noChangeShapeType="1"/>
          </p:cNvSpPr>
          <p:nvPr/>
        </p:nvSpPr>
        <p:spPr bwMode="auto">
          <a:xfrm flipH="1">
            <a:off x="4800635" y="3703656"/>
            <a:ext cx="300038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Line 29"/>
          <p:cNvSpPr>
            <a:spLocks noChangeShapeType="1"/>
          </p:cNvSpPr>
          <p:nvPr/>
        </p:nvSpPr>
        <p:spPr bwMode="auto">
          <a:xfrm>
            <a:off x="4224373" y="2119331"/>
            <a:ext cx="0" cy="15843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Line 30"/>
          <p:cNvSpPr>
            <a:spLocks noChangeShapeType="1"/>
          </p:cNvSpPr>
          <p:nvPr/>
        </p:nvSpPr>
        <p:spPr bwMode="auto">
          <a:xfrm>
            <a:off x="4800635" y="2119331"/>
            <a:ext cx="0" cy="15843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Line 31"/>
          <p:cNvSpPr>
            <a:spLocks noChangeShapeType="1"/>
          </p:cNvSpPr>
          <p:nvPr/>
        </p:nvSpPr>
        <p:spPr bwMode="auto">
          <a:xfrm flipH="1">
            <a:off x="3589655" y="3343275"/>
            <a:ext cx="3154045" cy="119253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Line 32"/>
          <p:cNvSpPr>
            <a:spLocks noChangeShapeType="1"/>
          </p:cNvSpPr>
          <p:nvPr/>
        </p:nvSpPr>
        <p:spPr bwMode="auto">
          <a:xfrm rot="21330363" flipV="1">
            <a:off x="6743735" y="2551131"/>
            <a:ext cx="2233613" cy="695325"/>
          </a:xfrm>
          <a:prstGeom prst="line">
            <a:avLst/>
          </a:prstGeom>
          <a:noFill/>
          <a:ln w="38100">
            <a:solidFill>
              <a:srgbClr val="FF6699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 Box 33"/>
          <p:cNvSpPr txBox="1">
            <a:spLocks noChangeArrowheads="1"/>
          </p:cNvSpPr>
          <p:nvPr/>
        </p:nvSpPr>
        <p:spPr bwMode="auto">
          <a:xfrm>
            <a:off x="1775239" y="3487755"/>
            <a:ext cx="1584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hlin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物镜</a:t>
            </a:r>
          </a:p>
        </p:txBody>
      </p:sp>
      <p:sp>
        <p:nvSpPr>
          <p:cNvPr id="41" name="Text Box 34"/>
          <p:cNvSpPr txBox="1">
            <a:spLocks noChangeArrowheads="1"/>
          </p:cNvSpPr>
          <p:nvPr/>
        </p:nvSpPr>
        <p:spPr bwMode="auto">
          <a:xfrm>
            <a:off x="5951573" y="3487756"/>
            <a:ext cx="143986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hlin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目镜</a:t>
            </a:r>
          </a:p>
        </p:txBody>
      </p:sp>
      <p:sp>
        <p:nvSpPr>
          <p:cNvPr id="42" name="Line 35"/>
          <p:cNvSpPr>
            <a:spLocks noChangeShapeType="1"/>
          </p:cNvSpPr>
          <p:nvPr/>
        </p:nvSpPr>
        <p:spPr bwMode="auto">
          <a:xfrm>
            <a:off x="1055723" y="1760556"/>
            <a:ext cx="10795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Line 36"/>
          <p:cNvSpPr>
            <a:spLocks noChangeShapeType="1"/>
          </p:cNvSpPr>
          <p:nvPr/>
        </p:nvSpPr>
        <p:spPr bwMode="auto">
          <a:xfrm rot="380781">
            <a:off x="2065373" y="1970106"/>
            <a:ext cx="3741737" cy="86518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5" name="Text Box 38"/>
          <p:cNvSpPr txBox="1">
            <a:spLocks noChangeArrowheads="1"/>
          </p:cNvSpPr>
          <p:nvPr/>
        </p:nvSpPr>
        <p:spPr bwMode="auto">
          <a:xfrm>
            <a:off x="4416150" y="1515763"/>
            <a:ext cx="2244567" cy="52322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第一次成像</a:t>
            </a:r>
          </a:p>
        </p:txBody>
      </p:sp>
      <p:sp>
        <p:nvSpPr>
          <p:cNvPr id="46" name="Text Box 39"/>
          <p:cNvSpPr txBox="1">
            <a:spLocks noChangeArrowheads="1"/>
          </p:cNvSpPr>
          <p:nvPr/>
        </p:nvSpPr>
        <p:spPr bwMode="auto">
          <a:xfrm>
            <a:off x="4512344" y="4305318"/>
            <a:ext cx="2236153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FF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buFontTx/>
              <a:buNone/>
            </a:pPr>
            <a:r>
              <a:rPr lang="zh-CN" altLang="en-US" sz="2800">
                <a:solidFill>
                  <a:srgbClr val="FF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第二次成像</a:t>
            </a: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8185150" y="2119630"/>
            <a:ext cx="6197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</a:t>
            </a:r>
            <a:endParaRPr kumimoji="1" lang="zh-CN" altLang="en-US" sz="2400">
              <a:solidFill>
                <a:srgbClr val="FF99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8" grpId="0" animBg="1"/>
      <p:bldP spid="29" grpId="0" animBg="1"/>
      <p:bldP spid="30" grpId="0" bldLvl="0" animBg="1"/>
      <p:bldP spid="31" grpId="0" bldLvl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bldLvl="0" animBg="1"/>
      <p:bldP spid="39" grpId="0" animBg="1"/>
      <p:bldP spid="42" grpId="0" animBg="1"/>
      <p:bldP spid="43" grpId="0" animBg="1"/>
      <p:bldP spid="45" grpId="0" bldLvl="0" animBg="1"/>
      <p:bldP spid="4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85470" y="2299335"/>
            <a:ext cx="14382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通过透镜</a:t>
            </a:r>
          </a:p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看世界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023745" y="1808480"/>
            <a:ext cx="1105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望远镜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023745" y="3190240"/>
            <a:ext cx="1160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显微镜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204845" y="1450340"/>
            <a:ext cx="5012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物镜：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>
                <a:latin typeface="Times New Roman" pitchFamily="18" charset="0"/>
                <a:cs typeface="Times New Roman" pitchFamily="18" charset="0"/>
              </a:rPr>
              <a:t>&gt;2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>
                <a:latin typeface="Times New Roman" pitchFamily="18" charset="0"/>
                <a:cs typeface="Times New Roman" pitchFamily="18" charset="0"/>
              </a:rPr>
              <a:t>，成倒立、缩小的实像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183890" y="2795905"/>
            <a:ext cx="5012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物镜：</a:t>
            </a:r>
            <a:r>
              <a:rPr lang="en-US" altLang="zh-CN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i="1">
                <a:latin typeface="Times New Roman" pitchFamily="18" charset="0"/>
                <a:cs typeface="Times New Roman" pitchFamily="18" charset="0"/>
                <a:sym typeface="+mn-ea"/>
              </a:rPr>
              <a:t>f</a:t>
            </a:r>
            <a:r>
              <a:rPr lang="en-US" altLang="zh-CN">
                <a:latin typeface="Times New Roman" pitchFamily="18" charset="0"/>
                <a:cs typeface="Times New Roman" pitchFamily="18" charset="0"/>
                <a:sym typeface="+mn-ea"/>
              </a:rPr>
              <a:t>&gt;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>
                <a:latin typeface="Times New Roman" pitchFamily="18" charset="0"/>
                <a:cs typeface="Times New Roman" pitchFamily="18" charset="0"/>
              </a:rPr>
              <a:t>，成倒立、放大的实像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204845" y="2123440"/>
            <a:ext cx="4592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目镜：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>
                <a:latin typeface="Times New Roman" pitchFamily="18" charset="0"/>
                <a:cs typeface="Times New Roman" pitchFamily="18" charset="0"/>
              </a:rPr>
              <a:t>，成正立、放大的虚像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183890" y="3517900"/>
            <a:ext cx="4592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Times New Roman" pitchFamily="18" charset="0"/>
                <a:cs typeface="Times New Roman" pitchFamily="18" charset="0"/>
              </a:rPr>
              <a:t>目镜：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>
                <a:latin typeface="Times New Roman" pitchFamily="18" charset="0"/>
                <a:cs typeface="Times New Roman" pitchFamily="18" charset="0"/>
              </a:rPr>
              <a:t>，成正立、放大的虚像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2023110" y="2030730"/>
            <a:ext cx="76200" cy="142303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左大括号 10"/>
          <p:cNvSpPr/>
          <p:nvPr/>
        </p:nvSpPr>
        <p:spPr>
          <a:xfrm>
            <a:off x="3108325" y="1555115"/>
            <a:ext cx="75565" cy="86360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3129280" y="2921635"/>
            <a:ext cx="75565" cy="86360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1163" y="2126296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491880" y="2204155"/>
            <a:ext cx="2236510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1" lang="zh-CN" altLang="en-US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57916" y="1109943"/>
            <a:ext cx="867909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en-US" sz="2400" dirty="0"/>
              <a:t>1.</a:t>
            </a:r>
            <a:r>
              <a:rPr lang="zh-CN" altLang="en-US" sz="2400" dirty="0"/>
              <a:t>知道望远镜、显微镜是由多个透镜组合而成的。了解望远镜、显微镜的基本作用。</a:t>
            </a:r>
          </a:p>
          <a:p>
            <a:pPr algn="just">
              <a:lnSpc>
                <a:spcPct val="125000"/>
              </a:lnSpc>
            </a:pPr>
            <a:r>
              <a:rPr lang="en-US" sz="2400" dirty="0"/>
              <a:t>2.</a:t>
            </a:r>
            <a:r>
              <a:rPr lang="zh-CN" altLang="en-US" sz="2400" dirty="0"/>
              <a:t>经历利用两个透镜组成望远镜的实践过程，经历利用两个透镜组成显微镜的实践过程，初步学习逆向、类比的物理思维。</a:t>
            </a:r>
          </a:p>
          <a:p>
            <a:pPr algn="just">
              <a:lnSpc>
                <a:spcPct val="125000"/>
              </a:lnSpc>
            </a:pPr>
            <a:r>
              <a:rPr lang="en-US" sz="2400" dirty="0"/>
              <a:t>3.</a:t>
            </a:r>
            <a:r>
              <a:rPr lang="zh-CN" altLang="en-US" sz="2400" dirty="0"/>
              <a:t>激发学生对宇宙世界的微观世界进行观测的兴趣。增强学生的自然审美能力，培养学生热爱自然、热爱科学的情感，进一步形成科学的认识观。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691680" y="1851670"/>
            <a:ext cx="3816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凸透镜成像</a:t>
            </a:r>
            <a:r>
              <a:rPr lang="zh-CN" altLang="en-US" sz="3200" dirty="0">
                <a:sym typeface="+mn-ea"/>
              </a:rPr>
              <a:t>的</a:t>
            </a:r>
            <a:r>
              <a:rPr lang="zh-CN" altLang="en-US" sz="3200" dirty="0"/>
              <a:t>规律。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双筒望远镜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740" y="1381097"/>
            <a:ext cx="2952685" cy="232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教学用生物显微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2128" y="894041"/>
            <a:ext cx="2192160" cy="306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092325" y="3937000"/>
            <a:ext cx="14547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2800" b="0" dirty="0">
                <a:solidFill>
                  <a:schemeClr val="tx1"/>
                </a:solidFill>
                <a:latin typeface="+mj-ea"/>
                <a:ea typeface="+mj-ea"/>
              </a:rPr>
              <a:t>望远镜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274437" y="4011910"/>
            <a:ext cx="12890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b="0" dirty="0">
                <a:solidFill>
                  <a:schemeClr val="tx1"/>
                </a:solidFill>
                <a:latin typeface="+mj-ea"/>
                <a:ea typeface="+mj-ea"/>
              </a:rPr>
              <a:t>显微镜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  <p:bldP spid="1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71600" y="1256347"/>
            <a:ext cx="600011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一、望远镜：由</a:t>
            </a: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目镜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和</a:t>
            </a: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物镜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组成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55576" y="2211710"/>
            <a:ext cx="7780020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伽利略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望远镜：</a:t>
            </a:r>
            <a:endParaRPr lang="en-US" altLang="zh-CN" sz="3200" dirty="0">
              <a:solidFill>
                <a:schemeClr val="tx1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 dirty="0">
                <a:latin typeface="Verdana" panose="020B0604030504040204" pitchFamily="34" charset="0"/>
              </a:rPr>
              <a:t>       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目镜是凹透镜，物镜是凸透镜。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图片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209675"/>
            <a:ext cx="6190615" cy="343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11560" y="1137885"/>
            <a:ext cx="8245668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开普勒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望远镜：目镜、物镜都是凸透镜，但物镜的</a:t>
            </a:r>
            <a:r>
              <a:rPr lang="zh-CN" altLang="en-US" sz="3200" dirty="0">
                <a:solidFill>
                  <a:srgbClr val="FF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焦距长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，目镜的</a:t>
            </a:r>
            <a:r>
              <a:rPr lang="zh-CN" altLang="en-US" sz="3200" dirty="0">
                <a:solidFill>
                  <a:srgbClr val="FF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焦距短</a:t>
            </a:r>
            <a:r>
              <a:rPr lang="zh-CN" altLang="en-US" sz="3200" dirty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27584" y="2776930"/>
            <a:ext cx="581660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物镜与目镜的焦点重合或靠近。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827584" y="3639213"/>
            <a:ext cx="731520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常说的天文望远镜就是</a:t>
            </a:r>
            <a:r>
              <a:rPr lang="zh-CN" altLang="en-US" sz="3200" dirty="0">
                <a:solidFill>
                  <a:srgbClr val="FF0000"/>
                </a:solidFill>
                <a:ea typeface="宋体" panose="02010600030101010101" pitchFamily="2" charset="-122"/>
              </a:rPr>
              <a:t>开普勒望远镜。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314325" y="1398270"/>
            <a:ext cx="6238875" cy="55308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3000" dirty="0">
                <a:solidFill>
                  <a:srgbClr val="CC00CC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3000" dirty="0">
                <a:solidFill>
                  <a:srgbClr val="CC00CC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3000" dirty="0">
                <a:solidFill>
                  <a:srgbClr val="CC00CC"/>
                </a:solidFill>
                <a:latin typeface="Times New Roman" panose="02020603050405020304" pitchFamily="18" charset="0"/>
              </a:rPr>
              <a:t>）开普勒</a:t>
            </a:r>
            <a:r>
              <a:rPr lang="zh-CN" altLang="en-US" sz="3000" dirty="0">
                <a:solidFill>
                  <a:srgbClr val="CC00CC"/>
                </a:solidFill>
                <a:latin typeface="Times New Roman" panose="02020603050405020304" pitchFamily="18" charset="0"/>
                <a:ea typeface="楷体_GB2312" pitchFamily="49" charset="-122"/>
              </a:rPr>
              <a:t>望远镜的光路图、</a:t>
            </a:r>
            <a:r>
              <a:rPr lang="zh-CN" altLang="en-US" sz="3000" dirty="0">
                <a:solidFill>
                  <a:srgbClr val="CC00CC"/>
                </a:solidFill>
                <a:ea typeface="楷体_GB2312" pitchFamily="49" charset="-122"/>
              </a:rPr>
              <a:t>原理：</a:t>
            </a:r>
          </a:p>
        </p:txBody>
      </p:sp>
      <p:sp>
        <p:nvSpPr>
          <p:cNvPr id="10" name="Rectangle 37"/>
          <p:cNvSpPr>
            <a:spLocks noChangeArrowheads="1"/>
          </p:cNvSpPr>
          <p:nvPr/>
        </p:nvSpPr>
        <p:spPr bwMode="auto">
          <a:xfrm>
            <a:off x="488756" y="1995686"/>
            <a:ext cx="8316912" cy="1112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</a:rPr>
              <a:t>物镜的作用</a:t>
            </a:r>
            <a:r>
              <a:rPr kumimoji="1" lang="zh-CN" altLang="en-US" sz="2800" dirty="0">
                <a:solidFill>
                  <a:schemeClr val="tx1"/>
                </a:solidFill>
              </a:rPr>
              <a:t>（相当于</a:t>
            </a:r>
            <a:r>
              <a:rPr kumimoji="1" lang="zh-CN" altLang="en-US" sz="2800" dirty="0">
                <a:solidFill>
                  <a:srgbClr val="FF3300"/>
                </a:solidFill>
              </a:rPr>
              <a:t>照相机</a:t>
            </a:r>
            <a:r>
              <a:rPr kumimoji="1" lang="zh-CN" altLang="en-US" sz="2800" dirty="0">
                <a:solidFill>
                  <a:schemeClr val="tx1"/>
                </a:solidFill>
              </a:rPr>
              <a:t>）</a:t>
            </a:r>
            <a:r>
              <a:rPr lang="zh-CN" altLang="en-US" sz="2800" dirty="0">
                <a:solidFill>
                  <a:schemeClr val="tx1"/>
                </a:solidFill>
              </a:rPr>
              <a:t>是使远处的物体在焦点附近得到一个缩小的实像。</a:t>
            </a:r>
          </a:p>
        </p:txBody>
      </p:sp>
      <p:sp>
        <p:nvSpPr>
          <p:cNvPr id="11" name="Text Box 38"/>
          <p:cNvSpPr txBox="1">
            <a:spLocks noChangeArrowheads="1"/>
          </p:cNvSpPr>
          <p:nvPr/>
        </p:nvSpPr>
        <p:spPr bwMode="auto">
          <a:xfrm>
            <a:off x="363343" y="3219822"/>
            <a:ext cx="8567738" cy="110703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Verdana" panose="020B0604030504040204" pitchFamily="34" charset="0"/>
              </a:rPr>
              <a:t>目镜的作用</a:t>
            </a:r>
            <a:r>
              <a:rPr kumimoji="1" lang="zh-CN" altLang="en-US" sz="2800" dirty="0">
                <a:solidFill>
                  <a:schemeClr val="tx1"/>
                </a:solidFill>
              </a:rPr>
              <a:t>（相当于</a:t>
            </a:r>
            <a:r>
              <a:rPr kumimoji="1" lang="zh-CN" altLang="en-US" sz="2800" dirty="0">
                <a:solidFill>
                  <a:srgbClr val="FF3300"/>
                </a:solidFill>
              </a:rPr>
              <a:t>放大镜</a:t>
            </a:r>
            <a:r>
              <a:rPr kumimoji="1" lang="zh-CN" altLang="en-US" sz="2800" dirty="0">
                <a:solidFill>
                  <a:schemeClr val="tx1"/>
                </a:solidFill>
              </a:rPr>
              <a:t>）</a:t>
            </a:r>
            <a:r>
              <a:rPr lang="zh-CN" altLang="en-US" sz="2800" dirty="0">
                <a:solidFill>
                  <a:schemeClr val="tx1"/>
                </a:solidFill>
                <a:latin typeface="Verdana" panose="020B0604030504040204" pitchFamily="34" charset="0"/>
              </a:rPr>
              <a:t>相当于放大镜，</a:t>
            </a:r>
            <a:r>
              <a:rPr kumimoji="1" lang="zh-CN" altLang="en-US" sz="2800" dirty="0">
                <a:solidFill>
                  <a:schemeClr val="tx1"/>
                </a:solidFill>
              </a:rPr>
              <a:t>把物镜成的</a:t>
            </a:r>
            <a:r>
              <a:rPr lang="zh-CN" altLang="en-US" sz="2800" dirty="0">
                <a:solidFill>
                  <a:schemeClr val="tx1"/>
                </a:solidFill>
              </a:rPr>
              <a:t>缩小</a:t>
            </a:r>
            <a:r>
              <a:rPr kumimoji="1" lang="zh-CN" altLang="en-US" sz="2800" dirty="0">
                <a:solidFill>
                  <a:schemeClr val="tx1"/>
                </a:solidFill>
              </a:rPr>
              <a:t>实像，再一次</a:t>
            </a:r>
            <a:r>
              <a:rPr kumimoji="1" lang="zh-CN" altLang="en-US" sz="2800" dirty="0">
                <a:solidFill>
                  <a:srgbClr val="FF3300"/>
                </a:solidFill>
              </a:rPr>
              <a:t>放大</a:t>
            </a:r>
            <a:r>
              <a:rPr kumimoji="1" lang="zh-CN" altLang="en-US" sz="2800" dirty="0">
                <a:solidFill>
                  <a:schemeClr val="tx1"/>
                </a:solidFill>
              </a:rPr>
              <a:t>成</a:t>
            </a:r>
            <a:r>
              <a:rPr kumimoji="1" lang="zh-CN" altLang="en-US" sz="2800" dirty="0">
                <a:solidFill>
                  <a:srgbClr val="FF3300"/>
                </a:solidFill>
              </a:rPr>
              <a:t>虚像</a:t>
            </a:r>
            <a:r>
              <a:rPr kumimoji="1" lang="zh-CN" altLang="en-US" sz="2800" dirty="0">
                <a:solidFill>
                  <a:schemeClr val="tx1"/>
                </a:solidFill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Verdana" panose="020B0604030504040204" pitchFamily="34" charset="0"/>
              </a:rPr>
              <a:t>但仍比物体小。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2926836" y="935021"/>
            <a:ext cx="287338" cy="3313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337941" y="2662221"/>
            <a:ext cx="85693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69424" y="1943083"/>
            <a:ext cx="863600" cy="14335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873111" y="1943083"/>
            <a:ext cx="559769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rot="380781">
            <a:off x="696399" y="2662221"/>
            <a:ext cx="2378075" cy="9350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rot="389922">
            <a:off x="840861" y="1727183"/>
            <a:ext cx="2303463" cy="788988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rot="448641">
            <a:off x="2950649" y="2824146"/>
            <a:ext cx="3240087" cy="1008062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AutoShape 10" descr="夜空"/>
          <p:cNvSpPr>
            <a:spLocks noChangeArrowheads="1"/>
          </p:cNvSpPr>
          <p:nvPr/>
        </p:nvSpPr>
        <p:spPr bwMode="auto">
          <a:xfrm>
            <a:off x="5233474" y="2662221"/>
            <a:ext cx="361950" cy="1081087"/>
          </a:xfrm>
          <a:prstGeom prst="downArrow">
            <a:avLst>
              <a:gd name="adj1" fmla="val 50000"/>
              <a:gd name="adj2" fmla="val 74671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441311" y="2806683"/>
            <a:ext cx="12618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 </a:t>
            </a:r>
            <a:r>
              <a:rPr kumimoji="1" lang="zh-CN" altLang="en-US" sz="24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4873111" y="2586338"/>
            <a:ext cx="5774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</a:t>
            </a:r>
            <a:endParaRPr kumimoji="1" lang="zh-CN" altLang="en-US" sz="2400">
              <a:solidFill>
                <a:srgbClr val="FF99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550349" y="2662221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</a:t>
            </a:r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auto">
          <a:xfrm>
            <a:off x="6025636" y="1006458"/>
            <a:ext cx="360363" cy="3240088"/>
          </a:xfrm>
          <a:prstGeom prst="ellipse">
            <a:avLst/>
          </a:prstGeom>
          <a:noFill/>
          <a:ln w="28575">
            <a:solidFill>
              <a:srgbClr val="33CCCC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7033699" y="1943083"/>
            <a:ext cx="559769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8800" b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·</a:t>
            </a: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rot="21330363" flipV="1">
            <a:off x="5995474" y="1990708"/>
            <a:ext cx="2243137" cy="1647825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rot="21330363" flipV="1">
            <a:off x="5306499" y="1435083"/>
            <a:ext cx="1944687" cy="2230438"/>
          </a:xfrm>
          <a:prstGeom prst="line">
            <a:avLst/>
          </a:prstGeom>
          <a:noFill/>
          <a:ln w="28575">
            <a:solidFill>
              <a:srgbClr val="CC3300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3649149" y="4391008"/>
            <a:ext cx="357187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H="1">
            <a:off x="4441311" y="4391008"/>
            <a:ext cx="3603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H="1">
            <a:off x="4009511" y="2662221"/>
            <a:ext cx="0" cy="172878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 flipH="1">
            <a:off x="4512749" y="2662221"/>
            <a:ext cx="0" cy="165735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 rot="21330363" flipV="1">
            <a:off x="6012936" y="2424096"/>
            <a:ext cx="2808288" cy="1487487"/>
          </a:xfrm>
          <a:prstGeom prst="line">
            <a:avLst/>
          </a:prstGeom>
          <a:noFill/>
          <a:ln w="38100">
            <a:solidFill>
              <a:srgbClr val="FF6699"/>
            </a:solidFill>
            <a:miter lim="800000"/>
            <a:tailEnd type="stealth" w="lg" len="lg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585774" y="2230421"/>
            <a:ext cx="1511300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第一次成像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1920361" y="3527408"/>
            <a:ext cx="1584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hlin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物镜</a:t>
            </a:r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5736711" y="4175108"/>
            <a:ext cx="14398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hlin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目镜</a:t>
            </a:r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 rot="800780">
            <a:off x="1842135" y="1311275"/>
            <a:ext cx="1426210" cy="56451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 rot="380781">
            <a:off x="2856986" y="2009758"/>
            <a:ext cx="2673350" cy="1574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Rectangle 39"/>
          <p:cNvSpPr>
            <a:spLocks noChangeArrowheads="1"/>
          </p:cNvSpPr>
          <p:nvPr/>
        </p:nvSpPr>
        <p:spPr bwMode="auto">
          <a:xfrm>
            <a:off x="6861931" y="2133583"/>
            <a:ext cx="64633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i="1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1" lang="zh-CN" altLang="en-US" sz="2400" baseline="-25000">
                <a:solidFill>
                  <a:srgbClr val="FF99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目 </a:t>
            </a:r>
            <a:endParaRPr kumimoji="1" lang="zh-CN" altLang="en-US" sz="2400">
              <a:solidFill>
                <a:srgbClr val="FF99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>
            <a:off x="3001449" y="3743308"/>
            <a:ext cx="30956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/>
      <p:bldP spid="35" grpId="0" bldLvl="0" animBg="1"/>
      <p:bldP spid="36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796</Words>
  <Application>Microsoft Office PowerPoint</Application>
  <PresentationFormat>全屏显示(16:9)</PresentationFormat>
  <Paragraphs>67</Paragraphs>
  <Slides>18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宋体</vt:lpstr>
      <vt:lpstr>Calibri</vt:lpstr>
      <vt:lpstr>Times New Roman</vt:lpstr>
      <vt:lpstr>黑体</vt:lpstr>
      <vt:lpstr>Verdana</vt:lpstr>
      <vt:lpstr>楷体_GB2312</vt:lpstr>
      <vt:lpstr>Arial</vt:lpstr>
      <vt:lpstr>自定义设计方案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741</cp:revision>
  <dcterms:created xsi:type="dcterms:W3CDTF">2018-11-06T06:39:00Z</dcterms:created>
  <dcterms:modified xsi:type="dcterms:W3CDTF">2026-08-14T00:07:48Z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