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7000">
              <a:schemeClr val="accent6">
                <a:lumMod val="40000"/>
                <a:lumOff val="60000"/>
              </a:schemeClr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0"/>
          <p:cNvSpPr/>
          <p:nvPr/>
        </p:nvSpPr>
        <p:spPr>
          <a:xfrm>
            <a:off x="4067944" y="915566"/>
            <a:ext cx="4680520" cy="1323439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2020</a:t>
            </a: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年中考物理</a:t>
            </a:r>
            <a:endParaRPr lang="en-US" altLang="zh-CN" sz="6000" b="1" baseline="-25000" dirty="0" smtClean="0">
              <a:solidFill>
                <a:srgbClr val="0066FF"/>
              </a:solidFill>
              <a:latin typeface="方正中倩简体" pitchFamily="65" charset="-122"/>
              <a:ea typeface="方正中倩简体" pitchFamily="65" charset="-122"/>
            </a:endParaRP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zh-CN" altLang="en-US" sz="6000" b="1" baseline="-25000" dirty="0" smtClean="0">
                <a:solidFill>
                  <a:srgbClr val="0066FF"/>
                </a:solidFill>
                <a:latin typeface="方正中倩简体" pitchFamily="65" charset="-122"/>
                <a:ea typeface="方正中倩简体" pitchFamily="65" charset="-122"/>
              </a:rPr>
              <a:t>一轮复习讲练测</a:t>
            </a:r>
          </a:p>
        </p:txBody>
      </p:sp>
      <p:sp>
        <p:nvSpPr>
          <p:cNvPr id="6" name="Shape 40"/>
          <p:cNvSpPr/>
          <p:nvPr/>
        </p:nvSpPr>
        <p:spPr>
          <a:xfrm>
            <a:off x="4816084" y="2715766"/>
            <a:ext cx="3788364" cy="646331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rgbClr val="B61C2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sz="5400" b="1" baseline="-25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专题</a:t>
            </a:r>
            <a:r>
              <a:rPr lang="en-US" altLang="zh-CN" sz="5400" b="1" baseline="-25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01 </a:t>
            </a:r>
            <a:r>
              <a:rPr lang="zh-CN" altLang="en-US" sz="5400" b="1" baseline="-25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真广标" pitchFamily="49" charset="-122"/>
                <a:ea typeface="汉真广标" pitchFamily="49" charset="-122"/>
                <a:cs typeface="楷体" panose="02010609060101010101" charset="-122"/>
              </a:rPr>
              <a:t>机械运动</a:t>
            </a:r>
            <a:endParaRPr lang="zh-CN" altLang="en-US" sz="5400" b="1" baseline="-25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真广标" pitchFamily="49" charset="-122"/>
              <a:ea typeface="汉真广标" pitchFamily="49" charset="-122"/>
              <a:cs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5" y="907564"/>
            <a:ext cx="3528392" cy="24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9972"/>
      </p:ext>
    </p:extLst>
  </p:cSld>
  <p:clrMapOvr>
    <a:masterClrMapping/>
  </p:clrMapOvr>
  <p:transition spd="med" advTm="15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三、运动的快慢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108908"/>
            <a:ext cx="8646795" cy="28683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（6）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速度图像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：速度随时间的变化图像叫速度时间图像（v-t图像），纵坐标表示速度（v），横坐标表示时间（t），图像表示速度随时间变化的规律，如图所示。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甲图像是一条水平直线（平行于横轴），表示物体做匀速直线运动；如果不是水平直线，表示物体做变速运动，乙物体的速度越来越大（加速运动），丙物体的速度越来越小（减速运动）。</a:t>
            </a:r>
          </a:p>
        </p:txBody>
      </p:sp>
      <p:pic>
        <p:nvPicPr>
          <p:cNvPr id="4" name="图片 -2147482376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679" y="3529473"/>
            <a:ext cx="4424045" cy="151567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807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三、运动的快慢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108908"/>
            <a:ext cx="864679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平均速度</a:t>
            </a:r>
            <a:endParaRPr lang="zh-CN" sz="20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平均速度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：做变速运动的物体通过某段路程跟通过这段路程所用的时间之比，叫物体在这段路程上的平均速度。求平速度必须指明是在哪段路程或哪段时间内的平均速度。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公式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：平均速度的公式是              。</a:t>
            </a:r>
          </a:p>
        </p:txBody>
      </p:sp>
      <p:graphicFrame>
        <p:nvGraphicFramePr>
          <p:cNvPr id="7" name="对象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03345" y="2883671"/>
          <a:ext cx="782320" cy="75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316865" imgH="355600" progId="Equation.KSEE3">
                  <p:embed/>
                </p:oleObj>
              </mc:Choice>
              <mc:Fallback>
                <p:oleObj r:id="rId4" imgW="316865" imgH="355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345" y="2883671"/>
                        <a:ext cx="782320" cy="75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63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考点一：长度与时间的测量</a:t>
            </a:r>
            <a:endParaRPr lang="zh-CN" altLang="en-US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231130"/>
            <a:ext cx="7812405" cy="461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en-US" altLang="zh-CN" sz="2400" b="1">
                <a:ea typeface="宋体" panose="02010600030101010101" pitchFamily="2" charset="-122"/>
              </a:rPr>
              <a:t>1.</a:t>
            </a:r>
            <a:r>
              <a:rPr lang="zh-CN" sz="2400" b="1">
                <a:ea typeface="宋体" panose="02010600030101010101" pitchFamily="2" charset="-122"/>
              </a:rPr>
              <a:t>（</a:t>
            </a:r>
            <a:r>
              <a:rPr lang="en-US" sz="2400" b="1">
                <a:latin typeface="宋体" panose="02010600030101010101" pitchFamily="2" charset="-122"/>
              </a:rPr>
              <a:t>2019·</a:t>
            </a:r>
            <a:r>
              <a:rPr lang="zh-CN" sz="2400" b="1">
                <a:ea typeface="宋体" panose="02010600030101010101" pitchFamily="2" charset="-122"/>
              </a:rPr>
              <a:t>武威）</a:t>
            </a:r>
            <a:r>
              <a:rPr lang="zh-CN" sz="2400">
                <a:solidFill>
                  <a:srgbClr val="000000"/>
                </a:solidFill>
                <a:ea typeface="宋体" panose="02010600030101010101" pitchFamily="2" charset="-122"/>
              </a:rPr>
              <a:t>如图所示，小木块长度是________cm。</a:t>
            </a:r>
            <a:endParaRPr lang="zh-CN" altLang="en-US" sz="2400"/>
          </a:p>
        </p:txBody>
      </p:sp>
      <p:pic>
        <p:nvPicPr>
          <p:cNvPr id="4" name="图片 -21474823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095" y="3049179"/>
            <a:ext cx="2948940" cy="126423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66090" y="2709886"/>
            <a:ext cx="5080000" cy="19428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【解析】由图中可以看出，刻度尺分度值为0.1cm；小木块左端与刻度尺</a:t>
            </a:r>
            <a:r>
              <a:rPr lang="en-US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“1</a:t>
            </a: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”相齐，小木块右端与3.50刻度线对齐，故小木块的长度为：3.50cm-1.00cm=2.50cm。</a:t>
            </a:r>
            <a:endParaRPr lang="zh-CN" altLang="en-US" sz="20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6090" y="1692644"/>
            <a:ext cx="8246110" cy="10172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【点睛】用刻度尺测量物体长度时，一定要看清起点是否在“零”位，确定刻度尺的分度值；读数时，要读取分度值的下一位。</a:t>
            </a:r>
            <a:endParaRPr lang="zh-CN" altLang="en-US" sz="20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20180" y="1163017"/>
            <a:ext cx="70948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2.50</a:t>
            </a:r>
            <a:endParaRPr kumimoji="0" lang="zh-CN" altLang="en-US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8055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考点一：长度与时间的测量</a:t>
            </a:r>
            <a:endParaRPr lang="zh-CN" altLang="en-US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（2019·益阳）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根据你的生活经验，下列物理量符合实际的是（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A．一般情况下，教室内空间高度约为1.5m；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B．人步行的速度约为1.1m/s；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C．一眨眼的时间约为2s；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D．一个苹果的质量约为1kg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7706" y="1749937"/>
            <a:ext cx="28469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558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考点一：长度与时间的测量</a:t>
            </a:r>
            <a:endParaRPr lang="zh-CN" altLang="en-US" sz="2000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7491" y="2419610"/>
            <a:ext cx="871156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【解析】A、一层楼的高度在3m左右，教室内空间的高度与此差不多，在3m左右。故A不符合实际；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B、由生活经验知，人步行的速度约为1.1m/s，故B符合实际；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C、一眨眼的时间约为1s，故C不符合实际；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D、一个苹果的质量约为150g=0.15kg，故D不符合实际。故选B。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9880" y="1000692"/>
            <a:ext cx="8246110" cy="14800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【点睛】中学生身高一般在</a:t>
            </a:r>
            <a:r>
              <a:rPr lang="en-US" alt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1.65m</a:t>
            </a:r>
            <a:r>
              <a:rPr lang="zh-CN" altLang="en-US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左右，教室高度约为两个人高；正常不行每步约</a:t>
            </a:r>
            <a:r>
              <a:rPr lang="en-US" alt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0.5m</a:t>
            </a:r>
            <a:r>
              <a:rPr lang="zh-CN" altLang="en-US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，每秒两步；人眨眼每次约</a:t>
            </a:r>
            <a:r>
              <a:rPr lang="en-US" alt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0.1s</a:t>
            </a:r>
            <a:r>
              <a:rPr lang="zh-CN" altLang="en-US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alt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500g</a:t>
            </a:r>
            <a:r>
              <a:rPr lang="zh-CN" altLang="en-US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斤）大约三个苹果；借助以上知识即可解答。</a:t>
            </a:r>
          </a:p>
        </p:txBody>
      </p:sp>
    </p:spTree>
    <p:extLst>
      <p:ext uri="{BB962C8B-B14F-4D97-AF65-F5344CB8AC3E}">
        <p14:creationId xmlns:p14="http://schemas.microsoft.com/office/powerpoint/2010/main" val="86953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考点二：物体运动的描述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（2019·邵阳）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学校大课间操时，小明同学在跑道上向前做慢跑运动，下列说法正确的是（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A．小明蹬地的鞋底受到的摩擦力方向一定向后；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B．小明看到跑道在往后退，是以小明为参照物；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C．小明在匀速通过弯道时，他的运动状态不改变；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D．小明在慢跑时对地面的压强等于他站立时对地面的压强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98976" y="1760122"/>
            <a:ext cx="28469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  <a:endParaRPr kumimoji="0" lang="en-US" altLang="zh-CN" sz="2400" b="0" i="0" u="none" strike="noStrike" cap="none" spc="0" normalizeH="0" baseline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356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考点二：物体运动的描述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【点睛】描述物体运动时，必须首先选好参照物，说某个物体如何运动，也是在选定好参照物基础上得出的。如小明看到跑道在往后退，是在假定小明不动时看到的，故此现象是以小明为参照物。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2726" y="2341948"/>
            <a:ext cx="8883015" cy="2683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【解析】A、小明向后蹬地时相对地面鞋向后运动，受到地面向前的摩擦力作用。故A错误。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B、跑道在往后退说明跑道是运动的，跑道和小明之间距离发生变化，所以可以以小明为参照物。故B正确。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C、小明在匀速通过弯道时，他的速度不变，方向变化，所以小明的运动状态改变。故C错误。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6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D、小明无论是慢跑还是站立对地面的压力等于小明的重力，所以压力不变，站立时受力面积是两只鞋底面积，跑步时是一只鞋底的面积，受力面积不同，所以对地面的压强不同。故D错误。故选B。</a:t>
            </a:r>
            <a:endParaRPr lang="zh-CN" altLang="en-US" sz="1600" b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1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考点二：物体运动的描述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（2019·辽阳市中考考前最后一卷）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2015年是世界反法西斯战争胜利70周年，鸡西市虎头要塞是第二次世界大战终结地，其纪念碑的底座比较宽大，目的是为了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；乘车离开时，要塞越来越远是以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为参照物。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481320" y="1971463"/>
            <a:ext cx="2657136" cy="7078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增大受力面积减小压强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（或减小压强）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134485" y="2800916"/>
            <a:ext cx="605292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汽车</a:t>
            </a:r>
          </a:p>
        </p:txBody>
      </p:sp>
    </p:spTree>
    <p:extLst>
      <p:ext uri="{BB962C8B-B14F-4D97-AF65-F5344CB8AC3E}">
        <p14:creationId xmlns:p14="http://schemas.microsoft.com/office/powerpoint/2010/main" val="38495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bldLvl="0" animBg="1"/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考点二：物体运动的描述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7026" y="1089175"/>
            <a:ext cx="8768715" cy="14800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</a:rPr>
              <a:t>【点睛】压强大小与受力面积成反比，底座做的宽大是为了增加受力面积；要塞距离汽车越来越远，看到的是要塞在运动，应该是以汽车为参照物。描述物体运动时，关键是看哪个物体的位置变化，以此才能确定参照物。</a:t>
            </a:r>
            <a:endParaRPr lang="zh-CN" altLang="en-US" sz="20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026" y="2569204"/>
            <a:ext cx="876871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【解析】纪念碑的底座比较宽大，目的是在压力一定时，增大受力面积来减小对地面的压强；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乘车离开时，要塞越来越远，即此时要塞是运动的，所以此时是以运动的汽车为参照物的。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故答案为：增大受力面积减小压强（或减小压强）；</a:t>
            </a:r>
            <a:r>
              <a:rPr lang="en-US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汽车。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49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979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（2019·泸州）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甲、乙两车在一平直公路上沿同一方向运动，其中甲车做匀速直线运动。甲、乙两车的位置x随时间t变化的图象如图所示。下列说法中正确的是（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A.在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t=0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时刻，甲、乙两车在同一位置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;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B.在0到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时间内，甲、乙两车的速度相等；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C.在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时间内，甲、乙两车通过的路程相等；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D.在0到</a:t>
            </a: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en-US" sz="2400" baseline="-25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时间内，乙车做匀速直线运动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9246" y="2279564"/>
            <a:ext cx="297515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  <p:pic>
        <p:nvPicPr>
          <p:cNvPr id="7" name="图片 -21474823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411" y="2469898"/>
            <a:ext cx="1995805" cy="159524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6298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36" y="203703"/>
            <a:ext cx="1560195" cy="6302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83845" y="1850515"/>
            <a:ext cx="652780" cy="231139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Arial" panose="020B0604020202020204"/>
              </a:rPr>
              <a:t>复习目标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979805" y="1306882"/>
            <a:ext cx="799465" cy="3441944"/>
          </a:xfrm>
          <a:prstGeom prst="leftBrace">
            <a:avLst/>
          </a:prstGeom>
          <a:noFill/>
          <a:ln w="28575" cap="flat" cmpd="sng">
            <a:solidFill>
              <a:srgbClr val="C00000"/>
            </a:solidFill>
            <a:prstDash val="solid"/>
            <a:miter lim="8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91439" tIns="45719" rIns="91439" bIns="45719" numCol="1" spcCol="38100" rtlCol="0" anchor="t" forceAA="0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779270" y="928122"/>
            <a:ext cx="7289800" cy="10172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了解：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长度和时间两个基本物理量；误差的概念；直线运动和曲线运动概念。</a:t>
            </a:r>
            <a:endParaRPr lang="zh-CN" altLang="en-US" sz="20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00860" y="1923720"/>
            <a:ext cx="7289800" cy="5544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会：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</a:rPr>
              <a:t>进行长度与时间单位的换算；正确使用刻度尺。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11656" y="2478174"/>
            <a:ext cx="6934835" cy="5544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理解：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</a:rPr>
              <a:t>机械运动和运动的相对性；速度与平均速度的概念。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811656" y="3021170"/>
            <a:ext cx="7257415" cy="10172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掌握：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</a:rPr>
              <a:t>长度与时间的测量与读数；用参照物描述物体的运动；平均速度的计算。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822451" y="3988759"/>
            <a:ext cx="7257415" cy="10172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能：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</a:rPr>
              <a:t>利用运动图像分析物体的运动；通过平均速度的测量理解平均速度的概念；通过实验探究解答相关问题。</a:t>
            </a:r>
          </a:p>
        </p:txBody>
      </p:sp>
    </p:spTree>
    <p:extLst>
      <p:ext uri="{BB962C8B-B14F-4D97-AF65-F5344CB8AC3E}">
        <p14:creationId xmlns:p14="http://schemas.microsoft.com/office/powerpoint/2010/main" val="17123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100" grpId="0"/>
      <p:bldP spid="7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83845" y="1000691"/>
            <a:ext cx="8768715" cy="13412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</a:rPr>
              <a:t>【点睛】解答图像题，首先要看清图像，从图像中找到解决问题的条件，然后根据所学知识进行解答。此题是位置时间图像，甲乙两物体运动，交叉处是相遇的位置，由此可以读出其路程和所用时间，即可解答此题。</a:t>
            </a:r>
            <a:endParaRPr lang="zh-CN" altLang="en-US"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3845" y="2125513"/>
            <a:ext cx="876871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A、在t=0时刻，甲在“x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”位置，乙在“0”位置，所以两车不在同一位置，故A错；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B、在0到t</a:t>
            </a:r>
            <a:r>
              <a:rPr lang="en-US" sz="1800" b="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时间内，所用时间相同，乙通过的路程较大，由速度公式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知，乙车的速度较大，故B错；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C、在t</a:t>
            </a:r>
            <a:r>
              <a:rPr lang="en-US" sz="1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到</a:t>
            </a: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</a:t>
            </a:r>
            <a:r>
              <a:rPr lang="en-US" sz="1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时间内，甲、乙两车通过的路程都是</a:t>
            </a: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</a:t>
            </a:r>
            <a:r>
              <a:rPr lang="en-US" sz="1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-x</a:t>
            </a:r>
            <a:r>
              <a:rPr lang="en-US" sz="1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，即两车通过的路程相等，故C正确；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D、在0到t</a:t>
            </a:r>
            <a:r>
              <a:rPr lang="en-US" sz="18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sz="1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时间内，乙车的位置x随时间t变化图象不是一条倾斜的直线（而是折线），所以不是一直以相同的速度在做匀速直线运动，故D错。故选C。</a:t>
            </a:r>
            <a:endParaRPr lang="zh-CN" altLang="en-US" sz="1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51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979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（2019·湖州）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甲、乙两物体运动时，路程与时间关系的s-t图象如图所示，其中甲为曲线，乙为直线，在t=5秒时两线相交，则由图象可知（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A.两物体在秒时一定相遇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B.两物体在5秒内通过的路程甲小于乙；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C.甲物体做曲线运动，乙物体做直线运动；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D.甲物体做变速运动，乙物体做匀速运动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43505" y="2266833"/>
            <a:ext cx="326369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</a:p>
        </p:txBody>
      </p:sp>
      <p:pic>
        <p:nvPicPr>
          <p:cNvPr id="7" name="图片 -21474823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05" y="2727074"/>
            <a:ext cx="2170430" cy="166017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8411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7026" y="1178931"/>
            <a:ext cx="8768715" cy="30071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【点睛】解答运动图像题时，首先要通过图像找到有用信息，利用所学知识结合图像给出的信息九可以很好的解答。图中给出的是路程时间图像，在t=5s时，甲乙路程相同，此时路程是5m。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【解析】在5s时，两物体的图像相交，说明两物体在5s时的路程相同，但不一定会相遇；故A、B错。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由图像可知，甲物体图像是一条曲线，说明其做变速运动；乙物体图像是一条直线，说明其做匀速直线运动；故C错误，D正确。</a:t>
            </a:r>
            <a:endParaRPr sz="1800" b="0">
              <a:solidFill>
                <a:srgbClr val="1116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17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考点四：平均速度测量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（2017·深圳）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如图是某实验小组“测量小车平均速度”的情形，如图所示，小车从位置A开始沿直线运动到位置B，所用的时间为2s，则小车从A到B通过的总路程为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cm，这段时间内小车运动的平均速度是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m/s。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23306" y="2199993"/>
            <a:ext cx="70948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80.0</a:t>
            </a:r>
          </a:p>
        </p:txBody>
      </p:sp>
      <p:pic>
        <p:nvPicPr>
          <p:cNvPr id="7" name="图片 -2147482344" descr="C:\Documents and Settings\Administrator\Application Data\Tencent\Users\552063247\QQ\WinTemp\RichOle\0({37KJ~TI(C`X1WEPVNIT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236" y="3313356"/>
            <a:ext cx="3970655" cy="150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900805" y="2767815"/>
            <a:ext cx="52834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0.4</a:t>
            </a:r>
          </a:p>
        </p:txBody>
      </p:sp>
    </p:spTree>
    <p:extLst>
      <p:ext uri="{BB962C8B-B14F-4D97-AF65-F5344CB8AC3E}">
        <p14:creationId xmlns:p14="http://schemas.microsoft.com/office/powerpoint/2010/main" val="42239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 animBg="1"/>
      <p:bldP spid="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27026" y="2398603"/>
            <a:ext cx="8768715" cy="1757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由图知，刻度尺的最小分度值是1cm，小车由A到B通过的路程：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s=90.0cm-10.0cm=80.0cm=0.800m；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小车的运行时间t=2s；小车的平均速度：                                   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 b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故答案为：80.0、0.4。</a:t>
            </a:r>
          </a:p>
        </p:txBody>
      </p:sp>
      <p:graphicFrame>
        <p:nvGraphicFramePr>
          <p:cNvPr id="3" name="对象 -2147482343"/>
          <p:cNvGraphicFramePr>
            <a:graphicFrameLocks noChangeAspect="1"/>
          </p:cNvGraphicFramePr>
          <p:nvPr/>
        </p:nvGraphicFramePr>
        <p:xfrm>
          <a:off x="4595495" y="3276436"/>
          <a:ext cx="2315210" cy="549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4" imgW="1663700" imgH="393700" progId="Equation.KSEE3">
                  <p:embed/>
                </p:oleObj>
              </mc:Choice>
              <mc:Fallback>
                <p:oleObj r:id="rId4" imgW="16637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5495" y="3276436"/>
                        <a:ext cx="2315210" cy="54936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56540" y="1000691"/>
            <a:ext cx="8839200" cy="133998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1800">
                <a:solidFill>
                  <a:srgbClr val="1116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【点睛】由图示刻度尺确定刻度尺的最小分度值，由图读出小车前端在B位置与A位置所对应刻度尺的示数，两示数之差等于小车的路程；图示两钟表示数之差为小车的运动时间；已知小车的路程与运动时间，由平均速度公式可求出小车的平均速度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考点四：平均速度测量</a:t>
            </a:r>
          </a:p>
        </p:txBody>
      </p:sp>
    </p:spTree>
    <p:extLst>
      <p:ext uri="{BB962C8B-B14F-4D97-AF65-F5344CB8AC3E}">
        <p14:creationId xmlns:p14="http://schemas.microsoft.com/office/powerpoint/2010/main" val="17784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考点四：平均速度测量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979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（2017•来宾）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小明在测量小球的平均速度时，让小球从斜面A点由静止滚到C点，并用照相机每隔0.1s拍摄一次，频闪照片如图所示，则下列说法正确的是（　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A．小球从A点运动到C点用时0.6s；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B．小球在前0.4s内通过的路程为4.00cm；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C．小球滚下的整个过程的平均速度为1.1m/s；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D．小球在BC段的平均速度大于AB段的平均速度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923156" y="2298025"/>
            <a:ext cx="513715" cy="460241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BD</a:t>
            </a:r>
          </a:p>
        </p:txBody>
      </p:sp>
      <p:pic>
        <p:nvPicPr>
          <p:cNvPr id="4" name="图片 -2147482342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940" y="2605489"/>
            <a:ext cx="2954020" cy="1099359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3327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47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考点四：平均速度测量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47089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A、小球从A点运动到C点经过了5个时间间隔，用时5×0.1s=0.5s，故A错误。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B、由图可知，小球在前0.4s内通过的路程为4.00cm，故B正确。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C、由图可知，AC之间的距离为s=5.50cm=0.055m，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则整个运动过程平均速度为：                            ，故C错误。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D、由图可知，小球在BC段的时间为t</a:t>
            </a:r>
            <a:r>
              <a:rPr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BC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=2×0.1s=0.2s，路程s</a:t>
            </a:r>
            <a:r>
              <a:rPr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BC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=5.50cm-2.50cm=3.00cm=0.03m。小球在AB段的时间t</a:t>
            </a:r>
            <a:r>
              <a:rPr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=3×0.1s=0.3s，路程s</a:t>
            </a:r>
            <a:r>
              <a:rPr sz="2000" baseline="-25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AB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=2.50cm=0.025m，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所以：                                                            ，</a:t>
            </a:r>
            <a:r>
              <a:rPr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计算可知，小球在BC段的平均速度大于AB段的平均速度，故D正确。故选BD。</a:t>
            </a:r>
          </a:p>
        </p:txBody>
      </p:sp>
      <p:graphicFrame>
        <p:nvGraphicFramePr>
          <p:cNvPr id="4" name="对象 -2147482341"/>
          <p:cNvGraphicFramePr>
            <a:graphicFrameLocks noChangeAspect="1"/>
          </p:cNvGraphicFramePr>
          <p:nvPr/>
        </p:nvGraphicFramePr>
        <p:xfrm>
          <a:off x="3674111" y="2424066"/>
          <a:ext cx="1931035" cy="56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4" imgW="1091565" imgH="316865" progId="Equation.KSEE3">
                  <p:embed/>
                </p:oleObj>
              </mc:Choice>
              <mc:Fallback>
                <p:oleObj r:id="rId4" imgW="1091565" imgH="316865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4111" y="2424066"/>
                        <a:ext cx="1931035" cy="56209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-2147482340"/>
          <p:cNvGraphicFramePr>
            <a:graphicFrameLocks noChangeAspect="1"/>
          </p:cNvGraphicFramePr>
          <p:nvPr/>
        </p:nvGraphicFramePr>
        <p:xfrm>
          <a:off x="1093470" y="4291768"/>
          <a:ext cx="2233930" cy="52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6" imgW="1473200" imgH="342900" progId="Equation.KSEE3">
                  <p:embed/>
                </p:oleObj>
              </mc:Choice>
              <mc:Fallback>
                <p:oleObj r:id="rId6" imgW="1473200" imgH="342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3470" y="4291768"/>
                        <a:ext cx="2233930" cy="5213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-2147482339"/>
          <p:cNvGraphicFramePr>
            <a:graphicFrameLocks noChangeAspect="1"/>
          </p:cNvGraphicFramePr>
          <p:nvPr/>
        </p:nvGraphicFramePr>
        <p:xfrm>
          <a:off x="3495676" y="4291767"/>
          <a:ext cx="2032635" cy="443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8" imgW="1574800" imgH="342900" progId="Equation.KSEE3">
                  <p:embed/>
                </p:oleObj>
              </mc:Choice>
              <mc:Fallback>
                <p:oleObj r:id="rId8" imgW="1574800" imgH="3429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95676" y="4291767"/>
                        <a:ext cx="2032635" cy="44369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4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（2019·宜宾）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小明同学学习物理后，对以下一些数据的估测，最接近实际的是（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A．—般教学楼每层楼高约为3.3m；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B．—个普通鸡蛋的质量约为300g；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C．中学生的正常步行速度约为6m/s；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D．老师从教学楼一楼慢步走到四楼的时间约为5s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2743200" y="1741025"/>
            <a:ext cx="308737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5837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6467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（2019·苏州）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如图所示，木块的长度为______cm。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123306" y="1094268"/>
            <a:ext cx="70948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2.25</a:t>
            </a:r>
          </a:p>
        </p:txBody>
      </p:sp>
      <p:pic>
        <p:nvPicPr>
          <p:cNvPr id="4" name="图片 -21474824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205" y="2157979"/>
            <a:ext cx="4621530" cy="165190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65440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考点一：长度与时间测量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1201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（2019·常德市中考最后一模）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如图甲所示，木块的长度是______cm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394336" y="1658270"/>
            <a:ext cx="70948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2.45</a:t>
            </a: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280" y="2410698"/>
            <a:ext cx="4693920" cy="193708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247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一、长度与时间的测量</a:t>
            </a:r>
            <a:endParaRPr lang="zh-CN" altLang="en-US" sz="1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101906"/>
            <a:ext cx="864679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长度：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长度是物理学中的基本物理量。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长度单位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：在国际单位制中，长度的单位是</a:t>
            </a:r>
            <a:r>
              <a:rPr lang="zh-CN" sz="20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（用m表示）。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常用的长度单位还有</a:t>
            </a:r>
            <a:r>
              <a:rPr lang="zh-CN" sz="20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千米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（km）、分米（dm）、</a:t>
            </a:r>
            <a:r>
              <a:rPr lang="zh-CN" sz="20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厘米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（cm）、</a:t>
            </a:r>
            <a:r>
              <a:rPr lang="zh-CN" sz="2000" b="0" u="sng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毫米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（mm）、微米（μm）、纳米（nm）等。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1km=10</a:t>
            </a:r>
            <a:r>
              <a:rPr lang="en-US" sz="20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m，1m=10</a:t>
            </a:r>
            <a:r>
              <a:rPr lang="en-US" sz="20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mm=10</a:t>
            </a:r>
            <a:r>
              <a:rPr lang="en-US" sz="20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en-US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μm=10</a:t>
            </a:r>
            <a:r>
              <a:rPr lang="en-US" sz="2000" b="0" baseline="30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nm；1m=10dm=100cm。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3846" y="3440671"/>
            <a:ext cx="8689975" cy="14800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长度测量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1)测量工具：长度的测量是最基本的测量。测量长度的常用测量工具有刻度尺、三角板、卷尺等。用于精密测量的，还有游标卡尺、千分尺等。</a:t>
            </a:r>
            <a:endParaRPr lang="zh-CN" altLang="en-US" sz="2000" b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300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（2019·河北）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卫星是通过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传递信息的，它从图中所示位置向近地点运行时势能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（选填“增大”“减小”或“不变”）；站在地面上的人观察到同步卫星静止不动，选取的参照物是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83710" y="1121004"/>
            <a:ext cx="101566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电磁波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22115" y="1660180"/>
            <a:ext cx="70788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009775" y="2778000"/>
            <a:ext cx="163121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地球或地面</a:t>
            </a:r>
          </a:p>
        </p:txBody>
      </p:sp>
    </p:spTree>
    <p:extLst>
      <p:ext uri="{BB962C8B-B14F-4D97-AF65-F5344CB8AC3E}">
        <p14:creationId xmlns:p14="http://schemas.microsoft.com/office/powerpoint/2010/main" val="13935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9" grpId="0" bldLvl="0" animBg="1"/>
      <p:bldP spid="10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（2019·巴中市巴州区中考一模）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春暖花开，我县净心谷景区甲定山头映山红漫山遍野，吸引了很多游客驱车前往，进入景区，远处的花海扑面而来，这是以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作为参照物，进入花海，闻到阵阵清香，这是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921885" y="2212088"/>
            <a:ext cx="163121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运动的汽车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84625" y="2774181"/>
            <a:ext cx="1323437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扩散现象</a:t>
            </a:r>
          </a:p>
        </p:txBody>
      </p:sp>
    </p:spTree>
    <p:extLst>
      <p:ext uri="{BB962C8B-B14F-4D97-AF65-F5344CB8AC3E}">
        <p14:creationId xmlns:p14="http://schemas.microsoft.com/office/powerpoint/2010/main" val="378620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9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考点二：运动的描述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（2019·保定市初三模拟冲刺追补试卷）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向前直线行驶的车内，小明给小芳连续拍两张照片，如图所示，则在拍照过程中，车可能的状态是（ 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 向东加速；B. 向东减速；C. 向西减速；D. 向西加速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416811" y="2265560"/>
            <a:ext cx="297515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</a:t>
            </a:r>
          </a:p>
        </p:txBody>
      </p:sp>
      <p:pic>
        <p:nvPicPr>
          <p:cNvPr id="4" name="图片 4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291" y="3447036"/>
            <a:ext cx="2954655" cy="127823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63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（2018·娄底）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在平直的公路上，小明坐在车上用电子手表的秒表功能测出了汽车连续通过5根电线杆的时间为10s,相邻电线杆的距离为50米，则汽车的平均速度约为（  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A.90km/h    B.70km/h    C.50km/h    D.40km/h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6123306" y="2265560"/>
            <a:ext cx="28469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147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（2018·襄阳）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古隆中距襄阳市区某中学16km，该中学在游古隆中研学活动中，有学生能用指南针辨别方向，是因为地球周围存在着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，同学们的步行速度大约4km/h，则同学们从学校出发到达古隆中需要的时间大约是</a:t>
            </a:r>
            <a:r>
              <a:rPr sz="2400" u="sng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   　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1890395" y="2199993"/>
            <a:ext cx="101566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地磁场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212206" y="2761449"/>
            <a:ext cx="273471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7143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4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2312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（2019·甘肃武威）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改革开放40年以来，中国高铁已然成为一张有重量的“中国名片”。小明乘坐高铁时看到路旁的树木疾速向后退去，这是以______为参照物。若列车时速为180km/h，合______m/s。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3101340" y="2189171"/>
            <a:ext cx="707884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高铁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23595" y="2739169"/>
            <a:ext cx="454610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5037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  <p:bldP spid="4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500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方正舒体" panose="02010601030101010101" pitchFamily="2" charset="-122"/>
                <a:sym typeface="微软雅黑" panose="020B0503020204020204" charset="-122"/>
              </a:rPr>
              <a:t>4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文本框 99"/>
          <p:cNvSpPr txBox="1"/>
          <p:nvPr/>
        </p:nvSpPr>
        <p:spPr>
          <a:xfrm>
            <a:off x="2743201" y="435415"/>
            <a:ext cx="3380105" cy="3997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sz="2000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考点三：速度与平均速度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000691"/>
            <a:ext cx="8711565" cy="342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10.</a:t>
            </a:r>
            <a:r>
              <a:rPr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（2019·连云港市赣榆区中考一模）</a:t>
            </a: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下列数据中符合生活实际情况的是（　　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A．一个中学生的重力约50N；     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B．立式空调正常工作电流大约为0.2A；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C．此时你所在考场内的温度约40°C；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D．我国高铁正常运行的时速可达350km/h</a:t>
            </a:r>
          </a:p>
        </p:txBody>
      </p:sp>
      <p:pic>
        <p:nvPicPr>
          <p:cNvPr id="2" name="图片 -21474826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470" y="184606"/>
            <a:ext cx="1607820" cy="64930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2179320" y="1721291"/>
            <a:ext cx="326369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03308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一、长度与时间的测量</a:t>
            </a:r>
            <a:endParaRPr lang="zh-CN" altLang="en-US" sz="1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46795" cy="37939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正确使用刻度尺</a:t>
            </a:r>
            <a:endParaRPr lang="zh-CN" sz="2000" b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使用前要注意观察零刻度线、量程和分度值。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正确放置刻度尺。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读数时，视线应与尺面垂直。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记录数据要由数字和单位组成，要估读到最小刻度的下一位。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长度的估测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：估测物体长度也是生活积累的一个方面。如黑板的长度大概2.5m、课桌高0.7m、课本高30cm,篮球直径24cm、铅笔芯的直径1mm 、一只新铅笔长度20cm 、手掌宽度1dm 、墨水瓶高度6cm等等。</a:t>
            </a:r>
          </a:p>
        </p:txBody>
      </p:sp>
    </p:spTree>
    <p:extLst>
      <p:ext uri="{BB962C8B-B14F-4D97-AF65-F5344CB8AC3E}">
        <p14:creationId xmlns:p14="http://schemas.microsoft.com/office/powerpoint/2010/main" val="23564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一、长度与时间的测量</a:t>
            </a:r>
            <a:endParaRPr lang="zh-CN" altLang="en-US" sz="1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026" y="1000691"/>
            <a:ext cx="8646795" cy="24056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时间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：时间也是物理学中的基本物理量。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(1)在国际单位制中，时间的单位是秒（s），常用单位还有分钟（min）、小时（h）等。1h=60min=3600s(1h=60min)。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（2）时间的测量常用工具是钟表、秒表。在现代生活中，通常用钟表测量时间，实验室和运动场常用秒表测量时间。</a:t>
            </a:r>
          </a:p>
        </p:txBody>
      </p:sp>
    </p:spTree>
    <p:extLst>
      <p:ext uri="{BB962C8B-B14F-4D97-AF65-F5344CB8AC3E}">
        <p14:creationId xmlns:p14="http://schemas.microsoft.com/office/powerpoint/2010/main" val="21604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946582"/>
            <a:ext cx="8646795" cy="4256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机械运动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：物体位置的变化叫机械运动。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是宇宙中最普遍的现象，宇宙中的万物都在以各种不同的形式运动着，绝对不动的物体是没有的，这就是说运动是绝对的。我们平常说的运动和静止都是相对于另一个物体(参照物)而言的，所以，对物体的运动和静止的描述是相对的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参照物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：研究机械运动时，事先选定的，衡量被研究物体的位置是否改变，作为参考标准的物体叫参照物。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参照物可任意选取，但选取的参照物不同，对同一物体的运动情况的描述可能不同。</a:t>
            </a:r>
          </a:p>
        </p:txBody>
      </p:sp>
    </p:spTree>
    <p:extLst>
      <p:ext uri="{BB962C8B-B14F-4D97-AF65-F5344CB8AC3E}">
        <p14:creationId xmlns:p14="http://schemas.microsoft.com/office/powerpoint/2010/main" val="153426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二、运动的描述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7026" y="946582"/>
            <a:ext cx="864679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相对静止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：两个以同样快慢、向同一方向运动的物体，以对方为参照物，他们是静止的（实际上，它们相对于路面是运动的），这叫两个物体相对静止。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运动分类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（根据运动路线）：曲线运动、直线运动。</a:t>
            </a:r>
          </a:p>
        </p:txBody>
      </p:sp>
    </p:spTree>
    <p:extLst>
      <p:ext uri="{BB962C8B-B14F-4D97-AF65-F5344CB8AC3E}">
        <p14:creationId xmlns:p14="http://schemas.microsoft.com/office/powerpoint/2010/main" val="35711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三、运动的快慢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06376" y="2793277"/>
            <a:ext cx="8646795" cy="194281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速度单位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：速度单位是由路程单位和时间单位组成，国际单位制中速度单位是m/s（读作米每秒）。常用单位还有km/h(1m/s=3.6km/h)。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匀速直线动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：运动快慢不变，运动路线是直线的运动，叫做匀速直线运动。物体做匀速直线运动时，运动方向、速度大小始终保持不变。</a:t>
            </a:r>
          </a:p>
        </p:txBody>
      </p:sp>
      <p:graphicFrame>
        <p:nvGraphicFramePr>
          <p:cNvPr id="4" name="对象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24985" y="1970190"/>
          <a:ext cx="494030" cy="555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4" imgW="316865" imgH="355600" progId="Equation.KSEE3">
                  <p:embed/>
                </p:oleObj>
              </mc:Choice>
              <mc:Fallback>
                <p:oleObj r:id="rId4" imgW="316865" imgH="355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24985" y="1970190"/>
                        <a:ext cx="494030" cy="555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56871" y="1140100"/>
            <a:ext cx="818492" cy="400108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速度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3846" y="1434197"/>
            <a:ext cx="8569325" cy="1478756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eaLnBrk="1" fontAlgn="auto" latinLnBrk="1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</a:t>
            </a:r>
            <a:r>
              <a:rPr lang="zh-CN" sz="2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速度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：是描述物体运动快慢的物理量。一个物体，在t时间内，运动了S的路程，这个物体的运动速度为：      （时间t用表示，路程用S表示，速度v用表示）。</a:t>
            </a:r>
            <a:endParaRPr kumimoji="0" lang="zh-CN" altLang="en-US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749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8"/>
          <p:cNvSpPr/>
          <p:nvPr/>
        </p:nvSpPr>
        <p:spPr>
          <a:xfrm>
            <a:off x="326807" y="300827"/>
            <a:ext cx="724521" cy="6995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>
            <a:noFill/>
            <a:miter lim="4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Shape 112"/>
          <p:cNvSpPr/>
          <p:nvPr/>
        </p:nvSpPr>
        <p:spPr>
          <a:xfrm>
            <a:off x="284119" y="342043"/>
            <a:ext cx="809896" cy="586222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  <a:r>
              <a:rPr kumimoji="0" lang="en-US" altLang="zh-CN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方正舒体" panose="02010601030101010101" pitchFamily="2" charset="-122"/>
                <a:sym typeface="微软雅黑" panose="020B0503020204020204" charset="-122"/>
              </a:rPr>
              <a:t>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方正舒体" panose="02010601030101010101" pitchFamily="2" charset="-122"/>
              <a:sym typeface="微软雅黑" panose="020B050302020402020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059874" y="833754"/>
            <a:ext cx="4669105" cy="0"/>
          </a:xfrm>
          <a:prstGeom prst="line">
            <a:avLst/>
          </a:prstGeom>
          <a:noFill/>
          <a:ln w="28575" cap="flat">
            <a:solidFill>
              <a:srgbClr val="C00000"/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图片 -21474825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1" y="208160"/>
            <a:ext cx="1550035" cy="6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2860676" y="450056"/>
            <a:ext cx="2868295" cy="36921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/>
            <a:r>
              <a:rPr lang="zh-CN" sz="1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</a:rPr>
              <a:t>三、运动的快慢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3846" y="1108909"/>
            <a:ext cx="8646795" cy="33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变速直线运动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：在相等的时间内通过的路程不相等的直线运动叫做变速直线运动（如汽车在平直公路上的运动属于变速直线运动）。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（5）</a:t>
            </a:r>
            <a:r>
              <a:rPr lang="zh-CN" sz="20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路程图像</a:t>
            </a: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：路程随时间的变化图像叫路程时间图像（s-t图像），纵坐标表示路程（s），横坐标表示时间（t），图像表示路程随时间变化的规律，如图所示。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如果是图像是一条直线，表示物体做匀速直线运动；</a:t>
            </a:r>
          </a:p>
          <a:p>
            <a:pPr marL="0" indent="0" algn="l" eaLnBrk="1" fontAlgn="auto" latinLnBrk="0" hangingPunct="1">
              <a:lnSpc>
                <a:spcPct val="150000"/>
              </a:lnSpc>
            </a:pPr>
            <a:r>
              <a:rPr lang="zh-CN" sz="2000" b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直线的倾斜度越大，表示物体运动的速度越大。</a:t>
            </a:r>
          </a:p>
        </p:txBody>
      </p:sp>
      <p:pic>
        <p:nvPicPr>
          <p:cNvPr id="4" name="图片 -2147482377" descr="路程时间图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470" y="3061274"/>
            <a:ext cx="1731010" cy="1670364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5805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2595</Words>
  <Application>Microsoft Office PowerPoint</Application>
  <PresentationFormat>全屏显示(16:9)</PresentationFormat>
  <Paragraphs>221</Paragraphs>
  <Slides>36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4</cp:revision>
  <dcterms:created xsi:type="dcterms:W3CDTF">2020-03-15T12:28:02Z</dcterms:created>
  <dcterms:modified xsi:type="dcterms:W3CDTF">2020-04-16T23:51:11Z</dcterms:modified>
</cp:coreProperties>
</file>