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87" r:id="rId1"/>
  </p:sldMasterIdLst>
  <p:notesMasterIdLst>
    <p:notesMasterId r:id="rId34"/>
  </p:notesMasterIdLst>
  <p:handoutMasterIdLst>
    <p:handoutMasterId r:id="rId35"/>
  </p:handoutMasterIdLst>
  <p:sldIdLst>
    <p:sldId id="322" r:id="rId2"/>
    <p:sldId id="323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276" r:id="rId12"/>
    <p:sldId id="332" r:id="rId13"/>
    <p:sldId id="291" r:id="rId14"/>
    <p:sldId id="333" r:id="rId15"/>
    <p:sldId id="277" r:id="rId16"/>
    <p:sldId id="334" r:id="rId17"/>
    <p:sldId id="279" r:id="rId18"/>
    <p:sldId id="292" r:id="rId19"/>
    <p:sldId id="335" r:id="rId20"/>
    <p:sldId id="349" r:id="rId21"/>
    <p:sldId id="302" r:id="rId22"/>
    <p:sldId id="348" r:id="rId23"/>
    <p:sldId id="345" r:id="rId24"/>
    <p:sldId id="339" r:id="rId25"/>
    <p:sldId id="340" r:id="rId26"/>
    <p:sldId id="341" r:id="rId27"/>
    <p:sldId id="346" r:id="rId28"/>
    <p:sldId id="342" r:id="rId29"/>
    <p:sldId id="343" r:id="rId30"/>
    <p:sldId id="338" r:id="rId31"/>
    <p:sldId id="344" r:id="rId32"/>
    <p:sldId id="347" r:id="rId3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CACF"/>
    <a:srgbClr val="0000FF"/>
    <a:srgbClr val="C4BA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1246" autoAdjust="0"/>
  </p:normalViewPr>
  <p:slideViewPr>
    <p:cSldViewPr snapToGrid="0">
      <p:cViewPr varScale="1">
        <p:scale>
          <a:sx n="111" d="100"/>
          <a:sy n="111" d="100"/>
        </p:scale>
        <p:origin x="56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4-24T22:37:37.786" idx="7">
    <p:pos x="1446" y="3814"/>
    <p:text>v改斜体，A、B为下标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4-24T22:33:07.161" idx="5">
    <p:pos x="6743" y="1975"/>
    <p:text>t与公式中的字体相同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4-24T22:45:27.988" idx="8">
    <p:pos x="4518" y="3799"/>
    <p:text>上面算式中的等号改为了约等于号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4-24T22:53:57.368" idx="9">
    <p:pos x="7785" y="3013"/>
    <p:text>此处30改为了300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4-24T22:58:13.916" idx="13">
    <p:pos x="6208" y="1129"/>
    <p:text>上一张已有题目，此处的题目应删除</p:text>
  </p:cm>
  <p:cm authorId="2" dt="2019-04-24T23:06:53.824" idx="14">
    <p:pos x="1590" y="3584"/>
    <p:text>请将前、后50米的速度分别记为v1、v2，1、2为下标。结果为约数，所以应将等号改为约等于号</p:tex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038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651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995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900" b="1" dirty="0" smtClean="0">
                <a:solidFill>
                  <a:srgbClr val="190EB2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  <a:sym typeface="+mn-ea"/>
              </a:rPr>
              <a:t>解析</a:t>
            </a:r>
            <a:r>
              <a:rPr lang="zh-CN" altLang="en-US" sz="900" b="1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en-US" sz="9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在</a:t>
            </a:r>
            <a:r>
              <a:rPr lang="zh-CN" altLang="en-US" sz="900" b="1" i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s-t</a:t>
            </a:r>
            <a:r>
              <a:rPr lang="zh-CN" altLang="en-US" sz="9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图</a:t>
            </a:r>
            <a:r>
              <a:rPr lang="zh-CN" altLang="en-US" sz="900" b="1" u="sng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像</a:t>
            </a:r>
            <a:r>
              <a:rPr lang="zh-CN" altLang="en-US" sz="9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中，和时间轴平行的线段表示物体处于静止状态，一条斜线表示物体做的是匀速直线运动；图线相交点表示两同学通过的路程相等，且在此时相遇</a:t>
            </a:r>
            <a:r>
              <a:rPr lang="en-US" altLang="zh-CN" sz="9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.</a:t>
            </a:r>
          </a:p>
          <a:p>
            <a:pPr>
              <a:defRPr/>
            </a:pPr>
            <a:r>
              <a:rPr lang="en-US" altLang="zh-CN" sz="9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根据图</a:t>
            </a:r>
            <a:r>
              <a:rPr lang="zh-CN" altLang="en-US" sz="900" b="1" u="sng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像</a:t>
            </a:r>
            <a:r>
              <a:rPr lang="en-US" altLang="zh-CN" sz="9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读出甲乙同学在相同时间内通过的路程，即可比较出两物体的运动速度．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8792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222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280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553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2757638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7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023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256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479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37545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913218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探究新知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90734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巩固练习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472641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课堂检测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48898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课堂小结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2533004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课后作业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08754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72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624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" name="组合 5"/>
          <p:cNvGrpSpPr/>
          <p:nvPr userDrawn="1"/>
        </p:nvGrpSpPr>
        <p:grpSpPr bwMode="auto">
          <a:xfrm>
            <a:off x="-7031" y="44021"/>
            <a:ext cx="1835831" cy="356694"/>
            <a:chOff x="-19612" y="-12043"/>
            <a:chExt cx="2447406" cy="475593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-19612" y="463550"/>
              <a:ext cx="2447406" cy="0"/>
            </a:xfrm>
            <a:prstGeom prst="line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15415" y="-12043"/>
              <a:ext cx="486916" cy="43114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  <p:txBody>
            <a:bodyPr/>
            <a:lstStyle/>
            <a:p>
              <a:pPr defTabSz="685324"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5973489" y="0"/>
            <a:ext cx="364571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defTabSz="685324">
              <a:defRPr sz="2000" b="1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dirty="0" smtClean="0"/>
              <a:t>1.3</a:t>
            </a:r>
            <a:r>
              <a:rPr lang="en-US" altLang="zh-CN" baseline="0" dirty="0" smtClean="0"/>
              <a:t> </a:t>
            </a:r>
            <a:r>
              <a:rPr lang="zh-CN" altLang="en-US" dirty="0" smtClean="0"/>
              <a:t>运动的快慢</a:t>
            </a:r>
            <a:r>
              <a:rPr lang="en-US" altLang="zh-CN" dirty="0" smtClean="0"/>
              <a:t>/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2599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timing>
    <p:tnLst>
      <p:par>
        <p:cTn id="1" dur="indefinite" restart="never" nodeType="tmRoot"/>
      </p:par>
    </p:tnLst>
  </p:timing>
  <p:txStyles>
    <p:titleStyle>
      <a:lvl1pPr algn="l" defTabSz="68532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32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9.jpeg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jpeg"/><Relationship Id="rId5" Type="http://schemas.openxmlformats.org/officeDocument/2006/relationships/image" Target="../media/image17.wmf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20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comments" Target="../comments/commen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2.xml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4.jpeg"/><Relationship Id="rId4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9.bin"/><Relationship Id="rId10" Type="http://schemas.openxmlformats.org/officeDocument/2006/relationships/comments" Target="../comments/comment3.xml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comments" Target="../comments/comment4.xml"/><Relationship Id="rId4" Type="http://schemas.openxmlformats.org/officeDocument/2006/relationships/image" Target="../media/image26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27604;&#36739;&#29289;&#20307;&#36816;&#21160;&#30340;&#24555;&#24930;.swf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13.bin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20.bin"/><Relationship Id="rId25" Type="http://schemas.openxmlformats.org/officeDocument/2006/relationships/comments" Target="../comments/comment5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37.wmf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7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32.wmf"/><Relationship Id="rId22" Type="http://schemas.openxmlformats.org/officeDocument/2006/relationships/image" Target="../media/image36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Relationship Id="rId4" Type="http://schemas.openxmlformats.org/officeDocument/2006/relationships/image" Target="../media/image38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Relationship Id="rId4" Type="http://schemas.openxmlformats.org/officeDocument/2006/relationships/image" Target="../media/image41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3.wmf"/><Relationship Id="rId4" Type="http://schemas.openxmlformats.org/officeDocument/2006/relationships/oleObject" Target="../embeddings/oleObject24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0" b="7084"/>
          <a:stretch>
            <a:fillRect/>
          </a:stretch>
        </p:blipFill>
        <p:spPr>
          <a:xfrm>
            <a:off x="0" y="-2726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0" y="1244600"/>
            <a:ext cx="9144000" cy="2663825"/>
          </a:xfrm>
          <a:prstGeom prst="rect">
            <a:avLst/>
          </a:prstGeom>
          <a:solidFill>
            <a:srgbClr val="C7CACF">
              <a:alpha val="34118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第一章  机械运动</a:t>
            </a:r>
            <a:b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4900" b="1" dirty="0" smtClean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第</a:t>
            </a:r>
            <a:r>
              <a:rPr lang="en-US" altLang="zh-CN" sz="49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3</a:t>
            </a:r>
            <a:r>
              <a:rPr lang="zh-CN" altLang="en-US" sz="49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节  运动的快慢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7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54"/>
          <p:cNvGrpSpPr/>
          <p:nvPr/>
        </p:nvGrpSpPr>
        <p:grpSpPr>
          <a:xfrm>
            <a:off x="627456" y="1301279"/>
            <a:ext cx="7405688" cy="1390103"/>
            <a:chOff x="142844" y="1488032"/>
            <a:chExt cx="9782025" cy="1302584"/>
          </a:xfrm>
        </p:grpSpPr>
        <p:sp>
          <p:nvSpPr>
            <p:cNvPr id="6" name="矩形 5"/>
            <p:cNvSpPr/>
            <p:nvPr/>
          </p:nvSpPr>
          <p:spPr>
            <a:xfrm flipV="1">
              <a:off x="142844" y="1572203"/>
              <a:ext cx="8786874" cy="570133"/>
            </a:xfrm>
            <a:prstGeom prst="rect">
              <a:avLst/>
            </a:prstGeom>
          </p:spPr>
          <p:style>
            <a:lnRef idx="1">
              <a:schemeClr val="accent3"/>
            </a:lnRef>
            <a:fillRef idx="1001">
              <a:schemeClr val="lt1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5389" name="图片 1" descr="image020.jpg"/>
            <p:cNvPicPr>
              <a:picLocks noChangeAspect="1"/>
            </p:cNvPicPr>
            <p:nvPr/>
          </p:nvPicPr>
          <p:blipFill>
            <a:blip r:embed="rId2"/>
            <a:srcRect l="3867" r="3349" b="17969"/>
            <a:stretch>
              <a:fillRect/>
            </a:stretch>
          </p:blipFill>
          <p:spPr>
            <a:xfrm flipH="1">
              <a:off x="214282" y="185736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42844" y="2142336"/>
              <a:ext cx="8786874" cy="71466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defTabSz="685800" eaLnBrk="1" hangingPunct="1">
                <a:defRPr/>
              </a:pP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391" name="图片 7" descr="image020.jpg"/>
            <p:cNvPicPr>
              <a:picLocks noChangeAspect="1"/>
            </p:cNvPicPr>
            <p:nvPr/>
          </p:nvPicPr>
          <p:blipFill>
            <a:blip r:embed="rId2"/>
            <a:srcRect l="3867" r="3349" b="17969"/>
            <a:stretch>
              <a:fillRect/>
            </a:stretch>
          </p:blipFill>
          <p:spPr>
            <a:xfrm flipH="1">
              <a:off x="2000232" y="185736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92" name="图片 8" descr="image020.jpg"/>
            <p:cNvPicPr>
              <a:picLocks noChangeAspect="1"/>
            </p:cNvPicPr>
            <p:nvPr/>
          </p:nvPicPr>
          <p:blipFill>
            <a:blip r:embed="rId2"/>
            <a:srcRect l="3867" r="3349" b="17969"/>
            <a:stretch>
              <a:fillRect/>
            </a:stretch>
          </p:blipFill>
          <p:spPr>
            <a:xfrm flipH="1">
              <a:off x="3786182" y="185736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93" name="图片 9" descr="image020.jpg"/>
            <p:cNvPicPr>
              <a:picLocks noChangeAspect="1"/>
            </p:cNvPicPr>
            <p:nvPr/>
          </p:nvPicPr>
          <p:blipFill>
            <a:blip r:embed="rId2"/>
            <a:srcRect l="3867" r="3349" b="17969"/>
            <a:stretch>
              <a:fillRect/>
            </a:stretch>
          </p:blipFill>
          <p:spPr>
            <a:xfrm flipH="1">
              <a:off x="5643570" y="185736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94" name="图片 10" descr="image020.jpg"/>
            <p:cNvPicPr>
              <a:picLocks noChangeAspect="1"/>
            </p:cNvPicPr>
            <p:nvPr/>
          </p:nvPicPr>
          <p:blipFill>
            <a:blip r:embed="rId2"/>
            <a:srcRect l="3867" r="3349" b="17969"/>
            <a:stretch>
              <a:fillRect/>
            </a:stretch>
          </p:blipFill>
          <p:spPr>
            <a:xfrm flipH="1">
              <a:off x="7429520" y="185736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3" name="直接连接符 22"/>
            <p:cNvCxnSpPr/>
            <p:nvPr/>
          </p:nvCxnSpPr>
          <p:spPr>
            <a:xfrm rot="5400000">
              <a:off x="1107217" y="2319411"/>
              <a:ext cx="214395" cy="31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>
              <a:off x="2893961" y="2320205"/>
              <a:ext cx="21439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4679911" y="2320205"/>
              <a:ext cx="214395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6535712" y="2320205"/>
              <a:ext cx="21439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>
              <a:off x="8323249" y="2320205"/>
              <a:ext cx="21439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00" name="TextBox 32"/>
            <p:cNvSpPr txBox="1"/>
            <p:nvPr/>
          </p:nvSpPr>
          <p:spPr>
            <a:xfrm>
              <a:off x="1071651" y="1500746"/>
              <a:ext cx="466707" cy="432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endPara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1" name="TextBox 33"/>
            <p:cNvSpPr txBox="1"/>
            <p:nvPr/>
          </p:nvSpPr>
          <p:spPr>
            <a:xfrm>
              <a:off x="1071651" y="2345304"/>
              <a:ext cx="466707" cy="432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endPara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2" name="TextBox 36"/>
            <p:cNvSpPr txBox="1"/>
            <p:nvPr/>
          </p:nvSpPr>
          <p:spPr>
            <a:xfrm>
              <a:off x="2783419" y="1488032"/>
              <a:ext cx="1026293" cy="432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 s</a:t>
              </a:r>
            </a:p>
          </p:txBody>
        </p:sp>
        <p:sp>
          <p:nvSpPr>
            <p:cNvPr id="15403" name="TextBox 39"/>
            <p:cNvSpPr txBox="1"/>
            <p:nvPr/>
          </p:nvSpPr>
          <p:spPr>
            <a:xfrm>
              <a:off x="4571947" y="1500746"/>
              <a:ext cx="1026293" cy="432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 s</a:t>
              </a:r>
              <a:endPara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4" name="TextBox 41"/>
            <p:cNvSpPr txBox="1"/>
            <p:nvPr/>
          </p:nvSpPr>
          <p:spPr>
            <a:xfrm>
              <a:off x="6439157" y="1488032"/>
              <a:ext cx="1026293" cy="432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30 s</a:t>
              </a:r>
              <a:endPara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5" name="TextBox 43"/>
            <p:cNvSpPr txBox="1"/>
            <p:nvPr/>
          </p:nvSpPr>
          <p:spPr>
            <a:xfrm>
              <a:off x="8225767" y="1488032"/>
              <a:ext cx="1026293" cy="432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40 s</a:t>
              </a:r>
              <a:endPara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6" name="TextBox 46"/>
            <p:cNvSpPr txBox="1"/>
            <p:nvPr/>
          </p:nvSpPr>
          <p:spPr>
            <a:xfrm>
              <a:off x="2706658" y="2358017"/>
              <a:ext cx="1463063" cy="432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300 m</a:t>
              </a:r>
              <a:endPara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7" name="TextBox 47"/>
            <p:cNvSpPr txBox="1"/>
            <p:nvPr/>
          </p:nvSpPr>
          <p:spPr>
            <a:xfrm>
              <a:off x="4500944" y="2358017"/>
              <a:ext cx="1463063" cy="432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600 m</a:t>
              </a:r>
              <a:endPara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8" name="TextBox 48"/>
            <p:cNvSpPr txBox="1"/>
            <p:nvPr/>
          </p:nvSpPr>
          <p:spPr>
            <a:xfrm>
              <a:off x="6348963" y="2345304"/>
              <a:ext cx="1463063" cy="432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900 m</a:t>
              </a:r>
              <a:endPara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9" name="TextBox 49"/>
            <p:cNvSpPr txBox="1"/>
            <p:nvPr/>
          </p:nvSpPr>
          <p:spPr>
            <a:xfrm>
              <a:off x="8093354" y="2358017"/>
              <a:ext cx="1831515" cy="432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1 200 m</a:t>
              </a:r>
              <a:endPara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363" name="组合 53"/>
          <p:cNvGrpSpPr/>
          <p:nvPr/>
        </p:nvGrpSpPr>
        <p:grpSpPr>
          <a:xfrm>
            <a:off x="638353" y="2734085"/>
            <a:ext cx="7401878" cy="1330060"/>
            <a:chOff x="142844" y="2916792"/>
            <a:chExt cx="9756655" cy="1330697"/>
          </a:xfrm>
        </p:grpSpPr>
        <p:sp>
          <p:nvSpPr>
            <p:cNvPr id="13" name="矩形 12"/>
            <p:cNvSpPr/>
            <p:nvPr/>
          </p:nvSpPr>
          <p:spPr>
            <a:xfrm flipV="1">
              <a:off x="142844" y="3000962"/>
              <a:ext cx="8786874" cy="570134"/>
            </a:xfrm>
            <a:prstGeom prst="rect">
              <a:avLst/>
            </a:prstGeom>
          </p:spPr>
          <p:style>
            <a:lnRef idx="1">
              <a:schemeClr val="accent3"/>
            </a:lnRef>
            <a:fillRef idx="1001">
              <a:schemeClr val="lt1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5367" name="图片 13" descr="image020.jpg"/>
            <p:cNvPicPr>
              <a:picLocks noChangeAspect="1"/>
            </p:cNvPicPr>
            <p:nvPr/>
          </p:nvPicPr>
          <p:blipFill>
            <a:blip r:embed="rId2"/>
            <a:srcRect l="3867" r="3349" b="17969"/>
            <a:stretch>
              <a:fillRect/>
            </a:stretch>
          </p:blipFill>
          <p:spPr>
            <a:xfrm flipH="1">
              <a:off x="214282" y="328612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矩形 14"/>
            <p:cNvSpPr/>
            <p:nvPr/>
          </p:nvSpPr>
          <p:spPr>
            <a:xfrm>
              <a:off x="142844" y="3571096"/>
              <a:ext cx="8786874" cy="71465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defTabSz="685800" eaLnBrk="1" hangingPunct="1">
                <a:defRPr/>
              </a:pP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369" name="图片 15" descr="image020.jpg"/>
            <p:cNvPicPr>
              <a:picLocks noChangeAspect="1"/>
            </p:cNvPicPr>
            <p:nvPr/>
          </p:nvPicPr>
          <p:blipFill>
            <a:blip r:embed="rId2"/>
            <a:srcRect l="3867" r="3349" b="17969"/>
            <a:stretch>
              <a:fillRect/>
            </a:stretch>
          </p:blipFill>
          <p:spPr>
            <a:xfrm flipH="1">
              <a:off x="1285852" y="328612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0" name="图片 16" descr="image020.jpg"/>
            <p:cNvPicPr>
              <a:picLocks noChangeAspect="1"/>
            </p:cNvPicPr>
            <p:nvPr/>
          </p:nvPicPr>
          <p:blipFill>
            <a:blip r:embed="rId2"/>
            <a:srcRect l="3867" r="3349" b="17969"/>
            <a:stretch>
              <a:fillRect/>
            </a:stretch>
          </p:blipFill>
          <p:spPr>
            <a:xfrm flipH="1">
              <a:off x="2857488" y="328612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1" name="图片 17" descr="image020.jpg"/>
            <p:cNvPicPr>
              <a:picLocks noChangeAspect="1"/>
            </p:cNvPicPr>
            <p:nvPr/>
          </p:nvPicPr>
          <p:blipFill>
            <a:blip r:embed="rId2"/>
            <a:srcRect l="3867" r="3349" b="17969"/>
            <a:stretch>
              <a:fillRect/>
            </a:stretch>
          </p:blipFill>
          <p:spPr>
            <a:xfrm flipH="1">
              <a:off x="4857752" y="328612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2" name="图片 18" descr="image020.jpg"/>
            <p:cNvPicPr>
              <a:picLocks noChangeAspect="1"/>
            </p:cNvPicPr>
            <p:nvPr/>
          </p:nvPicPr>
          <p:blipFill>
            <a:blip r:embed="rId2"/>
            <a:srcRect l="3867" r="3349" b="17969"/>
            <a:stretch>
              <a:fillRect/>
            </a:stretch>
          </p:blipFill>
          <p:spPr>
            <a:xfrm flipH="1">
              <a:off x="7429520" y="328612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4" name="直接连接符 23"/>
            <p:cNvCxnSpPr/>
            <p:nvPr/>
          </p:nvCxnSpPr>
          <p:spPr>
            <a:xfrm rot="5400000">
              <a:off x="1108010" y="3748966"/>
              <a:ext cx="214396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2179579" y="3748965"/>
              <a:ext cx="21439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3751215" y="3748965"/>
              <a:ext cx="21439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>
              <a:off x="5749892" y="3748966"/>
              <a:ext cx="214396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8321660" y="3748966"/>
              <a:ext cx="214396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78" name="TextBox 34"/>
            <p:cNvSpPr txBox="1"/>
            <p:nvPr/>
          </p:nvSpPr>
          <p:spPr>
            <a:xfrm>
              <a:off x="1071703" y="2916792"/>
              <a:ext cx="465770" cy="461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4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endPara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79" name="TextBox 35"/>
            <p:cNvSpPr txBox="1"/>
            <p:nvPr/>
          </p:nvSpPr>
          <p:spPr>
            <a:xfrm>
              <a:off x="1056381" y="3785603"/>
              <a:ext cx="465770" cy="461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4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endPara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0" name="TextBox 38"/>
            <p:cNvSpPr txBox="1"/>
            <p:nvPr/>
          </p:nvSpPr>
          <p:spPr>
            <a:xfrm>
              <a:off x="2071423" y="2916792"/>
              <a:ext cx="1024234" cy="461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4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 s</a:t>
              </a:r>
              <a:endPara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1" name="TextBox 40"/>
            <p:cNvSpPr txBox="1"/>
            <p:nvPr/>
          </p:nvSpPr>
          <p:spPr>
            <a:xfrm>
              <a:off x="3643779" y="2930367"/>
              <a:ext cx="1024234" cy="461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chemeClr val="accent4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 s</a:t>
              </a:r>
            </a:p>
          </p:txBody>
        </p:sp>
        <p:sp>
          <p:nvSpPr>
            <p:cNvPr id="15382" name="TextBox 42"/>
            <p:cNvSpPr txBox="1"/>
            <p:nvPr/>
          </p:nvSpPr>
          <p:spPr>
            <a:xfrm>
              <a:off x="5643219" y="2930367"/>
              <a:ext cx="1024234" cy="461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4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30 s</a:t>
              </a:r>
              <a:endPara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3" name="TextBox 44"/>
            <p:cNvSpPr txBox="1"/>
            <p:nvPr/>
          </p:nvSpPr>
          <p:spPr>
            <a:xfrm>
              <a:off x="8215296" y="2930367"/>
              <a:ext cx="1024234" cy="461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4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40 s</a:t>
              </a:r>
              <a:endPara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4" name="TextBox 45"/>
            <p:cNvSpPr txBox="1"/>
            <p:nvPr/>
          </p:nvSpPr>
          <p:spPr>
            <a:xfrm>
              <a:off x="1992901" y="3785603"/>
              <a:ext cx="1460128" cy="461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4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200 m</a:t>
              </a:r>
              <a:endPara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5" name="TextBox 50"/>
            <p:cNvSpPr txBox="1"/>
            <p:nvPr/>
          </p:nvSpPr>
          <p:spPr>
            <a:xfrm>
              <a:off x="8071658" y="3785603"/>
              <a:ext cx="1827841" cy="461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4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1 200 m</a:t>
              </a:r>
              <a:endPara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6" name="TextBox 51"/>
            <p:cNvSpPr txBox="1"/>
            <p:nvPr/>
          </p:nvSpPr>
          <p:spPr>
            <a:xfrm>
              <a:off x="3567173" y="3785603"/>
              <a:ext cx="1460128" cy="461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4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450 m</a:t>
              </a:r>
              <a:endPara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7" name="TextBox 52"/>
            <p:cNvSpPr txBox="1"/>
            <p:nvPr/>
          </p:nvSpPr>
          <p:spPr>
            <a:xfrm>
              <a:off x="5564697" y="3785603"/>
              <a:ext cx="1460128" cy="461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chemeClr val="accent4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750 m</a:t>
              </a:r>
              <a:endPara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364" name="TextBox 55"/>
          <p:cNvSpPr txBox="1"/>
          <p:nvPr/>
        </p:nvSpPr>
        <p:spPr>
          <a:xfrm>
            <a:off x="1128503" y="616426"/>
            <a:ext cx="617601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沿直线行驶的两辆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小汽车的运动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有什么不同？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5511" y="4179181"/>
            <a:ext cx="8592979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直线运动中，按速度可分为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匀速直线运动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变速直线运动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2705" y1="80094" x2="79901" y2="91101"/>
                        <a14:foregroundMark x1="11414" y1="15457" x2="17618" y2="154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49" y="672399"/>
            <a:ext cx="394618" cy="418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/>
          <p:nvPr/>
        </p:nvSpPr>
        <p:spPr>
          <a:xfrm>
            <a:off x="4061707" y="392618"/>
            <a:ext cx="1994777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匀速直线运动</a:t>
            </a:r>
          </a:p>
        </p:txBody>
      </p:sp>
      <p:sp>
        <p:nvSpPr>
          <p:cNvPr id="16387" name="TextBox 2"/>
          <p:cNvSpPr txBox="1"/>
          <p:nvPr/>
        </p:nvSpPr>
        <p:spPr>
          <a:xfrm>
            <a:off x="492931" y="1790046"/>
            <a:ext cx="8200073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我们把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物体沿着直线且速度不变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的运动叫做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匀速直线运动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6395" name="图片 5" descr="001d7d5995c70e693fc14f.jpg"/>
          <p:cNvPicPr>
            <a:picLocks noChangeAspect="1"/>
          </p:cNvPicPr>
          <p:nvPr/>
        </p:nvPicPr>
        <p:blipFill>
          <a:blip r:embed="rId2"/>
          <a:srcRect r="17677" b="20470"/>
          <a:stretch>
            <a:fillRect/>
          </a:stretch>
        </p:blipFill>
        <p:spPr>
          <a:xfrm>
            <a:off x="233839" y="2333517"/>
            <a:ext cx="3670904" cy="17689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27559" y="4092746"/>
            <a:ext cx="4136708" cy="8725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平直轨道上平稳行驶的列车有时可认为是在做匀速直线运动。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707" name="圆角矩形 3"/>
          <p:cNvSpPr/>
          <p:nvPr/>
        </p:nvSpPr>
        <p:spPr>
          <a:xfrm>
            <a:off x="4347632" y="2333517"/>
            <a:ext cx="4506385" cy="2469279"/>
          </a:xfrm>
          <a:prstGeom prst="roundRect">
            <a:avLst>
              <a:gd name="adj" fmla="val 2653"/>
            </a:avLst>
          </a:prstGeom>
          <a:solidFill>
            <a:srgbClr val="BBE0E3"/>
          </a:solidFill>
          <a:ln w="3810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68580" tIns="34290" rIns="68580" bIns="34290" anchor="ctr"/>
          <a:lstStyle/>
          <a:p>
            <a:pPr>
              <a:lnSpc>
                <a:spcPct val="125000"/>
              </a:lnSpc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做匀速直线运动的物体在任意相同时间内通过的路程都相等，即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路程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正比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速度大小不随路程和时间变化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。不能说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速度与路程成正比，与时间成反</a:t>
            </a:r>
            <a:r>
              <a:rPr lang="zh-CN" altLang="en-US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en-US" altLang="zh-CN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15362" name="组合 54"/>
          <p:cNvGrpSpPr/>
          <p:nvPr/>
        </p:nvGrpSpPr>
        <p:grpSpPr>
          <a:xfrm>
            <a:off x="619125" y="897493"/>
            <a:ext cx="8201025" cy="1049872"/>
            <a:chOff x="142844" y="1156222"/>
            <a:chExt cx="9805075" cy="2145044"/>
          </a:xfrm>
        </p:grpSpPr>
        <p:pic>
          <p:nvPicPr>
            <p:cNvPr id="15389" name="图片 1" descr="image020.jpg"/>
            <p:cNvPicPr>
              <a:picLocks noChangeAspect="1"/>
            </p:cNvPicPr>
            <p:nvPr/>
          </p:nvPicPr>
          <p:blipFill>
            <a:blip r:embed="rId3"/>
            <a:srcRect l="3867" r="3349" b="17969"/>
            <a:stretch>
              <a:fillRect/>
            </a:stretch>
          </p:blipFill>
          <p:spPr>
            <a:xfrm flipH="1">
              <a:off x="214282" y="185736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矩形 1"/>
            <p:cNvSpPr/>
            <p:nvPr/>
          </p:nvSpPr>
          <p:spPr>
            <a:xfrm>
              <a:off x="142844" y="2142336"/>
              <a:ext cx="8786874" cy="71466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defTabSz="685800" eaLnBrk="1" hangingPunct="1">
                <a:defRPr/>
              </a:pP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5391" name="图片 7" descr="image020.jpg"/>
            <p:cNvPicPr>
              <a:picLocks noChangeAspect="1"/>
            </p:cNvPicPr>
            <p:nvPr/>
          </p:nvPicPr>
          <p:blipFill>
            <a:blip r:embed="rId3"/>
            <a:srcRect l="3867" r="3349" b="17969"/>
            <a:stretch>
              <a:fillRect/>
            </a:stretch>
          </p:blipFill>
          <p:spPr>
            <a:xfrm flipH="1">
              <a:off x="2000232" y="185736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92" name="图片 8" descr="image020.jpg"/>
            <p:cNvPicPr>
              <a:picLocks noChangeAspect="1"/>
            </p:cNvPicPr>
            <p:nvPr/>
          </p:nvPicPr>
          <p:blipFill>
            <a:blip r:embed="rId3"/>
            <a:srcRect l="3867" r="3349" b="17969"/>
            <a:stretch>
              <a:fillRect/>
            </a:stretch>
          </p:blipFill>
          <p:spPr>
            <a:xfrm flipH="1">
              <a:off x="3786182" y="185736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93" name="图片 9" descr="image020.jpg"/>
            <p:cNvPicPr>
              <a:picLocks noChangeAspect="1"/>
            </p:cNvPicPr>
            <p:nvPr/>
          </p:nvPicPr>
          <p:blipFill>
            <a:blip r:embed="rId3"/>
            <a:srcRect l="3867" r="3349" b="17969"/>
            <a:stretch>
              <a:fillRect/>
            </a:stretch>
          </p:blipFill>
          <p:spPr>
            <a:xfrm flipH="1">
              <a:off x="5643570" y="185736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94" name="图片 10" descr="image020.jpg"/>
            <p:cNvPicPr>
              <a:picLocks noChangeAspect="1"/>
            </p:cNvPicPr>
            <p:nvPr/>
          </p:nvPicPr>
          <p:blipFill>
            <a:blip r:embed="rId3"/>
            <a:srcRect l="3867" r="3349" b="17969"/>
            <a:stretch>
              <a:fillRect/>
            </a:stretch>
          </p:blipFill>
          <p:spPr>
            <a:xfrm flipH="1">
              <a:off x="7429520" y="185736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3" name="直接连接符 22"/>
            <p:cNvCxnSpPr/>
            <p:nvPr/>
          </p:nvCxnSpPr>
          <p:spPr>
            <a:xfrm rot="5400000">
              <a:off x="1107217" y="2319411"/>
              <a:ext cx="214395" cy="31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>
              <a:off x="2893961" y="2320205"/>
              <a:ext cx="21439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4679911" y="2320205"/>
              <a:ext cx="214395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6535712" y="2320205"/>
              <a:ext cx="21439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>
              <a:off x="8323249" y="2320205"/>
              <a:ext cx="21439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00" name="TextBox 32"/>
            <p:cNvSpPr txBox="1"/>
            <p:nvPr/>
          </p:nvSpPr>
          <p:spPr>
            <a:xfrm>
              <a:off x="1084179" y="1156285"/>
              <a:ext cx="396086" cy="943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1" name="TextBox 33"/>
            <p:cNvSpPr txBox="1"/>
            <p:nvPr/>
          </p:nvSpPr>
          <p:spPr>
            <a:xfrm>
              <a:off x="1071651" y="2345303"/>
              <a:ext cx="396086" cy="943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2" name="TextBox 36"/>
            <p:cNvSpPr txBox="1"/>
            <p:nvPr/>
          </p:nvSpPr>
          <p:spPr>
            <a:xfrm>
              <a:off x="2575323" y="1156222"/>
              <a:ext cx="976522" cy="943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10s</a:t>
              </a:r>
              <a:endPara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3" name="TextBox 39"/>
            <p:cNvSpPr txBox="1"/>
            <p:nvPr/>
          </p:nvSpPr>
          <p:spPr>
            <a:xfrm>
              <a:off x="4501035" y="1156222"/>
              <a:ext cx="945774" cy="943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20s</a:t>
              </a:r>
              <a:endPara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4" name="TextBox 41"/>
            <p:cNvSpPr txBox="1"/>
            <p:nvPr/>
          </p:nvSpPr>
          <p:spPr>
            <a:xfrm>
              <a:off x="6348739" y="1156222"/>
              <a:ext cx="945774" cy="943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30s</a:t>
              </a:r>
              <a:endPara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5" name="TextBox 43"/>
            <p:cNvSpPr txBox="1"/>
            <p:nvPr/>
          </p:nvSpPr>
          <p:spPr>
            <a:xfrm>
              <a:off x="8093951" y="1156222"/>
              <a:ext cx="949190" cy="943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40s</a:t>
              </a:r>
              <a:endPara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06" name="TextBox 46"/>
            <p:cNvSpPr txBox="1"/>
            <p:nvPr/>
          </p:nvSpPr>
          <p:spPr>
            <a:xfrm>
              <a:off x="2536017" y="2320996"/>
              <a:ext cx="1515202" cy="943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300 m</a:t>
              </a:r>
            </a:p>
          </p:txBody>
        </p:sp>
        <p:sp>
          <p:nvSpPr>
            <p:cNvPr id="15407" name="TextBox 47"/>
            <p:cNvSpPr txBox="1"/>
            <p:nvPr/>
          </p:nvSpPr>
          <p:spPr>
            <a:xfrm>
              <a:off x="4500944" y="2358016"/>
              <a:ext cx="1566661" cy="943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600 m</a:t>
              </a:r>
            </a:p>
          </p:txBody>
        </p:sp>
        <p:sp>
          <p:nvSpPr>
            <p:cNvPr id="15408" name="TextBox 48"/>
            <p:cNvSpPr txBox="1"/>
            <p:nvPr/>
          </p:nvSpPr>
          <p:spPr>
            <a:xfrm>
              <a:off x="6348963" y="2345304"/>
              <a:ext cx="1744419" cy="943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900 m</a:t>
              </a:r>
            </a:p>
          </p:txBody>
        </p:sp>
        <p:sp>
          <p:nvSpPr>
            <p:cNvPr id="15409" name="TextBox 49"/>
            <p:cNvSpPr txBox="1"/>
            <p:nvPr/>
          </p:nvSpPr>
          <p:spPr>
            <a:xfrm>
              <a:off x="8093382" y="2357938"/>
              <a:ext cx="1854537" cy="943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1200 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</a:p>
          </p:txBody>
        </p:sp>
      </p:grpSp>
      <p:grpSp>
        <p:nvGrpSpPr>
          <p:cNvPr id="44" name="组合 18"/>
          <p:cNvGrpSpPr/>
          <p:nvPr/>
        </p:nvGrpSpPr>
        <p:grpSpPr bwMode="auto">
          <a:xfrm>
            <a:off x="2379213" y="448765"/>
            <a:ext cx="1525530" cy="423517"/>
            <a:chOff x="2094735" y="684067"/>
            <a:chExt cx="1906600" cy="564688"/>
          </a:xfrm>
        </p:grpSpPr>
        <p:sp>
          <p:nvSpPr>
            <p:cNvPr id="45" name="圆角矩形 44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7" grpId="0"/>
      <p:bldP spid="2970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36740" y="483297"/>
            <a:ext cx="5862638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127635" algn="ctr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匀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速直线运动的</a:t>
            </a:r>
            <a:r>
              <a:rPr lang="en-US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s-t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v-t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27635">
              <a:lnSpc>
                <a:spcPct val="150000"/>
              </a:lnSpc>
              <a:defRPr/>
            </a:pP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s-t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一条过原点的直线，</a:t>
            </a:r>
          </a:p>
          <a:p>
            <a:pPr indent="127635">
              <a:lnSpc>
                <a:spcPct val="150000"/>
              </a:lnSpc>
              <a:defRPr/>
            </a:pP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成正比，即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的值不变。在同一坐标</a:t>
            </a:r>
          </a:p>
          <a:p>
            <a:pPr indent="12763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图中，斜率越大，速度越大（即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甲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36740" y="2917032"/>
            <a:ext cx="5763578" cy="17312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12763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v-t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图像与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轴平行，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是定值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在同一坐标图中，截距越大，速度越大（即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en-US" altLang="zh-CN" sz="2400" b="1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en-US" altLang="zh-CN" sz="2400" b="1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518152"/>
              </p:ext>
            </p:extLst>
          </p:nvPr>
        </p:nvGraphicFramePr>
        <p:xfrm>
          <a:off x="2586152" y="1529825"/>
          <a:ext cx="426720" cy="870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7" r:id="rId4" imgW="139700" imgH="393700" progId="Equation.KSEE3">
                  <p:embed/>
                </p:oleObj>
              </mc:Choice>
              <mc:Fallback>
                <p:oleObj r:id="rId4" imgW="139700" imgH="393700" progId="Equation.KSEE3">
                  <p:embed/>
                  <p:pic>
                    <p:nvPicPr>
                      <p:cNvPr id="0" name="对象 6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6152" y="1529825"/>
                        <a:ext cx="426720" cy="870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3" name="XJ1306.eps" descr="id:2147509536;FounderCE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3180" y="538639"/>
            <a:ext cx="2101215" cy="2174558"/>
          </a:xfrm>
          <a:prstGeom prst="rect">
            <a:avLst/>
          </a:prstGeom>
        </p:spPr>
      </p:pic>
      <p:pic>
        <p:nvPicPr>
          <p:cNvPr id="192" name="XJ1305.eps" descr="id:2147509529;FounderCE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4008" y="2768538"/>
            <a:ext cx="1920387" cy="2032033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3"/>
          <p:cNvGrpSpPr/>
          <p:nvPr/>
        </p:nvGrpSpPr>
        <p:grpSpPr bwMode="auto">
          <a:xfrm>
            <a:off x="3339803" y="537420"/>
            <a:ext cx="1879600" cy="477054"/>
            <a:chOff x="497257" y="753279"/>
            <a:chExt cx="1881032" cy="477860"/>
          </a:xfrm>
        </p:grpSpPr>
        <p:grpSp>
          <p:nvGrpSpPr>
            <p:cNvPr id="18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6" name="缺角矩形 25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516327" y="1144812"/>
            <a:ext cx="8036171" cy="3792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2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图所示，甲、乙两同学从同一地点同时向相同方向做直线运动，他们通过的路程随时间变化的图像如图所示，由图像可知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）</a:t>
            </a:r>
          </a:p>
          <a:p>
            <a:pPr>
              <a:lnSpc>
                <a:spcPct val="11200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在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～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内，乙同学比甲同学运动得快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1200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两同学在距离出发点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100m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处相遇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1200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～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20s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内，甲同学静止不动</a:t>
            </a:r>
          </a:p>
          <a:p>
            <a:pPr>
              <a:lnSpc>
                <a:spcPct val="11200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④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在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～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内，乙同学的速度为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10m/s.</a:t>
            </a:r>
          </a:p>
          <a:p>
            <a:pPr>
              <a:lnSpc>
                <a:spcPct val="11200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．只有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①④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正确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                 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．只有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②③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正确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</a:t>
            </a:r>
          </a:p>
          <a:p>
            <a:pPr>
              <a:lnSpc>
                <a:spcPct val="11200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．只有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①③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正确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                 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．只有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正确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838" y="2235225"/>
            <a:ext cx="2304208" cy="16230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481215" y="1990510"/>
            <a:ext cx="415656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42901" y="-41772"/>
            <a:ext cx="1546320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巩固练习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9063" y="1096388"/>
            <a:ext cx="8905875" cy="380944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4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 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图所示，甲、乙两个图像分别描述了做直线运动的两个物体A、B的运动情况，根据图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得出的信息错误的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4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A．B物体做匀速直线运动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4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物体静止不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4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800" b="1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4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．B物体运动1.5s通过的距离是3m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94648" y="2189156"/>
            <a:ext cx="365760" cy="483870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17" name="文本框 18"/>
          <p:cNvSpPr txBox="1">
            <a:spLocks noChangeArrowheads="1"/>
          </p:cNvSpPr>
          <p:nvPr/>
        </p:nvSpPr>
        <p:spPr bwMode="auto">
          <a:xfrm>
            <a:off x="442901" y="-41772"/>
            <a:ext cx="1546320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巩固练习</a:t>
            </a:r>
          </a:p>
        </p:txBody>
      </p:sp>
      <p:grpSp>
        <p:nvGrpSpPr>
          <p:cNvPr id="18" name="组合 3"/>
          <p:cNvGrpSpPr/>
          <p:nvPr/>
        </p:nvGrpSpPr>
        <p:grpSpPr bwMode="auto">
          <a:xfrm>
            <a:off x="3339803" y="537420"/>
            <a:ext cx="1879600" cy="477054"/>
            <a:chOff x="497257" y="753279"/>
            <a:chExt cx="1881032" cy="477860"/>
          </a:xfrm>
        </p:grpSpPr>
        <p:grpSp>
          <p:nvGrpSpPr>
            <p:cNvPr id="2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7" name="缺角矩形 26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303" y="2431091"/>
            <a:ext cx="3549218" cy="176189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7640" y="734258"/>
            <a:ext cx="8808720" cy="394723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物体做匀速直线运动，关于速度、路程和时间的关系，下列说法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中不正确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的是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A．由公式             可知，速度与路程成正比，与时间成反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B．由公式           可知，物体运动的速度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越大，所用的时间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越小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C．由公式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=vt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可知，路程由速度与时间的乘积决定，在相等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间内路程不一定相同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D．物体通过任何相等的路程，所用时间都相同 </a:t>
            </a:r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80664"/>
              </p:ext>
            </p:extLst>
          </p:nvPr>
        </p:nvGraphicFramePr>
        <p:xfrm>
          <a:off x="1645811" y="1671529"/>
          <a:ext cx="1085374" cy="870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0" r:id="rId4" imgW="355600" imgH="393700" progId="Equation.KSEE3">
                  <p:embed/>
                </p:oleObj>
              </mc:Choice>
              <mc:Fallback>
                <p:oleObj r:id="rId4" imgW="355600" imgH="393700" progId="Equation.KSEE3">
                  <p:embed/>
                  <p:pic>
                    <p:nvPicPr>
                      <p:cNvPr id="0" name="对象 4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5811" y="1671529"/>
                        <a:ext cx="1085374" cy="870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498602"/>
              </p:ext>
            </p:extLst>
          </p:nvPr>
        </p:nvGraphicFramePr>
        <p:xfrm>
          <a:off x="1716149" y="2284742"/>
          <a:ext cx="763429" cy="875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1" r:id="rId6" imgW="342900" imgH="393700" progId="Equation.KSEE3">
                  <p:embed/>
                </p:oleObj>
              </mc:Choice>
              <mc:Fallback>
                <p:oleObj r:id="rId6" imgW="342900" imgH="393700" progId="Equation.KSEE3">
                  <p:embed/>
                  <p:pic>
                    <p:nvPicPr>
                      <p:cNvPr id="0" name="对象 2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16149" y="2284742"/>
                        <a:ext cx="763429" cy="875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221926" y="1328251"/>
            <a:ext cx="384334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Box 1"/>
          <p:cNvSpPr txBox="1"/>
          <p:nvPr/>
        </p:nvSpPr>
        <p:spPr>
          <a:xfrm>
            <a:off x="4127745" y="515515"/>
            <a:ext cx="1994777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变速直线运动</a:t>
            </a:r>
          </a:p>
        </p:txBody>
      </p:sp>
      <p:sp>
        <p:nvSpPr>
          <p:cNvPr id="4101" name="TextBox 2"/>
          <p:cNvSpPr txBox="1"/>
          <p:nvPr/>
        </p:nvSpPr>
        <p:spPr>
          <a:xfrm>
            <a:off x="274796" y="2428399"/>
            <a:ext cx="847915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物体做直线运动时，速度大小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改变的运动叫做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速直线运动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106" name="圆角矩形 3"/>
          <p:cNvSpPr/>
          <p:nvPr/>
        </p:nvSpPr>
        <p:spPr>
          <a:xfrm>
            <a:off x="177642" y="2973193"/>
            <a:ext cx="8787289" cy="1400834"/>
          </a:xfrm>
          <a:prstGeom prst="roundRect">
            <a:avLst>
              <a:gd name="adj" fmla="val 6926"/>
            </a:avLst>
          </a:prstGeom>
          <a:solidFill>
            <a:srgbClr val="BBE0E3"/>
          </a:solidFill>
          <a:ln w="3810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68580" tIns="34290" rIns="68580" bIns="34290" anchor="ctr"/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对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变速运动做粗略研究时，也可以用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平均速度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来描述物体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运动的快慢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，表示物体在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某一段路程中或某一段时间内的平均快慢程度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112" name="矩形 4111"/>
          <p:cNvSpPr>
            <a:spLocks noChangeAspect="1" noTextEdit="1"/>
          </p:cNvSpPr>
          <p:nvPr/>
        </p:nvSpPr>
        <p:spPr>
          <a:xfrm>
            <a:off x="4560094" y="3938677"/>
            <a:ext cx="821531" cy="9096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7851" y="4456599"/>
            <a:ext cx="2406749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平均速度计算式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253799"/>
              </p:ext>
            </p:extLst>
          </p:nvPr>
        </p:nvGraphicFramePr>
        <p:xfrm>
          <a:off x="4294182" y="4317393"/>
          <a:ext cx="894378" cy="716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2" r:id="rId3" imgW="355600" imgH="393700" progId="Equation.KSEE3">
                  <p:embed/>
                </p:oleObj>
              </mc:Choice>
              <mc:Fallback>
                <p:oleObj r:id="rId3" imgW="355600" imgH="393700" progId="Equation.KSEE3">
                  <p:embed/>
                  <p:pic>
                    <p:nvPicPr>
                      <p:cNvPr id="0" name="对象 4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94182" y="4317393"/>
                        <a:ext cx="894378" cy="7169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363" name="组合 53"/>
          <p:cNvGrpSpPr/>
          <p:nvPr/>
        </p:nvGrpSpPr>
        <p:grpSpPr>
          <a:xfrm>
            <a:off x="942988" y="1177331"/>
            <a:ext cx="7851458" cy="1206044"/>
            <a:chOff x="142844" y="2573146"/>
            <a:chExt cx="9783467" cy="1964424"/>
          </a:xfrm>
        </p:grpSpPr>
        <p:sp>
          <p:nvSpPr>
            <p:cNvPr id="13" name="矩形 12"/>
            <p:cNvSpPr/>
            <p:nvPr/>
          </p:nvSpPr>
          <p:spPr>
            <a:xfrm flipV="1">
              <a:off x="142844" y="3000962"/>
              <a:ext cx="8786874" cy="570134"/>
            </a:xfrm>
            <a:prstGeom prst="rect">
              <a:avLst/>
            </a:prstGeom>
          </p:spPr>
          <p:style>
            <a:lnRef idx="1">
              <a:schemeClr val="accent3"/>
            </a:lnRef>
            <a:fillRef idx="1001">
              <a:schemeClr val="lt1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5367" name="图片 13" descr="image020.jpg"/>
            <p:cNvPicPr>
              <a:picLocks noChangeAspect="1"/>
            </p:cNvPicPr>
            <p:nvPr/>
          </p:nvPicPr>
          <p:blipFill>
            <a:blip r:embed="rId5"/>
            <a:srcRect l="3867" r="3349" b="17969"/>
            <a:stretch>
              <a:fillRect/>
            </a:stretch>
          </p:blipFill>
          <p:spPr>
            <a:xfrm flipH="1">
              <a:off x="214282" y="328612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矩形 14"/>
            <p:cNvSpPr/>
            <p:nvPr/>
          </p:nvSpPr>
          <p:spPr>
            <a:xfrm>
              <a:off x="142844" y="3571096"/>
              <a:ext cx="8786874" cy="71465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algn="ctr" defTabSz="685800" eaLnBrk="1" hangingPunct="1">
                <a:defRPr/>
              </a:pPr>
              <a:endParaRPr lang="zh-CN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369" name="图片 15" descr="image020.jpg"/>
            <p:cNvPicPr>
              <a:picLocks noChangeAspect="1"/>
            </p:cNvPicPr>
            <p:nvPr/>
          </p:nvPicPr>
          <p:blipFill>
            <a:blip r:embed="rId5"/>
            <a:srcRect l="3867" r="3349" b="17969"/>
            <a:stretch>
              <a:fillRect/>
            </a:stretch>
          </p:blipFill>
          <p:spPr>
            <a:xfrm flipH="1">
              <a:off x="1285852" y="328612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0" name="图片 16" descr="image020.jpg"/>
            <p:cNvPicPr>
              <a:picLocks noChangeAspect="1"/>
            </p:cNvPicPr>
            <p:nvPr/>
          </p:nvPicPr>
          <p:blipFill>
            <a:blip r:embed="rId5"/>
            <a:srcRect l="3867" r="3349" b="17969"/>
            <a:stretch>
              <a:fillRect/>
            </a:stretch>
          </p:blipFill>
          <p:spPr>
            <a:xfrm flipH="1">
              <a:off x="2857488" y="328612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1" name="图片 17" descr="image020.jpg"/>
            <p:cNvPicPr>
              <a:picLocks noChangeAspect="1"/>
            </p:cNvPicPr>
            <p:nvPr/>
          </p:nvPicPr>
          <p:blipFill>
            <a:blip r:embed="rId5"/>
            <a:srcRect l="3867" r="3349" b="17969"/>
            <a:stretch>
              <a:fillRect/>
            </a:stretch>
          </p:blipFill>
          <p:spPr>
            <a:xfrm flipH="1">
              <a:off x="4857752" y="328612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2" name="图片 18" descr="image020.jpg"/>
            <p:cNvPicPr>
              <a:picLocks noChangeAspect="1"/>
            </p:cNvPicPr>
            <p:nvPr/>
          </p:nvPicPr>
          <p:blipFill>
            <a:blip r:embed="rId5"/>
            <a:srcRect l="3867" r="3349" b="17969"/>
            <a:stretch>
              <a:fillRect/>
            </a:stretch>
          </p:blipFill>
          <p:spPr>
            <a:xfrm flipH="1">
              <a:off x="7429520" y="3286124"/>
              <a:ext cx="1071570" cy="29170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4" name="直接连接符 23"/>
            <p:cNvCxnSpPr/>
            <p:nvPr/>
          </p:nvCxnSpPr>
          <p:spPr>
            <a:xfrm rot="5400000">
              <a:off x="1108010" y="3748966"/>
              <a:ext cx="214396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2179579" y="3748965"/>
              <a:ext cx="21439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3751215" y="3748965"/>
              <a:ext cx="214396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>
              <a:off x="5749892" y="3748966"/>
              <a:ext cx="214396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8321660" y="3748966"/>
              <a:ext cx="214396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78" name="TextBox 34"/>
            <p:cNvSpPr txBox="1"/>
            <p:nvPr/>
          </p:nvSpPr>
          <p:spPr>
            <a:xfrm>
              <a:off x="1056274" y="2573146"/>
              <a:ext cx="465770" cy="751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7030A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endPara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79" name="TextBox 35"/>
            <p:cNvSpPr txBox="1"/>
            <p:nvPr/>
          </p:nvSpPr>
          <p:spPr>
            <a:xfrm>
              <a:off x="1056382" y="3785603"/>
              <a:ext cx="465770" cy="751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7030A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endPara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0" name="TextBox 38"/>
            <p:cNvSpPr txBox="1"/>
            <p:nvPr/>
          </p:nvSpPr>
          <p:spPr>
            <a:xfrm>
              <a:off x="2044125" y="2663130"/>
              <a:ext cx="1024233" cy="751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7030A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 s</a:t>
              </a:r>
              <a:endPara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1" name="TextBox 40"/>
            <p:cNvSpPr txBox="1"/>
            <p:nvPr/>
          </p:nvSpPr>
          <p:spPr>
            <a:xfrm>
              <a:off x="3600458" y="2663518"/>
              <a:ext cx="1024233" cy="751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7030A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 s</a:t>
              </a:r>
              <a:endPara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2" name="TextBox 42"/>
            <p:cNvSpPr txBox="1"/>
            <p:nvPr/>
          </p:nvSpPr>
          <p:spPr>
            <a:xfrm>
              <a:off x="5612360" y="2663518"/>
              <a:ext cx="1024233" cy="751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7030A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30 s</a:t>
              </a:r>
              <a:endPara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3" name="TextBox 44"/>
            <p:cNvSpPr txBox="1"/>
            <p:nvPr/>
          </p:nvSpPr>
          <p:spPr>
            <a:xfrm>
              <a:off x="8229539" y="2663518"/>
              <a:ext cx="1024233" cy="751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7030A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40 s</a:t>
              </a:r>
              <a:endPara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4" name="TextBox 45"/>
            <p:cNvSpPr txBox="1"/>
            <p:nvPr/>
          </p:nvSpPr>
          <p:spPr>
            <a:xfrm>
              <a:off x="1992900" y="3785603"/>
              <a:ext cx="1486940" cy="751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7030A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200 m</a:t>
              </a:r>
              <a:endPara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5" name="TextBox 50"/>
            <p:cNvSpPr txBox="1"/>
            <p:nvPr/>
          </p:nvSpPr>
          <p:spPr>
            <a:xfrm>
              <a:off x="8071658" y="3785603"/>
              <a:ext cx="1854653" cy="751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7030A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1 200 m</a:t>
              </a:r>
              <a:endPara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6" name="TextBox 51"/>
            <p:cNvSpPr txBox="1"/>
            <p:nvPr/>
          </p:nvSpPr>
          <p:spPr>
            <a:xfrm>
              <a:off x="3567172" y="3785603"/>
              <a:ext cx="1486940" cy="751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7030A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450 m</a:t>
              </a:r>
              <a:endPara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87" name="TextBox 52"/>
            <p:cNvSpPr txBox="1"/>
            <p:nvPr/>
          </p:nvSpPr>
          <p:spPr>
            <a:xfrm>
              <a:off x="5564697" y="3785603"/>
              <a:ext cx="1486940" cy="751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7030A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750 m</a:t>
              </a:r>
              <a:endPara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18"/>
          <p:cNvGrpSpPr/>
          <p:nvPr/>
        </p:nvGrpSpPr>
        <p:grpSpPr bwMode="auto">
          <a:xfrm>
            <a:off x="2488731" y="541973"/>
            <a:ext cx="1525530" cy="423517"/>
            <a:chOff x="2094735" y="684067"/>
            <a:chExt cx="1906600" cy="564688"/>
          </a:xfrm>
        </p:grpSpPr>
        <p:sp>
          <p:nvSpPr>
            <p:cNvPr id="40" name="圆角矩形 39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4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6" grpId="0" bldLvl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圆角矩形标注 11"/>
          <p:cNvSpPr/>
          <p:nvPr/>
        </p:nvSpPr>
        <p:spPr>
          <a:xfrm rot="19920000">
            <a:off x="6131891" y="3586077"/>
            <a:ext cx="2971637" cy="913328"/>
          </a:xfrm>
          <a:prstGeom prst="wedgeRoundRectCallout">
            <a:avLst>
              <a:gd name="adj1" fmla="val -92060"/>
              <a:gd name="adj2" fmla="val -165128"/>
              <a:gd name="adj3" fmla="val 16667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563C1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代入数据，求出结果。数字后面要有单位。</a:t>
            </a:r>
          </a:p>
        </p:txBody>
      </p:sp>
      <p:sp>
        <p:nvSpPr>
          <p:cNvPr id="5127" name="圆角矩形标注 9"/>
          <p:cNvSpPr/>
          <p:nvPr/>
        </p:nvSpPr>
        <p:spPr>
          <a:xfrm>
            <a:off x="6250782" y="1707357"/>
            <a:ext cx="2044541" cy="442436"/>
          </a:xfrm>
          <a:prstGeom prst="wedgeRoundRectCallout">
            <a:avLst>
              <a:gd name="adj1" fmla="val -93836"/>
              <a:gd name="adj2" fmla="val 75691"/>
              <a:gd name="adj3" fmla="val 16667"/>
            </a:avLst>
          </a:prstGeom>
          <a:solidFill>
            <a:srgbClr val="BBE0E3"/>
          </a:solidFill>
          <a:ln w="254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563C1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必要的说明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0721" y="4459717"/>
            <a:ext cx="4785605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答：刘翔的平均速度是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8.52 m/s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5124" name="TextBox 4"/>
          <p:cNvSpPr txBox="1"/>
          <p:nvPr/>
        </p:nvSpPr>
        <p:spPr>
          <a:xfrm>
            <a:off x="177165" y="804862"/>
            <a:ext cx="8768239" cy="991553"/>
          </a:xfrm>
          <a:prstGeom prst="rect">
            <a:avLst/>
          </a:prstGeom>
          <a:noFill/>
          <a:ln w="254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优秀运动员刘翔在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年雅典奥运会上勇夺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110 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跨栏金牌并打破奥运会纪录，成绩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12.91s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。他的平均速度是多少？</a:t>
            </a:r>
          </a:p>
        </p:txBody>
      </p:sp>
      <p:sp>
        <p:nvSpPr>
          <p:cNvPr id="5125" name="TextBox 5"/>
          <p:cNvSpPr txBox="1"/>
          <p:nvPr/>
        </p:nvSpPr>
        <p:spPr>
          <a:xfrm>
            <a:off x="776071" y="2208252"/>
            <a:ext cx="7900988" cy="991553"/>
          </a:xfrm>
          <a:prstGeom prst="rect">
            <a:avLst/>
          </a:prstGeom>
          <a:noFill/>
          <a:ln w="254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刘翔在运动过程中通过的路程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=110 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，所用时间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=12.91 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，利用公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式           计算他的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平均速度为：</a:t>
            </a:r>
          </a:p>
        </p:txBody>
      </p:sp>
      <p:sp>
        <p:nvSpPr>
          <p:cNvPr id="5126" name="TextBox 7"/>
          <p:cNvSpPr txBox="1"/>
          <p:nvPr/>
        </p:nvSpPr>
        <p:spPr>
          <a:xfrm>
            <a:off x="-1666" y="2276430"/>
            <a:ext cx="1084659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　　</a:t>
            </a:r>
            <a:r>
              <a:rPr lang="zh-CN" altLang="en-US" sz="2400" b="1" dirty="0">
                <a:solidFill>
                  <a:srgbClr val="190EB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dirty="0">
                <a:solidFill>
                  <a:srgbClr val="190EB2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5128" name="圆角矩形标注 10"/>
          <p:cNvSpPr/>
          <p:nvPr/>
        </p:nvSpPr>
        <p:spPr>
          <a:xfrm rot="1157299">
            <a:off x="206693" y="3372803"/>
            <a:ext cx="1752600" cy="472440"/>
          </a:xfrm>
          <a:prstGeom prst="wedgeRoundRectCallout">
            <a:avLst>
              <a:gd name="adj1" fmla="val 79380"/>
              <a:gd name="adj2" fmla="val -76957"/>
              <a:gd name="adj3" fmla="val 16667"/>
            </a:avLst>
          </a:prstGeom>
          <a:solidFill>
            <a:srgbClr val="BBE0E3"/>
          </a:solidFill>
          <a:ln w="254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563C1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所用公式</a:t>
            </a:r>
          </a:p>
        </p:txBody>
      </p:sp>
      <p:sp>
        <p:nvSpPr>
          <p:cNvPr id="5131" name="圆角矩形 5130"/>
          <p:cNvSpPr/>
          <p:nvPr/>
        </p:nvSpPr>
        <p:spPr>
          <a:xfrm>
            <a:off x="476034" y="2294453"/>
            <a:ext cx="8258175" cy="864394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436422"/>
              </p:ext>
            </p:extLst>
          </p:nvPr>
        </p:nvGraphicFramePr>
        <p:xfrm>
          <a:off x="2586999" y="3211461"/>
          <a:ext cx="772478" cy="854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8" r:id="rId3" imgW="355600" imgH="393700" progId="Equation.KSEE3">
                  <p:embed/>
                </p:oleObj>
              </mc:Choice>
              <mc:Fallback>
                <p:oleObj r:id="rId3" imgW="355600" imgH="393700" progId="Equation.KSEE3">
                  <p:embed/>
                  <p:pic>
                    <p:nvPicPr>
                      <p:cNvPr id="0" name="对象 1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86999" y="3211461"/>
                        <a:ext cx="772478" cy="854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150099"/>
              </p:ext>
            </p:extLst>
          </p:nvPr>
        </p:nvGraphicFramePr>
        <p:xfrm>
          <a:off x="3292325" y="3178600"/>
          <a:ext cx="1317308" cy="887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9" r:id="rId5" imgW="584200" imgH="393700" progId="Equation.KSEE3">
                  <p:embed/>
                </p:oleObj>
              </mc:Choice>
              <mc:Fallback>
                <p:oleObj r:id="rId5" imgW="584200" imgH="393700" progId="Equation.KSEE3">
                  <p:embed/>
                  <p:pic>
                    <p:nvPicPr>
                      <p:cNvPr id="0" name="对象 2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92325" y="3178600"/>
                        <a:ext cx="1317308" cy="887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684817"/>
              </p:ext>
            </p:extLst>
          </p:nvPr>
        </p:nvGraphicFramePr>
        <p:xfrm>
          <a:off x="4609633" y="3406724"/>
          <a:ext cx="1697831" cy="431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0" r:id="rId7" imgW="698500" imgH="177165" progId="Equation.KSEE3">
                  <p:embed/>
                </p:oleObj>
              </mc:Choice>
              <mc:Fallback>
                <p:oleObj r:id="rId7" imgW="698500" imgH="177165" progId="Equation.KSEE3">
                  <p:embed/>
                  <p:pic>
                    <p:nvPicPr>
                      <p:cNvPr id="0" name="对象 4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09633" y="3406724"/>
                        <a:ext cx="1697831" cy="431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070001"/>
              </p:ext>
            </p:extLst>
          </p:nvPr>
        </p:nvGraphicFramePr>
        <p:xfrm>
          <a:off x="3640514" y="2549730"/>
          <a:ext cx="614363" cy="679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1" r:id="rId9" imgW="355600" imgH="393700" progId="Equation.KSEE3">
                  <p:embed/>
                </p:oleObj>
              </mc:Choice>
              <mc:Fallback>
                <p:oleObj r:id="rId9" imgW="355600" imgH="393700" progId="Equation.KSEE3">
                  <p:embed/>
                  <p:pic>
                    <p:nvPicPr>
                      <p:cNvPr id="0" name="对象 6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40514" y="2549730"/>
                        <a:ext cx="614363" cy="6796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  <p:bldP spid="5127" grpId="0" animBg="1"/>
      <p:bldP spid="13" grpId="0"/>
      <p:bldP spid="5125" grpId="0"/>
      <p:bldP spid="5126" grpId="0"/>
      <p:bldP spid="5128" grpId="0" animBg="1"/>
      <p:bldP spid="51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440" y="692980"/>
            <a:ext cx="8442960" cy="192642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机沿直线，快慢不变地飞行了15min，通过的路程是270km，则它的飞行速度是多少km/h，合多少m/s？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7690" y="2779203"/>
            <a:ext cx="8576310" cy="191590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解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飞机飞行的时间：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=15min=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0.25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h，</a:t>
            </a: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则它的飞行速度：                                                              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826144"/>
              </p:ext>
            </p:extLst>
          </p:nvPr>
        </p:nvGraphicFramePr>
        <p:xfrm>
          <a:off x="3054872" y="3616587"/>
          <a:ext cx="5712619" cy="947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9" r:id="rId3" imgW="2374265" imgH="393700" progId="Equation.KSEE3">
                  <p:embed/>
                </p:oleObj>
              </mc:Choice>
              <mc:Fallback>
                <p:oleObj r:id="rId3" imgW="2374265" imgH="393700" progId="Equation.KSEE3">
                  <p:embed/>
                  <p:pic>
                    <p:nvPicPr>
                      <p:cNvPr id="0" name="对象 3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54872" y="3616587"/>
                        <a:ext cx="5712619" cy="9472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Box 1"/>
          <p:cNvSpPr txBox="1"/>
          <p:nvPr/>
        </p:nvSpPr>
        <p:spPr>
          <a:xfrm>
            <a:off x="571262" y="479848"/>
            <a:ext cx="8392478" cy="1280094"/>
          </a:xfrm>
          <a:prstGeom prst="rect">
            <a:avLst/>
          </a:prstGeom>
          <a:noFill/>
          <a:ln w="254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明在跑百米时，前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 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用时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 s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 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用时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 s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，小明前、后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 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及百米全程的平均速度各是多少？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061" y="3389471"/>
            <a:ext cx="8574881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小明前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50 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路程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=50 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，用时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=6 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，后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50 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路程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=50 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，用时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=7 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，全程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=100 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，用时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i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12</a:t>
            </a:r>
            <a:r>
              <a:rPr lang="en-US" altLang="zh-CN" sz="2400" b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。根据公式和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题意可得：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162" name="矩形 6161"/>
          <p:cNvSpPr/>
          <p:nvPr/>
        </p:nvSpPr>
        <p:spPr>
          <a:xfrm>
            <a:off x="744856" y="1804512"/>
            <a:ext cx="1066639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分析：</a:t>
            </a:r>
          </a:p>
        </p:txBody>
      </p:sp>
      <p:grpSp>
        <p:nvGrpSpPr>
          <p:cNvPr id="6166" name="组合 6165"/>
          <p:cNvGrpSpPr/>
          <p:nvPr/>
        </p:nvGrpSpPr>
        <p:grpSpPr>
          <a:xfrm>
            <a:off x="2441825" y="1806720"/>
            <a:ext cx="4252310" cy="1670947"/>
            <a:chOff x="1291" y="1736"/>
            <a:chExt cx="3267" cy="1527"/>
          </a:xfrm>
        </p:grpSpPr>
        <p:sp>
          <p:nvSpPr>
            <p:cNvPr id="6151" name="直接连接符 6150"/>
            <p:cNvSpPr/>
            <p:nvPr/>
          </p:nvSpPr>
          <p:spPr>
            <a:xfrm>
              <a:off x="1292" y="2522"/>
              <a:ext cx="3266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52" name="直接连接符 6151"/>
            <p:cNvSpPr/>
            <p:nvPr/>
          </p:nvSpPr>
          <p:spPr>
            <a:xfrm>
              <a:off x="1292" y="2386"/>
              <a:ext cx="0" cy="13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53" name="直接连接符 6152"/>
            <p:cNvSpPr/>
            <p:nvPr/>
          </p:nvSpPr>
          <p:spPr>
            <a:xfrm>
              <a:off x="2925" y="2386"/>
              <a:ext cx="0" cy="13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54" name="直接连接符 6153"/>
            <p:cNvSpPr/>
            <p:nvPr/>
          </p:nvSpPr>
          <p:spPr>
            <a:xfrm>
              <a:off x="4558" y="2386"/>
              <a:ext cx="0" cy="136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57" name="矩形 6156"/>
            <p:cNvSpPr/>
            <p:nvPr/>
          </p:nvSpPr>
          <p:spPr>
            <a:xfrm>
              <a:off x="1791" y="1736"/>
              <a:ext cx="632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仿宋" panose="02010609060101010101" charset="-122"/>
                  <a:cs typeface="Times New Roman" panose="02020603050405020304" pitchFamily="18" charset="0"/>
                </a:rPr>
                <a:t>50 m</a:t>
              </a:r>
              <a:endPara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158" name="矩形 6157"/>
            <p:cNvSpPr/>
            <p:nvPr/>
          </p:nvSpPr>
          <p:spPr>
            <a:xfrm>
              <a:off x="3469" y="1736"/>
              <a:ext cx="632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仿宋" panose="02010609060101010101" charset="-122"/>
                  <a:cs typeface="Times New Roman" panose="02020603050405020304" pitchFamily="18" charset="0"/>
                </a:rPr>
                <a:t>50 m</a:t>
              </a:r>
              <a:endPara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159" name="矩形 6158"/>
            <p:cNvSpPr/>
            <p:nvPr/>
          </p:nvSpPr>
          <p:spPr>
            <a:xfrm>
              <a:off x="1857" y="2181"/>
              <a:ext cx="503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仿宋" panose="02010609060101010101" charset="-122"/>
                  <a:cs typeface="Times New Roman" panose="02020603050405020304" pitchFamily="18" charset="0"/>
                </a:rPr>
                <a:t>6 s</a:t>
              </a:r>
            </a:p>
          </p:txBody>
        </p:sp>
        <p:sp>
          <p:nvSpPr>
            <p:cNvPr id="6160" name="矩形 6159"/>
            <p:cNvSpPr/>
            <p:nvPr/>
          </p:nvSpPr>
          <p:spPr>
            <a:xfrm>
              <a:off x="3523" y="2158"/>
              <a:ext cx="503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仿宋" panose="02010609060101010101" charset="-122"/>
                  <a:cs typeface="Times New Roman" panose="02020603050405020304" pitchFamily="18" charset="0"/>
                </a:rPr>
                <a:t>7 s</a:t>
              </a:r>
            </a:p>
          </p:txBody>
        </p:sp>
        <p:grpSp>
          <p:nvGrpSpPr>
            <p:cNvPr id="6165" name="组合 6164"/>
            <p:cNvGrpSpPr/>
            <p:nvPr/>
          </p:nvGrpSpPr>
          <p:grpSpPr>
            <a:xfrm>
              <a:off x="1291" y="2069"/>
              <a:ext cx="3267" cy="1194"/>
              <a:chOff x="1291" y="2069"/>
              <a:chExt cx="3267" cy="1194"/>
            </a:xfrm>
          </p:grpSpPr>
          <p:sp>
            <p:nvSpPr>
              <p:cNvPr id="6155" name="左大括号 6154"/>
              <p:cNvSpPr/>
              <p:nvPr/>
            </p:nvSpPr>
            <p:spPr>
              <a:xfrm rot="5400000">
                <a:off x="1950" y="1411"/>
                <a:ext cx="272" cy="1588"/>
              </a:xfrm>
              <a:prstGeom prst="leftBrace">
                <a:avLst>
                  <a:gd name="adj1" fmla="val 48651"/>
                  <a:gd name="adj2" fmla="val 50000"/>
                </a:avLst>
              </a:prstGeom>
              <a:noFill/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仿宋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56" name="左大括号 6155"/>
              <p:cNvSpPr/>
              <p:nvPr/>
            </p:nvSpPr>
            <p:spPr>
              <a:xfrm rot="5400000">
                <a:off x="3628" y="1411"/>
                <a:ext cx="272" cy="1588"/>
              </a:xfrm>
              <a:prstGeom prst="leftBrace">
                <a:avLst>
                  <a:gd name="adj1" fmla="val 48651"/>
                  <a:gd name="adj2" fmla="val 50000"/>
                </a:avLst>
              </a:prstGeom>
              <a:noFill/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仿宋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63" name="左大括号 6162"/>
              <p:cNvSpPr/>
              <p:nvPr/>
            </p:nvSpPr>
            <p:spPr>
              <a:xfrm rot="-5400000" flipV="1">
                <a:off x="2766" y="1093"/>
                <a:ext cx="272" cy="3221"/>
              </a:xfrm>
              <a:prstGeom prst="leftBrace">
                <a:avLst>
                  <a:gd name="adj1" fmla="val 98682"/>
                  <a:gd name="adj2" fmla="val 50000"/>
                </a:avLst>
              </a:prstGeom>
              <a:noFill/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仿宋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64" name="矩形 6163"/>
              <p:cNvSpPr/>
              <p:nvPr/>
            </p:nvSpPr>
            <p:spPr>
              <a:xfrm>
                <a:off x="2562" y="2841"/>
                <a:ext cx="630" cy="4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defRPr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仿宋" panose="02010609060101010101" charset="-122"/>
                    <a:cs typeface="Times New Roman" panose="02020603050405020304" pitchFamily="18" charset="0"/>
                  </a:rPr>
                  <a:t>全程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1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143" y="621031"/>
            <a:ext cx="8387239" cy="53006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想想议议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运动是有快慢的，那怎样判断物体运动的快慢呢？</a:t>
            </a:r>
          </a:p>
        </p:txBody>
      </p:sp>
      <p:pic>
        <p:nvPicPr>
          <p:cNvPr id="13318" name="Picture 6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4255" y="1317508"/>
            <a:ext cx="4381471" cy="33346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820667" y="1317508"/>
            <a:ext cx="837045" cy="3535852"/>
            <a:chOff x="464930" y="1150512"/>
            <a:chExt cx="837045" cy="3535852"/>
          </a:xfrm>
        </p:grpSpPr>
        <p:sp>
          <p:nvSpPr>
            <p:cNvPr id="12" name="右箭头标注 11"/>
            <p:cNvSpPr/>
            <p:nvPr/>
          </p:nvSpPr>
          <p:spPr>
            <a:xfrm>
              <a:off x="464930" y="1150512"/>
              <a:ext cx="837045" cy="3535852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24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531473" y="1666152"/>
              <a:ext cx="400110" cy="301798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324"/>
              <a:r>
                <a:rPr lang="zh-CN" altLang="en-US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片演示物体运动的快慢</a:t>
              </a:r>
              <a:endParaRPr lang="zh-CN" altLang="en-US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矩形 32773"/>
          <p:cNvSpPr/>
          <p:nvPr/>
        </p:nvSpPr>
        <p:spPr>
          <a:xfrm>
            <a:off x="1413510" y="881801"/>
            <a:ext cx="2376488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50 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平均速度：</a:t>
            </a:r>
          </a:p>
        </p:txBody>
      </p:sp>
      <p:sp>
        <p:nvSpPr>
          <p:cNvPr id="32775" name="矩形 32774"/>
          <p:cNvSpPr/>
          <p:nvPr/>
        </p:nvSpPr>
        <p:spPr>
          <a:xfrm>
            <a:off x="1413510" y="1861801"/>
            <a:ext cx="261699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50 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平均速度：</a:t>
            </a:r>
          </a:p>
        </p:txBody>
      </p:sp>
      <p:sp>
        <p:nvSpPr>
          <p:cNvPr id="32776" name="矩形 32775"/>
          <p:cNvSpPr/>
          <p:nvPr/>
        </p:nvSpPr>
        <p:spPr>
          <a:xfrm>
            <a:off x="1554316" y="3676327"/>
            <a:ext cx="226814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全程平均速度：</a:t>
            </a:r>
          </a:p>
        </p:txBody>
      </p:sp>
      <p:sp>
        <p:nvSpPr>
          <p:cNvPr id="32777" name="矩形 32776"/>
          <p:cNvSpPr/>
          <p:nvPr/>
        </p:nvSpPr>
        <p:spPr>
          <a:xfrm>
            <a:off x="2223135" y="2759771"/>
            <a:ext cx="15668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全程时间：</a:t>
            </a: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extLst/>
          </p:nvPr>
        </p:nvGraphicFramePr>
        <p:xfrm>
          <a:off x="4652469" y="821856"/>
          <a:ext cx="789623" cy="679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3" r:id="rId3" imgW="457200" imgH="393480" progId="">
                  <p:embed/>
                </p:oleObj>
              </mc:Choice>
              <mc:Fallback>
                <p:oleObj r:id="rId3" imgW="457200" imgH="3934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2469" y="821856"/>
                        <a:ext cx="789623" cy="6796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>
            <p:extLst/>
          </p:nvPr>
        </p:nvGraphicFramePr>
        <p:xfrm>
          <a:off x="5551812" y="1005027"/>
          <a:ext cx="1074420" cy="306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4" r:id="rId5" imgW="622080" imgH="177480" progId="">
                  <p:embed/>
                </p:oleObj>
              </mc:Choice>
              <mc:Fallback>
                <p:oleObj r:id="rId5" imgW="622080" imgH="1774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1812" y="1005027"/>
                        <a:ext cx="1074420" cy="306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>
            <p:extLst/>
          </p:nvPr>
        </p:nvGraphicFramePr>
        <p:xfrm>
          <a:off x="4681978" y="1712259"/>
          <a:ext cx="789623" cy="679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5" r:id="rId7" imgW="457200" imgH="393480" progId="">
                  <p:embed/>
                </p:oleObj>
              </mc:Choice>
              <mc:Fallback>
                <p:oleObj r:id="rId7" imgW="457200" imgH="3934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1978" y="1712259"/>
                        <a:ext cx="789623" cy="6796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>
            <p:extLst/>
          </p:nvPr>
        </p:nvGraphicFramePr>
        <p:xfrm>
          <a:off x="5543038" y="1927524"/>
          <a:ext cx="1074420" cy="306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6" r:id="rId9" imgW="622080" imgH="177480" progId="">
                  <p:embed/>
                </p:oleObj>
              </mc:Choice>
              <mc:Fallback>
                <p:oleObj r:id="rId9" imgW="622080" imgH="1774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3038" y="1927524"/>
                        <a:ext cx="1074420" cy="306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0"/>
          </p:cNvPr>
          <p:cNvGraphicFramePr>
            <a:graphicFrameLocks noChangeAspect="1"/>
          </p:cNvGraphicFramePr>
          <p:nvPr>
            <p:extLst/>
          </p:nvPr>
        </p:nvGraphicFramePr>
        <p:xfrm>
          <a:off x="3910965" y="2790965"/>
          <a:ext cx="1091089" cy="376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" r:id="rId11" imgW="558720" imgH="215640" progId="">
                  <p:embed/>
                </p:oleObj>
              </mc:Choice>
              <mc:Fallback>
                <p:oleObj r:id="rId11" imgW="558720" imgH="2156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0965" y="2790965"/>
                        <a:ext cx="1091089" cy="3767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>
            <p:extLst/>
          </p:nvPr>
        </p:nvGraphicFramePr>
        <p:xfrm>
          <a:off x="3954616" y="3555359"/>
          <a:ext cx="614363" cy="679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" r:id="rId13" imgW="355320" imgH="393480" progId="">
                  <p:embed/>
                </p:oleObj>
              </mc:Choice>
              <mc:Fallback>
                <p:oleObj r:id="rId13" imgW="355320" imgH="3934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4616" y="3555359"/>
                        <a:ext cx="614363" cy="6796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0"/>
          </p:cNvPr>
          <p:cNvGraphicFramePr>
            <a:graphicFrameLocks noChangeAspect="1"/>
          </p:cNvGraphicFramePr>
          <p:nvPr>
            <p:extLst/>
          </p:nvPr>
        </p:nvGraphicFramePr>
        <p:xfrm>
          <a:off x="4545881" y="3555359"/>
          <a:ext cx="921544" cy="679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" r:id="rId15" imgW="533160" imgH="393480" progId="">
                  <p:embed/>
                </p:oleObj>
              </mc:Choice>
              <mc:Fallback>
                <p:oleObj r:id="rId15" imgW="533160" imgH="3934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5881" y="3555359"/>
                        <a:ext cx="921544" cy="6796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0"/>
          </p:cNvPr>
          <p:cNvGraphicFramePr>
            <a:graphicFrameLocks noChangeAspect="1"/>
          </p:cNvGraphicFramePr>
          <p:nvPr>
            <p:extLst/>
          </p:nvPr>
        </p:nvGraphicFramePr>
        <p:xfrm>
          <a:off x="5401463" y="3712998"/>
          <a:ext cx="1074420" cy="306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r:id="rId17" imgW="622080" imgH="177480" progId="">
                  <p:embed/>
                </p:oleObj>
              </mc:Choice>
              <mc:Fallback>
                <p:oleObj r:id="rId17" imgW="622080" imgH="1774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1463" y="3712998"/>
                        <a:ext cx="1074420" cy="306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0"/>
          </p:cNvPr>
          <p:cNvGraphicFramePr>
            <a:graphicFrameLocks noChangeAspect="1"/>
          </p:cNvGraphicFramePr>
          <p:nvPr>
            <p:extLst/>
          </p:nvPr>
        </p:nvGraphicFramePr>
        <p:xfrm>
          <a:off x="4951572" y="2851449"/>
          <a:ext cx="1316831" cy="255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1" r:id="rId19" imgW="914400" imgH="177480" progId="">
                  <p:embed/>
                </p:oleObj>
              </mc:Choice>
              <mc:Fallback>
                <p:oleObj r:id="rId19" imgW="914400" imgH="1774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1572" y="2851449"/>
                        <a:ext cx="1316831" cy="2552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3978520" y="816432"/>
            <a:ext cx="700564" cy="745331"/>
            <a:chOff x="3978520" y="816432"/>
            <a:chExt cx="700564" cy="745331"/>
          </a:xfrm>
        </p:grpSpPr>
        <p:graphicFrame>
          <p:nvGraphicFramePr>
            <p:cNvPr id="2" name="对象 1">
              <a:hlinkClick r:id="" action="ppaction://ole?verb=0"/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3978520" y="816432"/>
            <a:ext cx="700564" cy="7453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22" r:id="rId21" imgW="406080" imgH="431640" progId="">
                    <p:embed/>
                  </p:oleObj>
                </mc:Choice>
                <mc:Fallback>
                  <p:oleObj r:id="rId21" imgW="406080" imgH="43164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78520" y="816432"/>
                          <a:ext cx="700564" cy="74533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TextBox 18"/>
            <p:cNvSpPr txBox="1"/>
            <p:nvPr/>
          </p:nvSpPr>
          <p:spPr>
            <a:xfrm>
              <a:off x="4003965" y="1073731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57840" y="1712259"/>
            <a:ext cx="724376" cy="745331"/>
            <a:chOff x="3957840" y="1712259"/>
            <a:chExt cx="724376" cy="745331"/>
          </a:xfrm>
        </p:grpSpPr>
        <p:graphicFrame>
          <p:nvGraphicFramePr>
            <p:cNvPr id="7" name="对象 6">
              <a:hlinkClick r:id="" action="ppaction://ole?verb=0"/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3957840" y="1712259"/>
            <a:ext cx="724376" cy="7453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23" r:id="rId23" imgW="419040" imgH="431640" progId="">
                    <p:embed/>
                  </p:oleObj>
                </mc:Choice>
                <mc:Fallback>
                  <p:oleObj r:id="rId23" imgW="419040" imgH="43164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57840" y="1712259"/>
                          <a:ext cx="724376" cy="74533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3990109" y="1995055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en-US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771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75" grpId="0"/>
      <p:bldP spid="32776" grpId="0"/>
      <p:bldP spid="327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9423" y="1326227"/>
            <a:ext cx="8027378" cy="265457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明骑自行车的平均速度为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4m/s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，其物理意义是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_____________________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，小明从家到学校骑了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10min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，则小明家到学校的距离约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___________m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9423" y="2088406"/>
            <a:ext cx="3836205" cy="93102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每秒通过的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程为4米</a:t>
            </a:r>
          </a:p>
          <a:p>
            <a:pPr>
              <a:defRPr/>
            </a:pP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46245" y="2743318"/>
            <a:ext cx="856645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2400</a:t>
            </a:r>
          </a:p>
        </p:txBody>
      </p:sp>
      <p:grpSp>
        <p:nvGrpSpPr>
          <p:cNvPr id="23" name="组合 3"/>
          <p:cNvGrpSpPr/>
          <p:nvPr/>
        </p:nvGrpSpPr>
        <p:grpSpPr bwMode="auto">
          <a:xfrm>
            <a:off x="3255473" y="714588"/>
            <a:ext cx="2480310" cy="477175"/>
            <a:chOff x="5083" y="1140"/>
            <a:chExt cx="3905" cy="751"/>
          </a:xfrm>
        </p:grpSpPr>
        <p:grpSp>
          <p:nvGrpSpPr>
            <p:cNvPr id="2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缺角矩形 35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缺角矩形 36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9423" y="1357867"/>
            <a:ext cx="8027378" cy="200824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个做匀速直线运动的物体在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1min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内通过了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300m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的路程，它运动的速度是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_____m/s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，这个物体在前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10s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内的速度是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_____m/s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94158" y="2169369"/>
            <a:ext cx="318036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5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50848" y="2763433"/>
            <a:ext cx="318036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5</a:t>
            </a:r>
          </a:p>
        </p:txBody>
      </p:sp>
      <p:grpSp>
        <p:nvGrpSpPr>
          <p:cNvPr id="23" name="组合 3"/>
          <p:cNvGrpSpPr/>
          <p:nvPr/>
        </p:nvGrpSpPr>
        <p:grpSpPr bwMode="auto">
          <a:xfrm>
            <a:off x="3255473" y="746228"/>
            <a:ext cx="2480310" cy="477175"/>
            <a:chOff x="5083" y="1140"/>
            <a:chExt cx="3905" cy="751"/>
          </a:xfrm>
        </p:grpSpPr>
        <p:grpSp>
          <p:nvGrpSpPr>
            <p:cNvPr id="2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缺角矩形 35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缺角矩形 36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6347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09431" y="1086176"/>
            <a:ext cx="8174084" cy="330090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聪坐在一辆行驶在平直公路上的车里，车运动的快慢是变化的，小聪用手表计时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为3min，还知道这段时间内汽车通过的路程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为4km，则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/h，这个物理量反映了车在这段时间内的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34068" y="2471170"/>
            <a:ext cx="1457873" cy="49962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80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33483" y="3710951"/>
            <a:ext cx="2431478" cy="49526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平均快慢程度</a:t>
            </a:r>
          </a:p>
        </p:txBody>
      </p:sp>
      <p:grpSp>
        <p:nvGrpSpPr>
          <p:cNvPr id="23" name="组合 3"/>
          <p:cNvGrpSpPr/>
          <p:nvPr/>
        </p:nvGrpSpPr>
        <p:grpSpPr bwMode="auto">
          <a:xfrm>
            <a:off x="3331845" y="609001"/>
            <a:ext cx="2480310" cy="477175"/>
            <a:chOff x="5083" y="1140"/>
            <a:chExt cx="3905" cy="751"/>
          </a:xfrm>
        </p:grpSpPr>
        <p:grpSp>
          <p:nvGrpSpPr>
            <p:cNvPr id="2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缺角矩形 35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缺角矩形 36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0454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4798" y="1196231"/>
            <a:ext cx="8737283" cy="33932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双休日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自驾车外出郊游．在行驶的过程中，善于观察的小唐同学看到汽车上有个显示速度和路程的表盘，示数如图甲所示．该车匀速行驶了一段时间后，表盘示数如图乙所示，则汽车在这段路程中行驶的速度为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行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驶的路程为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，行驶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段时间为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106" y="2813472"/>
            <a:ext cx="4046976" cy="22007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64012" y="2919904"/>
            <a:ext cx="1134904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50km/h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39519" y="3971584"/>
            <a:ext cx="1134904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39277" y="3476166"/>
            <a:ext cx="1063943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</a:p>
        </p:txBody>
      </p:sp>
      <p:grpSp>
        <p:nvGrpSpPr>
          <p:cNvPr id="16" name="组合 3"/>
          <p:cNvGrpSpPr/>
          <p:nvPr/>
        </p:nvGrpSpPr>
        <p:grpSpPr bwMode="auto">
          <a:xfrm>
            <a:off x="3331845" y="609001"/>
            <a:ext cx="2480310" cy="477175"/>
            <a:chOff x="5083" y="1140"/>
            <a:chExt cx="3905" cy="751"/>
          </a:xfrm>
        </p:grpSpPr>
        <p:grpSp>
          <p:nvGrpSpPr>
            <p:cNvPr id="17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缺角矩形 21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缺角矩形 22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129540" y="878169"/>
            <a:ext cx="8749189" cy="433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78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图，沿同一条直线向东运动的物体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，其运动相对同一参考点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的距离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随时间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以下说法正确的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78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两物体由同一位置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点开始运动，但物体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迟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才开始运动；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78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时刻，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点，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在距离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处；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78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从第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开始，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sz="2400" b="1" baseline="-25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sz="2400" b="1" baseline="-250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末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相遇；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78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④5s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内，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的平均速度相等．</a:t>
            </a:r>
          </a:p>
          <a:p>
            <a:pPr>
              <a:lnSpc>
                <a:spcPts val="378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．只有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①④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正确    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．只有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③④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正确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ts val="3780"/>
              </a:lnSpc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．只有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①③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正确    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．只有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②③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正确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254" y="2619302"/>
            <a:ext cx="3303746" cy="2073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202726" y="1383296"/>
            <a:ext cx="361317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3263979" y="464461"/>
            <a:ext cx="2480310" cy="477175"/>
            <a:chOff x="5083" y="1140"/>
            <a:chExt cx="3905" cy="751"/>
          </a:xfrm>
        </p:grpSpPr>
        <p:grpSp>
          <p:nvGrpSpPr>
            <p:cNvPr id="15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7" name="缺角矩形 16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7825" y="1024410"/>
            <a:ext cx="8624290" cy="393005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课外活动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时，小明和小刚在操场上沿直线跑道跑步，如图所示是他们通过的路程随时间变化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则下列说法正确的是（　　）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A．前2s内，小刚跑得较快 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B．两人都做变速运动 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C．两人都做匀速直线运动 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D．全程中，小刚的平均速度大于小明的平均速度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44635" y="2168955"/>
            <a:ext cx="504920" cy="5001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685" y="2263580"/>
            <a:ext cx="2219849" cy="1972477"/>
          </a:xfrm>
          <a:prstGeom prst="rect">
            <a:avLst/>
          </a:prstGeom>
        </p:spPr>
      </p:pic>
      <p:grpSp>
        <p:nvGrpSpPr>
          <p:cNvPr id="18" name="组合 3"/>
          <p:cNvGrpSpPr/>
          <p:nvPr/>
        </p:nvGrpSpPr>
        <p:grpSpPr bwMode="auto">
          <a:xfrm>
            <a:off x="3263979" y="464461"/>
            <a:ext cx="2480310" cy="477175"/>
            <a:chOff x="5083" y="1140"/>
            <a:chExt cx="3905" cy="751"/>
          </a:xfrm>
        </p:grpSpPr>
        <p:grpSp>
          <p:nvGrpSpPr>
            <p:cNvPr id="19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1" name="缺角矩形 20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缺角矩形 21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缺角矩形 22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" name="TextBox 19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0671" y="1308445"/>
            <a:ext cx="8162505" cy="321908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7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图是某汽车通过一平直公路时记录的v-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t图像，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甲、乙、丙、丁四个过程中，汽车做匀速直线运动的是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A．甲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．乙    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．丙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D．丁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125" y="2630402"/>
            <a:ext cx="2660309" cy="21208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89973" y="2698697"/>
            <a:ext cx="343684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10" name="组合 3"/>
          <p:cNvGrpSpPr/>
          <p:nvPr/>
        </p:nvGrpSpPr>
        <p:grpSpPr bwMode="auto">
          <a:xfrm>
            <a:off x="3263979" y="596341"/>
            <a:ext cx="2480310" cy="477175"/>
            <a:chOff x="5083" y="1140"/>
            <a:chExt cx="3905" cy="751"/>
          </a:xfrm>
        </p:grpSpPr>
        <p:grpSp>
          <p:nvGrpSpPr>
            <p:cNvPr id="11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3" name="缺角矩形 12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缺角矩形 15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473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343" y="1006600"/>
            <a:ext cx="8748713" cy="413099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2018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年10月24日，被外媒冠以“中国奇迹”之称的“超级工程”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港珠澳大桥正式通车。如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示，是港珠澳大桥的限速牌。港珠澳大桥全长55km，其中，粤港澳三地共同建设的主体工程长约29.6km，由长达22.9km的桥梁工程和6.7km的海底沉管隧道组成。则：</a:t>
            </a:r>
          </a:p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1）一辆小客车匀速通过大桥用时</a:t>
            </a: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37.5min，请通过计算判断该辆客车</a:t>
            </a: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是否超速；</a:t>
            </a:r>
          </a:p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2）若某车队以20m/s的速度完全</a:t>
            </a: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通过海底沉管隧道用时6min，则该</a:t>
            </a: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车队的长度为多少m？</a:t>
            </a:r>
          </a:p>
        </p:txBody>
      </p:sp>
      <p:grpSp>
        <p:nvGrpSpPr>
          <p:cNvPr id="29" name="组合 3"/>
          <p:cNvGrpSpPr/>
          <p:nvPr/>
        </p:nvGrpSpPr>
        <p:grpSpPr bwMode="auto">
          <a:xfrm>
            <a:off x="3170500" y="455443"/>
            <a:ext cx="2480310" cy="477175"/>
            <a:chOff x="5083" y="1140"/>
            <a:chExt cx="3905" cy="751"/>
          </a:xfrm>
        </p:grpSpPr>
        <p:grpSp>
          <p:nvGrpSpPr>
            <p:cNvPr id="30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32" name="缺角矩形 31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缺角矩形 32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缺角矩形 33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缺角矩形 35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 smtClea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能力提升题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626" y="2567353"/>
            <a:ext cx="3326427" cy="233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9603" y="714069"/>
            <a:ext cx="7526179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）小客车通过大桥的时间：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=37.5min=0.625h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，</a:t>
            </a: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小客车通过大桥的速度：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v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               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=88km/h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；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629602" y="2110810"/>
            <a:ext cx="8421053" cy="2284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因为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88km/h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＜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100km/h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所以这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辆小客车没有超速；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）由题意可知，该车队完全通过海底沉管隧道行驶的路程：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′=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′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t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′=20m/s×6×60s=7200m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，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该车队的长度为：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车队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s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′-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隧道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=7200m-6700m=500m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905635"/>
              </p:ext>
            </p:extLst>
          </p:nvPr>
        </p:nvGraphicFramePr>
        <p:xfrm>
          <a:off x="4581049" y="1271280"/>
          <a:ext cx="1345883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0" name="Equation" r:id="rId4" imgW="736560" imgH="393480" progId="Equation.DSMT4">
                  <p:embed/>
                </p:oleObj>
              </mc:Choice>
              <mc:Fallback>
                <p:oleObj name="Equation" r:id="rId4" imgW="736560" imgH="393480" progId="Equation.DSMT4">
                  <p:embed/>
                  <p:pic>
                    <p:nvPicPr>
                      <p:cNvPr id="0" name="对象 4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81049" y="1271280"/>
                        <a:ext cx="1345883" cy="719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811428" y="2629376"/>
            <a:ext cx="7344932" cy="10801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速度描述物体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的运动快慢。知道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匀速直线运动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的概念，了解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平均速度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的概念。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zh-CN" sz="28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171713" y="1302450"/>
            <a:ext cx="7152542" cy="1023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速度公式进行简单的计算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。能用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数学图像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描述物体的运动过程。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11428" y="925497"/>
            <a:ext cx="7864592" cy="3132851"/>
            <a:chOff x="106577" y="596406"/>
            <a:chExt cx="7864592" cy="3252389"/>
          </a:xfrm>
        </p:grpSpPr>
        <p:grpSp>
          <p:nvGrpSpPr>
            <p:cNvPr id="13" name="组合 14"/>
            <p:cNvGrpSpPr/>
            <p:nvPr/>
          </p:nvGrpSpPr>
          <p:grpSpPr>
            <a:xfrm>
              <a:off x="106577" y="929507"/>
              <a:ext cx="7864311" cy="2919288"/>
              <a:chOff x="481" y="728"/>
              <a:chExt cx="13973" cy="6049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481" y="6682"/>
                <a:ext cx="13414" cy="95"/>
              </a:xfrm>
              <a:prstGeom prst="straightConnector1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23"/>
              <p:cNvSpPr/>
              <p:nvPr/>
            </p:nvSpPr>
            <p:spPr>
              <a:xfrm rot="5400000" flipH="1" flipV="1">
                <a:off x="11165" y="3392"/>
                <a:ext cx="595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971169" y="596406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P18.eps" descr="id:2147509677;FounderCES"/>
          <p:cNvPicPr>
            <a:picLocks noChangeAspect="1"/>
          </p:cNvPicPr>
          <p:nvPr/>
        </p:nvPicPr>
        <p:blipFill>
          <a:blip r:embed="rId2"/>
          <a:srcRect l="3441"/>
          <a:stretch>
            <a:fillRect/>
          </a:stretch>
        </p:blipFill>
        <p:spPr>
          <a:xfrm>
            <a:off x="195849" y="734854"/>
            <a:ext cx="8874919" cy="4148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925343" y="1289271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1" y="1945912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zh-CN" sz="2400" b="1" spc="22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zh-CN" sz="2400" b="1" spc="22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215821" y="2092993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215821" y="3026979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4473893" y="1945958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225" dirty="0">
                <a:solidFill>
                  <a:srgbClr val="178AA1">
                    <a:lumMod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4473893" y="2283143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4473893" y="2879884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225" dirty="0">
                <a:solidFill>
                  <a:srgbClr val="40A693">
                    <a:lumMod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4473893" y="3182303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</a:t>
            </a:r>
            <a:r>
              <a:rPr lang="zh-CN" altLang="en-US" sz="2100" b="1" spc="113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册练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69775" y="1294082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  <a:ea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1408073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圆角矩形 2"/>
          <p:cNvSpPr/>
          <p:nvPr/>
        </p:nvSpPr>
        <p:spPr>
          <a:xfrm>
            <a:off x="1152040" y="641589"/>
            <a:ext cx="6554629" cy="1533049"/>
          </a:xfrm>
          <a:prstGeom prst="roundRect">
            <a:avLst>
              <a:gd name="adj" fmla="val 11815"/>
            </a:avLst>
          </a:prstGeom>
          <a:solidFill>
            <a:srgbClr val="BBE0E3"/>
          </a:solidFill>
          <a:ln w="76200" cap="flat" cmpd="tri">
            <a:solidFill>
              <a:srgbClr val="80008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较物体运动快慢有两种方法：</a:t>
            </a:r>
          </a:p>
          <a:p>
            <a:pPr lvl="2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相同时间比较路程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2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相同路程比较时间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1984" y="2463003"/>
            <a:ext cx="7434739" cy="992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小聪同学的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 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跑成绩为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17 s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，小明同学的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 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跑成绩为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 s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，要知道他们谁跑得快，应该怎么办？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8514" y="3852225"/>
            <a:ext cx="7833360" cy="99257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物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理学中采用了前一种，也就是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将物体运动的路程除以时间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，再进行比较。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/>
      <p:bldP spid="3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Box 1"/>
          <p:cNvSpPr txBox="1"/>
          <p:nvPr/>
        </p:nvSpPr>
        <p:spPr>
          <a:xfrm>
            <a:off x="3550271" y="614130"/>
            <a:ext cx="93535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速度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0134" y="1311819"/>
            <a:ext cx="6015108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190EB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190EB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中，把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路程与时间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之比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030" name="Rectangle 2"/>
          <p:cNvSpPr/>
          <p:nvPr/>
        </p:nvSpPr>
        <p:spPr>
          <a:xfrm>
            <a:off x="1143000" y="29104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pPr>
              <a:defRPr/>
            </a:pP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0134" y="1955721"/>
            <a:ext cx="6665927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190EB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190EB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表示速度，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表示路程，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表示时间，那么有</a:t>
            </a:r>
          </a:p>
        </p:txBody>
      </p:sp>
      <p:sp>
        <p:nvSpPr>
          <p:cNvPr id="1035" name="圆角矩形 10"/>
          <p:cNvSpPr/>
          <p:nvPr/>
        </p:nvSpPr>
        <p:spPr>
          <a:xfrm>
            <a:off x="469735" y="3423738"/>
            <a:ext cx="8251508" cy="1350169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速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度是表示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物体运动快慢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的物理量，在数值上等于物体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在单位时间内通过的路程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，这个数值越大，表示物体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运动得越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快。</a:t>
            </a:r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17499"/>
              </p:ext>
            </p:extLst>
          </p:nvPr>
        </p:nvGraphicFramePr>
        <p:xfrm>
          <a:off x="3782794" y="2465046"/>
          <a:ext cx="1085374" cy="870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" r:id="rId3" imgW="355600" imgH="393700" progId="Equation.KSEE3">
                  <p:embed/>
                </p:oleObj>
              </mc:Choice>
              <mc:Fallback>
                <p:oleObj r:id="rId3" imgW="355600" imgH="393700" progId="Equation.KSEE3">
                  <p:embed/>
                  <p:pic>
                    <p:nvPicPr>
                      <p:cNvPr id="0" name="对象 4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82794" y="2465046"/>
                        <a:ext cx="1085374" cy="870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138121" y="603409"/>
            <a:ext cx="259937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反映物体运动快慢</a:t>
            </a:r>
          </a:p>
        </p:txBody>
      </p:sp>
      <p:sp>
        <p:nvSpPr>
          <p:cNvPr id="8" name="右箭头 7"/>
          <p:cNvSpPr/>
          <p:nvPr/>
        </p:nvSpPr>
        <p:spPr>
          <a:xfrm>
            <a:off x="4325481" y="662707"/>
            <a:ext cx="717233" cy="3052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400" b="1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8"/>
          <p:cNvGrpSpPr/>
          <p:nvPr/>
        </p:nvGrpSpPr>
        <p:grpSpPr bwMode="auto">
          <a:xfrm>
            <a:off x="1907892" y="624144"/>
            <a:ext cx="1525530" cy="423517"/>
            <a:chOff x="2094735" y="684067"/>
            <a:chExt cx="1906600" cy="564688"/>
          </a:xfrm>
        </p:grpSpPr>
        <p:sp>
          <p:nvSpPr>
            <p:cNvPr id="24" name="圆角矩形 23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035" grpId="0" bldLvl="0" animBg="1"/>
      <p:bldP spid="7" grpId="0" bldLvl="0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/>
          <p:cNvSpPr txBox="1"/>
          <p:nvPr/>
        </p:nvSpPr>
        <p:spPr>
          <a:xfrm>
            <a:off x="801053" y="688972"/>
            <a:ext cx="4026694" cy="5309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srgbClr val="190EB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190EB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速度单位：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060" name="组合 2059"/>
          <p:cNvGrpSpPr/>
          <p:nvPr/>
        </p:nvGrpSpPr>
        <p:grpSpPr>
          <a:xfrm>
            <a:off x="5962174" y="849630"/>
            <a:ext cx="2822258" cy="2761513"/>
            <a:chOff x="3629" y="727"/>
            <a:chExt cx="1969" cy="2102"/>
          </a:xfrm>
        </p:grpSpPr>
        <p:pic>
          <p:nvPicPr>
            <p:cNvPr id="4" name="图片 3" descr="twl9s020128053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29" y="727"/>
              <a:ext cx="1969" cy="1600"/>
            </a:xfrm>
            <a:prstGeom prst="roundRect">
              <a:avLst>
                <a:gd name="adj" fmla="val 1144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</p:pic>
        <p:sp>
          <p:nvSpPr>
            <p:cNvPr id="2059" name="TextBox 3"/>
            <p:cNvSpPr txBox="1"/>
            <p:nvPr/>
          </p:nvSpPr>
          <p:spPr>
            <a:xfrm>
              <a:off x="4014" y="2478"/>
              <a:ext cx="1429" cy="3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汽车速度表</a:t>
              </a:r>
            </a:p>
          </p:txBody>
        </p:sp>
      </p:grp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624251" y="3540919"/>
          <a:ext cx="697230" cy="744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2" r:id="rId4" imgW="368300" imgH="393700" progId="Equation.KSEE3">
                  <p:embed/>
                </p:oleObj>
              </mc:Choice>
              <mc:Fallback>
                <p:oleObj r:id="rId4" imgW="368300" imgH="393700" progId="Equation.KSEE3">
                  <p:embed/>
                  <p:pic>
                    <p:nvPicPr>
                      <p:cNvPr id="0" name="对象 1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4251" y="3540919"/>
                        <a:ext cx="697230" cy="744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697367"/>
              </p:ext>
            </p:extLst>
          </p:nvPr>
        </p:nvGraphicFramePr>
        <p:xfrm>
          <a:off x="2321719" y="3014882"/>
          <a:ext cx="1723549" cy="1814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3" r:id="rId6" imgW="1428750" imgH="1504315" progId="Equation.KSEE3">
                  <p:embed/>
                </p:oleObj>
              </mc:Choice>
              <mc:Fallback>
                <p:oleObj r:id="rId6" imgW="1428750" imgH="1504315" progId="Equation.KSEE3">
                  <p:embed/>
                  <p:pic>
                    <p:nvPicPr>
                      <p:cNvPr id="0" name="对象 2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21719" y="3014882"/>
                        <a:ext cx="1723549" cy="18149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895827" y="3694272"/>
            <a:ext cx="806291" cy="437674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1m/s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98269" y="3694748"/>
            <a:ext cx="763905" cy="437674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km/h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65759" y="3694748"/>
            <a:ext cx="129444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=____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11993" y="3694272"/>
            <a:ext cx="60198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01053" y="2158365"/>
            <a:ext cx="4659630" cy="99155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常用单位    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km/h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 ·h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读作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千米每小时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3439" y="1315402"/>
            <a:ext cx="4617244" cy="99257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基本单位    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m/s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 ·s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-1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读作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米每秒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Box 4"/>
          <p:cNvSpPr txBox="1"/>
          <p:nvPr/>
        </p:nvSpPr>
        <p:spPr>
          <a:xfrm>
            <a:off x="708082" y="960070"/>
            <a:ext cx="7682389" cy="992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步行的速度约为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1.1m/s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，表示的物理意义是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__________km/h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42608" y="1450608"/>
            <a:ext cx="72485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3.96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95950" y="2157840"/>
            <a:ext cx="79009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93831" y="1450608"/>
            <a:ext cx="3993833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人在1s内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步行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的路程是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8082" y="2111644"/>
            <a:ext cx="3613810" cy="487634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72km/h=__________m/s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8082" y="2925554"/>
            <a:ext cx="8123873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物体在2s内走了10m的路程，该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物体的速度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m/s；</a:t>
            </a: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若该物体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保持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速度不变，在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min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内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通过的路程是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544531" y="2925555"/>
            <a:ext cx="29238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63187" y="3664218"/>
            <a:ext cx="600164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</a:p>
        </p:txBody>
      </p:sp>
      <p:sp>
        <p:nvSpPr>
          <p:cNvPr id="14" name="文本框 18"/>
          <p:cNvSpPr txBox="1">
            <a:spLocks noChangeArrowheads="1"/>
          </p:cNvSpPr>
          <p:nvPr/>
        </p:nvSpPr>
        <p:spPr bwMode="auto">
          <a:xfrm>
            <a:off x="442901" y="-41772"/>
            <a:ext cx="1546320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巩固练习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/>
          <p:nvPr/>
        </p:nvSpPr>
        <p:spPr>
          <a:xfrm>
            <a:off x="2204344" y="851291"/>
            <a:ext cx="1377621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小资料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5" name="TextBox 2"/>
          <p:cNvSpPr txBox="1"/>
          <p:nvPr/>
        </p:nvSpPr>
        <p:spPr>
          <a:xfrm>
            <a:off x="3581965" y="855577"/>
            <a:ext cx="414694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一些物体运动的速度（</a:t>
            </a:r>
            <a:r>
              <a:rPr lang="en-US" altLang="zh-CN" sz="2400" b="1" dirty="0">
                <a:solidFill>
                  <a:srgbClr val="0066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m/s</a:t>
            </a:r>
            <a:r>
              <a:rPr lang="zh-CN" altLang="en-US" sz="2400" b="1" dirty="0">
                <a:solidFill>
                  <a:srgbClr val="0066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13316" name="圆角矩形 3"/>
          <p:cNvSpPr/>
          <p:nvPr/>
        </p:nvSpPr>
        <p:spPr>
          <a:xfrm>
            <a:off x="1385023" y="1736892"/>
            <a:ext cx="7167563" cy="2483644"/>
          </a:xfrm>
          <a:prstGeom prst="roundRect">
            <a:avLst>
              <a:gd name="adj" fmla="val 2139"/>
            </a:avLst>
          </a:prstGeom>
          <a:solidFill>
            <a:srgbClr val="F3F9FA"/>
          </a:solidFill>
          <a:ln w="9525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68580" tIns="34290" rIns="68580" bIns="34290" anchor="ctr"/>
          <a:lstStyle/>
          <a:p>
            <a:pPr algn="just">
              <a:defRPr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9" name="矩形 13338"/>
          <p:cNvSpPr/>
          <p:nvPr/>
        </p:nvSpPr>
        <p:spPr>
          <a:xfrm>
            <a:off x="7017632" y="3723131"/>
            <a:ext cx="1213485" cy="4610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3070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8" name="矩形 13337"/>
          <p:cNvSpPr/>
          <p:nvPr/>
        </p:nvSpPr>
        <p:spPr>
          <a:xfrm>
            <a:off x="4405877" y="3722655"/>
            <a:ext cx="2611755" cy="4610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同步卫星</a:t>
            </a:r>
          </a:p>
        </p:txBody>
      </p:sp>
      <p:sp>
        <p:nvSpPr>
          <p:cNvPr id="13337" name="矩形 13336"/>
          <p:cNvSpPr/>
          <p:nvPr/>
        </p:nvSpPr>
        <p:spPr>
          <a:xfrm>
            <a:off x="2923311" y="3722655"/>
            <a:ext cx="1639729" cy="4610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6" name="矩形 13335"/>
          <p:cNvSpPr/>
          <p:nvPr/>
        </p:nvSpPr>
        <p:spPr>
          <a:xfrm>
            <a:off x="1385024" y="3722655"/>
            <a:ext cx="1700689" cy="4610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出膛的子弹</a:t>
            </a:r>
          </a:p>
        </p:txBody>
      </p:sp>
      <p:sp>
        <p:nvSpPr>
          <p:cNvPr id="13335" name="矩形 13334"/>
          <p:cNvSpPr/>
          <p:nvPr/>
        </p:nvSpPr>
        <p:spPr>
          <a:xfrm>
            <a:off x="7017632" y="3182588"/>
            <a:ext cx="1213485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4" name="矩形 13333"/>
          <p:cNvSpPr/>
          <p:nvPr/>
        </p:nvSpPr>
        <p:spPr>
          <a:xfrm>
            <a:off x="4405877" y="3182112"/>
            <a:ext cx="2611755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超音速歼击机</a:t>
            </a:r>
          </a:p>
        </p:txBody>
      </p:sp>
      <p:sp>
        <p:nvSpPr>
          <p:cNvPr id="13333" name="矩形 13332"/>
          <p:cNvSpPr/>
          <p:nvPr/>
        </p:nvSpPr>
        <p:spPr>
          <a:xfrm>
            <a:off x="2923311" y="3182112"/>
            <a:ext cx="1639729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</a:t>
            </a:r>
            <a:endParaRPr lang="zh-CN" altLang="en-US" sz="2400" b="1" baseline="30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2" name="矩形 13331"/>
          <p:cNvSpPr/>
          <p:nvPr/>
        </p:nvSpPr>
        <p:spPr>
          <a:xfrm>
            <a:off x="1385024" y="3182112"/>
            <a:ext cx="1700689" cy="5405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喷气式客机</a:t>
            </a:r>
          </a:p>
        </p:txBody>
      </p:sp>
      <p:sp>
        <p:nvSpPr>
          <p:cNvPr id="13331" name="矩形 13330"/>
          <p:cNvSpPr/>
          <p:nvPr/>
        </p:nvSpPr>
        <p:spPr>
          <a:xfrm>
            <a:off x="7017633" y="2646807"/>
            <a:ext cx="1422559" cy="5357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可达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30" name="矩形 13329"/>
          <p:cNvSpPr/>
          <p:nvPr/>
        </p:nvSpPr>
        <p:spPr>
          <a:xfrm>
            <a:off x="4405877" y="2646331"/>
            <a:ext cx="2611755" cy="5357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上海磁悬浮列车</a:t>
            </a:r>
          </a:p>
        </p:txBody>
      </p:sp>
      <p:sp>
        <p:nvSpPr>
          <p:cNvPr id="13329" name="矩形 13328"/>
          <p:cNvSpPr/>
          <p:nvPr/>
        </p:nvSpPr>
        <p:spPr>
          <a:xfrm>
            <a:off x="2923311" y="2646331"/>
            <a:ext cx="1639729" cy="5357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可达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8" name="矩形 13327"/>
          <p:cNvSpPr/>
          <p:nvPr/>
        </p:nvSpPr>
        <p:spPr>
          <a:xfrm>
            <a:off x="1385024" y="2646331"/>
            <a:ext cx="1700689" cy="5357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雨燕</a:t>
            </a:r>
          </a:p>
        </p:txBody>
      </p:sp>
      <p:sp>
        <p:nvSpPr>
          <p:cNvPr id="13327" name="矩形 13326"/>
          <p:cNvSpPr/>
          <p:nvPr/>
        </p:nvSpPr>
        <p:spPr>
          <a:xfrm>
            <a:off x="7017632" y="2186273"/>
            <a:ext cx="1213485" cy="4605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6" name="矩形 13325"/>
          <p:cNvSpPr/>
          <p:nvPr/>
        </p:nvSpPr>
        <p:spPr>
          <a:xfrm>
            <a:off x="4405877" y="2185797"/>
            <a:ext cx="2611755" cy="4605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高速路上的小轿车</a:t>
            </a:r>
          </a:p>
        </p:txBody>
      </p:sp>
      <p:sp>
        <p:nvSpPr>
          <p:cNvPr id="13325" name="矩形 13324"/>
          <p:cNvSpPr/>
          <p:nvPr/>
        </p:nvSpPr>
        <p:spPr>
          <a:xfrm>
            <a:off x="2928073" y="2185797"/>
            <a:ext cx="1757363" cy="4605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4" name="矩形 13323"/>
          <p:cNvSpPr/>
          <p:nvPr/>
        </p:nvSpPr>
        <p:spPr>
          <a:xfrm>
            <a:off x="1385024" y="2185797"/>
            <a:ext cx="1700689" cy="4605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自行车</a:t>
            </a:r>
          </a:p>
        </p:txBody>
      </p:sp>
      <p:sp>
        <p:nvSpPr>
          <p:cNvPr id="13323" name="矩形 13322"/>
          <p:cNvSpPr/>
          <p:nvPr/>
        </p:nvSpPr>
        <p:spPr>
          <a:xfrm>
            <a:off x="6928098" y="1789557"/>
            <a:ext cx="1423511" cy="396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1.1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2" name="矩形 13321"/>
          <p:cNvSpPr/>
          <p:nvPr/>
        </p:nvSpPr>
        <p:spPr>
          <a:xfrm>
            <a:off x="4405877" y="1789081"/>
            <a:ext cx="2611755" cy="396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步行的人</a:t>
            </a:r>
          </a:p>
        </p:txBody>
      </p:sp>
      <p:sp>
        <p:nvSpPr>
          <p:cNvPr id="13321" name="矩形 13320"/>
          <p:cNvSpPr/>
          <p:nvPr/>
        </p:nvSpPr>
        <p:spPr>
          <a:xfrm>
            <a:off x="2923312" y="1789081"/>
            <a:ext cx="1882616" cy="396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1.5×10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endParaRPr lang="zh-CN" altLang="en-US" sz="2400" b="1" baseline="30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1385024" y="1789081"/>
            <a:ext cx="1700689" cy="396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蜗牛</a:t>
            </a:r>
          </a:p>
        </p:txBody>
      </p:sp>
      <p:sp>
        <p:nvSpPr>
          <p:cNvPr id="13340" name="直接连接符 13339"/>
          <p:cNvSpPr/>
          <p:nvPr/>
        </p:nvSpPr>
        <p:spPr>
          <a:xfrm>
            <a:off x="1385024" y="1789081"/>
            <a:ext cx="1700689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1" name="直接连接符 13340"/>
          <p:cNvSpPr/>
          <p:nvPr/>
        </p:nvSpPr>
        <p:spPr>
          <a:xfrm>
            <a:off x="1385024" y="2185797"/>
            <a:ext cx="7166610" cy="476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2" name="直接连接符 13341"/>
          <p:cNvSpPr/>
          <p:nvPr/>
        </p:nvSpPr>
        <p:spPr>
          <a:xfrm>
            <a:off x="1385024" y="2646331"/>
            <a:ext cx="7166610" cy="476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3" name="直接连接符 13342"/>
          <p:cNvSpPr/>
          <p:nvPr/>
        </p:nvSpPr>
        <p:spPr>
          <a:xfrm>
            <a:off x="1385024" y="3182112"/>
            <a:ext cx="7166610" cy="476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4" name="直接连接符 13343"/>
          <p:cNvSpPr/>
          <p:nvPr/>
        </p:nvSpPr>
        <p:spPr>
          <a:xfrm>
            <a:off x="1385024" y="3722656"/>
            <a:ext cx="7166610" cy="476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5" name="直接连接符 13344"/>
          <p:cNvSpPr/>
          <p:nvPr/>
        </p:nvSpPr>
        <p:spPr>
          <a:xfrm>
            <a:off x="1385024" y="4183666"/>
            <a:ext cx="1700689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6" name="直接连接符 13345"/>
          <p:cNvSpPr/>
          <p:nvPr/>
        </p:nvSpPr>
        <p:spPr>
          <a:xfrm>
            <a:off x="1385024" y="1789081"/>
            <a:ext cx="476" cy="39671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7" name="直接连接符 13346"/>
          <p:cNvSpPr/>
          <p:nvPr/>
        </p:nvSpPr>
        <p:spPr>
          <a:xfrm>
            <a:off x="2995502" y="1793726"/>
            <a:ext cx="476" cy="2394585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8" name="直接连接符 13347"/>
          <p:cNvSpPr/>
          <p:nvPr/>
        </p:nvSpPr>
        <p:spPr>
          <a:xfrm>
            <a:off x="4485412" y="1744789"/>
            <a:ext cx="476" cy="2394585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9" name="直接连接符 13348"/>
          <p:cNvSpPr/>
          <p:nvPr/>
        </p:nvSpPr>
        <p:spPr>
          <a:xfrm>
            <a:off x="7017633" y="1789556"/>
            <a:ext cx="476" cy="2394585"/>
          </a:xfrm>
          <a:prstGeom prst="line">
            <a:avLst/>
          </a:prstGeom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50" name="直接连接符 13349"/>
          <p:cNvSpPr/>
          <p:nvPr/>
        </p:nvSpPr>
        <p:spPr>
          <a:xfrm>
            <a:off x="8551158" y="1789081"/>
            <a:ext cx="476" cy="39671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81" name="直接连接符 13380"/>
          <p:cNvSpPr/>
          <p:nvPr/>
        </p:nvSpPr>
        <p:spPr>
          <a:xfrm>
            <a:off x="2923311" y="1789081"/>
            <a:ext cx="1639729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82" name="直接连接符 13381"/>
          <p:cNvSpPr/>
          <p:nvPr/>
        </p:nvSpPr>
        <p:spPr>
          <a:xfrm>
            <a:off x="1385024" y="2185797"/>
            <a:ext cx="476" cy="460534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83" name="直接连接符 13382"/>
          <p:cNvSpPr/>
          <p:nvPr/>
        </p:nvSpPr>
        <p:spPr>
          <a:xfrm>
            <a:off x="4405877" y="1789081"/>
            <a:ext cx="2611755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85" name="直接连接符 13384"/>
          <p:cNvSpPr/>
          <p:nvPr/>
        </p:nvSpPr>
        <p:spPr>
          <a:xfrm>
            <a:off x="6768077" y="1789081"/>
            <a:ext cx="1784033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88" name="直接连接符 13387"/>
          <p:cNvSpPr/>
          <p:nvPr/>
        </p:nvSpPr>
        <p:spPr>
          <a:xfrm>
            <a:off x="8551158" y="2185797"/>
            <a:ext cx="476" cy="460534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90" name="直接连接符 13389"/>
          <p:cNvSpPr/>
          <p:nvPr/>
        </p:nvSpPr>
        <p:spPr>
          <a:xfrm>
            <a:off x="1385024" y="2646330"/>
            <a:ext cx="476" cy="491014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2" name="直接连接符 13401"/>
          <p:cNvSpPr/>
          <p:nvPr/>
        </p:nvSpPr>
        <p:spPr>
          <a:xfrm>
            <a:off x="8551158" y="2646331"/>
            <a:ext cx="476" cy="535781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4" name="直接连接符 13403"/>
          <p:cNvSpPr/>
          <p:nvPr/>
        </p:nvSpPr>
        <p:spPr>
          <a:xfrm>
            <a:off x="1385024" y="3182112"/>
            <a:ext cx="476" cy="540544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16" name="直接连接符 13415"/>
          <p:cNvSpPr/>
          <p:nvPr/>
        </p:nvSpPr>
        <p:spPr>
          <a:xfrm>
            <a:off x="8551158" y="3182112"/>
            <a:ext cx="476" cy="540544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18" name="直接连接符 13417"/>
          <p:cNvSpPr/>
          <p:nvPr/>
        </p:nvSpPr>
        <p:spPr>
          <a:xfrm>
            <a:off x="1385024" y="3722655"/>
            <a:ext cx="476" cy="461010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30" name="直接连接符 13429"/>
          <p:cNvSpPr/>
          <p:nvPr/>
        </p:nvSpPr>
        <p:spPr>
          <a:xfrm>
            <a:off x="8551158" y="3722655"/>
            <a:ext cx="476" cy="461010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32" name="直接连接符 13431"/>
          <p:cNvSpPr/>
          <p:nvPr/>
        </p:nvSpPr>
        <p:spPr>
          <a:xfrm>
            <a:off x="2923311" y="4183666"/>
            <a:ext cx="1639729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35" name="直接连接符 13434"/>
          <p:cNvSpPr/>
          <p:nvPr/>
        </p:nvSpPr>
        <p:spPr>
          <a:xfrm>
            <a:off x="4405877" y="4183666"/>
            <a:ext cx="2611755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39" name="直接连接符 13438"/>
          <p:cNvSpPr/>
          <p:nvPr/>
        </p:nvSpPr>
        <p:spPr>
          <a:xfrm>
            <a:off x="6768078" y="4183666"/>
            <a:ext cx="1784509" cy="476"/>
          </a:xfrm>
          <a:prstGeom prst="line">
            <a:avLst/>
          </a:prstGeom>
          <a:ln w="28575" cap="sq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55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3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183" y="676351"/>
            <a:ext cx="631825" cy="66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/>
          <p:nvPr/>
        </p:nvSpPr>
        <p:spPr>
          <a:xfrm>
            <a:off x="4392960" y="512335"/>
            <a:ext cx="236220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机械运动的分类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1941" y="1082843"/>
            <a:ext cx="8560118" cy="992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2400" b="1" dirty="0" smtClean="0">
                <a:solidFill>
                  <a:srgbClr val="190EB2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照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运动路线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的曲直，机械运动可分为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直线运动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曲线运动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0" name="图片 9" descr="b5c64bb4b2e042acb1da4e95939b659b_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178" y="2075422"/>
            <a:ext cx="3467965" cy="2129167"/>
          </a:xfrm>
          <a:prstGeom prst="rect">
            <a:avLst/>
          </a:prstGeom>
        </p:spPr>
      </p:pic>
      <p:pic>
        <p:nvPicPr>
          <p:cNvPr id="11" name="图片 10" descr="24993532064327574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781" y="2075422"/>
            <a:ext cx="3713842" cy="2062968"/>
          </a:xfrm>
          <a:prstGeom prst="rect">
            <a:avLst/>
          </a:prstGeom>
        </p:spPr>
      </p:pic>
      <p:sp>
        <p:nvSpPr>
          <p:cNvPr id="13" name="TextBox 4"/>
          <p:cNvSpPr txBox="1"/>
          <p:nvPr/>
        </p:nvSpPr>
        <p:spPr>
          <a:xfrm>
            <a:off x="1403624" y="4204827"/>
            <a:ext cx="1945084" cy="37702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列车沿直线运动</a:t>
            </a:r>
          </a:p>
        </p:txBody>
      </p:sp>
      <p:sp>
        <p:nvSpPr>
          <p:cNvPr id="14" name="TextBox 5"/>
          <p:cNvSpPr txBox="1"/>
          <p:nvPr/>
        </p:nvSpPr>
        <p:spPr>
          <a:xfrm>
            <a:off x="5714874" y="4220869"/>
            <a:ext cx="2203167" cy="37702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过山车沿曲线运动</a:t>
            </a:r>
          </a:p>
        </p:txBody>
      </p:sp>
      <p:grpSp>
        <p:nvGrpSpPr>
          <p:cNvPr id="16" name="组合 18"/>
          <p:cNvGrpSpPr/>
          <p:nvPr/>
        </p:nvGrpSpPr>
        <p:grpSpPr bwMode="auto">
          <a:xfrm>
            <a:off x="2676830" y="549051"/>
            <a:ext cx="1525530" cy="423517"/>
            <a:chOff x="2094735" y="684067"/>
            <a:chExt cx="1906600" cy="564688"/>
          </a:xfrm>
        </p:grpSpPr>
        <p:sp>
          <p:nvSpPr>
            <p:cNvPr id="17" name="圆角矩形 16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1795</Words>
  <Application>Microsoft Office PowerPoint</Application>
  <PresentationFormat>全屏显示(16:9)</PresentationFormat>
  <Paragraphs>241</Paragraphs>
  <Slides>32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Yuanti SC</vt:lpstr>
      <vt:lpstr>仿宋</vt:lpstr>
      <vt:lpstr>黑体</vt:lpstr>
      <vt:lpstr>楷体</vt:lpstr>
      <vt:lpstr>宋体</vt:lpstr>
      <vt:lpstr>微软雅黑</vt:lpstr>
      <vt:lpstr>新宋体</vt:lpstr>
      <vt:lpstr>Arial</vt:lpstr>
      <vt:lpstr>Calibri</vt:lpstr>
      <vt:lpstr>Times New Roman</vt:lpstr>
      <vt:lpstr>1_Office 主题</vt:lpstr>
      <vt:lpstr>Equation.KSEE3</vt:lpstr>
      <vt:lpstr>Equation</vt:lpstr>
      <vt:lpstr>第一章  机械运动  第3节  运动的快慢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41</cp:revision>
  <dcterms:created xsi:type="dcterms:W3CDTF">2018-03-01T02:03:00Z</dcterms:created>
  <dcterms:modified xsi:type="dcterms:W3CDTF">2020-04-22T05:08:51Z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